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1"/>
  </p:notesMasterIdLst>
  <p:sldIdLst>
    <p:sldId id="256" r:id="rId2"/>
    <p:sldId id="259" r:id="rId3"/>
    <p:sldId id="257" r:id="rId4"/>
    <p:sldId id="258" r:id="rId5"/>
    <p:sldId id="260" r:id="rId6"/>
    <p:sldId id="261" r:id="rId7"/>
    <p:sldId id="292" r:id="rId8"/>
    <p:sldId id="265" r:id="rId9"/>
    <p:sldId id="270" r:id="rId10"/>
    <p:sldId id="264" r:id="rId11"/>
    <p:sldId id="293" r:id="rId12"/>
    <p:sldId id="267" r:id="rId13"/>
    <p:sldId id="294" r:id="rId14"/>
    <p:sldId id="295" r:id="rId15"/>
    <p:sldId id="296" r:id="rId16"/>
    <p:sldId id="280" r:id="rId17"/>
    <p:sldId id="281" r:id="rId18"/>
    <p:sldId id="274" r:id="rId19"/>
    <p:sldId id="263" r:id="rId20"/>
    <p:sldId id="275" r:id="rId21"/>
    <p:sldId id="299" r:id="rId22"/>
    <p:sldId id="288" r:id="rId23"/>
    <p:sldId id="289" r:id="rId24"/>
    <p:sldId id="269" r:id="rId25"/>
    <p:sldId id="283" r:id="rId26"/>
    <p:sldId id="297" r:id="rId27"/>
    <p:sldId id="298" r:id="rId28"/>
    <p:sldId id="276" r:id="rId29"/>
    <p:sldId id="279" r:id="rId30"/>
    <p:sldId id="273" r:id="rId31"/>
    <p:sldId id="285" r:id="rId32"/>
    <p:sldId id="286" r:id="rId33"/>
    <p:sldId id="282" r:id="rId34"/>
    <p:sldId id="271" r:id="rId35"/>
    <p:sldId id="291" r:id="rId36"/>
    <p:sldId id="284" r:id="rId37"/>
    <p:sldId id="272" r:id="rId38"/>
    <p:sldId id="287" r:id="rId39"/>
    <p:sldId id="26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  <a:srgbClr val="DA634F"/>
    <a:srgbClr val="A77AF7"/>
    <a:srgbClr val="B4C7E7"/>
    <a:srgbClr val="C5E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5262" autoAdjust="0"/>
  </p:normalViewPr>
  <p:slideViewPr>
    <p:cSldViewPr snapToGrid="0">
      <p:cViewPr varScale="1">
        <p:scale>
          <a:sx n="109" d="100"/>
          <a:sy n="109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1585E-ED84-4337-97FF-DE6744C468D8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DC4C7-1ADF-4D60-9100-8ECCF1442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DC4C7-1ADF-4D60-9100-8ECCF1442C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61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DC4C7-1ADF-4D60-9100-8ECCF1442CB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bvec</a:t>
            </a:r>
            <a:r>
              <a:rPr lang="en-US" dirty="0"/>
              <a:t> mean </a:t>
            </a:r>
            <a:r>
              <a:rPr lang="en-US" dirty="0" err="1"/>
              <a:t>i</a:t>
            </a:r>
            <a:r>
              <a:rPr lang="en-US" dirty="0"/>
              <a:t>/o operation on block device for example read file from hard drive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Remember, if REQ_F_BUFFER_SELECT is set, then </a:t>
            </a:r>
            <a:r>
              <a:rPr lang="en-US" dirty="0" err="1"/>
              <a:t>req→rw.addr</a:t>
            </a:r>
            <a:r>
              <a:rPr lang="en-US" dirty="0"/>
              <a:t> is a kernel address and points to the </a:t>
            </a:r>
            <a:r>
              <a:rPr lang="en-US" dirty="0" err="1"/>
              <a:t>io_buffer</a:t>
            </a:r>
            <a:r>
              <a:rPr lang="en-US" dirty="0"/>
              <a:t> used to represent the selected buffer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DC4C7-1ADF-4D60-9100-8ECCF1442C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DC4C7-1ADF-4D60-9100-8ECCF1442C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95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DC4C7-1ADF-4D60-9100-8ECCF1442C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4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Remember this allocation are for </a:t>
            </a:r>
            <a:r>
              <a:rPr lang="en-US" dirty="0" err="1"/>
              <a:t>setxattr</a:t>
            </a:r>
            <a:r>
              <a:rPr lang="en-US" dirty="0"/>
              <a:t> system call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DC4C7-1ADF-4D60-9100-8ECCF1442C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1773-BA24-4E5E-9A1D-A12B8EC5F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ED84-1B17-4E90-9CA5-BDDDA434F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5C33-1175-45AF-A4CF-6F960C83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CA26-F642-4229-9E84-7A2B8B0E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40DB7-FBC8-47E2-A5E9-8B9DF4A3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6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01B69-A625-449C-B611-EA4060E1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F008-FF0A-4039-BFB1-15C6D5AB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FBB37-5951-4B62-8581-DA691ECC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F7A2-2D8A-4393-8445-CE773F36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6607A-0F88-4274-9A59-CD2A0E06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2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15C53C-E71D-458A-96D5-43D54E267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DCABC-7E70-4772-8962-16D6F74F9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DF3C-2885-4D15-8EC7-A8F7A1B7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4C4D2-F437-4250-877C-77D4BDAC8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6A1B0-6EF8-47AA-8A2F-01B93D51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1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C9E5-2AC3-4B94-A60A-09098E26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58E5-E42C-4717-9A9C-170A598E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AABCA-6AAD-485B-9035-75380015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278D6-E6D1-459E-9360-A734BFAF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4E6D3-400B-4AA1-90CE-3D6CFA66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F105-4E79-42B4-9855-9476D71C9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10E54-7E81-4615-A4EC-0A0DF8B3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32CD-6580-44AE-978F-B250CB57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2A41-1225-44DD-913D-1400C3C2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592D2-B8DA-4ADC-93AC-FB4BF3F5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7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99550-4E33-49F8-B18D-5B34276C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D6BD-EFDA-492F-BD75-047C04E27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0268E-5306-4214-8FF4-572CB1CE0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D7AC0-AFA8-4CFE-9F51-163E9C4D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0178A-56F0-4096-ACB0-34761727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3F855-72C4-4F86-A1F0-E9A4ED2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9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8690-D1CC-4B63-927B-D4433A3C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84CB-B017-4638-9E54-53E4D7E5E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9071B-0F01-43DA-987F-2FCAAD694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6974F-3F86-48C4-B3DA-4ECDE803C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75242-1E26-48D8-BA93-4F11B716E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87FB1-BC2C-4224-B0D4-56EFCD823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0684E-F3AC-4418-BA61-7D883D46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B4245-B6A5-4180-83BB-23070934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5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9D53-AED0-4D14-9532-0558E2A1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58508-8420-4C73-81C9-EAE1D168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CDD4B-31FF-41AC-BFA4-0D4E50CB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9A545-6506-49C0-8293-B1DFE2F3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3D91D-D1A6-4234-B8C3-9D037C2E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FADE1-334B-4BF0-B962-ABE23BA6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6433F-E0C8-4A5D-89C8-244ADB07A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8146-EDE1-423C-90D2-B63A14D4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83D85-5250-4788-ACA2-B1F9E0007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AA3E4-4FE9-49AF-B9C9-FAC63908A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EE392-669E-4FDF-932A-1DBDF05C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990A5-5E24-447D-82E2-6EF05DD7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AF74E-90BA-49BF-A7BB-62ED74C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2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AD19-EFAB-49D0-96DA-9F148E28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30169-12EF-4173-989F-2E27DC4A4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50DCE-ED29-4270-8FF8-4335D2AEE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B81D4-E138-46B9-A829-FE233F80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3E59-229F-4ACC-95AA-0A50B460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96244-16E7-46DB-BD8A-169DB96B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4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6E48C-550E-4F2B-AF7F-78C45419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C17F0-2CD8-478A-8CBB-2D237AB46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6FFC-7F69-48E7-A218-D5B27857C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E7DF2-2FA5-4786-953D-5D1BD8B8737A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8959-C725-42B6-BEC7-027F8A12B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FEC4-A30B-4E2C-99A4-EE39D2A1FF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9B5BC-FD13-49EB-86B6-3F3EBB94C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archive.org/web/20221129095546/https:/github.com/torvalds/linux/blob/6880fa6c56601bb8ed59df6c30fd390cc5f6dd8f/fs/seq_file.c#L596" TargetMode="External"/><Relationship Id="rId3" Type="http://schemas.openxmlformats.org/officeDocument/2006/relationships/image" Target="../media/image23.png"/><Relationship Id="rId7" Type="http://schemas.openxmlformats.org/officeDocument/2006/relationships/hyperlink" Target="https://web.archive.org/web/20221129095546/https:/www.kernel.org/doc/html/latest/filesystems/seq_fil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b.archive.org/web/20221129095546/https:/github.com/torvalds/linux/blob/6880fa6c56601bb8ed59df6c30fd390cc5f6dd8f/include/linux/seq_file.h#L31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hyperlink" Target="https://web.archive.org/web/20221129095546/https:/dev.to/satorutakeuchi/a-brief-description-of-aslr-and-kaslr-2bbp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eb.archive.org/web/20221129095546/https:/github.com/torvalds/linux/blob/6880fa6c56601bb8ed59df6c30fd390cc5f6dd8f/include/linux/filter.h#L563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archive.org/web/20221129095546/https:/github.com/torvalds/linux/blob/6880fa6c56601bb8ed59df6c30fd390cc5f6dd8f/include/linux/filter.h#L563" TargetMode="External"/><Relationship Id="rId3" Type="http://schemas.openxmlformats.org/officeDocument/2006/relationships/image" Target="../media/image28.png"/><Relationship Id="rId7" Type="http://schemas.openxmlformats.org/officeDocument/2006/relationships/hyperlink" Target="https://web.archive.org/web/20221129095546/https:/www.graplsecurity.com/post/kernel-pwning-with-ebpf-a-love-story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b.archive.org/web/20221129095546/https:/github.com/torvalds/linux/blob/6880fa6c56601bb8ed59df6c30fd390cc5f6dd8f/include/linux/filter.h#L593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eb.archive.org/web/20221129095546/https:/github.com/torvalds/linux/blob/6880fa6c56601bb8ed59df6c30fd390cc5f6dd8f/fs/io_uring.c#L763" TargetMode="External"/><Relationship Id="rId5" Type="http://schemas.openxmlformats.org/officeDocument/2006/relationships/hyperlink" Target="https://web.archive.org/web/20221129095546/https:/github.com/torvalds/linux/blob/6880fa6c56601bb8ed59df6c30fd390cc5f6dd8f/fs/io_uring.c#L3089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CA6D7-F640-4EDB-A6F2-AEC4FE49A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Exploit Linux io_uring subsystem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BBF28-EA38-4673-942A-B8C9C6F34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Analysis of CVE-2021-41073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49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5E5388-4F25-453E-B1DD-18A97F46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74" y="80551"/>
            <a:ext cx="6542480" cy="6696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4386E41-2091-47DF-8B73-4CD89A5B573E}"/>
              </a:ext>
            </a:extLst>
          </p:cNvPr>
          <p:cNvSpPr/>
          <p:nvPr/>
        </p:nvSpPr>
        <p:spPr>
          <a:xfrm>
            <a:off x="180137" y="1560443"/>
            <a:ext cx="5127359" cy="118032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5BAE26-EAFC-45BB-AD43-1F00DD0F7FCA}"/>
              </a:ext>
            </a:extLst>
          </p:cNvPr>
          <p:cNvSpPr/>
          <p:nvPr/>
        </p:nvSpPr>
        <p:spPr>
          <a:xfrm>
            <a:off x="180137" y="5844207"/>
            <a:ext cx="3352481" cy="58640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9C3FA-7931-4757-81FA-AD18EFC1F12B}"/>
              </a:ext>
            </a:extLst>
          </p:cNvPr>
          <p:cNvSpPr txBox="1"/>
          <p:nvPr/>
        </p:nvSpPr>
        <p:spPr>
          <a:xfrm>
            <a:off x="6886273" y="197346"/>
            <a:ext cx="482475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the end of the loop, the base address is advanced by the size in bytes of the read/write just performed. This is so the base address points to where the last r/w left off, in case another iteration of the loop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the case of REQ_F_BUFFER_SELECT, the base address is advanced by calling </a:t>
            </a:r>
            <a:r>
              <a:rPr lang="en-US" sz="2400" dirty="0" err="1"/>
              <a:t>iov_iter_advance</a:t>
            </a:r>
            <a:r>
              <a:rPr lang="en-US" sz="2400" dirty="0"/>
              <a:t> on line 50. No check is performed like in the beginning of the function - both addresses are advanced.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a type confusion - the code treats the address in </a:t>
            </a:r>
            <a:r>
              <a:rPr lang="en-US" sz="2400" dirty="0" err="1"/>
              <a:t>req→rw.addr</a:t>
            </a:r>
            <a:r>
              <a:rPr lang="en-US" sz="2400" dirty="0"/>
              <a:t> as if it were a user space pointer.</a:t>
            </a:r>
          </a:p>
        </p:txBody>
      </p:sp>
    </p:spTree>
    <p:extLst>
      <p:ext uri="{BB962C8B-B14F-4D97-AF65-F5344CB8AC3E}">
        <p14:creationId xmlns:p14="http://schemas.microsoft.com/office/powerpoint/2010/main" val="2714113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902F-6586-49DE-9004-3D9F515D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EAE6D-BFD1-49FC-A760-7661AF77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doesn’t really affect anything during the operation itself, but after it is completed </a:t>
            </a:r>
            <a:r>
              <a:rPr lang="en-US" dirty="0" err="1"/>
              <a:t>kfree</a:t>
            </a:r>
            <a:r>
              <a:rPr lang="en-US" dirty="0"/>
              <a:t> is called on </a:t>
            </a:r>
            <a:r>
              <a:rPr lang="en-US" dirty="0" err="1"/>
              <a:t>kbuf</a:t>
            </a:r>
            <a:r>
              <a:rPr lang="en-US" dirty="0"/>
              <a:t> (whose value is the address in </a:t>
            </a:r>
            <a:r>
              <a:rPr lang="en-US" dirty="0" err="1"/>
              <a:t>req→rw.addr</a:t>
            </a:r>
            <a:r>
              <a:rPr lang="en-US" dirty="0"/>
              <a:t>). </a:t>
            </a:r>
          </a:p>
          <a:p>
            <a:r>
              <a:rPr lang="en-US" dirty="0"/>
              <a:t>Since this pointer was advanced by the size of the read/write performed, the originally allocated buffer isn’t the one being freed! Instead, what effectively happens is:</a:t>
            </a:r>
          </a:p>
          <a:p>
            <a:r>
              <a:rPr lang="en-US" b="1" dirty="0" err="1"/>
              <a:t>kfree</a:t>
            </a:r>
            <a:r>
              <a:rPr lang="en-US" b="1" dirty="0"/>
              <a:t>(</a:t>
            </a:r>
            <a:r>
              <a:rPr lang="en-US" b="1" dirty="0" err="1"/>
              <a:t>kbuf</a:t>
            </a:r>
            <a:r>
              <a:rPr lang="en-US" b="1" dirty="0"/>
              <a:t> + </a:t>
            </a:r>
            <a:r>
              <a:rPr lang="en-US" b="1" dirty="0" err="1"/>
              <a:t>user_controlled_value</a:t>
            </a:r>
            <a:r>
              <a:rPr lang="en-US" b="1" dirty="0"/>
              <a:t>);</a:t>
            </a:r>
          </a:p>
          <a:p>
            <a:r>
              <a:rPr lang="en-US" dirty="0"/>
              <a:t>where </a:t>
            </a:r>
            <a:r>
              <a:rPr lang="en-US" dirty="0" err="1"/>
              <a:t>user_controlled_value</a:t>
            </a:r>
            <a:r>
              <a:rPr lang="en-US" dirty="0"/>
              <a:t> is the size of the completed read or write. </a:t>
            </a:r>
          </a:p>
        </p:txBody>
      </p:sp>
    </p:spTree>
    <p:extLst>
      <p:ext uri="{BB962C8B-B14F-4D97-AF65-F5344CB8AC3E}">
        <p14:creationId xmlns:p14="http://schemas.microsoft.com/office/powerpoint/2010/main" val="147878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9ED8B-C290-4E53-80DB-BA231C039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36" y="1345827"/>
            <a:ext cx="7266874" cy="2229933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7C2A9D-D65A-4BB5-AA87-25281860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26" y="4145342"/>
            <a:ext cx="6997244" cy="22691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B21E9A-74EF-4068-B356-1C2DBF8426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516" y="3844803"/>
            <a:ext cx="3279061" cy="256973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B33CFA-6066-4907-BA2E-6056C330CDCC}"/>
              </a:ext>
            </a:extLst>
          </p:cNvPr>
          <p:cNvSpPr/>
          <p:nvPr/>
        </p:nvSpPr>
        <p:spPr>
          <a:xfrm>
            <a:off x="1537603" y="3050009"/>
            <a:ext cx="3060400" cy="317745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B107B-C0DB-48D5-BD45-7C10A2C1AB6B}"/>
              </a:ext>
            </a:extLst>
          </p:cNvPr>
          <p:cNvSpPr/>
          <p:nvPr/>
        </p:nvSpPr>
        <p:spPr>
          <a:xfrm>
            <a:off x="691662" y="4159700"/>
            <a:ext cx="6482856" cy="45919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4D35E6-D5EE-4AD0-9186-A852E08BAFD7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3067803" y="3367754"/>
            <a:ext cx="865287" cy="7919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FE3575-D7CA-4C4B-9CFF-1930CD7A9D1F}"/>
              </a:ext>
            </a:extLst>
          </p:cNvPr>
          <p:cNvSpPr txBox="1"/>
          <p:nvPr/>
        </p:nvSpPr>
        <p:spPr>
          <a:xfrm>
            <a:off x="275816" y="153329"/>
            <a:ext cx="7807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Once the request is completed object is freed</a:t>
            </a:r>
          </a:p>
        </p:txBody>
      </p:sp>
    </p:spTree>
    <p:extLst>
      <p:ext uri="{BB962C8B-B14F-4D97-AF65-F5344CB8AC3E}">
        <p14:creationId xmlns:p14="http://schemas.microsoft.com/office/powerpoint/2010/main" val="341817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DFC550-2B5B-4FD5-A1B5-E733E8BEDF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2" t="35901"/>
          <a:stretch/>
        </p:blipFill>
        <p:spPr>
          <a:xfrm>
            <a:off x="7702826" y="3876261"/>
            <a:ext cx="3589254" cy="21553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06E72-E381-4DB2-BFAD-02C798648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22" y="80551"/>
            <a:ext cx="6542480" cy="669689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CE219C-323F-4171-8E27-BC17FA8E4D8B}"/>
              </a:ext>
            </a:extLst>
          </p:cNvPr>
          <p:cNvSpPr/>
          <p:nvPr/>
        </p:nvSpPr>
        <p:spPr>
          <a:xfrm>
            <a:off x="1232452" y="5446643"/>
            <a:ext cx="2454965" cy="96409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35DF01-5C91-4D15-B1FF-FDE28EF23FE0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3687417" y="4953927"/>
            <a:ext cx="4015409" cy="974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A31E441B-B0C8-4353-B0DA-1DF29B926FD1}"/>
              </a:ext>
            </a:extLst>
          </p:cNvPr>
          <p:cNvSpPr txBox="1">
            <a:spLocks/>
          </p:cNvSpPr>
          <p:nvPr/>
        </p:nvSpPr>
        <p:spPr>
          <a:xfrm>
            <a:off x="7285382" y="365125"/>
            <a:ext cx="4651514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Vulnerability fix</a:t>
            </a:r>
          </a:p>
        </p:txBody>
      </p:sp>
    </p:spTree>
    <p:extLst>
      <p:ext uri="{BB962C8B-B14F-4D97-AF65-F5344CB8AC3E}">
        <p14:creationId xmlns:p14="http://schemas.microsoft.com/office/powerpoint/2010/main" val="1018497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EE25-8725-4BD5-87C0-3365C546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Exploitation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C513-ED4F-4056-B7F1-A0C7D9CE7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Kernel is no man’s land; you don’t have standard programming environment.</a:t>
            </a:r>
          </a:p>
          <a:p>
            <a:r>
              <a:rPr lang="en-US" dirty="0"/>
              <a:t>You don’t have system call interface like in userland exploitation.</a:t>
            </a:r>
          </a:p>
          <a:p>
            <a:r>
              <a:rPr lang="en-US" dirty="0"/>
              <a:t>Generally, exploit try to escalate privilege of the process, this is done by calling </a:t>
            </a:r>
            <a:r>
              <a:rPr lang="en-US" b="1" dirty="0" err="1"/>
              <a:t>commit_creds</a:t>
            </a:r>
            <a:r>
              <a:rPr lang="en-US" b="1" dirty="0"/>
              <a:t>(</a:t>
            </a:r>
            <a:r>
              <a:rPr lang="en-US" b="1" dirty="0" err="1"/>
              <a:t>prepare_kernel_cred</a:t>
            </a:r>
            <a:r>
              <a:rPr lang="en-US" b="1" dirty="0"/>
              <a:t>(0)).</a:t>
            </a:r>
          </a:p>
          <a:p>
            <a:r>
              <a:rPr lang="en-US" dirty="0"/>
              <a:t>Attackers execute this code in kernel mode and then return to the user(if not done carefully will crash the kernel) which has the root privilege</a:t>
            </a:r>
          </a:p>
          <a:p>
            <a:r>
              <a:rPr lang="en-US" dirty="0"/>
              <a:t>Return to userland is not like returning a function in Userspace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50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E4C39-F89B-4957-A504-FFAE6197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F870-E9C8-4621-9F39-DAEF158F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Kernel stack cookies - </a:t>
            </a:r>
            <a:r>
              <a:rPr lang="en-US" dirty="0"/>
              <a:t>this is exactly the same as stack canaries on userland.</a:t>
            </a:r>
          </a:p>
          <a:p>
            <a:r>
              <a:rPr lang="en-US" b="1" dirty="0"/>
              <a:t>Kernel address space layout randomization (KASLR) </a:t>
            </a:r>
            <a:r>
              <a:rPr lang="en-US" dirty="0"/>
              <a:t>- also like ASLR on userland, it randomizes the base address where the kernel is loaded each time the system is booted.</a:t>
            </a:r>
          </a:p>
          <a:p>
            <a:r>
              <a:rPr lang="en-US" b="1" dirty="0"/>
              <a:t>Supervisor mode execution protection (SMEP) </a:t>
            </a:r>
            <a:r>
              <a:rPr lang="en-US" dirty="0"/>
              <a:t>- this feature marks all the userland pages in the page table as non-executable when the process is in kernel-mode.</a:t>
            </a:r>
          </a:p>
          <a:p>
            <a:r>
              <a:rPr lang="en-US" b="1" dirty="0"/>
              <a:t>Supervisor Mode Access Prevention (SMAP) </a:t>
            </a:r>
            <a:r>
              <a:rPr lang="en-US" dirty="0"/>
              <a:t>- complementing SMEP, this feature marks all the userland pages in the page table as non-accessible when the process is in kernel-mode.</a:t>
            </a:r>
          </a:p>
          <a:p>
            <a:r>
              <a:rPr lang="en-US" b="1" dirty="0"/>
              <a:t>Kernel page-table isolation (KPTI) </a:t>
            </a:r>
            <a:r>
              <a:rPr lang="en-US" dirty="0"/>
              <a:t>- when this feature is active, the kernel separates user-space and kernel-space page tables entirely, instead of using just one set of page tables that contains both user-space and kernel-space addresses.</a:t>
            </a:r>
          </a:p>
        </p:txBody>
      </p:sp>
    </p:spTree>
    <p:extLst>
      <p:ext uri="{BB962C8B-B14F-4D97-AF65-F5344CB8AC3E}">
        <p14:creationId xmlns:p14="http://schemas.microsoft.com/office/powerpoint/2010/main" val="48176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1832-A89F-440D-B84B-9FAEAAFC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exploit (I am r00t)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3684-7CB2-4FA7-A2BB-9A235D76F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privilege escalation exploit so we want to make our process GID as 0</a:t>
            </a:r>
          </a:p>
          <a:p>
            <a:r>
              <a:rPr lang="en-US" dirty="0"/>
              <a:t>Elevate the process privilege</a:t>
            </a:r>
          </a:p>
          <a:p>
            <a:pPr lvl="1"/>
            <a:r>
              <a:rPr lang="en-US" b="1" dirty="0"/>
              <a:t>struct </a:t>
            </a:r>
            <a:r>
              <a:rPr lang="en-US" b="1" dirty="0" err="1"/>
              <a:t>task_struct</a:t>
            </a:r>
            <a:r>
              <a:rPr lang="en-US" b="1" dirty="0"/>
              <a:t> </a:t>
            </a:r>
            <a:r>
              <a:rPr lang="en-US" dirty="0"/>
              <a:t>stores process credentials in cred field </a:t>
            </a:r>
          </a:p>
          <a:p>
            <a:pPr lvl="1"/>
            <a:r>
              <a:rPr lang="en-US" dirty="0"/>
              <a:t>cred has field </a:t>
            </a:r>
            <a:r>
              <a:rPr lang="en-US" dirty="0" err="1"/>
              <a:t>euid</a:t>
            </a:r>
            <a:r>
              <a:rPr lang="en-US" dirty="0"/>
              <a:t> &amp; </a:t>
            </a:r>
            <a:r>
              <a:rPr lang="en-US" dirty="0" err="1"/>
              <a:t>egid</a:t>
            </a:r>
            <a:r>
              <a:rPr lang="en-US" dirty="0"/>
              <a:t> which stored the current privilege level of the process</a:t>
            </a:r>
          </a:p>
          <a:p>
            <a:pPr lvl="1"/>
            <a:r>
              <a:rPr lang="en-US" dirty="0"/>
              <a:t>we want to set this field to 0 which will make us r00t</a:t>
            </a:r>
          </a:p>
          <a:p>
            <a:r>
              <a:rPr lang="en-US" dirty="0"/>
              <a:t>We might also need to break KASLR achieve above goal.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7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2E431-7CB7-4A59-9D82-A86C8910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3" y="943623"/>
            <a:ext cx="5870968" cy="4339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BC241-23AC-4222-9E3A-0FCF97AD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" y="5401424"/>
            <a:ext cx="5949417" cy="12696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5104A-EFEF-4211-ADC3-165B4824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86" y="3463763"/>
            <a:ext cx="5752082" cy="27791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584352-93CE-4FCA-AEF9-574B344651B3}"/>
              </a:ext>
            </a:extLst>
          </p:cNvPr>
          <p:cNvSpPr/>
          <p:nvPr/>
        </p:nvSpPr>
        <p:spPr>
          <a:xfrm>
            <a:off x="1277368" y="6365896"/>
            <a:ext cx="2966565" cy="4238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46F81-0AC3-4692-8CE2-A0D675524BBA}"/>
              </a:ext>
            </a:extLst>
          </p:cNvPr>
          <p:cNvCxnSpPr>
            <a:cxnSpLocks/>
          </p:cNvCxnSpPr>
          <p:nvPr/>
        </p:nvCxnSpPr>
        <p:spPr>
          <a:xfrm flipV="1">
            <a:off x="4243933" y="3739038"/>
            <a:ext cx="2617310" cy="28641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505F76-3AD5-444F-8150-16AE550E8F5E}"/>
              </a:ext>
            </a:extLst>
          </p:cNvPr>
          <p:cNvSpPr/>
          <p:nvPr/>
        </p:nvSpPr>
        <p:spPr>
          <a:xfrm>
            <a:off x="467671" y="921518"/>
            <a:ext cx="2148724" cy="2911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E6376-680D-475C-A390-1846F21CA429}"/>
              </a:ext>
            </a:extLst>
          </p:cNvPr>
          <p:cNvSpPr/>
          <p:nvPr/>
        </p:nvSpPr>
        <p:spPr>
          <a:xfrm>
            <a:off x="6680377" y="3469257"/>
            <a:ext cx="1390213" cy="2697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44E8CD-F03F-4876-95FF-90ADEB1DC44E}"/>
              </a:ext>
            </a:extLst>
          </p:cNvPr>
          <p:cNvSpPr/>
          <p:nvPr/>
        </p:nvSpPr>
        <p:spPr>
          <a:xfrm>
            <a:off x="7212031" y="5571327"/>
            <a:ext cx="4785837" cy="3430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DAF0E-4B06-4341-A1E7-A786E6DF7306}"/>
              </a:ext>
            </a:extLst>
          </p:cNvPr>
          <p:cNvSpPr txBox="1"/>
          <p:nvPr/>
        </p:nvSpPr>
        <p:spPr>
          <a:xfrm>
            <a:off x="3015426" y="103062"/>
            <a:ext cx="490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Linux Process Credentials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42B87-6372-493D-AA45-675CD2867106}"/>
              </a:ext>
            </a:extLst>
          </p:cNvPr>
          <p:cNvSpPr txBox="1"/>
          <p:nvPr/>
        </p:nvSpPr>
        <p:spPr>
          <a:xfrm>
            <a:off x="7375483" y="1308308"/>
            <a:ext cx="373542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/>
              <a:t>Process with root privilege has </a:t>
            </a:r>
            <a:r>
              <a:rPr lang="en-US" dirty="0" err="1"/>
              <a:t>euid</a:t>
            </a:r>
            <a:r>
              <a:rPr lang="en-US" dirty="0"/>
              <a:t> &amp; </a:t>
            </a:r>
            <a:r>
              <a:rPr lang="en-US" dirty="0" err="1"/>
              <a:t>egid</a:t>
            </a:r>
            <a:r>
              <a:rPr lang="en-US" dirty="0"/>
              <a:t> field set to 0</a:t>
            </a:r>
          </a:p>
        </p:txBody>
      </p:sp>
    </p:spTree>
    <p:extLst>
      <p:ext uri="{BB962C8B-B14F-4D97-AF65-F5344CB8AC3E}">
        <p14:creationId xmlns:p14="http://schemas.microsoft.com/office/powerpoint/2010/main" val="18726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A87-2BEC-411A-B3C3-F52DE4C3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DC092-2E7D-4567-9256-182B155F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 Trace Points</a:t>
            </a:r>
          </a:p>
          <a:p>
            <a:pPr lvl="1"/>
            <a:r>
              <a:rPr lang="en-US" dirty="0" err="1"/>
              <a:t>Kmem</a:t>
            </a:r>
            <a:r>
              <a:rPr lang="en-US" dirty="0"/>
              <a:t> - tracing system captures events related to object and page allocation within the kernel.</a:t>
            </a:r>
          </a:p>
          <a:p>
            <a:pPr lvl="1"/>
            <a:r>
              <a:rPr lang="en-US" dirty="0"/>
              <a:t>The setup is simple, pass the following in the boot parameters in your kernel: </a:t>
            </a:r>
            <a:r>
              <a:rPr lang="en-US" b="1" dirty="0" err="1"/>
              <a:t>trace_event</a:t>
            </a:r>
            <a:r>
              <a:rPr lang="en-US" dirty="0"/>
              <a:t>=</a:t>
            </a:r>
            <a:r>
              <a:rPr lang="en-US" dirty="0" err="1"/>
              <a:t>kmem:kmalloc,kmem:kmem_cache_alloc,kmem:kfree,kmem:kmalloc_node</a:t>
            </a:r>
            <a:endParaRPr lang="en-US" dirty="0"/>
          </a:p>
          <a:p>
            <a:pPr lvl="1"/>
            <a:r>
              <a:rPr lang="en-US" dirty="0"/>
              <a:t>Another boot parameter is </a:t>
            </a:r>
            <a:r>
              <a:rPr lang="en-US" b="1" dirty="0" err="1"/>
              <a:t>no_hash_pointers</a:t>
            </a:r>
            <a:r>
              <a:rPr lang="en-US" b="1" dirty="0"/>
              <a:t> </a:t>
            </a:r>
            <a:r>
              <a:rPr lang="en-US" dirty="0"/>
              <a:t>(plain mem </a:t>
            </a:r>
            <a:r>
              <a:rPr lang="en-US" dirty="0" err="1"/>
              <a:t>addrs</a:t>
            </a:r>
            <a:r>
              <a:rPr lang="en-US" dirty="0"/>
              <a:t>)</a:t>
            </a:r>
            <a:endParaRPr lang="en-US" b="1" dirty="0"/>
          </a:p>
          <a:p>
            <a:pPr lvl="1"/>
            <a:r>
              <a:rPr lang="da-DK" dirty="0"/>
              <a:t>cat /sys/kernel/debug/tracing/trace</a:t>
            </a:r>
          </a:p>
          <a:p>
            <a:pPr lvl="1"/>
            <a:r>
              <a:rPr lang="da-DK" dirty="0"/>
              <a:t>Pointer to note are task, pid &amp; CPU-ID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1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CA08-F8DA-498A-8387-F13881726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6499-D9C3-4866-AD96-C91418B09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Read/Leak Primitive – to break KASLR</a:t>
            </a:r>
          </a:p>
          <a:p>
            <a:r>
              <a:rPr lang="en-US" dirty="0"/>
              <a:t>Write Primitive – setup for execution primitive</a:t>
            </a:r>
          </a:p>
          <a:p>
            <a:r>
              <a:rPr lang="en-US" dirty="0"/>
              <a:t>Execute Primitive – get execution on kernel</a:t>
            </a:r>
          </a:p>
        </p:txBody>
      </p:sp>
    </p:spTree>
    <p:extLst>
      <p:ext uri="{BB962C8B-B14F-4D97-AF65-F5344CB8AC3E}">
        <p14:creationId xmlns:p14="http://schemas.microsoft.com/office/powerpoint/2010/main" val="4256031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8D50-8CDF-4086-B7CD-ED4FD92F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 err="1"/>
              <a:t>io_uring</a:t>
            </a:r>
            <a:r>
              <a:rPr lang="en-US" b="1" dirty="0"/>
              <a:t> </a:t>
            </a:r>
            <a:r>
              <a:rPr lang="en-US" dirty="0"/>
              <a:t>sub-system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F25B4-2D66-48E3-AA75-77BBD47B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 err="1"/>
              <a:t>io_uring</a:t>
            </a:r>
            <a:r>
              <a:rPr lang="en-US" dirty="0"/>
              <a:t> make system calls </a:t>
            </a:r>
            <a:r>
              <a:rPr lang="en-US" b="1" i="1" dirty="0"/>
              <a:t>completed asynchronously</a:t>
            </a:r>
            <a:r>
              <a:rPr lang="en-US" dirty="0"/>
              <a:t>. This means an application thread does not have to block while waiting for the kernel to complete the system call.</a:t>
            </a:r>
          </a:p>
          <a:p>
            <a:r>
              <a:rPr lang="en-US" b="1" i="1" dirty="0"/>
              <a:t>Batches of system call </a:t>
            </a:r>
            <a:r>
              <a:rPr lang="en-US" dirty="0"/>
              <a:t>requests can be submitted all at once. A task that would normally requires multiple system calls can be reduced to just one call. There is even a new feature that can reduce the number of system calls down to zero</a:t>
            </a:r>
          </a:p>
          <a:p>
            <a:r>
              <a:rPr lang="en-US" dirty="0"/>
              <a:t>This vastly </a:t>
            </a:r>
            <a:r>
              <a:rPr lang="en-US" b="1" dirty="0"/>
              <a:t>reduces the number of context switches </a:t>
            </a:r>
            <a:r>
              <a:rPr lang="en-US" dirty="0"/>
              <a:t>from user space to kernel and back. Each context switch adds overhead, so reducing them has performance gains.</a:t>
            </a:r>
          </a:p>
          <a:p>
            <a:r>
              <a:rPr lang="en-US" dirty="0"/>
              <a:t>In </a:t>
            </a:r>
            <a:r>
              <a:rPr lang="en-US" dirty="0" err="1"/>
              <a:t>io_uring</a:t>
            </a:r>
            <a:r>
              <a:rPr lang="en-US" dirty="0"/>
              <a:t> a bulk of the </a:t>
            </a:r>
            <a:r>
              <a:rPr lang="en-US" b="1" dirty="0"/>
              <a:t>communication between user space application and kernel is done via</a:t>
            </a:r>
            <a:r>
              <a:rPr lang="en-US" dirty="0"/>
              <a:t> </a:t>
            </a:r>
            <a:r>
              <a:rPr lang="en-US" b="1" dirty="0"/>
              <a:t>shared buffers</a:t>
            </a:r>
            <a:r>
              <a:rPr lang="en-US" dirty="0"/>
              <a:t>. This reduces a large amount of overhead when performing system calls that transfer data between kernel and </a:t>
            </a:r>
            <a:r>
              <a:rPr lang="en-US" dirty="0" err="1"/>
              <a:t>userspace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7377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1C75-9454-49E9-A509-50554FDE2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607B-A405-4AA6-977E-F6E3F85D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universal heap spray technique provides a way to:</a:t>
            </a:r>
          </a:p>
          <a:p>
            <a:pPr lvl="1"/>
            <a:r>
              <a:rPr lang="en-US" dirty="0"/>
              <a:t>Allocate an object of any size (</a:t>
            </a:r>
            <a:r>
              <a:rPr lang="en-US" dirty="0" err="1"/>
              <a:t>setxattr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Control the contents of the object</a:t>
            </a:r>
          </a:p>
          <a:p>
            <a:pPr lvl="1"/>
            <a:r>
              <a:rPr lang="en-US" dirty="0"/>
              <a:t>Keep the object in memory indefinitely (userfaultfd)</a:t>
            </a:r>
          </a:p>
          <a:p>
            <a:r>
              <a:rPr lang="en-US" dirty="0"/>
              <a:t>Follow kernel sub-system can use to do that</a:t>
            </a:r>
          </a:p>
          <a:p>
            <a:pPr lvl="1"/>
            <a:r>
              <a:rPr lang="en-US" dirty="0"/>
              <a:t>userfaultfd – the kernel feature allow userland program to handle the page fault. (This primitive can halt kernel from execution and return control to user program)</a:t>
            </a:r>
          </a:p>
          <a:p>
            <a:pPr lvl="1"/>
            <a:r>
              <a:rPr lang="en-US" dirty="0" err="1"/>
              <a:t>setxattr</a:t>
            </a:r>
            <a:r>
              <a:rPr lang="en-US" dirty="0"/>
              <a:t>/</a:t>
            </a:r>
            <a:r>
              <a:rPr lang="en-US" dirty="0" err="1"/>
              <a:t>getxattr</a:t>
            </a:r>
            <a:r>
              <a:rPr lang="en-US" dirty="0"/>
              <a:t> – allow you to set custom attributes of the file. We will use this call to put and extract data out of kernel.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0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49EFC7-9B54-4558-BE8E-7315FE2D52A0}"/>
              </a:ext>
            </a:extLst>
          </p:cNvPr>
          <p:cNvSpPr/>
          <p:nvPr/>
        </p:nvSpPr>
        <p:spPr>
          <a:xfrm>
            <a:off x="780948" y="1007807"/>
            <a:ext cx="2726623" cy="1271033"/>
          </a:xfrm>
          <a:prstGeom prst="rect">
            <a:avLst/>
          </a:prstGeom>
          <a:solidFill>
            <a:srgbClr val="DA634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Page 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(normal mmap)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01B69-2C7F-418F-AC4D-8032FE9F1935}"/>
              </a:ext>
            </a:extLst>
          </p:cNvPr>
          <p:cNvSpPr/>
          <p:nvPr/>
        </p:nvSpPr>
        <p:spPr>
          <a:xfrm>
            <a:off x="3507571" y="1007807"/>
            <a:ext cx="2726623" cy="1271033"/>
          </a:xfrm>
          <a:prstGeom prst="rect">
            <a:avLst/>
          </a:prstGeom>
          <a:solidFill>
            <a:srgbClr val="A77A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Page 2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(userfaultfd mmap)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F4A5A9-FD12-4D1C-B6DC-B1EB09E815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0" t="30466" r="18506" b="17487"/>
          <a:stretch/>
        </p:blipFill>
        <p:spPr>
          <a:xfrm>
            <a:off x="1368046" y="3150387"/>
            <a:ext cx="4279050" cy="24566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4B834-F11F-4FD7-BE9F-3AF5EF4050CD}"/>
              </a:ext>
            </a:extLst>
          </p:cNvPr>
          <p:cNvSpPr txBox="1"/>
          <p:nvPr/>
        </p:nvSpPr>
        <p:spPr>
          <a:xfrm>
            <a:off x="8101014" y="1320158"/>
            <a:ext cx="27266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Setup the userfaultfd along with normal mmap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16A1EF-7C93-44EC-AFEB-A240E4C4F569}"/>
              </a:ext>
            </a:extLst>
          </p:cNvPr>
          <p:cNvSpPr txBox="1"/>
          <p:nvPr/>
        </p:nvSpPr>
        <p:spPr>
          <a:xfrm>
            <a:off x="7610475" y="4055549"/>
            <a:ext cx="27979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the above setup to pass memory buffer like this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9686B3-AF7F-4E64-994F-00D3AA4F6F2D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6234194" y="1643324"/>
            <a:ext cx="186682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E88471-0D06-49EE-9E04-C883BD451D2C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flipH="1">
            <a:off x="5647096" y="4378715"/>
            <a:ext cx="19633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776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92494-1C1E-4765-B90F-DAD81E08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1" y="1229710"/>
            <a:ext cx="7462496" cy="51788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F393984-F24D-4DE0-8769-393E51DBCACD}"/>
              </a:ext>
            </a:extLst>
          </p:cNvPr>
          <p:cNvSpPr/>
          <p:nvPr/>
        </p:nvSpPr>
        <p:spPr>
          <a:xfrm>
            <a:off x="2542164" y="4591457"/>
            <a:ext cx="3184185" cy="62905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1C00D7-B905-4782-9358-B571CAED2C8D}"/>
              </a:ext>
            </a:extLst>
          </p:cNvPr>
          <p:cNvSpPr/>
          <p:nvPr/>
        </p:nvSpPr>
        <p:spPr>
          <a:xfrm>
            <a:off x="2785355" y="5557736"/>
            <a:ext cx="3492228" cy="30480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44882-B091-45F9-B101-26898F171445}"/>
              </a:ext>
            </a:extLst>
          </p:cNvPr>
          <p:cNvSpPr txBox="1"/>
          <p:nvPr/>
        </p:nvSpPr>
        <p:spPr>
          <a:xfrm>
            <a:off x="8318697" y="5446464"/>
            <a:ext cx="3574988" cy="92333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Kernel Thread will get blocked here and userfaultfd will handle the request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811A91-1AE1-4BAE-8BA7-5050A1B5785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277583" y="5710136"/>
            <a:ext cx="2041114" cy="1979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8C3633-D015-4C56-9937-DE55162DC8C6}"/>
              </a:ext>
            </a:extLst>
          </p:cNvPr>
          <p:cNvSpPr txBox="1"/>
          <p:nvPr/>
        </p:nvSpPr>
        <p:spPr>
          <a:xfrm>
            <a:off x="448031" y="241985"/>
            <a:ext cx="10596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Universal Heap Spray &amp; ‍Memory Grooming ‍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F11269-0255-4E7A-B2D9-F9AB370916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30" t="30466" r="18506" b="17487"/>
          <a:stretch/>
        </p:blipFill>
        <p:spPr>
          <a:xfrm>
            <a:off x="8529937" y="1421600"/>
            <a:ext cx="3496527" cy="20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52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FF251-BFFE-4A57-B544-D91D6A9B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58" y="843063"/>
            <a:ext cx="6194081" cy="59111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780258-0566-49CB-857D-D4F9E49C7850}"/>
              </a:ext>
            </a:extLst>
          </p:cNvPr>
          <p:cNvSpPr/>
          <p:nvPr/>
        </p:nvSpPr>
        <p:spPr>
          <a:xfrm>
            <a:off x="2336185" y="5440609"/>
            <a:ext cx="3649569" cy="279246"/>
          </a:xfrm>
          <a:prstGeom prst="rect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C792AB-9A06-4F77-99C3-B64F75C8107F}"/>
              </a:ext>
            </a:extLst>
          </p:cNvPr>
          <p:cNvSpPr/>
          <p:nvPr/>
        </p:nvSpPr>
        <p:spPr>
          <a:xfrm>
            <a:off x="2302238" y="3402725"/>
            <a:ext cx="2928003" cy="5888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CF97EE-C80F-4841-9BF3-7944B61275E9}"/>
              </a:ext>
            </a:extLst>
          </p:cNvPr>
          <p:cNvSpPr txBox="1"/>
          <p:nvPr/>
        </p:nvSpPr>
        <p:spPr>
          <a:xfrm>
            <a:off x="402074" y="0"/>
            <a:ext cx="10596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Universal Heap Spray &amp; ‍Memory Grooming 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B81FC-293C-4B26-8D00-455576CC1295}"/>
              </a:ext>
            </a:extLst>
          </p:cNvPr>
          <p:cNvSpPr txBox="1"/>
          <p:nvPr/>
        </p:nvSpPr>
        <p:spPr>
          <a:xfrm>
            <a:off x="8033564" y="5308812"/>
            <a:ext cx="3574988" cy="92333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en-US" dirty="0"/>
              <a:t>Kernel Thread will get blocked here and userfaultfd will handle the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2AE9BC-DBC3-4FD4-9D12-AD06C0175342}"/>
              </a:ext>
            </a:extLst>
          </p:cNvPr>
          <p:cNvCxnSpPr>
            <a:endCxn id="9" idx="1"/>
          </p:cNvCxnSpPr>
          <p:nvPr/>
        </p:nvCxnSpPr>
        <p:spPr>
          <a:xfrm>
            <a:off x="5992450" y="5572484"/>
            <a:ext cx="2041114" cy="1979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D77504C-7FE3-4A3D-A923-310E35C2A9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30" t="30466" r="18506" b="17487"/>
          <a:stretch/>
        </p:blipFill>
        <p:spPr>
          <a:xfrm>
            <a:off x="7908431" y="1087523"/>
            <a:ext cx="3496527" cy="200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3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7721-E2D2-45E5-8B38-43986DCE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Read/Leak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19B9-730B-4458-89C8-ADEE1B2E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Spray the kmalloc-32 cache with </a:t>
            </a:r>
            <a:r>
              <a:rPr lang="en-US" dirty="0" err="1"/>
              <a:t>io_buffer</a:t>
            </a:r>
            <a:r>
              <a:rPr lang="en-US" dirty="0"/>
              <a:t> structures to drain all partially free slabs. Subsequent 32 byte allocations will be contiguous in a freshly allocated slab page. Now the vulnerability can be utilized as a use-after-free primitive.</a:t>
            </a:r>
          </a:p>
          <a:p>
            <a:r>
              <a:rPr lang="en-US" dirty="0"/>
              <a:t>The use-after-free primitive can be used to construct a universal object leaking, and overwriting primitive.</a:t>
            </a:r>
          </a:p>
          <a:p>
            <a:r>
              <a:rPr lang="en-US" dirty="0"/>
              <a:t>Use the object leaking primitive to leak the contents of an </a:t>
            </a:r>
            <a:r>
              <a:rPr lang="en-US" dirty="0" err="1"/>
              <a:t>io_tctx_node</a:t>
            </a:r>
            <a:r>
              <a:rPr lang="en-US" dirty="0"/>
              <a:t> structure, which contains a pointer to a </a:t>
            </a:r>
            <a:r>
              <a:rPr lang="en-US" dirty="0" err="1"/>
              <a:t>task_struct</a:t>
            </a:r>
            <a:r>
              <a:rPr lang="en-US" dirty="0"/>
              <a:t> of a thread belonging to our process.</a:t>
            </a:r>
          </a:p>
          <a:p>
            <a:r>
              <a:rPr lang="en-US" dirty="0"/>
              <a:t>Use object leaking primitive to leak contents of a </a:t>
            </a:r>
            <a:r>
              <a:rPr lang="en-US" dirty="0" err="1"/>
              <a:t>seq_operations</a:t>
            </a:r>
            <a:r>
              <a:rPr lang="en-US" dirty="0"/>
              <a:t> structure to break KASLR.</a:t>
            </a:r>
          </a:p>
        </p:txBody>
      </p:sp>
    </p:spTree>
    <p:extLst>
      <p:ext uri="{BB962C8B-B14F-4D97-AF65-F5344CB8AC3E}">
        <p14:creationId xmlns:p14="http://schemas.microsoft.com/office/powerpoint/2010/main" val="248784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64423E-FCDF-4B9C-87D6-43C7F93C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31471"/>
              </p:ext>
            </p:extLst>
          </p:nvPr>
        </p:nvGraphicFramePr>
        <p:xfrm>
          <a:off x="1303502" y="5888295"/>
          <a:ext cx="10596664" cy="60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702">
                  <a:extLst>
                    <a:ext uri="{9D8B030D-6E8A-4147-A177-3AD203B41FA5}">
                      <a16:colId xmlns:a16="http://schemas.microsoft.com/office/drawing/2014/main" val="193004243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2244523469"/>
                    </a:ext>
                  </a:extLst>
                </a:gridCol>
                <a:gridCol w="1768463">
                  <a:extLst>
                    <a:ext uri="{9D8B030D-6E8A-4147-A177-3AD203B41FA5}">
                      <a16:colId xmlns:a16="http://schemas.microsoft.com/office/drawing/2014/main" val="400299833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1901138187"/>
                    </a:ext>
                  </a:extLst>
                </a:gridCol>
                <a:gridCol w="1891772">
                  <a:extLst>
                    <a:ext uri="{9D8B030D-6E8A-4147-A177-3AD203B41FA5}">
                      <a16:colId xmlns:a16="http://schemas.microsoft.com/office/drawing/2014/main" val="742216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2883908"/>
                    </a:ext>
                  </a:extLst>
                </a:gridCol>
              </a:tblGrid>
              <a:tr h="603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6180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A4508BD-952F-4799-9356-E73181B7A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767700"/>
              </p:ext>
            </p:extLst>
          </p:nvPr>
        </p:nvGraphicFramePr>
        <p:xfrm>
          <a:off x="1313230" y="5139269"/>
          <a:ext cx="10596664" cy="60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702">
                  <a:extLst>
                    <a:ext uri="{9D8B030D-6E8A-4147-A177-3AD203B41FA5}">
                      <a16:colId xmlns:a16="http://schemas.microsoft.com/office/drawing/2014/main" val="193004243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2244523469"/>
                    </a:ext>
                  </a:extLst>
                </a:gridCol>
                <a:gridCol w="1767196">
                  <a:extLst>
                    <a:ext uri="{9D8B030D-6E8A-4147-A177-3AD203B41FA5}">
                      <a16:colId xmlns:a16="http://schemas.microsoft.com/office/drawing/2014/main" val="4002998339"/>
                    </a:ext>
                  </a:extLst>
                </a:gridCol>
                <a:gridCol w="1802859">
                  <a:extLst>
                    <a:ext uri="{9D8B030D-6E8A-4147-A177-3AD203B41FA5}">
                      <a16:colId xmlns:a16="http://schemas.microsoft.com/office/drawing/2014/main" val="1901138187"/>
                    </a:ext>
                  </a:extLst>
                </a:gridCol>
                <a:gridCol w="1890405">
                  <a:extLst>
                    <a:ext uri="{9D8B030D-6E8A-4147-A177-3AD203B41FA5}">
                      <a16:colId xmlns:a16="http://schemas.microsoft.com/office/drawing/2014/main" val="742216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2883908"/>
                    </a:ext>
                  </a:extLst>
                </a:gridCol>
              </a:tblGrid>
              <a:tr h="603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6180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6377EAD-3CDA-4BF1-A408-BDB45EFD5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39836"/>
              </p:ext>
            </p:extLst>
          </p:nvPr>
        </p:nvGraphicFramePr>
        <p:xfrm>
          <a:off x="1322959" y="4377269"/>
          <a:ext cx="10596664" cy="60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041">
                  <a:extLst>
                    <a:ext uri="{9D8B030D-6E8A-4147-A177-3AD203B41FA5}">
                      <a16:colId xmlns:a16="http://schemas.microsoft.com/office/drawing/2014/main" val="193004243"/>
                    </a:ext>
                  </a:extLst>
                </a:gridCol>
                <a:gridCol w="1602581">
                  <a:extLst>
                    <a:ext uri="{9D8B030D-6E8A-4147-A177-3AD203B41FA5}">
                      <a16:colId xmlns:a16="http://schemas.microsoft.com/office/drawing/2014/main" val="2244523469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4002998339"/>
                    </a:ext>
                  </a:extLst>
                </a:gridCol>
                <a:gridCol w="1785938">
                  <a:extLst>
                    <a:ext uri="{9D8B030D-6E8A-4147-A177-3AD203B41FA5}">
                      <a16:colId xmlns:a16="http://schemas.microsoft.com/office/drawing/2014/main" val="1901138187"/>
                    </a:ext>
                  </a:extLst>
                </a:gridCol>
                <a:gridCol w="1911229">
                  <a:extLst>
                    <a:ext uri="{9D8B030D-6E8A-4147-A177-3AD203B41FA5}">
                      <a16:colId xmlns:a16="http://schemas.microsoft.com/office/drawing/2014/main" val="742216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2883908"/>
                    </a:ext>
                  </a:extLst>
                </a:gridCol>
              </a:tblGrid>
              <a:tr h="603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61807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26B8332-E2E5-490E-B885-C702840AD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60832"/>
              </p:ext>
            </p:extLst>
          </p:nvPr>
        </p:nvGraphicFramePr>
        <p:xfrm>
          <a:off x="1322959" y="3628243"/>
          <a:ext cx="10596664" cy="60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702">
                  <a:extLst>
                    <a:ext uri="{9D8B030D-6E8A-4147-A177-3AD203B41FA5}">
                      <a16:colId xmlns:a16="http://schemas.microsoft.com/office/drawing/2014/main" val="193004243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2244523469"/>
                    </a:ext>
                  </a:extLst>
                </a:gridCol>
                <a:gridCol w="1727575">
                  <a:extLst>
                    <a:ext uri="{9D8B030D-6E8A-4147-A177-3AD203B41FA5}">
                      <a16:colId xmlns:a16="http://schemas.microsoft.com/office/drawing/2014/main" val="4002998339"/>
                    </a:ext>
                  </a:extLst>
                </a:gridCol>
                <a:gridCol w="1821656">
                  <a:extLst>
                    <a:ext uri="{9D8B030D-6E8A-4147-A177-3AD203B41FA5}">
                      <a16:colId xmlns:a16="http://schemas.microsoft.com/office/drawing/2014/main" val="1901138187"/>
                    </a:ext>
                  </a:extLst>
                </a:gridCol>
                <a:gridCol w="1911229">
                  <a:extLst>
                    <a:ext uri="{9D8B030D-6E8A-4147-A177-3AD203B41FA5}">
                      <a16:colId xmlns:a16="http://schemas.microsoft.com/office/drawing/2014/main" val="742216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2883908"/>
                    </a:ext>
                  </a:extLst>
                </a:gridCol>
              </a:tblGrid>
              <a:tr h="603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61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0CECE4-DB7D-4345-B954-869E5B74F5C9}"/>
              </a:ext>
            </a:extLst>
          </p:cNvPr>
          <p:cNvSpPr txBox="1"/>
          <p:nvPr/>
        </p:nvSpPr>
        <p:spPr>
          <a:xfrm>
            <a:off x="635538" y="353598"/>
            <a:ext cx="10596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Heap Grooming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AA8A5-8176-4449-9228-6AF8671E9E91}"/>
              </a:ext>
            </a:extLst>
          </p:cNvPr>
          <p:cNvSpPr txBox="1"/>
          <p:nvPr/>
        </p:nvSpPr>
        <p:spPr>
          <a:xfrm>
            <a:off x="518808" y="1293592"/>
            <a:ext cx="1147215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SLUB Allocator to allocate object of different sizes. Like heap allocator in user-space.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Spray the kmalloc-32 cache with </a:t>
            </a:r>
            <a:r>
              <a:rPr lang="en-US" sz="2000" dirty="0" err="1"/>
              <a:t>io_buffer</a:t>
            </a:r>
            <a:r>
              <a:rPr lang="en-US" sz="2000" dirty="0"/>
              <a:t> structures to drain all partially free slabs. Subsequent 32 byte allocations will be contiguous in a freshly allocated slab page. Now the vulnerability can be utilized as a use-after-free primitive.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use-after-free primitive can be used to construct a universal object leaking, and overwriting primitive.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07C67-F12B-4F2F-A7AA-AABE141B2668}"/>
              </a:ext>
            </a:extLst>
          </p:cNvPr>
          <p:cNvSpPr txBox="1"/>
          <p:nvPr/>
        </p:nvSpPr>
        <p:spPr>
          <a:xfrm>
            <a:off x="311285" y="3709484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3F2C5-F596-426A-848D-0568CEA2E5C2}"/>
              </a:ext>
            </a:extLst>
          </p:cNvPr>
          <p:cNvSpPr txBox="1"/>
          <p:nvPr/>
        </p:nvSpPr>
        <p:spPr>
          <a:xfrm>
            <a:off x="308045" y="449093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2BADC-22F3-4048-A1C7-B415EFA06C1A}"/>
              </a:ext>
            </a:extLst>
          </p:cNvPr>
          <p:cNvSpPr txBox="1"/>
          <p:nvPr/>
        </p:nvSpPr>
        <p:spPr>
          <a:xfrm>
            <a:off x="318235" y="525942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5C807-FF86-4980-A7DF-CEA74B50EDF5}"/>
              </a:ext>
            </a:extLst>
          </p:cNvPr>
          <p:cNvSpPr txBox="1"/>
          <p:nvPr/>
        </p:nvSpPr>
        <p:spPr>
          <a:xfrm>
            <a:off x="318235" y="601801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B4B4E6-BE5A-48C9-9DD2-137F82D0BE67}"/>
              </a:ext>
            </a:extLst>
          </p:cNvPr>
          <p:cNvSpPr txBox="1"/>
          <p:nvPr/>
        </p:nvSpPr>
        <p:spPr>
          <a:xfrm>
            <a:off x="4705793" y="3014335"/>
            <a:ext cx="3221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kmalloc-32 cache slab</a:t>
            </a:r>
          </a:p>
        </p:txBody>
      </p:sp>
    </p:spTree>
    <p:extLst>
      <p:ext uri="{BB962C8B-B14F-4D97-AF65-F5344CB8AC3E}">
        <p14:creationId xmlns:p14="http://schemas.microsoft.com/office/powerpoint/2010/main" val="280483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164423E-FCDF-4B9C-87D6-43C7F93C579B}"/>
              </a:ext>
            </a:extLst>
          </p:cNvPr>
          <p:cNvGraphicFramePr>
            <a:graphicFrameLocks noGrp="1"/>
          </p:cNvGraphicFramePr>
          <p:nvPr/>
        </p:nvGraphicFramePr>
        <p:xfrm>
          <a:off x="1303502" y="5888295"/>
          <a:ext cx="10596664" cy="60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702">
                  <a:extLst>
                    <a:ext uri="{9D8B030D-6E8A-4147-A177-3AD203B41FA5}">
                      <a16:colId xmlns:a16="http://schemas.microsoft.com/office/drawing/2014/main" val="193004243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2244523469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4002998339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1901138187"/>
                    </a:ext>
                  </a:extLst>
                </a:gridCol>
                <a:gridCol w="2153056">
                  <a:extLst>
                    <a:ext uri="{9D8B030D-6E8A-4147-A177-3AD203B41FA5}">
                      <a16:colId xmlns:a16="http://schemas.microsoft.com/office/drawing/2014/main" val="742216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2883908"/>
                    </a:ext>
                  </a:extLst>
                </a:gridCol>
              </a:tblGrid>
              <a:tr h="603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target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[Free slot]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061807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DA4508BD-952F-4799-9356-E73181B7A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24391"/>
              </p:ext>
            </p:extLst>
          </p:nvPr>
        </p:nvGraphicFramePr>
        <p:xfrm>
          <a:off x="1313230" y="5139269"/>
          <a:ext cx="10596664" cy="60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8576">
                  <a:extLst>
                    <a:ext uri="{9D8B030D-6E8A-4147-A177-3AD203B41FA5}">
                      <a16:colId xmlns:a16="http://schemas.microsoft.com/office/drawing/2014/main" val="193004243"/>
                    </a:ext>
                  </a:extLst>
                </a:gridCol>
                <a:gridCol w="1707357">
                  <a:extLst>
                    <a:ext uri="{9D8B030D-6E8A-4147-A177-3AD203B41FA5}">
                      <a16:colId xmlns:a16="http://schemas.microsoft.com/office/drawing/2014/main" val="2244523469"/>
                    </a:ext>
                  </a:extLst>
                </a:gridCol>
                <a:gridCol w="1658667">
                  <a:extLst>
                    <a:ext uri="{9D8B030D-6E8A-4147-A177-3AD203B41FA5}">
                      <a16:colId xmlns:a16="http://schemas.microsoft.com/office/drawing/2014/main" val="4002998339"/>
                    </a:ext>
                  </a:extLst>
                </a:gridCol>
                <a:gridCol w="1802859">
                  <a:extLst>
                    <a:ext uri="{9D8B030D-6E8A-4147-A177-3AD203B41FA5}">
                      <a16:colId xmlns:a16="http://schemas.microsoft.com/office/drawing/2014/main" val="1901138187"/>
                    </a:ext>
                  </a:extLst>
                </a:gridCol>
                <a:gridCol w="1890405">
                  <a:extLst>
                    <a:ext uri="{9D8B030D-6E8A-4147-A177-3AD203B41FA5}">
                      <a16:colId xmlns:a16="http://schemas.microsoft.com/office/drawing/2014/main" val="742216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2883908"/>
                    </a:ext>
                  </a:extLst>
                </a:gridCol>
              </a:tblGrid>
              <a:tr h="6032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61807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06377EAD-3CDA-4BF1-A408-BDB45EFD5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88550"/>
              </p:ext>
            </p:extLst>
          </p:nvPr>
        </p:nvGraphicFramePr>
        <p:xfrm>
          <a:off x="1322959" y="4377269"/>
          <a:ext cx="10596664" cy="60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5041">
                  <a:extLst>
                    <a:ext uri="{9D8B030D-6E8A-4147-A177-3AD203B41FA5}">
                      <a16:colId xmlns:a16="http://schemas.microsoft.com/office/drawing/2014/main" val="193004243"/>
                    </a:ext>
                  </a:extLst>
                </a:gridCol>
                <a:gridCol w="1756229">
                  <a:extLst>
                    <a:ext uri="{9D8B030D-6E8A-4147-A177-3AD203B41FA5}">
                      <a16:colId xmlns:a16="http://schemas.microsoft.com/office/drawing/2014/main" val="2244523469"/>
                    </a:ext>
                  </a:extLst>
                </a:gridCol>
                <a:gridCol w="1654937">
                  <a:extLst>
                    <a:ext uri="{9D8B030D-6E8A-4147-A177-3AD203B41FA5}">
                      <a16:colId xmlns:a16="http://schemas.microsoft.com/office/drawing/2014/main" val="4002998339"/>
                    </a:ext>
                  </a:extLst>
                </a:gridCol>
                <a:gridCol w="1757464">
                  <a:extLst>
                    <a:ext uri="{9D8B030D-6E8A-4147-A177-3AD203B41FA5}">
                      <a16:colId xmlns:a16="http://schemas.microsoft.com/office/drawing/2014/main" val="1901138187"/>
                    </a:ext>
                  </a:extLst>
                </a:gridCol>
                <a:gridCol w="1874193">
                  <a:extLst>
                    <a:ext uri="{9D8B030D-6E8A-4147-A177-3AD203B41FA5}">
                      <a16:colId xmlns:a16="http://schemas.microsoft.com/office/drawing/2014/main" val="742216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2883908"/>
                    </a:ext>
                  </a:extLst>
                </a:gridCol>
              </a:tblGrid>
              <a:tr h="603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io_buffer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61807"/>
                  </a:ext>
                </a:extLst>
              </a:tr>
            </a:tbl>
          </a:graphicData>
        </a:graphic>
      </p:graphicFrame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426B8332-E2E5-490E-B885-C702840AD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455045"/>
              </p:ext>
            </p:extLst>
          </p:nvPr>
        </p:nvGraphicFramePr>
        <p:xfrm>
          <a:off x="1322959" y="3628243"/>
          <a:ext cx="10596664" cy="6032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3702">
                  <a:extLst>
                    <a:ext uri="{9D8B030D-6E8A-4147-A177-3AD203B41FA5}">
                      <a16:colId xmlns:a16="http://schemas.microsoft.com/office/drawing/2014/main" val="193004243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2244523469"/>
                    </a:ext>
                  </a:extLst>
                </a:gridCol>
                <a:gridCol w="1653702">
                  <a:extLst>
                    <a:ext uri="{9D8B030D-6E8A-4147-A177-3AD203B41FA5}">
                      <a16:colId xmlns:a16="http://schemas.microsoft.com/office/drawing/2014/main" val="4002998339"/>
                    </a:ext>
                  </a:extLst>
                </a:gridCol>
                <a:gridCol w="1815829">
                  <a:extLst>
                    <a:ext uri="{9D8B030D-6E8A-4147-A177-3AD203B41FA5}">
                      <a16:colId xmlns:a16="http://schemas.microsoft.com/office/drawing/2014/main" val="1901138187"/>
                    </a:ext>
                  </a:extLst>
                </a:gridCol>
                <a:gridCol w="1990929">
                  <a:extLst>
                    <a:ext uri="{9D8B030D-6E8A-4147-A177-3AD203B41FA5}">
                      <a16:colId xmlns:a16="http://schemas.microsoft.com/office/drawing/2014/main" val="74221689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832883908"/>
                    </a:ext>
                  </a:extLst>
                </a:gridCol>
              </a:tblGrid>
              <a:tr h="603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io_buffer</a:t>
                      </a:r>
                      <a:endParaRPr lang="en-US" sz="2000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other objects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0618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10CECE4-DB7D-4345-B954-869E5B74F5C9}"/>
              </a:ext>
            </a:extLst>
          </p:cNvPr>
          <p:cNvSpPr txBox="1"/>
          <p:nvPr/>
        </p:nvSpPr>
        <p:spPr>
          <a:xfrm>
            <a:off x="635538" y="353598"/>
            <a:ext cx="10596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Universal Heap Spray &amp; ‍Memory Grooming 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AA8A5-8176-4449-9228-6AF8671E9E91}"/>
              </a:ext>
            </a:extLst>
          </p:cNvPr>
          <p:cNvSpPr txBox="1"/>
          <p:nvPr/>
        </p:nvSpPr>
        <p:spPr>
          <a:xfrm>
            <a:off x="518808" y="1293592"/>
            <a:ext cx="114721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 err="1"/>
              <a:t>io_uring_prep_provide_buffers</a:t>
            </a:r>
            <a:r>
              <a:rPr lang="en-US" sz="2000" dirty="0"/>
              <a:t>(</a:t>
            </a:r>
            <a:r>
              <a:rPr lang="en-US" sz="2000" dirty="0" err="1"/>
              <a:t>sqe</a:t>
            </a:r>
            <a:r>
              <a:rPr lang="en-US" sz="2000" dirty="0"/>
              <a:t>, bufs1, 0x100, 1000, group_id1, 0); code above triggers the allocation of 1000 32-byte </a:t>
            </a:r>
            <a:r>
              <a:rPr lang="en-US" sz="2000" dirty="0" err="1"/>
              <a:t>io_buffer</a:t>
            </a:r>
            <a:r>
              <a:rPr lang="en-US" sz="2000" dirty="0"/>
              <a:t> structures in the kernel.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the target object is allocated, it should land next to the </a:t>
            </a:r>
            <a:r>
              <a:rPr lang="en-US" sz="2000" dirty="0" err="1"/>
              <a:t>io_buffer</a:t>
            </a:r>
            <a:r>
              <a:rPr lang="en-US" sz="2000" dirty="0"/>
              <a:t> structs that were just sprayed.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A07C67-F12B-4F2F-A7AA-AABE141B2668}"/>
              </a:ext>
            </a:extLst>
          </p:cNvPr>
          <p:cNvSpPr txBox="1"/>
          <p:nvPr/>
        </p:nvSpPr>
        <p:spPr>
          <a:xfrm>
            <a:off x="311285" y="3709484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A3F2C5-F596-426A-848D-0568CEA2E5C2}"/>
              </a:ext>
            </a:extLst>
          </p:cNvPr>
          <p:cNvSpPr txBox="1"/>
          <p:nvPr/>
        </p:nvSpPr>
        <p:spPr>
          <a:xfrm>
            <a:off x="308045" y="4490937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2BADC-22F3-4048-A1C7-B415EFA06C1A}"/>
              </a:ext>
            </a:extLst>
          </p:cNvPr>
          <p:cNvSpPr txBox="1"/>
          <p:nvPr/>
        </p:nvSpPr>
        <p:spPr>
          <a:xfrm>
            <a:off x="318235" y="525942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5C807-FF86-4980-A7DF-CEA74B50EDF5}"/>
              </a:ext>
            </a:extLst>
          </p:cNvPr>
          <p:cNvSpPr txBox="1"/>
          <p:nvPr/>
        </p:nvSpPr>
        <p:spPr>
          <a:xfrm>
            <a:off x="318235" y="6018019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B4B4E6-BE5A-48C9-9DD2-137F82D0BE67}"/>
              </a:ext>
            </a:extLst>
          </p:cNvPr>
          <p:cNvSpPr txBox="1"/>
          <p:nvPr/>
        </p:nvSpPr>
        <p:spPr>
          <a:xfrm>
            <a:off x="4705793" y="3014335"/>
            <a:ext cx="322165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/>
              <a:t>kmalloc-32 cache slab</a:t>
            </a:r>
          </a:p>
        </p:txBody>
      </p:sp>
    </p:spTree>
    <p:extLst>
      <p:ext uri="{BB962C8B-B14F-4D97-AF65-F5344CB8AC3E}">
        <p14:creationId xmlns:p14="http://schemas.microsoft.com/office/powerpoint/2010/main" val="3692224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C849E2-9BF5-46C6-9A18-8AA95AAD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in Action!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A50C10-38C7-4B5D-A1B9-96C6209F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6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Allocate kmalloc-32 object with </a:t>
            </a:r>
            <a:r>
              <a:rPr lang="en-US" b="1" dirty="0" err="1"/>
              <a:t>setxattr</a:t>
            </a:r>
            <a:r>
              <a:rPr lang="en-US" dirty="0"/>
              <a:t> which lands next to </a:t>
            </a:r>
            <a:r>
              <a:rPr lang="en-US" dirty="0" err="1"/>
              <a:t>io_buffer</a:t>
            </a:r>
            <a:r>
              <a:rPr lang="en-US" dirty="0"/>
              <a:t> which will halt the kernel thread because of userfaultfd.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UAF bug to free the </a:t>
            </a:r>
            <a:r>
              <a:rPr lang="en-US" b="1" dirty="0" err="1"/>
              <a:t>setxattr</a:t>
            </a:r>
            <a:r>
              <a:rPr lang="en-US" dirty="0"/>
              <a:t> buffer ( </a:t>
            </a:r>
            <a:r>
              <a:rPr lang="en-US" dirty="0" err="1"/>
              <a:t>setxattr</a:t>
            </a:r>
            <a:r>
              <a:rPr lang="en-US" dirty="0"/>
              <a:t> still holds the buffer because of the pause)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Trigger the allocation of object we want to leak(more on this later) this will write the content of leak object in the </a:t>
            </a:r>
            <a:r>
              <a:rPr lang="en-US" dirty="0" err="1"/>
              <a:t>setxattr</a:t>
            </a:r>
            <a:r>
              <a:rPr lang="en-US" dirty="0"/>
              <a:t> buffer.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Release the control to </a:t>
            </a:r>
            <a:r>
              <a:rPr lang="en-US" b="1" dirty="0"/>
              <a:t>userfaultfd</a:t>
            </a:r>
            <a:r>
              <a:rPr lang="en-US" dirty="0"/>
              <a:t> in userland (from step 1). This buffer how has our target leak data which will be stored in custom file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 err="1"/>
              <a:t>getxattr</a:t>
            </a:r>
            <a:r>
              <a:rPr lang="en-US" dirty="0"/>
              <a:t> syscall to retrieve the leak data stored in file attribute.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53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F572A8-E53F-49FB-81CC-2D90DCCCC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78" t="4178" r="56371" b="10538"/>
          <a:stretch/>
        </p:blipFill>
        <p:spPr>
          <a:xfrm>
            <a:off x="729920" y="879961"/>
            <a:ext cx="3675357" cy="29247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FDB241-65E5-4D46-9F04-9819E1AE7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322" y="3268226"/>
            <a:ext cx="1867161" cy="895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BBA574-790F-4E28-8DD6-63006E687F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6" t="3858" r="55785" b="13936"/>
          <a:stretch/>
        </p:blipFill>
        <p:spPr>
          <a:xfrm>
            <a:off x="729920" y="3968961"/>
            <a:ext cx="3675357" cy="2722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4E0B28-ED6A-45CB-B0EA-086102057329}"/>
              </a:ext>
            </a:extLst>
          </p:cNvPr>
          <p:cNvSpPr txBox="1"/>
          <p:nvPr/>
        </p:nvSpPr>
        <p:spPr>
          <a:xfrm>
            <a:off x="343708" y="32260"/>
            <a:ext cx="10596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Universal Heap Spray &amp; ‍Memory Grooming ‍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2BF61-C462-4E94-822E-4B47CA8D61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02" t="4177" r="4347" b="13060"/>
          <a:stretch/>
        </p:blipFill>
        <p:spPr>
          <a:xfrm>
            <a:off x="5246699" y="877653"/>
            <a:ext cx="3675357" cy="2838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81F1A4-DD52-4C52-BBD4-12BBA02957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279" t="3858" r="3642" b="13936"/>
          <a:stretch/>
        </p:blipFill>
        <p:spPr>
          <a:xfrm>
            <a:off x="5268900" y="3968959"/>
            <a:ext cx="3675357" cy="27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62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FDB241-65E5-4D46-9F04-9819E1AE7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629" y="5468721"/>
            <a:ext cx="1867161" cy="895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50DDFA-2389-42CD-BC21-B9AAC6090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916" y="2066485"/>
            <a:ext cx="4629796" cy="3210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CD08C9-1445-494D-8F4B-7010CDF1AC99}"/>
              </a:ext>
            </a:extLst>
          </p:cNvPr>
          <p:cNvSpPr txBox="1"/>
          <p:nvPr/>
        </p:nvSpPr>
        <p:spPr>
          <a:xfrm>
            <a:off x="942321" y="4214379"/>
            <a:ext cx="1921873" cy="6463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Kernel Data struct </a:t>
            </a:r>
          </a:p>
          <a:p>
            <a:r>
              <a:rPr lang="en-US" dirty="0"/>
              <a:t>we wanted to leak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1BD356-99BB-4FF8-B0FA-0F7B40B13BEC}"/>
              </a:ext>
            </a:extLst>
          </p:cNvPr>
          <p:cNvCxnSpPr>
            <a:stCxn id="5" idx="3"/>
          </p:cNvCxnSpPr>
          <p:nvPr/>
        </p:nvCxnSpPr>
        <p:spPr>
          <a:xfrm flipV="1">
            <a:off x="2864194" y="3732748"/>
            <a:ext cx="2014933" cy="8047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C27C42-A88F-4070-8A97-CF3637668743}"/>
              </a:ext>
            </a:extLst>
          </p:cNvPr>
          <p:cNvSpPr txBox="1"/>
          <p:nvPr/>
        </p:nvSpPr>
        <p:spPr>
          <a:xfrm>
            <a:off x="9686121" y="3767315"/>
            <a:ext cx="1975669" cy="646331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Leftover copy data </a:t>
            </a:r>
          </a:p>
          <a:p>
            <a:r>
              <a:rPr lang="en-US" dirty="0"/>
              <a:t>from userland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676F8-5383-485D-B870-88CC2507C42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659067" y="3767317"/>
            <a:ext cx="3027054" cy="3231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5614D91-D1A1-459D-A7F0-8E2DBB4929AC}"/>
              </a:ext>
            </a:extLst>
          </p:cNvPr>
          <p:cNvSpPr txBox="1"/>
          <p:nvPr/>
        </p:nvSpPr>
        <p:spPr>
          <a:xfrm>
            <a:off x="382618" y="324718"/>
            <a:ext cx="105966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Universal Heap Spray &amp; ‍Memory Grooming ‍</a:t>
            </a:r>
          </a:p>
        </p:txBody>
      </p:sp>
    </p:spTree>
    <p:extLst>
      <p:ext uri="{BB962C8B-B14F-4D97-AF65-F5344CB8AC3E}">
        <p14:creationId xmlns:p14="http://schemas.microsoft.com/office/powerpoint/2010/main" val="9155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5A7AAB-C707-4D1F-8AF5-647D75D8A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IO Uring Basics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B146B8-6DF0-45AA-ADE3-DDFB73DF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central part of the </a:t>
            </a:r>
            <a:r>
              <a:rPr lang="en-US" sz="2200" dirty="0" err="1"/>
              <a:t>io_uring</a:t>
            </a:r>
            <a:r>
              <a:rPr lang="en-US" sz="2200" dirty="0"/>
              <a:t> model are two ring buffers that live in memory shared by user space and the kernel. An </a:t>
            </a:r>
            <a:r>
              <a:rPr lang="en-US" sz="2200" dirty="0" err="1"/>
              <a:t>io_uring</a:t>
            </a:r>
            <a:r>
              <a:rPr lang="en-US" sz="2200" dirty="0"/>
              <a:t> instance is initialized by calling the </a:t>
            </a:r>
            <a:r>
              <a:rPr lang="en-US" sz="2200" dirty="0" err="1"/>
              <a:t>io_uring_setup</a:t>
            </a:r>
            <a:r>
              <a:rPr lang="en-US" sz="2200" dirty="0"/>
              <a:t> syscall. The kernel will return a file descriptor, which the user space application will use to create the shared memory mappings.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submission queue </a:t>
            </a:r>
            <a:r>
              <a:rPr lang="en-US" sz="2200" dirty="0"/>
              <a:t>(SQ), a ring buffer, where the system call requests are placed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completion queue </a:t>
            </a:r>
            <a:r>
              <a:rPr lang="en-US" sz="2200" dirty="0"/>
              <a:t>(CQ), a ring buffer, where completed system call requests are placed.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The </a:t>
            </a:r>
            <a:r>
              <a:rPr lang="en-US" sz="2200" b="1" dirty="0"/>
              <a:t>submission queue entry </a:t>
            </a:r>
            <a:r>
              <a:rPr lang="en-US" sz="2200" dirty="0"/>
              <a:t>(SQE) is what you use to tell </a:t>
            </a:r>
            <a:r>
              <a:rPr lang="en-US" sz="2200" dirty="0" err="1"/>
              <a:t>io_uring</a:t>
            </a:r>
            <a:r>
              <a:rPr lang="en-US" sz="2200" dirty="0"/>
              <a:t> what you want to do, like read a file, write a file, accept a connection on a socket, etc.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completion queue entry</a:t>
            </a:r>
            <a:r>
              <a:rPr lang="en-US" sz="2200" dirty="0"/>
              <a:t> (CQE)  - When the operation is complete, CQE is placed in the CQ for every SQE. </a:t>
            </a:r>
          </a:p>
        </p:txBody>
      </p:sp>
    </p:spTree>
    <p:extLst>
      <p:ext uri="{BB962C8B-B14F-4D97-AF65-F5344CB8AC3E}">
        <p14:creationId xmlns:p14="http://schemas.microsoft.com/office/powerpoint/2010/main" val="370937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B33F-B09A-4948-8A82-EABA2952B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object do we Leak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B8719-127F-48DD-BE6E-AF904C16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68621" cy="2132122"/>
          </a:xfrm>
        </p:spPr>
        <p:txBody>
          <a:bodyPr>
            <a:normAutofit/>
          </a:bodyPr>
          <a:lstStyle/>
          <a:p>
            <a:r>
              <a:rPr lang="en-US" sz="3200" dirty="0"/>
              <a:t>struct </a:t>
            </a:r>
            <a:r>
              <a:rPr lang="en-US" sz="3200" b="1" dirty="0" err="1"/>
              <a:t>io_tctx_node</a:t>
            </a:r>
            <a:r>
              <a:rPr lang="en-US" sz="3200" b="1" dirty="0"/>
              <a:t> </a:t>
            </a:r>
            <a:r>
              <a:rPr lang="en-US" sz="3200" dirty="0"/>
              <a:t>– has pointer to </a:t>
            </a:r>
            <a:r>
              <a:rPr lang="en-US" sz="3200" dirty="0" err="1"/>
              <a:t>task_struct</a:t>
            </a:r>
            <a:r>
              <a:rPr lang="en-US" sz="3200" dirty="0"/>
              <a:t> </a:t>
            </a:r>
          </a:p>
          <a:p>
            <a:r>
              <a:rPr lang="en-US" sz="3200" dirty="0"/>
              <a:t>struct </a:t>
            </a:r>
            <a:r>
              <a:rPr lang="en-US" sz="3200" b="1" dirty="0" err="1"/>
              <a:t>io_buffer</a:t>
            </a:r>
            <a:r>
              <a:rPr lang="en-US" sz="3200" b="1" dirty="0"/>
              <a:t> </a:t>
            </a:r>
            <a:r>
              <a:rPr lang="en-US" sz="3200" dirty="0"/>
              <a:t>– for heap grooming</a:t>
            </a:r>
          </a:p>
          <a:p>
            <a:r>
              <a:rPr lang="en-US" sz="3200" dirty="0"/>
              <a:t>struct </a:t>
            </a:r>
            <a:r>
              <a:rPr lang="en-US" sz="3200" b="1" dirty="0" err="1"/>
              <a:t>seq_operations</a:t>
            </a:r>
            <a:r>
              <a:rPr lang="en-US" sz="3200" b="1" dirty="0"/>
              <a:t> </a:t>
            </a:r>
            <a:r>
              <a:rPr lang="en-US" sz="3200" dirty="0"/>
              <a:t>– to break KASLR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5213-81C1-4F38-AFC3-9DC5BE8015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"/>
          <a:stretch/>
        </p:blipFill>
        <p:spPr>
          <a:xfrm>
            <a:off x="689451" y="3957747"/>
            <a:ext cx="4591455" cy="11337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A59337-495C-48C1-8C6D-26CD0523B8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1" t="3514" r="1047" b="13641"/>
          <a:stretch/>
        </p:blipFill>
        <p:spPr>
          <a:xfrm>
            <a:off x="689451" y="5359666"/>
            <a:ext cx="5911862" cy="1087852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73017-C02F-46B7-8690-5FAC9DF3A8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6" b="47886"/>
          <a:stretch/>
        </p:blipFill>
        <p:spPr>
          <a:xfrm>
            <a:off x="7307788" y="5013584"/>
            <a:ext cx="3613392" cy="14339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D2E1E9-40D6-4715-B31A-5719A5C1D54D}"/>
              </a:ext>
            </a:extLst>
          </p:cNvPr>
          <p:cNvSpPr/>
          <p:nvPr/>
        </p:nvSpPr>
        <p:spPr>
          <a:xfrm>
            <a:off x="2023353" y="4424515"/>
            <a:ext cx="2918298" cy="25787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0FF603-25E6-453A-91FD-282C410986CA}"/>
              </a:ext>
            </a:extLst>
          </p:cNvPr>
          <p:cNvSpPr/>
          <p:nvPr/>
        </p:nvSpPr>
        <p:spPr>
          <a:xfrm>
            <a:off x="8436077" y="5201913"/>
            <a:ext cx="2365600" cy="3155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8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0A229-B7FF-401C-8270-1ED9F195C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3"/>
          <a:stretch/>
        </p:blipFill>
        <p:spPr>
          <a:xfrm>
            <a:off x="7146585" y="243746"/>
            <a:ext cx="4591455" cy="11337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B869EF-4570-4FD9-8B1D-EE3F9190FC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8"/>
          <a:stretch/>
        </p:blipFill>
        <p:spPr>
          <a:xfrm>
            <a:off x="126378" y="38912"/>
            <a:ext cx="6490512" cy="67801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787E50-89E6-4A1A-BDDA-970D699DE3F6}"/>
              </a:ext>
            </a:extLst>
          </p:cNvPr>
          <p:cNvSpPr txBox="1"/>
          <p:nvPr/>
        </p:nvSpPr>
        <p:spPr>
          <a:xfrm>
            <a:off x="7003913" y="2228671"/>
            <a:ext cx="4876800" cy="12003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 err="1"/>
              <a:t>io_tctx_node</a:t>
            </a:r>
            <a:r>
              <a:rPr lang="en-US" b="1" dirty="0"/>
              <a:t> </a:t>
            </a:r>
            <a:r>
              <a:rPr lang="en-US" dirty="0"/>
              <a:t>structure is allocated for a new thread that sends an </a:t>
            </a:r>
            <a:r>
              <a:rPr lang="en-US" dirty="0" err="1"/>
              <a:t>io_uring</a:t>
            </a:r>
            <a:r>
              <a:rPr lang="en-US" dirty="0"/>
              <a:t>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There can be multiple </a:t>
            </a:r>
            <a:r>
              <a:rPr lang="en-US" dirty="0" err="1"/>
              <a:t>io_ctx_nodes</a:t>
            </a:r>
            <a:r>
              <a:rPr lang="en-US" dirty="0"/>
              <a:t> in a single process if multiple threads call into </a:t>
            </a:r>
            <a:r>
              <a:rPr lang="en-US" dirty="0" err="1"/>
              <a:t>io_uring</a:t>
            </a:r>
            <a:r>
              <a:rPr lang="en-US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970714-144A-4982-9CE3-07FD4D0CB2B5}"/>
              </a:ext>
            </a:extLst>
          </p:cNvPr>
          <p:cNvSpPr/>
          <p:nvPr/>
        </p:nvSpPr>
        <p:spPr>
          <a:xfrm>
            <a:off x="125396" y="3823242"/>
            <a:ext cx="6035455" cy="89791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F0982E-8CB9-4132-8F31-E9C1581AFD15}"/>
              </a:ext>
            </a:extLst>
          </p:cNvPr>
          <p:cNvSpPr/>
          <p:nvPr/>
        </p:nvSpPr>
        <p:spPr>
          <a:xfrm>
            <a:off x="1232170" y="545023"/>
            <a:ext cx="2276273" cy="26561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4DC006-22D9-4AC0-9BB0-4664CC9E8144}"/>
              </a:ext>
            </a:extLst>
          </p:cNvPr>
          <p:cNvSpPr/>
          <p:nvPr/>
        </p:nvSpPr>
        <p:spPr>
          <a:xfrm>
            <a:off x="8524166" y="677831"/>
            <a:ext cx="2918298" cy="3155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5A2C3FC-583E-4809-8574-3C13A814E538}"/>
              </a:ext>
            </a:extLst>
          </p:cNvPr>
          <p:cNvCxnSpPr>
            <a:endCxn id="5" idx="1"/>
          </p:cNvCxnSpPr>
          <p:nvPr/>
        </p:nvCxnSpPr>
        <p:spPr>
          <a:xfrm>
            <a:off x="3508443" y="677831"/>
            <a:ext cx="3638142" cy="13280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69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82E431-7CB7-4A59-9D82-A86C8910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3" y="943623"/>
            <a:ext cx="5870968" cy="433914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DBC241-23AC-4222-9E3A-0FCF97AD4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53" y="5401424"/>
            <a:ext cx="5949417" cy="12696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F5104A-EFEF-4211-ADC3-165B4824B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786" y="3463763"/>
            <a:ext cx="5752082" cy="277916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F584352-93CE-4FCA-AEF9-574B344651B3}"/>
              </a:ext>
            </a:extLst>
          </p:cNvPr>
          <p:cNvSpPr/>
          <p:nvPr/>
        </p:nvSpPr>
        <p:spPr>
          <a:xfrm>
            <a:off x="1277368" y="6424889"/>
            <a:ext cx="2966565" cy="30514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446F81-0AC3-4692-8CE2-A0D675524BBA}"/>
              </a:ext>
            </a:extLst>
          </p:cNvPr>
          <p:cNvCxnSpPr>
            <a:cxnSpLocks/>
          </p:cNvCxnSpPr>
          <p:nvPr/>
        </p:nvCxnSpPr>
        <p:spPr>
          <a:xfrm flipV="1">
            <a:off x="4243933" y="3739038"/>
            <a:ext cx="2617310" cy="2864186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7505F76-3AD5-444F-8150-16AE550E8F5E}"/>
              </a:ext>
            </a:extLst>
          </p:cNvPr>
          <p:cNvSpPr/>
          <p:nvPr/>
        </p:nvSpPr>
        <p:spPr>
          <a:xfrm>
            <a:off x="467671" y="921518"/>
            <a:ext cx="2148724" cy="2911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0E6376-680D-475C-A390-1846F21CA429}"/>
              </a:ext>
            </a:extLst>
          </p:cNvPr>
          <p:cNvSpPr/>
          <p:nvPr/>
        </p:nvSpPr>
        <p:spPr>
          <a:xfrm>
            <a:off x="6680377" y="3469257"/>
            <a:ext cx="1390213" cy="2697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44E8CD-F03F-4876-95FF-90ADEB1DC44E}"/>
              </a:ext>
            </a:extLst>
          </p:cNvPr>
          <p:cNvSpPr/>
          <p:nvPr/>
        </p:nvSpPr>
        <p:spPr>
          <a:xfrm>
            <a:off x="7212031" y="5571327"/>
            <a:ext cx="4785837" cy="34309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DAF0E-4B06-4341-A1E7-A786E6DF7306}"/>
              </a:ext>
            </a:extLst>
          </p:cNvPr>
          <p:cNvSpPr txBox="1"/>
          <p:nvPr/>
        </p:nvSpPr>
        <p:spPr>
          <a:xfrm>
            <a:off x="3015426" y="103062"/>
            <a:ext cx="4906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Linux Process Credentials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742B87-6372-493D-AA45-675CD2867106}"/>
              </a:ext>
            </a:extLst>
          </p:cNvPr>
          <p:cNvSpPr txBox="1"/>
          <p:nvPr/>
        </p:nvSpPr>
        <p:spPr>
          <a:xfrm>
            <a:off x="7375483" y="1308308"/>
            <a:ext cx="373542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/>
              <a:t>Process with root privilege has </a:t>
            </a:r>
            <a:r>
              <a:rPr lang="en-US" dirty="0" err="1"/>
              <a:t>euid</a:t>
            </a:r>
            <a:r>
              <a:rPr lang="en-US" dirty="0"/>
              <a:t> &amp; </a:t>
            </a:r>
            <a:r>
              <a:rPr lang="en-US" dirty="0" err="1"/>
              <a:t>egid</a:t>
            </a:r>
            <a:r>
              <a:rPr lang="en-US" dirty="0"/>
              <a:t> field set to 0</a:t>
            </a:r>
          </a:p>
        </p:txBody>
      </p:sp>
    </p:spTree>
    <p:extLst>
      <p:ext uri="{BB962C8B-B14F-4D97-AF65-F5344CB8AC3E}">
        <p14:creationId xmlns:p14="http://schemas.microsoft.com/office/powerpoint/2010/main" val="4065198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338060-9526-4569-AD76-C1B162F72B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26"/>
          <a:stretch/>
        </p:blipFill>
        <p:spPr>
          <a:xfrm>
            <a:off x="6214660" y="4054451"/>
            <a:ext cx="5931942" cy="276983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32D363-6804-4A1A-92D6-F717C1D90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1" t="3514" r="1047" b="13641"/>
          <a:stretch/>
        </p:blipFill>
        <p:spPr>
          <a:xfrm>
            <a:off x="6214660" y="2417384"/>
            <a:ext cx="5911862" cy="1087852"/>
          </a:xfrm>
          <a:prstGeom prst="rect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97C22-1434-4488-90EF-03FC1756A1D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45"/>
          <a:stretch/>
        </p:blipFill>
        <p:spPr>
          <a:xfrm>
            <a:off x="45398" y="3505236"/>
            <a:ext cx="6621291" cy="331905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9F70B4-3267-479D-83FE-4205478944C2}"/>
              </a:ext>
            </a:extLst>
          </p:cNvPr>
          <p:cNvSpPr txBox="1"/>
          <p:nvPr/>
        </p:nvSpPr>
        <p:spPr>
          <a:xfrm>
            <a:off x="330740" y="1157044"/>
            <a:ext cx="115305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>
                <a:hlinkClick r:id="rId6"/>
              </a:rPr>
              <a:t>seq_operations</a:t>
            </a:r>
            <a:r>
              <a:rPr lang="en-US" dirty="0"/>
              <a:t> structure is allocated when a process opens a </a:t>
            </a:r>
            <a:r>
              <a:rPr lang="en-US" dirty="0" err="1">
                <a:hlinkClick r:id="rId7"/>
              </a:rPr>
              <a:t>seq_file</a:t>
            </a:r>
            <a:r>
              <a:rPr lang="en-US" dirty="0"/>
              <a:t>. This structure stores the pointers to functions that do sequential operations on the file.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opening /proc/</a:t>
            </a:r>
            <a:r>
              <a:rPr lang="en-US" dirty="0" err="1"/>
              <a:t>cmdline</a:t>
            </a:r>
            <a:r>
              <a:rPr lang="en-US" dirty="0"/>
              <a:t> , this structure will be allocated. Leaking this object gives a pointer to several functions.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particular, we use the function </a:t>
            </a:r>
            <a:r>
              <a:rPr lang="en-US" dirty="0" err="1">
                <a:hlinkClick r:id="rId8"/>
              </a:rPr>
              <a:t>single_next</a:t>
            </a:r>
            <a:r>
              <a:rPr lang="en-US" dirty="0"/>
              <a:t> to break </a:t>
            </a:r>
            <a:r>
              <a:rPr lang="en-US" dirty="0">
                <a:hlinkClick r:id="rId9"/>
              </a:rPr>
              <a:t>KASLR</a:t>
            </a:r>
            <a:r>
              <a:rPr lang="en-US" dirty="0"/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612986-237E-42AB-BC79-25ADFD24DFB7}"/>
              </a:ext>
            </a:extLst>
          </p:cNvPr>
          <p:cNvSpPr/>
          <p:nvPr/>
        </p:nvSpPr>
        <p:spPr>
          <a:xfrm>
            <a:off x="661481" y="3527945"/>
            <a:ext cx="5492885" cy="37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F913BB-3DB1-4AF7-A56C-D4BB76FB7197}"/>
              </a:ext>
            </a:extLst>
          </p:cNvPr>
          <p:cNvSpPr/>
          <p:nvPr/>
        </p:nvSpPr>
        <p:spPr>
          <a:xfrm>
            <a:off x="7367081" y="5192966"/>
            <a:ext cx="3414408" cy="33234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82E26E-3AD1-49CE-97B5-571431CCBD1E}"/>
              </a:ext>
            </a:extLst>
          </p:cNvPr>
          <p:cNvSpPr/>
          <p:nvPr/>
        </p:nvSpPr>
        <p:spPr>
          <a:xfrm>
            <a:off x="7370326" y="5929027"/>
            <a:ext cx="2824262" cy="2383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7E43EB-39B6-4E11-8FE0-928044F54EDA}"/>
              </a:ext>
            </a:extLst>
          </p:cNvPr>
          <p:cNvSpPr/>
          <p:nvPr/>
        </p:nvSpPr>
        <p:spPr>
          <a:xfrm>
            <a:off x="1770435" y="4675764"/>
            <a:ext cx="2003898" cy="700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676651-F354-457D-BA65-8C7BB5B8061F}"/>
              </a:ext>
            </a:extLst>
          </p:cNvPr>
          <p:cNvSpPr txBox="1"/>
          <p:nvPr/>
        </p:nvSpPr>
        <p:spPr>
          <a:xfrm>
            <a:off x="330740" y="220493"/>
            <a:ext cx="373268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Breaking KASLR</a:t>
            </a:r>
          </a:p>
        </p:txBody>
      </p:sp>
    </p:spTree>
    <p:extLst>
      <p:ext uri="{BB962C8B-B14F-4D97-AF65-F5344CB8AC3E}">
        <p14:creationId xmlns:p14="http://schemas.microsoft.com/office/powerpoint/2010/main" val="3599616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B534-E82C-4420-931C-A081D8DE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3A57-0DBE-467B-A768-06BA50189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 the same primitive as before to create overwrite primitive</a:t>
            </a:r>
          </a:p>
          <a:p>
            <a:r>
              <a:rPr lang="en-US" dirty="0"/>
              <a:t>Use object spray primitive to allocate a fake </a:t>
            </a:r>
            <a:r>
              <a:rPr lang="en-US" b="1" dirty="0" err="1"/>
              <a:t>bpf_prog</a:t>
            </a:r>
            <a:r>
              <a:rPr lang="en-US" b="1" dirty="0"/>
              <a:t> </a:t>
            </a:r>
            <a:r>
              <a:rPr lang="en-US" dirty="0"/>
              <a:t>structure.</a:t>
            </a:r>
          </a:p>
          <a:p>
            <a:r>
              <a:rPr lang="en-US" dirty="0"/>
              <a:t>Use object leaking primitive to leak contents of a </a:t>
            </a:r>
            <a:r>
              <a:rPr lang="en-US" b="1" dirty="0" err="1"/>
              <a:t>io_buffer</a:t>
            </a:r>
            <a:r>
              <a:rPr lang="en-US" b="1" dirty="0"/>
              <a:t> </a:t>
            </a:r>
            <a:r>
              <a:rPr lang="en-US" dirty="0"/>
              <a:t>which contains a </a:t>
            </a:r>
            <a:r>
              <a:rPr lang="en-US" dirty="0" err="1"/>
              <a:t>list_head</a:t>
            </a:r>
            <a:r>
              <a:rPr lang="en-US" dirty="0"/>
              <a:t> field. This leaks the address of the controllable portion of the heap, which in turn gives the address of the fake </a:t>
            </a:r>
            <a:r>
              <a:rPr lang="en-US" b="1" dirty="0" err="1"/>
              <a:t>bpf_prog</a:t>
            </a:r>
            <a:r>
              <a:rPr lang="en-US" dirty="0"/>
              <a:t>.</a:t>
            </a:r>
          </a:p>
          <a:p>
            <a:r>
              <a:rPr lang="en-US" dirty="0"/>
              <a:t>Use object overwriting primitive to overwrite a </a:t>
            </a:r>
            <a:r>
              <a:rPr lang="en-US" b="1" dirty="0" err="1"/>
              <a:t>sk_filter</a:t>
            </a:r>
            <a:r>
              <a:rPr lang="en-US" b="1" dirty="0"/>
              <a:t> </a:t>
            </a:r>
            <a:r>
              <a:rPr lang="en-US" dirty="0"/>
              <a:t>structure. This object contains a pointer to the corresponding </a:t>
            </a:r>
            <a:r>
              <a:rPr lang="en-US" dirty="0" err="1"/>
              <a:t>eBPF</a:t>
            </a:r>
            <a:r>
              <a:rPr lang="en-US" dirty="0"/>
              <a:t> program attached to a socket. Replace the existing </a:t>
            </a:r>
            <a:r>
              <a:rPr lang="en-US" b="1" dirty="0" err="1"/>
              <a:t>bpf_prog</a:t>
            </a:r>
            <a:r>
              <a:rPr lang="en-US" dirty="0"/>
              <a:t> pointer with the fake one.</a:t>
            </a:r>
          </a:p>
        </p:txBody>
      </p:sp>
    </p:spTree>
    <p:extLst>
      <p:ext uri="{BB962C8B-B14F-4D97-AF65-F5344CB8AC3E}">
        <p14:creationId xmlns:p14="http://schemas.microsoft.com/office/powerpoint/2010/main" val="4107907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C66D-1B2F-4DAF-9144-3F822AA8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Berkeley Packet Filter (</a:t>
            </a:r>
            <a:r>
              <a:rPr lang="en-US" dirty="0" err="1"/>
              <a:t>eBPF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DD47-9D51-4D5E-8BCB-749076EA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Extended Berkeley Packet Filter (</a:t>
            </a:r>
            <a:r>
              <a:rPr lang="en-US" dirty="0" err="1"/>
              <a:t>eBPF</a:t>
            </a:r>
            <a:r>
              <a:rPr lang="en-US" dirty="0"/>
              <a:t>) is an in-kernel virtual machine that runs user-supplied </a:t>
            </a:r>
            <a:r>
              <a:rPr lang="en-US" dirty="0" err="1"/>
              <a:t>eBPF</a:t>
            </a:r>
            <a:r>
              <a:rPr lang="en-US" dirty="0"/>
              <a:t> programs to extend kernel functionality. </a:t>
            </a:r>
          </a:p>
          <a:p>
            <a:r>
              <a:rPr lang="en-US" dirty="0"/>
              <a:t>These programs can be hooked to probes or events in the kernel and used to collect useful kernel statistics, monitor, and debug. </a:t>
            </a:r>
          </a:p>
          <a:p>
            <a:r>
              <a:rPr lang="en-US" dirty="0"/>
              <a:t>A program is loaded into the kernel using the </a:t>
            </a:r>
            <a:r>
              <a:rPr lang="en-US" dirty="0" err="1"/>
              <a:t>bpf</a:t>
            </a:r>
            <a:r>
              <a:rPr lang="en-US" dirty="0"/>
              <a:t>(2) syscall and is provided by the user as a binary blob of </a:t>
            </a:r>
            <a:r>
              <a:rPr lang="en-US" dirty="0" err="1"/>
              <a:t>eBPF</a:t>
            </a:r>
            <a:r>
              <a:rPr lang="en-US" dirty="0"/>
              <a:t> machine instructions. </a:t>
            </a:r>
          </a:p>
          <a:p>
            <a:r>
              <a:rPr lang="en-US" dirty="0"/>
              <a:t>The Android build system has support for compiling C programs to </a:t>
            </a:r>
            <a:r>
              <a:rPr lang="en-US" dirty="0" err="1"/>
              <a:t>eBPF</a:t>
            </a:r>
            <a:r>
              <a:rPr lang="en-US" dirty="0"/>
              <a:t> using simple build file syntax described in this document.</a:t>
            </a:r>
          </a:p>
          <a:p>
            <a:r>
              <a:rPr lang="en-US" dirty="0"/>
              <a:t>Android includes an </a:t>
            </a:r>
            <a:r>
              <a:rPr lang="en-US" dirty="0" err="1"/>
              <a:t>eBPF</a:t>
            </a:r>
            <a:r>
              <a:rPr lang="en-US" dirty="0"/>
              <a:t> loader and library that loads </a:t>
            </a:r>
            <a:r>
              <a:rPr lang="en-US" dirty="0" err="1"/>
              <a:t>eBPF</a:t>
            </a:r>
            <a:r>
              <a:rPr lang="en-US" dirty="0"/>
              <a:t> programs at boot time</a:t>
            </a:r>
            <a:r>
              <a:rPr lang="en-US"/>
              <a:t>. </a:t>
            </a:r>
          </a:p>
          <a:p>
            <a:r>
              <a:rPr lang="en-US"/>
              <a:t>https://source.android.com/docs/core/architecture/kernel/bpf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17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6FCB7-FF09-4B7E-8664-06A8B6CB54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0"/>
          <a:stretch/>
        </p:blipFill>
        <p:spPr>
          <a:xfrm>
            <a:off x="7938142" y="2039001"/>
            <a:ext cx="3768525" cy="10874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FE0AA-48EA-49C8-AE0B-9E53D1C3AE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" r="16269" b="14600"/>
          <a:stretch/>
        </p:blipFill>
        <p:spPr>
          <a:xfrm>
            <a:off x="352760" y="1193474"/>
            <a:ext cx="7301240" cy="547279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DF8E8B-D929-476B-8F75-A7E0F01FC173}"/>
              </a:ext>
            </a:extLst>
          </p:cNvPr>
          <p:cNvSpPr/>
          <p:nvPr/>
        </p:nvSpPr>
        <p:spPr>
          <a:xfrm>
            <a:off x="352760" y="5626512"/>
            <a:ext cx="7217477" cy="4397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35553-EF6D-4258-BDC0-C0435E2768CC}"/>
              </a:ext>
            </a:extLst>
          </p:cNvPr>
          <p:cNvSpPr txBox="1"/>
          <p:nvPr/>
        </p:nvSpPr>
        <p:spPr>
          <a:xfrm>
            <a:off x="7908645" y="3501327"/>
            <a:ext cx="3939644" cy="31700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</a:t>
            </a:r>
            <a:r>
              <a:rPr lang="en-US" sz="2000" b="1" dirty="0" err="1"/>
              <a:t>sk_filter</a:t>
            </a:r>
            <a:r>
              <a:rPr lang="en-US" sz="2000" dirty="0"/>
              <a:t> structure is allocated when an already loaded </a:t>
            </a:r>
            <a:r>
              <a:rPr lang="en-US" sz="2000" dirty="0" err="1"/>
              <a:t>eBPF</a:t>
            </a:r>
            <a:r>
              <a:rPr lang="en-US" sz="2000" dirty="0"/>
              <a:t> program is attached to a socket.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Field </a:t>
            </a:r>
            <a:r>
              <a:rPr lang="en-US" sz="2000" b="1" dirty="0"/>
              <a:t>prog</a:t>
            </a:r>
            <a:r>
              <a:rPr lang="en-US" sz="2000" dirty="0"/>
              <a:t>, which contains a pointer to a </a:t>
            </a:r>
            <a:r>
              <a:rPr lang="en-US" sz="2000" dirty="0" err="1">
                <a:hlinkClick r:id="rId4"/>
              </a:rPr>
              <a:t>bpf_prog</a:t>
            </a:r>
            <a:r>
              <a:rPr lang="en-US" sz="2000" dirty="0"/>
              <a:t> structure that represents the attached </a:t>
            </a:r>
            <a:r>
              <a:rPr lang="en-US" sz="2000" dirty="0" err="1"/>
              <a:t>eBPF</a:t>
            </a:r>
            <a:r>
              <a:rPr lang="en-US" sz="2000" dirty="0"/>
              <a:t> program. By overwriting this pointer, </a:t>
            </a:r>
            <a:r>
              <a:rPr lang="en-US" sz="2000" i="1" dirty="0"/>
              <a:t>we gain kernel execution</a:t>
            </a:r>
            <a:r>
              <a:rPr lang="en-US" sz="20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60591E-E7D6-41E1-B37E-A40A52557953}"/>
              </a:ext>
            </a:extLst>
          </p:cNvPr>
          <p:cNvSpPr txBox="1"/>
          <p:nvPr/>
        </p:nvSpPr>
        <p:spPr>
          <a:xfrm>
            <a:off x="411753" y="157313"/>
            <a:ext cx="2737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eBPF</a:t>
            </a:r>
            <a:r>
              <a:rPr lang="en-US" sz="4000" dirty="0"/>
              <a:t> structs</a:t>
            </a:r>
          </a:p>
        </p:txBody>
      </p:sp>
    </p:spTree>
    <p:extLst>
      <p:ext uri="{BB962C8B-B14F-4D97-AF65-F5344CB8AC3E}">
        <p14:creationId xmlns:p14="http://schemas.microsoft.com/office/powerpoint/2010/main" val="30935935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13D8-AEBD-4D6C-8714-61BABC8E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Primitive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9DB8-4778-4550-BDD1-2E180EAE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to the attached socket to trigger the execution of the fake </a:t>
            </a:r>
            <a:r>
              <a:rPr lang="en-US" dirty="0" err="1"/>
              <a:t>eBPF</a:t>
            </a:r>
            <a:r>
              <a:rPr lang="en-US" dirty="0"/>
              <a:t> program, which is used to escalate privileges. </a:t>
            </a:r>
          </a:p>
          <a:p>
            <a:r>
              <a:rPr lang="en-US" dirty="0"/>
              <a:t>The leaked </a:t>
            </a:r>
            <a:r>
              <a:rPr lang="en-US" dirty="0" err="1"/>
              <a:t>task_struct</a:t>
            </a:r>
            <a:r>
              <a:rPr lang="en-US" dirty="0"/>
              <a:t> is used to retrieve the pointer of cred structure of our process and overwrite </a:t>
            </a:r>
            <a:r>
              <a:rPr lang="en-US" dirty="0" err="1"/>
              <a:t>uid</a:t>
            </a:r>
            <a:r>
              <a:rPr lang="en-US" dirty="0"/>
              <a:t> and </a:t>
            </a:r>
            <a:r>
              <a:rPr lang="en-US" dirty="0" err="1"/>
              <a:t>euid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0475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FA1697-80F7-4F15-817D-0F73E61E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0" r="2382"/>
          <a:stretch/>
        </p:blipFill>
        <p:spPr>
          <a:xfrm>
            <a:off x="6518787" y="3877348"/>
            <a:ext cx="5614938" cy="276452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E4058D-D6EE-4C61-B51A-5E1DC6AD0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7" y="1591807"/>
            <a:ext cx="6295583" cy="1440294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4A4C6E-1F36-4FA6-9937-13C5C389EB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47" t="1219"/>
          <a:stretch/>
        </p:blipFill>
        <p:spPr>
          <a:xfrm>
            <a:off x="84784" y="3338589"/>
            <a:ext cx="6280169" cy="330328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112F4D-8BDD-4651-BD6E-04D7BF486B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91"/>
          <a:stretch/>
        </p:blipFill>
        <p:spPr>
          <a:xfrm>
            <a:off x="126907" y="965843"/>
            <a:ext cx="6295587" cy="631381"/>
          </a:xfrm>
          <a:prstGeom prst="rect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AE4461-171E-4302-A911-50082770C6F2}"/>
              </a:ext>
            </a:extLst>
          </p:cNvPr>
          <p:cNvSpPr/>
          <p:nvPr/>
        </p:nvSpPr>
        <p:spPr>
          <a:xfrm>
            <a:off x="2649805" y="2468522"/>
            <a:ext cx="2794337" cy="2911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75BA0E-5F55-4FF3-9D7E-FD48BE7A8679}"/>
              </a:ext>
            </a:extLst>
          </p:cNvPr>
          <p:cNvSpPr/>
          <p:nvPr/>
        </p:nvSpPr>
        <p:spPr>
          <a:xfrm>
            <a:off x="726971" y="3335347"/>
            <a:ext cx="5667478" cy="2911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B63349-3CBF-4FFE-ADB5-F22B63ADEA87}"/>
              </a:ext>
            </a:extLst>
          </p:cNvPr>
          <p:cNvSpPr/>
          <p:nvPr/>
        </p:nvSpPr>
        <p:spPr>
          <a:xfrm>
            <a:off x="1520653" y="4815570"/>
            <a:ext cx="3048000" cy="2911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7EAB07-4851-4463-AC71-E5251EAD82A3}"/>
              </a:ext>
            </a:extLst>
          </p:cNvPr>
          <p:cNvSpPr/>
          <p:nvPr/>
        </p:nvSpPr>
        <p:spPr>
          <a:xfrm>
            <a:off x="7681503" y="4544767"/>
            <a:ext cx="2921539" cy="29119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494266-F5D9-4AC9-820E-875314F11843}"/>
              </a:ext>
            </a:extLst>
          </p:cNvPr>
          <p:cNvSpPr txBox="1"/>
          <p:nvPr/>
        </p:nvSpPr>
        <p:spPr>
          <a:xfrm>
            <a:off x="7130270" y="1088679"/>
            <a:ext cx="4964126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dirty="0" err="1">
                <a:hlinkClick r:id="rId6"/>
              </a:rPr>
              <a:t>sk_filter</a:t>
            </a:r>
            <a:r>
              <a:rPr lang="en-US" dirty="0"/>
              <a:t> structure is allocated when an already loaded </a:t>
            </a:r>
            <a:r>
              <a:rPr lang="en-US" dirty="0" err="1">
                <a:hlinkClick r:id="rId7"/>
              </a:rPr>
              <a:t>eBPF</a:t>
            </a:r>
            <a:r>
              <a:rPr lang="en-US" dirty="0"/>
              <a:t> program is attached to a socket. Of particular interest is the field prog, which contains a pointer to a </a:t>
            </a:r>
            <a:r>
              <a:rPr lang="en-US" dirty="0" err="1">
                <a:hlinkClick r:id="rId8"/>
              </a:rPr>
              <a:t>bpf_prog</a:t>
            </a:r>
            <a:r>
              <a:rPr lang="en-US" dirty="0"/>
              <a:t> structure that represents the attached </a:t>
            </a:r>
            <a:r>
              <a:rPr lang="en-US" dirty="0" err="1"/>
              <a:t>eBPF</a:t>
            </a:r>
            <a:r>
              <a:rPr lang="en-US" dirty="0"/>
              <a:t> program. By overwriting this pointer, we gain kernel execution.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B1F409-ACAA-4676-989A-7CD055D2E2D4}"/>
              </a:ext>
            </a:extLst>
          </p:cNvPr>
          <p:cNvSpPr txBox="1"/>
          <p:nvPr/>
        </p:nvSpPr>
        <p:spPr>
          <a:xfrm>
            <a:off x="510927" y="43158"/>
            <a:ext cx="41880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Execution Primitive</a:t>
            </a:r>
          </a:p>
        </p:txBody>
      </p:sp>
    </p:spTree>
    <p:extLst>
      <p:ext uri="{BB962C8B-B14F-4D97-AF65-F5344CB8AC3E}">
        <p14:creationId xmlns:p14="http://schemas.microsoft.com/office/powerpoint/2010/main" val="3016938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751C-56FD-47BA-992F-FB2857D4E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6EC5-568B-4595-ADCE-467D8051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Exploit Writeup:  https://web.archive.org/web/20221129095546/https://www.graplsecurity.com/post/iou-ring-exploiting-the-linux-kernel</a:t>
            </a:r>
          </a:p>
          <a:p>
            <a:r>
              <a:rPr lang="en-US" sz="2000" dirty="0"/>
              <a:t>SLAB Allocator - https://www.youtube.com/watch?v=pFi-JKgoX-I&amp;ab_channel=JamesShackleford</a:t>
            </a:r>
          </a:p>
        </p:txBody>
      </p:sp>
    </p:spTree>
    <p:extLst>
      <p:ext uri="{BB962C8B-B14F-4D97-AF65-F5344CB8AC3E}">
        <p14:creationId xmlns:p14="http://schemas.microsoft.com/office/powerpoint/2010/main" val="226927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2443C166-9D04-41BD-B115-C76C541328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t="3590" r="12715" b="8205"/>
          <a:stretch/>
        </p:blipFill>
        <p:spPr>
          <a:xfrm>
            <a:off x="1345223" y="246185"/>
            <a:ext cx="8387862" cy="60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9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4BD140B-157A-4337-99F0-BD60CFC93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4" r="13874" b="6153"/>
          <a:stretch/>
        </p:blipFill>
        <p:spPr>
          <a:xfrm>
            <a:off x="1585341" y="175846"/>
            <a:ext cx="7769674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EB78E99-8CF5-433D-BB2C-AC0BBC986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5" r="13481" b="5000"/>
          <a:stretch/>
        </p:blipFill>
        <p:spPr>
          <a:xfrm>
            <a:off x="1609843" y="316522"/>
            <a:ext cx="7762757" cy="61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2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E479-D03A-44A3-9EFA-BACD04A2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0CFC-598F-436D-B5A4-9E6309FF9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applications that handle tons of sockets like to poll for activity on them, then issue IO when they become ready.</a:t>
            </a:r>
          </a:p>
          <a:p>
            <a:r>
              <a:rPr lang="en-US" dirty="0" err="1"/>
              <a:t>io_uring</a:t>
            </a:r>
            <a:r>
              <a:rPr lang="en-US" dirty="0"/>
              <a:t> allow the application registers buffers with the kernel. The buffers are organized by group ID, and the application selects a buffer pool based on this group ID.</a:t>
            </a:r>
          </a:p>
          <a:p>
            <a:r>
              <a:rPr lang="en-US" dirty="0"/>
              <a:t>When submitting a request, the application indicates that a provided buffer should be used by setting a flag IOSQE_BUFFER_SELECT and specifies the group ID. </a:t>
            </a:r>
          </a:p>
          <a:p>
            <a:r>
              <a:rPr lang="en-US" dirty="0"/>
              <a:t>When the operation is complete, the bid of the buffer used is passed back via the CQE .</a:t>
            </a:r>
          </a:p>
        </p:txBody>
      </p:sp>
    </p:spTree>
    <p:extLst>
      <p:ext uri="{BB962C8B-B14F-4D97-AF65-F5344CB8AC3E}">
        <p14:creationId xmlns:p14="http://schemas.microsoft.com/office/powerpoint/2010/main" val="81179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1BAAAB-88E4-4453-9272-770C5B4A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08" y="366415"/>
            <a:ext cx="7208097" cy="337101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FCC098-82E8-400B-A77B-2AB08EBAFA43}"/>
              </a:ext>
            </a:extLst>
          </p:cNvPr>
          <p:cNvSpPr/>
          <p:nvPr/>
        </p:nvSpPr>
        <p:spPr>
          <a:xfrm>
            <a:off x="377283" y="1661832"/>
            <a:ext cx="6081573" cy="7469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534FA0-A7EF-48B2-93F0-124B49DE9875}"/>
              </a:ext>
            </a:extLst>
          </p:cNvPr>
          <p:cNvSpPr/>
          <p:nvPr/>
        </p:nvSpPr>
        <p:spPr>
          <a:xfrm>
            <a:off x="339008" y="3185660"/>
            <a:ext cx="3890843" cy="3229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C94D8-EAB6-437D-B913-FEEE4E8352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/>
          <a:stretch/>
        </p:blipFill>
        <p:spPr>
          <a:xfrm>
            <a:off x="346265" y="3875280"/>
            <a:ext cx="7211173" cy="169821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D9602-4B5A-4923-9D2F-0C3F3B643473}"/>
              </a:ext>
            </a:extLst>
          </p:cNvPr>
          <p:cNvSpPr txBox="1"/>
          <p:nvPr/>
        </p:nvSpPr>
        <p:spPr>
          <a:xfrm>
            <a:off x="7844558" y="366415"/>
            <a:ext cx="4144242" cy="501675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a request is submitted with IOSQE_BUFFER_SELECT , the function </a:t>
            </a:r>
            <a:r>
              <a:rPr lang="en-US" sz="2000" dirty="0" err="1">
                <a:hlinkClick r:id="rId5"/>
              </a:rPr>
              <a:t>io_rw_buffer_select</a:t>
            </a:r>
            <a:r>
              <a:rPr lang="en-US" sz="2000" dirty="0"/>
              <a:t> is called before the read or write is performed and the flag req-&gt;flags &amp; </a:t>
            </a:r>
            <a:r>
              <a:rPr lang="en-US" sz="2000" dirty="0">
                <a:hlinkClick r:id="rId6"/>
              </a:rPr>
              <a:t>REQ_F_BUFFER_SELECT</a:t>
            </a:r>
            <a:r>
              <a:rPr lang="en-US" sz="2000" dirty="0"/>
              <a:t> is set on the kernel side.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b="1" dirty="0"/>
              <a:t>REQ_F_BUFFER_SELECT </a:t>
            </a:r>
            <a:r>
              <a:rPr lang="en-US" sz="2000" dirty="0"/>
              <a:t>is set, then </a:t>
            </a:r>
            <a:r>
              <a:rPr lang="en-US" sz="2000" b="1" dirty="0" err="1"/>
              <a:t>req→rw.addr</a:t>
            </a:r>
            <a:r>
              <a:rPr lang="en-US" sz="2000" b="1" dirty="0"/>
              <a:t> </a:t>
            </a:r>
            <a:r>
              <a:rPr lang="en-US" sz="2000" dirty="0"/>
              <a:t>is a kernel address and points to the </a:t>
            </a:r>
            <a:r>
              <a:rPr lang="en-US" sz="2000" dirty="0" err="1"/>
              <a:t>io_buffer</a:t>
            </a:r>
            <a:r>
              <a:rPr lang="en-US" sz="2000" dirty="0"/>
              <a:t> used to represent the selected buffer.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Same field is used to represent user/kernel buffer and distinction is made based flag which is REQ_F_BUFFER_SELECT.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1AF300-3595-4B6B-AFDB-F3B72C7739D9}"/>
              </a:ext>
            </a:extLst>
          </p:cNvPr>
          <p:cNvSpPr txBox="1"/>
          <p:nvPr/>
        </p:nvSpPr>
        <p:spPr>
          <a:xfrm>
            <a:off x="602336" y="5792778"/>
            <a:ext cx="10885716" cy="83099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marL="0" indent="0">
              <a:buNone/>
            </a:pPr>
            <a:r>
              <a:rPr lang="en-US" sz="2400" dirty="0"/>
              <a:t>Can we find any spots where the REQ_F_BUFFER_SELECT check was forgotten and the two types of pointer were confused?           			</a:t>
            </a:r>
            <a:r>
              <a:rPr lang="en-US" sz="2400" b="1" dirty="0"/>
              <a:t> A type confusion bug?</a:t>
            </a:r>
          </a:p>
        </p:txBody>
      </p:sp>
    </p:spTree>
    <p:extLst>
      <p:ext uri="{BB962C8B-B14F-4D97-AF65-F5344CB8AC3E}">
        <p14:creationId xmlns:p14="http://schemas.microsoft.com/office/powerpoint/2010/main" val="176128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4D6F-150E-4130-9EEE-7334DE3B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D8DE3-107E-40E9-A84D-571999CD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20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each open file descriptor, the kernel keeps an associated file structure, which contains a </a:t>
            </a:r>
            <a:r>
              <a:rPr lang="en-US" b="1" dirty="0" err="1"/>
              <a:t>file_operations</a:t>
            </a:r>
            <a:r>
              <a:rPr lang="en-US" b="1" dirty="0"/>
              <a:t> structure, </a:t>
            </a:r>
            <a:r>
              <a:rPr lang="en-US" b="1" dirty="0" err="1"/>
              <a:t>f_op</a:t>
            </a:r>
            <a:r>
              <a:rPr lang="en-US" dirty="0"/>
              <a:t>. </a:t>
            </a:r>
          </a:p>
          <a:p>
            <a:r>
              <a:rPr lang="en-US" dirty="0"/>
              <a:t>This structure holds pointers to functions that perform various operations on the file. </a:t>
            </a:r>
          </a:p>
          <a:p>
            <a:r>
              <a:rPr lang="en-US" dirty="0"/>
              <a:t>In </a:t>
            </a:r>
            <a:r>
              <a:rPr lang="en-US" b="1" dirty="0" err="1"/>
              <a:t>loop_rw_iter</a:t>
            </a:r>
            <a:r>
              <a:rPr lang="en-US" b="1" dirty="0"/>
              <a:t> </a:t>
            </a:r>
            <a:r>
              <a:rPr lang="en-US" dirty="0"/>
              <a:t>function, if the type of file being operated on doesn’t implement the </a:t>
            </a:r>
            <a:r>
              <a:rPr lang="en-US" dirty="0" err="1"/>
              <a:t>read_iter</a:t>
            </a:r>
            <a:r>
              <a:rPr lang="en-US" dirty="0"/>
              <a:t> or </a:t>
            </a:r>
            <a:r>
              <a:rPr lang="en-US" dirty="0" err="1"/>
              <a:t>write_iter</a:t>
            </a:r>
            <a:r>
              <a:rPr lang="en-US" dirty="0"/>
              <a:t> operation, this function is called to do an iterative read/write manually. This is the case for /proc filesystem files (like /proc/self/maps, for example). </a:t>
            </a:r>
          </a:p>
          <a:p>
            <a:r>
              <a:rPr lang="en-US" dirty="0"/>
              <a:t>If REQ_F_BUFFER_SELECT is set then </a:t>
            </a:r>
            <a:r>
              <a:rPr lang="en-US" dirty="0" err="1"/>
              <a:t>iter</a:t>
            </a:r>
            <a:r>
              <a:rPr lang="en-US" dirty="0"/>
              <a:t> is not a </a:t>
            </a:r>
            <a:r>
              <a:rPr lang="en-US" dirty="0" err="1"/>
              <a:t>bvec</a:t>
            </a:r>
            <a:r>
              <a:rPr lang="en-US" dirty="0"/>
              <a:t>, otherwise </a:t>
            </a:r>
            <a:r>
              <a:rPr lang="en-US" dirty="0" err="1"/>
              <a:t>req→rw.addr</a:t>
            </a:r>
            <a:r>
              <a:rPr lang="en-US" dirty="0"/>
              <a:t> is used as the base address for read/write.</a:t>
            </a:r>
          </a:p>
          <a:p>
            <a:r>
              <a:rPr lang="en-US" dirty="0"/>
              <a:t>There was a type confusion in this function,</a:t>
            </a:r>
          </a:p>
        </p:txBody>
      </p:sp>
    </p:spTree>
    <p:extLst>
      <p:ext uri="{BB962C8B-B14F-4D97-AF65-F5344CB8AC3E}">
        <p14:creationId xmlns:p14="http://schemas.microsoft.com/office/powerpoint/2010/main" val="103831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9249</TotalTime>
  <Words>2826</Words>
  <Application>Microsoft Office PowerPoint</Application>
  <PresentationFormat>Widescreen</PresentationFormat>
  <Paragraphs>215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Exploit Linux io_uring subsystem</vt:lpstr>
      <vt:lpstr>What is io_uring sub-system</vt:lpstr>
      <vt:lpstr>IO Uring Basics</vt:lpstr>
      <vt:lpstr>PowerPoint Presentation</vt:lpstr>
      <vt:lpstr>PowerPoint Presentation</vt:lpstr>
      <vt:lpstr>PowerPoint Presentation</vt:lpstr>
      <vt:lpstr>The Vulnerability</vt:lpstr>
      <vt:lpstr>PowerPoint Presentation</vt:lpstr>
      <vt:lpstr>The Vulnerability</vt:lpstr>
      <vt:lpstr>PowerPoint Presentation</vt:lpstr>
      <vt:lpstr>What the Bug?</vt:lpstr>
      <vt:lpstr>PowerPoint Presentation</vt:lpstr>
      <vt:lpstr>PowerPoint Presentation</vt:lpstr>
      <vt:lpstr>Linux Kernel Exploitation Primer</vt:lpstr>
      <vt:lpstr>Linux Kernel Mitigation</vt:lpstr>
      <vt:lpstr>Goal of exploit (I am r00t)</vt:lpstr>
      <vt:lpstr>PowerPoint Presentation</vt:lpstr>
      <vt:lpstr>Debugging Setup</vt:lpstr>
      <vt:lpstr>Exploitation Steps</vt:lpstr>
      <vt:lpstr>Building primitives</vt:lpstr>
      <vt:lpstr>PowerPoint Presentation</vt:lpstr>
      <vt:lpstr>PowerPoint Presentation</vt:lpstr>
      <vt:lpstr>PowerPoint Presentation</vt:lpstr>
      <vt:lpstr>Read/Leak Primitive</vt:lpstr>
      <vt:lpstr>PowerPoint Presentation</vt:lpstr>
      <vt:lpstr>PowerPoint Presentation</vt:lpstr>
      <vt:lpstr>Bug in Action!</vt:lpstr>
      <vt:lpstr>PowerPoint Presentation</vt:lpstr>
      <vt:lpstr>PowerPoint Presentation</vt:lpstr>
      <vt:lpstr>What object do we Leak ?</vt:lpstr>
      <vt:lpstr>PowerPoint Presentation</vt:lpstr>
      <vt:lpstr>PowerPoint Presentation</vt:lpstr>
      <vt:lpstr>PowerPoint Presentation</vt:lpstr>
      <vt:lpstr>Write Primitive</vt:lpstr>
      <vt:lpstr>Extended Berkeley Packet Filter (eBPF)</vt:lpstr>
      <vt:lpstr>PowerPoint Presentation</vt:lpstr>
      <vt:lpstr>Execute Primitive</vt:lpstr>
      <vt:lpstr>PowerPoint Presentation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 Linux io_uring subsystem</dc:title>
  <dc:creator>Munawwar Hussain Shelia</dc:creator>
  <cp:lastModifiedBy>Munawwar Hussain Shelia</cp:lastModifiedBy>
  <cp:revision>21</cp:revision>
  <dcterms:created xsi:type="dcterms:W3CDTF">2022-12-22T06:04:24Z</dcterms:created>
  <dcterms:modified xsi:type="dcterms:W3CDTF">2023-02-10T11:30:24Z</dcterms:modified>
</cp:coreProperties>
</file>