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984" r:id="rId2"/>
    <p:sldId id="1032" r:id="rId3"/>
    <p:sldId id="1042" r:id="rId4"/>
    <p:sldId id="1043" r:id="rId5"/>
    <p:sldId id="1044" r:id="rId6"/>
    <p:sldId id="985" r:id="rId7"/>
    <p:sldId id="652" r:id="rId8"/>
    <p:sldId id="1068" r:id="rId9"/>
    <p:sldId id="1069" r:id="rId10"/>
    <p:sldId id="1062" r:id="rId11"/>
    <p:sldId id="1064" r:id="rId12"/>
    <p:sldId id="1065" r:id="rId13"/>
    <p:sldId id="1066" r:id="rId14"/>
    <p:sldId id="1077" r:id="rId15"/>
    <p:sldId id="1078" r:id="rId16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Woo" initials="AW" lastIdx="1" clrIdx="0">
    <p:extLst>
      <p:ext uri="{19B8F6BF-5375-455C-9EA6-DF929625EA0E}">
        <p15:presenceInfo xmlns:p15="http://schemas.microsoft.com/office/powerpoint/2012/main" userId="Anthony W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D6"/>
    <a:srgbClr val="64A8F0"/>
    <a:srgbClr val="CD4B3E"/>
    <a:srgbClr val="093D77"/>
    <a:srgbClr val="011DC3"/>
    <a:srgbClr val="0063C1"/>
    <a:srgbClr val="01C38E"/>
    <a:srgbClr val="5E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50" autoAdjust="0"/>
    <p:restoredTop sz="96374" autoAdjust="0"/>
  </p:normalViewPr>
  <p:slideViewPr>
    <p:cSldViewPr snapToGrid="0">
      <p:cViewPr varScale="1">
        <p:scale>
          <a:sx n="100" d="100"/>
          <a:sy n="100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0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C75BE-CE80-4D6E-ABB5-B82D2324473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9168-CFC6-48D9-AEEB-09DA8D84B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does “greedy” refer to for “greedy algorithm”?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Optimal at the current step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Monetary reward gained in the training process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Binary splitting using neural networks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None of the above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happens when there are too few steps of splitting in a tree?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Large bias, large variance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Large bias, small 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Small bias, large variance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Small bias, small variance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a decision tree, if the current split is ineffective, future splits can still be effective (even very effective).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Which of the following are usually used to evaluate the quality of a split in a classification tree?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Gini-index and splitting bias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Cross-entropy and splitting bias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Gini-index and cross-entropy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All of the above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Which of the following is true about bagging?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Works best for high variance and high bias learning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Works best for high variance and low bias learning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Works best for low variance and high bias learning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Works best for low variance and low bias learning methods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Which of the following is true about boosting?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 combination of many weaker learners to produce a strong learner.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Weaker learners are usually created in parallel.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Boosting is only applicable for classification problems.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39168-CFC6-48D9-AEEB-09DA8D84BA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04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39168-CFC6-48D9-AEEB-09DA8D84BA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9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54B5-B759-4033-9670-068B644D3672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B0DB-8C68-4987-9234-CBC45C0DD8E5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0AD-B671-4DC8-80F4-E82D0AFF22D6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D1B-03E4-4C95-9C00-ECBC51EE2B95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3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71F-C4ED-48EF-84FE-37F4C6CEB1F5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687E-C2A3-4712-B516-C581AE417C8F}" type="datetime1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E54-E5EF-495B-A5AD-375CDD41DC32}" type="datetime1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FAB-276A-4C7C-A06B-2A72D137EDD1}" type="datetime1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7832-0A59-476B-8987-C0E92DB96D7D}" type="datetime1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E571-E7A9-4054-A8FB-912B7F0BC524}" type="datetime1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C0FD-77C7-402B-A948-23F781FE72B8}" type="datetime1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5CA3DF-4613-45E3-9F0E-6061F4EAC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25077"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8AE7-F83D-448B-9CCE-100E83C89A6C}" type="datetime1">
              <a:rPr lang="en-US" smtClean="0"/>
              <a:t>4/1/2019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61A1FA-AF8D-40D5-924F-60D3B98E34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6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B98D5-63E5-496B-BD3B-AA5363D3D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810"/>
            <a:ext cx="12192000" cy="685038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28F670-770A-4B67-AD88-7B426DE0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759587"/>
            <a:ext cx="10769600" cy="1338828"/>
          </a:xfr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in Finance</a:t>
            </a:r>
            <a:b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chemeClr val="bg1"/>
                </a:solidFill>
                <a:latin typeface="Edwardian Script ITC" panose="030303020407070D0804" pitchFamily="66" charset="0"/>
                <a:cs typeface="Arial" panose="020B0604020202020204" pitchFamily="34" charset="0"/>
              </a:rPr>
              <a:t>at</a:t>
            </a:r>
            <a:b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 Kong University of Science and Technology</a:t>
            </a:r>
            <a:endParaRPr lang="en-US" sz="3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9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B207A-4147-4A5D-AAB6-649AC7F3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DA941-11B0-4D93-AFFA-1059B32A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31D1FF-E0FF-499B-AB7C-A90A74FBB4B6}"/>
              </a:ext>
            </a:extLst>
          </p:cNvPr>
          <p:cNvSpPr txBox="1">
            <a:spLocks/>
          </p:cNvSpPr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https://goo.gl/iUZ8gP</a:t>
            </a:r>
          </a:p>
        </p:txBody>
      </p:sp>
    </p:spTree>
    <p:extLst>
      <p:ext uri="{BB962C8B-B14F-4D97-AF65-F5344CB8AC3E}">
        <p14:creationId xmlns:p14="http://schemas.microsoft.com/office/powerpoint/2010/main" val="353274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5B9-DD1B-45F0-8463-B0DFEC6D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Consultative Session Protocol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83DEF-7F3C-46B8-8C21-DB3EF91C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8EEDD-BBCD-42D8-A923-1DC11F12EC17}"/>
              </a:ext>
            </a:extLst>
          </p:cNvPr>
          <p:cNvSpPr txBox="1"/>
          <p:nvPr/>
        </p:nvSpPr>
        <p:spPr>
          <a:xfrm>
            <a:off x="838200" y="1825625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1A3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report on current status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1A3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questions and issues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1A3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report from each team member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1A3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Q&amp;A with each team member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1A3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 and future direction</a:t>
            </a:r>
          </a:p>
        </p:txBody>
      </p:sp>
    </p:spTree>
    <p:extLst>
      <p:ext uri="{BB962C8B-B14F-4D97-AF65-F5344CB8AC3E}">
        <p14:creationId xmlns:p14="http://schemas.microsoft.com/office/powerpoint/2010/main" val="335717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E0C0-71C6-453B-912E-B76CFB9F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Consultative Session: Tips &amp; Best Practices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C5C2-2A05-4B23-8CC7-B1988D0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079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Because it is a company internship, you are held accountable to corporate standards</a:t>
            </a:r>
          </a:p>
          <a:p>
            <a:r>
              <a:rPr lang="en-US" dirty="0"/>
              <a:t>Not mandatory, but “highly recommended”</a:t>
            </a:r>
          </a:p>
          <a:p>
            <a:pPr lvl="1"/>
            <a:r>
              <a:rPr lang="en-US" dirty="0"/>
              <a:t>Same for company meetings, which range from “DS Co. Daily Update” to “Alibaba Annual Meeting”</a:t>
            </a:r>
          </a:p>
          <a:p>
            <a:r>
              <a:rPr lang="en-HK" dirty="0"/>
              <a:t>If you cannot attend, ask your teammates to talk on your behalf</a:t>
            </a:r>
          </a:p>
          <a:p>
            <a:r>
              <a:rPr lang="en-HK" dirty="0"/>
              <a:t>No one knows what the “true” answer is, so having some </a:t>
            </a:r>
            <a:r>
              <a:rPr lang="en-HK" b="1" dirty="0"/>
              <a:t>unified</a:t>
            </a:r>
            <a:r>
              <a:rPr lang="en-HK" dirty="0"/>
              <a:t> direction matters more than what is right vs. wrong</a:t>
            </a:r>
          </a:p>
          <a:p>
            <a:r>
              <a:rPr lang="en-HK" dirty="0"/>
              <a:t>Be concise, clear, and straight-forward. Talking more does not mean a higher score</a:t>
            </a:r>
          </a:p>
          <a:p>
            <a:r>
              <a:rPr lang="en-HK" dirty="0"/>
              <a:t>There may be team members who are not very eloquent or articulative, you get points for helping him or her (in fact, you both get points, so it is a “win-win”)</a:t>
            </a:r>
          </a:p>
          <a:p>
            <a:r>
              <a:rPr lang="en-HK" dirty="0"/>
              <a:t>There will be more sessions; some may ask whether the consultative sessions are mandatory, the real answer is yes and no… possibly “passively-mandatory”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7708-4AE5-4BDD-A54A-6B06A4C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D3914-C2EA-40D8-BC8B-184DA6C802A6}"/>
              </a:ext>
            </a:extLst>
          </p:cNvPr>
          <p:cNvSpPr txBox="1"/>
          <p:nvPr/>
        </p:nvSpPr>
        <p:spPr>
          <a:xfrm>
            <a:off x="838200" y="1690688"/>
            <a:ext cx="5257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Because it is a company internship, you are held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accountable to corporate standards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(US standards, to be specific)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mandatory, but “highly recommended”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Same for company meetings, which range from “DS Co. Daily Update” to “Alibaba Annual Meeting”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cannot attend, ask your teammates to talk on your behalf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concise, clear, and straight-forward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Talking more does not mean a better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5EC0E-4F22-48B8-BDCC-BE4BDEC653DD}"/>
              </a:ext>
            </a:extLst>
          </p:cNvPr>
          <p:cNvSpPr txBox="1"/>
          <p:nvPr/>
        </p:nvSpPr>
        <p:spPr>
          <a:xfrm>
            <a:off x="6096000" y="1690687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may be team members who are not very eloquent or articulative, you get points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helping each other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In fact, you both get points, so it is a “win-win”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a dialogue and a discussion. No one knows what the “true” answer is, so having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some sense of the right direction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matters more than what is right vs. wrong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will be more of these sessions, so stay tuned</a:t>
            </a:r>
          </a:p>
        </p:txBody>
      </p:sp>
    </p:spTree>
    <p:extLst>
      <p:ext uri="{BB962C8B-B14F-4D97-AF65-F5344CB8AC3E}">
        <p14:creationId xmlns:p14="http://schemas.microsoft.com/office/powerpoint/2010/main" val="12633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8767-B9A3-400E-B6F0-2873A795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Kahoot! Hiatus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F5C0-090C-4B5C-8119-114652C5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8849"/>
            <a:ext cx="10515600" cy="4351338"/>
          </a:xfrm>
        </p:spPr>
        <p:txBody>
          <a:bodyPr/>
          <a:lstStyle/>
          <a:p>
            <a:r>
              <a:rPr lang="en-US" dirty="0"/>
              <a:t>Explain every Kahoot! Question</a:t>
            </a:r>
          </a:p>
          <a:p>
            <a:r>
              <a:rPr lang="en-US" dirty="0"/>
              <a:t>Show Kahoot! statistics if possible</a:t>
            </a:r>
          </a:p>
          <a:p>
            <a:r>
              <a:rPr lang="en-US" dirty="0"/>
              <a:t>Explain convolution,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 err="1"/>
              <a:t>Slido</a:t>
            </a:r>
            <a:r>
              <a:rPr lang="en-US" dirty="0"/>
              <a:t> on slide screens</a:t>
            </a:r>
          </a:p>
          <a:p>
            <a:r>
              <a:rPr lang="en-US" dirty="0"/>
              <a:t>Slides on Convolution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8713D-23F5-478C-A7C2-919EC8D7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FF685-64F7-482A-B841-0D002A281DF5}"/>
              </a:ext>
            </a:extLst>
          </p:cNvPr>
          <p:cNvSpPr/>
          <p:nvPr/>
        </p:nvSpPr>
        <p:spPr>
          <a:xfrm>
            <a:off x="838200" y="2541721"/>
            <a:ext cx="5212080" cy="35599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HK" sz="13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BB7E3-6FF5-4B49-8FCF-676EFAE4E7E2}"/>
              </a:ext>
            </a:extLst>
          </p:cNvPr>
          <p:cNvSpPr/>
          <p:nvPr/>
        </p:nvSpPr>
        <p:spPr>
          <a:xfrm>
            <a:off x="6141722" y="2541722"/>
            <a:ext cx="5212080" cy="35599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US" sz="13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C8A8E-1796-4994-A76E-9B0F564994DA}"/>
              </a:ext>
            </a:extLst>
          </p:cNvPr>
          <p:cNvSpPr/>
          <p:nvPr/>
        </p:nvSpPr>
        <p:spPr>
          <a:xfrm>
            <a:off x="838200" y="1690686"/>
            <a:ext cx="5212080" cy="851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is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building block of the perceptron?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6F69C5-9759-4A5E-9B4F-4367E04BCAED}"/>
              </a:ext>
            </a:extLst>
          </p:cNvPr>
          <p:cNvSpPr/>
          <p:nvPr/>
        </p:nvSpPr>
        <p:spPr>
          <a:xfrm>
            <a:off x="6141722" y="1690686"/>
            <a:ext cx="5212080" cy="851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is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regarding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(2015)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9150FE-CB3A-4EAC-A5D6-C6A95CC6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39" y="2752412"/>
            <a:ext cx="4743001" cy="3127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57D6E5-88D8-411E-9A7E-668B4EDA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61" y="2761574"/>
            <a:ext cx="4743001" cy="312773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1BCBA06-539D-43C5-9446-086A3A8158BC}"/>
              </a:ext>
            </a:extLst>
          </p:cNvPr>
          <p:cNvGrpSpPr/>
          <p:nvPr/>
        </p:nvGrpSpPr>
        <p:grpSpPr>
          <a:xfrm>
            <a:off x="838200" y="6215875"/>
            <a:ext cx="5006720" cy="276999"/>
            <a:chOff x="6726555" y="1229290"/>
            <a:chExt cx="5006720" cy="276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84BEEE-F235-401E-9E3C-52BEA3BB7130}"/>
                </a:ext>
              </a:extLst>
            </p:cNvPr>
            <p:cNvSpPr/>
            <p:nvPr/>
          </p:nvSpPr>
          <p:spPr>
            <a:xfrm>
              <a:off x="6726555" y="1276350"/>
              <a:ext cx="182880" cy="1828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A26C53-1183-4CDD-BA7A-9C80EFF80BEA}"/>
                </a:ext>
              </a:extLst>
            </p:cNvPr>
            <p:cNvSpPr txBox="1"/>
            <p:nvPr/>
          </p:nvSpPr>
          <p:spPr>
            <a:xfrm>
              <a:off x="6909435" y="1229290"/>
              <a:ext cx="1321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Correct Answer</a:t>
              </a:r>
              <a:endParaRPr lang="en-HK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1FB5E1-8B46-4AB8-9318-18D2168A3925}"/>
                </a:ext>
              </a:extLst>
            </p:cNvPr>
            <p:cNvSpPr/>
            <p:nvPr/>
          </p:nvSpPr>
          <p:spPr>
            <a:xfrm>
              <a:off x="8231335" y="1276350"/>
              <a:ext cx="182880" cy="18288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24CAD5-C59D-4DA4-86CF-553F11C828AE}"/>
                </a:ext>
              </a:extLst>
            </p:cNvPr>
            <p:cNvSpPr txBox="1"/>
            <p:nvPr/>
          </p:nvSpPr>
          <p:spPr>
            <a:xfrm>
              <a:off x="8414215" y="1229290"/>
              <a:ext cx="1434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Incorrect Answer</a:t>
              </a:r>
              <a:endParaRPr lang="en-HK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B7F947-9EF7-4185-91E8-FC558D7AAD8C}"/>
                </a:ext>
              </a:extLst>
            </p:cNvPr>
            <p:cNvSpPr/>
            <p:nvPr/>
          </p:nvSpPr>
          <p:spPr>
            <a:xfrm>
              <a:off x="9848326" y="1276350"/>
              <a:ext cx="182880" cy="182880"/>
            </a:xfrm>
            <a:prstGeom prst="rect">
              <a:avLst/>
            </a:prstGeom>
            <a:solidFill>
              <a:srgbClr val="003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9D818D-239C-488E-8072-B642A210E643}"/>
                </a:ext>
              </a:extLst>
            </p:cNvPr>
            <p:cNvSpPr txBox="1"/>
            <p:nvPr/>
          </p:nvSpPr>
          <p:spPr>
            <a:xfrm>
              <a:off x="10031206" y="1229290"/>
              <a:ext cx="1702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33D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Time Taken</a:t>
              </a:r>
              <a:endParaRPr lang="en-HK" sz="1200" b="1" dirty="0">
                <a:solidFill>
                  <a:srgbClr val="0033D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47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8767-B9A3-400E-B6F0-2873A795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Kahoot! Hiatus (Cont’d)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8713D-23F5-478C-A7C2-919EC8D7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FF685-64F7-482A-B841-0D002A281DF5}"/>
              </a:ext>
            </a:extLst>
          </p:cNvPr>
          <p:cNvSpPr/>
          <p:nvPr/>
        </p:nvSpPr>
        <p:spPr>
          <a:xfrm>
            <a:off x="838200" y="2541721"/>
            <a:ext cx="5212080" cy="35599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HK" sz="13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BB7E3-6FF5-4B49-8FCF-676EFAE4E7E2}"/>
              </a:ext>
            </a:extLst>
          </p:cNvPr>
          <p:cNvSpPr/>
          <p:nvPr/>
        </p:nvSpPr>
        <p:spPr>
          <a:xfrm>
            <a:off x="6141722" y="2541722"/>
            <a:ext cx="5212080" cy="35599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US" sz="13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C8A8E-1796-4994-A76E-9B0F564994DA}"/>
              </a:ext>
            </a:extLst>
          </p:cNvPr>
          <p:cNvSpPr/>
          <p:nvPr/>
        </p:nvSpPr>
        <p:spPr>
          <a:xfrm>
            <a:off x="838200" y="1690686"/>
            <a:ext cx="5212080" cy="851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is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training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(2012)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6F69C5-9759-4A5E-9B4F-4367E04BCAED}"/>
              </a:ext>
            </a:extLst>
          </p:cNvPr>
          <p:cNvSpPr/>
          <p:nvPr/>
        </p:nvSpPr>
        <p:spPr>
          <a:xfrm>
            <a:off x="6141722" y="1690686"/>
            <a:ext cx="5212080" cy="851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assigns probability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image classification in a CNN?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BCBA06-539D-43C5-9446-086A3A8158BC}"/>
              </a:ext>
            </a:extLst>
          </p:cNvPr>
          <p:cNvGrpSpPr/>
          <p:nvPr/>
        </p:nvGrpSpPr>
        <p:grpSpPr>
          <a:xfrm>
            <a:off x="838200" y="6215875"/>
            <a:ext cx="5006720" cy="276999"/>
            <a:chOff x="6726555" y="1229290"/>
            <a:chExt cx="5006720" cy="276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84BEEE-F235-401E-9E3C-52BEA3BB7130}"/>
                </a:ext>
              </a:extLst>
            </p:cNvPr>
            <p:cNvSpPr/>
            <p:nvPr/>
          </p:nvSpPr>
          <p:spPr>
            <a:xfrm>
              <a:off x="6726555" y="1276350"/>
              <a:ext cx="182880" cy="1828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A26C53-1183-4CDD-BA7A-9C80EFF80BEA}"/>
                </a:ext>
              </a:extLst>
            </p:cNvPr>
            <p:cNvSpPr txBox="1"/>
            <p:nvPr/>
          </p:nvSpPr>
          <p:spPr>
            <a:xfrm>
              <a:off x="6909435" y="1229290"/>
              <a:ext cx="1321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Correct Answer</a:t>
              </a:r>
              <a:endParaRPr lang="en-HK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1FB5E1-8B46-4AB8-9318-18D2168A3925}"/>
                </a:ext>
              </a:extLst>
            </p:cNvPr>
            <p:cNvSpPr/>
            <p:nvPr/>
          </p:nvSpPr>
          <p:spPr>
            <a:xfrm>
              <a:off x="8231335" y="1276350"/>
              <a:ext cx="182880" cy="18288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24CAD5-C59D-4DA4-86CF-553F11C828AE}"/>
                </a:ext>
              </a:extLst>
            </p:cNvPr>
            <p:cNvSpPr txBox="1"/>
            <p:nvPr/>
          </p:nvSpPr>
          <p:spPr>
            <a:xfrm>
              <a:off x="8414215" y="1229290"/>
              <a:ext cx="1434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Incorrect Answer</a:t>
              </a:r>
              <a:endParaRPr lang="en-HK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B7F947-9EF7-4185-91E8-FC558D7AAD8C}"/>
                </a:ext>
              </a:extLst>
            </p:cNvPr>
            <p:cNvSpPr/>
            <p:nvPr/>
          </p:nvSpPr>
          <p:spPr>
            <a:xfrm>
              <a:off x="9848326" y="1276350"/>
              <a:ext cx="182880" cy="182880"/>
            </a:xfrm>
            <a:prstGeom prst="rect">
              <a:avLst/>
            </a:prstGeom>
            <a:solidFill>
              <a:srgbClr val="003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9D818D-239C-488E-8072-B642A210E643}"/>
                </a:ext>
              </a:extLst>
            </p:cNvPr>
            <p:cNvSpPr txBox="1"/>
            <p:nvPr/>
          </p:nvSpPr>
          <p:spPr>
            <a:xfrm>
              <a:off x="10031206" y="1229290"/>
              <a:ext cx="1702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33D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Time Taken</a:t>
              </a:r>
              <a:endParaRPr lang="en-HK" sz="1200" b="1" dirty="0">
                <a:solidFill>
                  <a:srgbClr val="0033D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06F53A-0C94-4EC9-ADFF-1574AC046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39" y="2752412"/>
            <a:ext cx="4743001" cy="31277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8C5F76-4508-4161-B84A-F56D2D4A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60" y="2752412"/>
            <a:ext cx="4743001" cy="31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1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8767-B9A3-400E-B6F0-2873A795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Kahoot! Hiatus (Cont’d)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8713D-23F5-478C-A7C2-919EC8D7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FF685-64F7-482A-B841-0D002A281DF5}"/>
              </a:ext>
            </a:extLst>
          </p:cNvPr>
          <p:cNvSpPr/>
          <p:nvPr/>
        </p:nvSpPr>
        <p:spPr>
          <a:xfrm>
            <a:off x="838200" y="2541721"/>
            <a:ext cx="5212080" cy="35599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HK" sz="13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BB7E3-6FF5-4B49-8FCF-676EFAE4E7E2}"/>
              </a:ext>
            </a:extLst>
          </p:cNvPr>
          <p:cNvSpPr/>
          <p:nvPr/>
        </p:nvSpPr>
        <p:spPr>
          <a:xfrm>
            <a:off x="6141722" y="2541722"/>
            <a:ext cx="5212080" cy="35599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US" sz="13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C8A8E-1796-4994-A76E-9B0F564994DA}"/>
              </a:ext>
            </a:extLst>
          </p:cNvPr>
          <p:cNvSpPr/>
          <p:nvPr/>
        </p:nvSpPr>
        <p:spPr>
          <a:xfrm>
            <a:off x="838200" y="1690686"/>
            <a:ext cx="5212080" cy="851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fully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layer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what would a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16x16x1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become?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6F69C5-9759-4A5E-9B4F-4367E04BCAED}"/>
              </a:ext>
            </a:extLst>
          </p:cNvPr>
          <p:cNvSpPr/>
          <p:nvPr/>
        </p:nvSpPr>
        <p:spPr>
          <a:xfrm>
            <a:off x="6141722" y="1690686"/>
            <a:ext cx="5212080" cy="851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output after convolving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 (6) 5x5 filters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32x32x3 image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BCBA06-539D-43C5-9446-086A3A8158BC}"/>
              </a:ext>
            </a:extLst>
          </p:cNvPr>
          <p:cNvGrpSpPr/>
          <p:nvPr/>
        </p:nvGrpSpPr>
        <p:grpSpPr>
          <a:xfrm>
            <a:off x="838200" y="6215875"/>
            <a:ext cx="5006720" cy="276999"/>
            <a:chOff x="6726555" y="1229290"/>
            <a:chExt cx="5006720" cy="276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84BEEE-F235-401E-9E3C-52BEA3BB7130}"/>
                </a:ext>
              </a:extLst>
            </p:cNvPr>
            <p:cNvSpPr/>
            <p:nvPr/>
          </p:nvSpPr>
          <p:spPr>
            <a:xfrm>
              <a:off x="6726555" y="1276350"/>
              <a:ext cx="182880" cy="1828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A26C53-1183-4CDD-BA7A-9C80EFF80BEA}"/>
                </a:ext>
              </a:extLst>
            </p:cNvPr>
            <p:cNvSpPr txBox="1"/>
            <p:nvPr/>
          </p:nvSpPr>
          <p:spPr>
            <a:xfrm>
              <a:off x="6909435" y="1229290"/>
              <a:ext cx="1321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Correct Answer</a:t>
              </a:r>
              <a:endParaRPr lang="en-HK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1FB5E1-8B46-4AB8-9318-18D2168A3925}"/>
                </a:ext>
              </a:extLst>
            </p:cNvPr>
            <p:cNvSpPr/>
            <p:nvPr/>
          </p:nvSpPr>
          <p:spPr>
            <a:xfrm>
              <a:off x="8231335" y="1276350"/>
              <a:ext cx="182880" cy="18288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24CAD5-C59D-4DA4-86CF-553F11C828AE}"/>
                </a:ext>
              </a:extLst>
            </p:cNvPr>
            <p:cNvSpPr txBox="1"/>
            <p:nvPr/>
          </p:nvSpPr>
          <p:spPr>
            <a:xfrm>
              <a:off x="8414215" y="1229290"/>
              <a:ext cx="1434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Incorrect Answer</a:t>
              </a:r>
              <a:endParaRPr lang="en-HK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B7F947-9EF7-4185-91E8-FC558D7AAD8C}"/>
                </a:ext>
              </a:extLst>
            </p:cNvPr>
            <p:cNvSpPr/>
            <p:nvPr/>
          </p:nvSpPr>
          <p:spPr>
            <a:xfrm>
              <a:off x="9848326" y="1276350"/>
              <a:ext cx="182880" cy="182880"/>
            </a:xfrm>
            <a:prstGeom prst="rect">
              <a:avLst/>
            </a:prstGeom>
            <a:solidFill>
              <a:srgbClr val="003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9D818D-239C-488E-8072-B642A210E643}"/>
                </a:ext>
              </a:extLst>
            </p:cNvPr>
            <p:cNvSpPr txBox="1"/>
            <p:nvPr/>
          </p:nvSpPr>
          <p:spPr>
            <a:xfrm>
              <a:off x="10031206" y="1229290"/>
              <a:ext cx="1702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33D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Time Taken</a:t>
              </a:r>
              <a:endParaRPr lang="en-HK" sz="1200" b="1" dirty="0">
                <a:solidFill>
                  <a:srgbClr val="0033D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8238328-CD56-4152-A8A8-2F651927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39" y="2757851"/>
            <a:ext cx="4743001" cy="31277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D97ECD-B8C1-4BEF-823E-7D0BFAD9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61" y="2752412"/>
            <a:ext cx="4743001" cy="31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Banks in Hong Kong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599" cy="4802187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“virtual bank” refers to a bank which delivers retail banking services primarily, if not entirely, through the internet or other forms of electronic channels instead of physical branches.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3650" t="29505" r="29028" b="39764"/>
          <a:stretch>
            <a:fillRect/>
          </a:stretch>
        </p:blipFill>
        <p:spPr>
          <a:xfrm>
            <a:off x="763270" y="2911475"/>
            <a:ext cx="1027874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The HKMA has announced that as part of the package of initiatives it introduced in September 2017 to bring Hong Kong into a new era of smart banking, it will facilitate the establishment of virtual banks in Hong Kong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 March 27, 2019, HKMA released the first three licenses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Livi VB, co-owned by Bank of China (Hong Kong), JD Digits and Jardines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SC Digital Solutions, a joint venture between Standard Chartered, HKT, PCCW and Ctrip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Zhong An Virtual Finance, a joint venture between ZhongAn Online and Sinolink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38200" y="363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Virtual Banks in Hong Kong: Announcement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Increasing competition (virtual vs. traditional) - HK becomes one of the most heavily saturated for banking services globally 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SCB, HSBC, BOC(HK): 66% of lending market, 77% of mortgage market, 76% credit card market, 50% of deposit market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decrease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But traditional banks already have online banking services which have similar functions to virtual banks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Bringing new models and experience to the banking sector -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Many non-banking companies will join the sector, e.g.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WeLab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Cross-border (regionally and internationally)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Jobs market will be different (traditional VS new) 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38200" y="363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Virtual Banks in Hong Kong: Impact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Hard to gain trust from customers for new entrants (young vs. elderly)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Competition with traditional bank’s digital services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Regulation - probably even tougher (especially Cyber Crimes)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Technology development and risk management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Enormous demand from non-bank financial actors from Mainland China, but requirement of HK$ 300m is still very high, i.e. Big Boys’ Game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38200" y="363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Virtual Banks in Hong Kong: Challenges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4C44-4D19-4AD2-BEEE-395156B1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7C6569-F250-45B8-8F9D-D1392865A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55027"/>
              </p:ext>
            </p:extLst>
          </p:nvPr>
        </p:nvGraphicFramePr>
        <p:xfrm>
          <a:off x="838200" y="912456"/>
          <a:ext cx="10515596" cy="5255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4059">
                  <a:extLst>
                    <a:ext uri="{9D8B030D-6E8A-4147-A177-3AD203B41FA5}">
                      <a16:colId xmlns:a16="http://schemas.microsoft.com/office/drawing/2014/main" val="2041424021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035502337"/>
                    </a:ext>
                  </a:extLst>
                </a:gridCol>
                <a:gridCol w="2613772">
                  <a:extLst>
                    <a:ext uri="{9D8B030D-6E8A-4147-A177-3AD203B41FA5}">
                      <a16:colId xmlns:a16="http://schemas.microsoft.com/office/drawing/2014/main" val="67140011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1925646004"/>
                    </a:ext>
                  </a:extLst>
                </a:gridCol>
                <a:gridCol w="2409821">
                  <a:extLst>
                    <a:ext uri="{9D8B030D-6E8A-4147-A177-3AD203B41FA5}">
                      <a16:colId xmlns:a16="http://schemas.microsoft.com/office/drawing/2014/main" val="290507444"/>
                    </a:ext>
                  </a:extLst>
                </a:gridCol>
              </a:tblGrid>
              <a:tr h="213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Application &amp; Case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In-Class 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357674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Feb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History and Overview of 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Google Experiments: Draw!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655727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Feb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Supervised &amp; Unsupervised Learning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Classification vs.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Google Experiments: Vision Sensing</a:t>
                      </a:r>
                    </a:p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Case study: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HireVue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(Video Analytics for Recruitment)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survey and group formation</a:t>
                      </a:r>
                    </a:p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50735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Feb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Regression &amp; Classification</a:t>
                      </a:r>
                    </a:p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 Assessment and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Speaker: Katrina Fong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42823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Decision Tree &amp; Random Forests</a:t>
                      </a:r>
                    </a:p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Credit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Mock interview by Katrina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03015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GPU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69405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Speaker from VEE Technology LLC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Sharing from researchers and industry professionals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4536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Mar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Neural Network Basics</a:t>
                      </a:r>
                    </a:p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Perceptrons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Speaker: Mr. Jeffrey Hui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Word2Vec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57257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Mar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Recurrent Neural Network (RNN)</a:t>
                      </a:r>
                    </a:p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rgbClr val="0033D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Google Image Recognition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Case study: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SenseTime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(Computer Vision)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3D Visualization of CNN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20592"/>
                  </a:ext>
                </a:extLst>
              </a:tr>
              <a:tr h="213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Apr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Case study: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Osaro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(Robotics), Ascent (Autonomous Driving)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150669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Apr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0033D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62688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rgbClr val="0033D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TensorFlow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Recap of concepts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Case studies: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Airobotics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(Drones),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Cornami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(AI Chip)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20880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Frontiers of AI</a:t>
                      </a:r>
                    </a:p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Challenges in AI Commercialization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Recap of concepts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Case studies: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Prophesee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(Computer Vision), Prowler (AGI)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0033D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Speaker: Mr. Christopher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–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Review of Neural Ordinary Differential Equations (NIPS 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68584"/>
                  </a:ext>
                </a:extLst>
              </a:tr>
              <a:tr h="213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May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Synthesis &amp; 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–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Final presentations (details TBD)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899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952D4F-F10D-4657-A085-E8EEE6E3A4FD}"/>
              </a:ext>
            </a:extLst>
          </p:cNvPr>
          <p:cNvSpPr txBox="1"/>
          <p:nvPr/>
        </p:nvSpPr>
        <p:spPr>
          <a:xfrm>
            <a:off x="838200" y="6207310"/>
            <a:ext cx="1051559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Note: Details may change depending on class progress, development of relevant technologies, as well as information and feedback from students’ surveys.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4DB7D-1140-4899-AFBB-31EF8117B8EF}"/>
              </a:ext>
            </a:extLst>
          </p:cNvPr>
          <p:cNvSpPr/>
          <p:nvPr/>
        </p:nvSpPr>
        <p:spPr>
          <a:xfrm>
            <a:off x="838200" y="600910"/>
            <a:ext cx="10515596" cy="3115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Course Schedule</a:t>
            </a:r>
            <a:endParaRPr lang="en-HK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6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1ED0-AFAE-49FB-B4D3-C05D1861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Honor Roll: Analytics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A6807-E4D8-431B-A3AD-34200FA9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A08215-BDB7-40B7-B5A5-8358F60225F3}"/>
              </a:ext>
            </a:extLst>
          </p:cNvPr>
          <p:cNvSpPr/>
          <p:nvPr/>
        </p:nvSpPr>
        <p:spPr>
          <a:xfrm>
            <a:off x="838200" y="2625502"/>
            <a:ext cx="3150704" cy="3200400"/>
          </a:xfrm>
          <a:prstGeom prst="roundRect">
            <a:avLst>
              <a:gd name="adj" fmla="val 846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Di! Student Card</a:t>
            </a:r>
            <a:endParaRPr lang="en-HK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For a detailed proposal with techniques such as Laplace smoothing, PCA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23F158-8BCB-4883-A691-97E0E58E3EEB}"/>
              </a:ext>
            </a:extLst>
          </p:cNvPr>
          <p:cNvGrpSpPr/>
          <p:nvPr/>
        </p:nvGrpSpPr>
        <p:grpSpPr>
          <a:xfrm>
            <a:off x="1663147" y="1875097"/>
            <a:ext cx="1500809" cy="1500809"/>
            <a:chOff x="3858703" y="1276506"/>
            <a:chExt cx="1500809" cy="150080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D1451D-4D8A-4C6D-90E4-A0A5B9089CB4}"/>
                </a:ext>
              </a:extLst>
            </p:cNvPr>
            <p:cNvSpPr/>
            <p:nvPr/>
          </p:nvSpPr>
          <p:spPr>
            <a:xfrm>
              <a:off x="3858703" y="1276506"/>
              <a:ext cx="1500809" cy="1500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DA3B90-66B4-4012-A2B0-F97EAC7AE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14747" y="1683362"/>
              <a:ext cx="1188720" cy="687096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F92F5B-6BED-4695-A26B-7D5EF726A155}"/>
              </a:ext>
            </a:extLst>
          </p:cNvPr>
          <p:cNvSpPr/>
          <p:nvPr/>
        </p:nvSpPr>
        <p:spPr>
          <a:xfrm>
            <a:off x="4520648" y="2625502"/>
            <a:ext cx="3150704" cy="3200400"/>
          </a:xfrm>
          <a:prstGeom prst="roundRect">
            <a:avLst>
              <a:gd name="adj" fmla="val 846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endParaRPr lang="en-HK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For devising 19 solutions to track and monitor private companies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6515E9-8FBA-4A73-A757-E3E2E95E423A}"/>
              </a:ext>
            </a:extLst>
          </p:cNvPr>
          <p:cNvGrpSpPr/>
          <p:nvPr/>
        </p:nvGrpSpPr>
        <p:grpSpPr>
          <a:xfrm>
            <a:off x="5345595" y="1875097"/>
            <a:ext cx="1500809" cy="1500809"/>
            <a:chOff x="3858703" y="1276506"/>
            <a:chExt cx="1500809" cy="150080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5E6460-8CE5-4B5D-B422-B1235B17805E}"/>
                </a:ext>
              </a:extLst>
            </p:cNvPr>
            <p:cNvSpPr/>
            <p:nvPr/>
          </p:nvSpPr>
          <p:spPr>
            <a:xfrm>
              <a:off x="3858703" y="1276506"/>
              <a:ext cx="1500809" cy="1500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D9EA913-EE42-4DE0-8533-558727EC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14747" y="1683362"/>
              <a:ext cx="1188720" cy="687096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EB7DA9-D935-4729-89D1-E055F000D1DF}"/>
              </a:ext>
            </a:extLst>
          </p:cNvPr>
          <p:cNvSpPr/>
          <p:nvPr/>
        </p:nvSpPr>
        <p:spPr>
          <a:xfrm>
            <a:off x="8203095" y="2625502"/>
            <a:ext cx="3150704" cy="3200400"/>
          </a:xfrm>
          <a:prstGeom prst="roundRect">
            <a:avLst>
              <a:gd name="adj" fmla="val 846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HappyAImen</a:t>
            </a:r>
            <a:endParaRPr lang="en-HK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For finding 14 ways with solid rationale underlying each approach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3E7E20-696E-4A29-9AF9-138390789FDB}"/>
              </a:ext>
            </a:extLst>
          </p:cNvPr>
          <p:cNvGrpSpPr/>
          <p:nvPr/>
        </p:nvGrpSpPr>
        <p:grpSpPr>
          <a:xfrm>
            <a:off x="9028042" y="1875097"/>
            <a:ext cx="1500809" cy="1500809"/>
            <a:chOff x="3858703" y="1276506"/>
            <a:chExt cx="1500809" cy="150080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284E20-630E-43F6-8A8C-66FD11E2EE0F}"/>
                </a:ext>
              </a:extLst>
            </p:cNvPr>
            <p:cNvSpPr/>
            <p:nvPr/>
          </p:nvSpPr>
          <p:spPr>
            <a:xfrm>
              <a:off x="3858703" y="1276506"/>
              <a:ext cx="1500809" cy="1500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CFF1F5-5E05-4659-B3E1-69E1B540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14747" y="1683362"/>
              <a:ext cx="1188720" cy="687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066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1ED0-AFAE-49FB-B4D3-C05D1861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Honor Roll: Correspondence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A6807-E4D8-431B-A3AD-34200FA9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A08215-BDB7-40B7-B5A5-8358F60225F3}"/>
              </a:ext>
            </a:extLst>
          </p:cNvPr>
          <p:cNvSpPr/>
          <p:nvPr/>
        </p:nvSpPr>
        <p:spPr>
          <a:xfrm>
            <a:off x="1249680" y="2231543"/>
            <a:ext cx="2743200" cy="1672438"/>
          </a:xfrm>
          <a:prstGeom prst="roundRect">
            <a:avLst>
              <a:gd name="adj" fmla="val 8465"/>
            </a:avLst>
          </a:prstGeom>
          <a:noFill/>
          <a:ln w="1905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Di! Student Card</a:t>
            </a:r>
            <a:endParaRPr lang="en-H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For being </a:t>
            </a:r>
            <a:r>
              <a:rPr lang="en-HK" sz="2000" dirty="0">
                <a:solidFill>
                  <a:srgbClr val="0033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with proper </a:t>
            </a:r>
            <a:r>
              <a:rPr lang="en-HK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23F158-8BCB-4883-A691-97E0E58E3EEB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40" y="1481138"/>
            <a:ext cx="1097280" cy="1097280"/>
            <a:chOff x="3858703" y="1276506"/>
            <a:chExt cx="1500809" cy="150080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D1451D-4D8A-4C6D-90E4-A0A5B9089CB4}"/>
                </a:ext>
              </a:extLst>
            </p:cNvPr>
            <p:cNvSpPr/>
            <p:nvPr/>
          </p:nvSpPr>
          <p:spPr>
            <a:xfrm>
              <a:off x="3858703" y="1276506"/>
              <a:ext cx="1500809" cy="1500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DA3B90-66B4-4012-A2B0-F97EAC7AE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14747" y="1683362"/>
              <a:ext cx="1188720" cy="687096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371A09-215A-4F12-BE3A-FF1D68BFA610}"/>
              </a:ext>
            </a:extLst>
          </p:cNvPr>
          <p:cNvSpPr/>
          <p:nvPr/>
        </p:nvSpPr>
        <p:spPr>
          <a:xfrm>
            <a:off x="4724400" y="2231543"/>
            <a:ext cx="2743200" cy="1672438"/>
          </a:xfrm>
          <a:prstGeom prst="roundRect">
            <a:avLst>
              <a:gd name="adj" fmla="val 8465"/>
            </a:avLst>
          </a:prstGeom>
          <a:noFill/>
          <a:ln w="1905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Gesha</a:t>
            </a:r>
            <a:endParaRPr lang="en-H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For being </a:t>
            </a:r>
            <a:r>
              <a:rPr lang="en-HK" sz="2000" dirty="0">
                <a:solidFill>
                  <a:srgbClr val="0033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with proper </a:t>
            </a:r>
            <a:r>
              <a:rPr lang="en-HK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5525EE-9417-454D-A184-957AC8A75D0B}"/>
              </a:ext>
            </a:extLst>
          </p:cNvPr>
          <p:cNvGrpSpPr>
            <a:grpSpLocks noChangeAspect="1"/>
          </p:cNvGrpSpPr>
          <p:nvPr/>
        </p:nvGrpSpPr>
        <p:grpSpPr>
          <a:xfrm>
            <a:off x="5547360" y="1481138"/>
            <a:ext cx="1097280" cy="1097280"/>
            <a:chOff x="3858703" y="1276506"/>
            <a:chExt cx="1500809" cy="150080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763037-F7D2-402D-8FB4-AB36AE1261F6}"/>
                </a:ext>
              </a:extLst>
            </p:cNvPr>
            <p:cNvSpPr/>
            <p:nvPr/>
          </p:nvSpPr>
          <p:spPr>
            <a:xfrm>
              <a:off x="3858703" y="1276506"/>
              <a:ext cx="1500809" cy="1500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6AAD60-1F1F-4D37-A8DC-896C48C0B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14747" y="1683362"/>
              <a:ext cx="1188720" cy="687096"/>
            </a:xfrm>
            <a:prstGeom prst="rect">
              <a:avLst/>
            </a:prstGeom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0F713B-064C-4244-91E8-D695665E8650}"/>
              </a:ext>
            </a:extLst>
          </p:cNvPr>
          <p:cNvSpPr/>
          <p:nvPr/>
        </p:nvSpPr>
        <p:spPr>
          <a:xfrm>
            <a:off x="8199120" y="2231543"/>
            <a:ext cx="2743200" cy="1672438"/>
          </a:xfrm>
          <a:prstGeom prst="roundRect">
            <a:avLst>
              <a:gd name="adj" fmla="val 8465"/>
            </a:avLst>
          </a:prstGeom>
          <a:noFill/>
          <a:ln w="1905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HAWK</a:t>
            </a:r>
            <a:endParaRPr lang="en-H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For being </a:t>
            </a:r>
            <a:r>
              <a:rPr lang="en-HK" sz="2000" dirty="0">
                <a:solidFill>
                  <a:srgbClr val="0033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</a:t>
            </a:r>
            <a:endParaRPr lang="en-US" sz="2000" dirty="0">
              <a:solidFill>
                <a:srgbClr val="0033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5C6314-625A-462A-AC59-7558F538D540}"/>
              </a:ext>
            </a:extLst>
          </p:cNvPr>
          <p:cNvGrpSpPr>
            <a:grpSpLocks noChangeAspect="1"/>
          </p:cNvGrpSpPr>
          <p:nvPr/>
        </p:nvGrpSpPr>
        <p:grpSpPr>
          <a:xfrm>
            <a:off x="9022080" y="1481138"/>
            <a:ext cx="1097280" cy="1097280"/>
            <a:chOff x="3858703" y="1276506"/>
            <a:chExt cx="1500809" cy="150080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BBD504-7E7D-400A-8292-47055443088D}"/>
                </a:ext>
              </a:extLst>
            </p:cNvPr>
            <p:cNvSpPr/>
            <p:nvPr/>
          </p:nvSpPr>
          <p:spPr>
            <a:xfrm>
              <a:off x="3858703" y="1276506"/>
              <a:ext cx="1500809" cy="1500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1588D63-8AD6-41D6-AF13-92988FB8E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14747" y="1683362"/>
              <a:ext cx="1188720" cy="687096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4692D18-8155-4965-AE37-38BB3BE04FDB}"/>
              </a:ext>
            </a:extLst>
          </p:cNvPr>
          <p:cNvSpPr/>
          <p:nvPr/>
        </p:nvSpPr>
        <p:spPr>
          <a:xfrm>
            <a:off x="346604" y="4755987"/>
            <a:ext cx="2743200" cy="1672438"/>
          </a:xfrm>
          <a:prstGeom prst="roundRect">
            <a:avLst>
              <a:gd name="adj" fmla="val 8465"/>
            </a:avLst>
          </a:prstGeom>
          <a:noFill/>
          <a:ln w="1905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endParaRPr lang="en-H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For being </a:t>
            </a:r>
            <a:r>
              <a:rPr lang="en-HK" sz="2000" dirty="0">
                <a:solidFill>
                  <a:srgbClr val="0033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with proper </a:t>
            </a:r>
            <a:r>
              <a:rPr lang="en-HK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ECBE4C-E946-408A-BA46-E7B1A6B87A0E}"/>
              </a:ext>
            </a:extLst>
          </p:cNvPr>
          <p:cNvGrpSpPr>
            <a:grpSpLocks noChangeAspect="1"/>
          </p:cNvGrpSpPr>
          <p:nvPr/>
        </p:nvGrpSpPr>
        <p:grpSpPr>
          <a:xfrm>
            <a:off x="1169564" y="4005582"/>
            <a:ext cx="1097280" cy="1097280"/>
            <a:chOff x="3858703" y="1276506"/>
            <a:chExt cx="1500809" cy="150080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94FBAA-0535-4D87-A557-67B7059C3530}"/>
                </a:ext>
              </a:extLst>
            </p:cNvPr>
            <p:cNvSpPr/>
            <p:nvPr/>
          </p:nvSpPr>
          <p:spPr>
            <a:xfrm>
              <a:off x="3858703" y="1276506"/>
              <a:ext cx="1500809" cy="1500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754B6AD-2578-47C6-9492-05BA8D07F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14747" y="1683362"/>
              <a:ext cx="1188720" cy="687096"/>
            </a:xfrm>
            <a:prstGeom prst="rect">
              <a:avLst/>
            </a:prstGeom>
          </p:spPr>
        </p:pic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9AED55-A9D5-454F-81AC-3EF7312D0436}"/>
              </a:ext>
            </a:extLst>
          </p:cNvPr>
          <p:cNvSpPr/>
          <p:nvPr/>
        </p:nvSpPr>
        <p:spPr>
          <a:xfrm>
            <a:off x="3265135" y="4755987"/>
            <a:ext cx="2743200" cy="1672438"/>
          </a:xfrm>
          <a:prstGeom prst="roundRect">
            <a:avLst>
              <a:gd name="adj" fmla="val 8465"/>
            </a:avLst>
          </a:prstGeom>
          <a:noFill/>
          <a:ln w="1905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Pharaoh</a:t>
            </a:r>
            <a:endParaRPr lang="en-H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For being </a:t>
            </a:r>
            <a:r>
              <a:rPr lang="en-HK" sz="2000" dirty="0">
                <a:solidFill>
                  <a:srgbClr val="0033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</a:t>
            </a:r>
            <a:endParaRPr lang="en-US" sz="2000" dirty="0">
              <a:solidFill>
                <a:srgbClr val="0033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1242E7-6A17-4B91-938D-68EC22F0F734}"/>
              </a:ext>
            </a:extLst>
          </p:cNvPr>
          <p:cNvGrpSpPr>
            <a:grpSpLocks noChangeAspect="1"/>
          </p:cNvGrpSpPr>
          <p:nvPr/>
        </p:nvGrpSpPr>
        <p:grpSpPr>
          <a:xfrm>
            <a:off x="4088095" y="4005582"/>
            <a:ext cx="1097280" cy="1097280"/>
            <a:chOff x="3858703" y="1276506"/>
            <a:chExt cx="1500809" cy="150080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7ACD2E-3E7C-496C-8B99-ACEC99492E09}"/>
                </a:ext>
              </a:extLst>
            </p:cNvPr>
            <p:cNvSpPr/>
            <p:nvPr/>
          </p:nvSpPr>
          <p:spPr>
            <a:xfrm>
              <a:off x="3858703" y="1276506"/>
              <a:ext cx="1500809" cy="1500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449A1CF-851E-4697-9CA0-C8A576EAE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14747" y="1683362"/>
              <a:ext cx="1188720" cy="687096"/>
            </a:xfrm>
            <a:prstGeom prst="rect">
              <a:avLst/>
            </a:prstGeom>
          </p:spPr>
        </p:pic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D50A9B9-240D-4C3B-B0AE-1C79A806F77C}"/>
              </a:ext>
            </a:extLst>
          </p:cNvPr>
          <p:cNvSpPr/>
          <p:nvPr/>
        </p:nvSpPr>
        <p:spPr>
          <a:xfrm>
            <a:off x="6183666" y="4755987"/>
            <a:ext cx="2743200" cy="1672438"/>
          </a:xfrm>
          <a:prstGeom prst="roundRect">
            <a:avLst>
              <a:gd name="adj" fmla="val 8465"/>
            </a:avLst>
          </a:prstGeom>
          <a:noFill/>
          <a:ln w="1905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Skyfall</a:t>
            </a:r>
            <a:endParaRPr lang="en-H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For being </a:t>
            </a:r>
            <a:r>
              <a:rPr lang="en-HK" sz="2000" dirty="0">
                <a:solidFill>
                  <a:srgbClr val="0033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with proper </a:t>
            </a:r>
            <a:r>
              <a:rPr lang="en-HK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F01204-8F3B-441D-A350-919B051F822B}"/>
              </a:ext>
            </a:extLst>
          </p:cNvPr>
          <p:cNvGrpSpPr>
            <a:grpSpLocks noChangeAspect="1"/>
          </p:cNvGrpSpPr>
          <p:nvPr/>
        </p:nvGrpSpPr>
        <p:grpSpPr>
          <a:xfrm>
            <a:off x="7006626" y="4005582"/>
            <a:ext cx="1097280" cy="1097280"/>
            <a:chOff x="3858703" y="1276506"/>
            <a:chExt cx="1500809" cy="150080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EDAED2B-62A1-46B3-BF05-6CEA46045BDE}"/>
                </a:ext>
              </a:extLst>
            </p:cNvPr>
            <p:cNvSpPr/>
            <p:nvPr/>
          </p:nvSpPr>
          <p:spPr>
            <a:xfrm>
              <a:off x="3858703" y="1276506"/>
              <a:ext cx="1500809" cy="1500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B853F95-3EBA-498F-BC57-454094FA1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14747" y="1683362"/>
              <a:ext cx="1188720" cy="687096"/>
            </a:xfrm>
            <a:prstGeom prst="rect">
              <a:avLst/>
            </a:prstGeom>
          </p:spPr>
        </p:pic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43CCBE9-E432-4089-96B0-3CC6EBC80E79}"/>
              </a:ext>
            </a:extLst>
          </p:cNvPr>
          <p:cNvSpPr/>
          <p:nvPr/>
        </p:nvSpPr>
        <p:spPr>
          <a:xfrm>
            <a:off x="9102196" y="4755987"/>
            <a:ext cx="2743200" cy="1672438"/>
          </a:xfrm>
          <a:prstGeom prst="roundRect">
            <a:avLst>
              <a:gd name="adj" fmla="val 8465"/>
            </a:avLst>
          </a:prstGeom>
          <a:noFill/>
          <a:ln w="1905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Sweetie</a:t>
            </a:r>
            <a:endParaRPr lang="en-H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For being </a:t>
            </a:r>
            <a:r>
              <a:rPr lang="en-HK" sz="2000" dirty="0">
                <a:solidFill>
                  <a:srgbClr val="0033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with proper </a:t>
            </a:r>
            <a:r>
              <a:rPr lang="en-HK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3F776B-2373-4675-9490-BC8785036125}"/>
              </a:ext>
            </a:extLst>
          </p:cNvPr>
          <p:cNvGrpSpPr>
            <a:grpSpLocks noChangeAspect="1"/>
          </p:cNvGrpSpPr>
          <p:nvPr/>
        </p:nvGrpSpPr>
        <p:grpSpPr>
          <a:xfrm>
            <a:off x="9925156" y="4005582"/>
            <a:ext cx="1097280" cy="1097280"/>
            <a:chOff x="3858703" y="1276506"/>
            <a:chExt cx="1500809" cy="150080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CCBF24-2973-4184-A3D5-0603C3ADC62D}"/>
                </a:ext>
              </a:extLst>
            </p:cNvPr>
            <p:cNvSpPr/>
            <p:nvPr/>
          </p:nvSpPr>
          <p:spPr>
            <a:xfrm>
              <a:off x="3858703" y="1276506"/>
              <a:ext cx="1500809" cy="1500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D540C73-FD27-4AB8-AAD7-5EC86DC29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14747" y="1683362"/>
              <a:ext cx="1188720" cy="687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91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B23A-2100-49F3-AA90-E79110C5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A1FA-AF8D-40D5-924F-60D3B98E349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A10CE-8A21-45FE-BD80-AD66320A2A16}"/>
              </a:ext>
            </a:extLst>
          </p:cNvPr>
          <p:cNvSpPr txBox="1"/>
          <p:nvPr/>
        </p:nvSpPr>
        <p:spPr>
          <a:xfrm>
            <a:off x="838200" y="1009650"/>
            <a:ext cx="10515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From:		Team Leader E-mail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Subject:	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B - Assignment I - Project X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To:		Instructor E-mail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Cc:		</a:t>
            </a:r>
            <a:r>
              <a:rPr lang="en-US" sz="2400" b="1" dirty="0">
                <a:solidFill>
                  <a:srgbClr val="0033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 1, Team Member 2, Team Member 3…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Dear Anthony,</a:t>
            </a:r>
          </a:p>
          <a:p>
            <a:endParaRPr 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please find our assignment I.</a:t>
            </a:r>
          </a:p>
          <a:p>
            <a:endParaRPr 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know if you have any questions. Thank you.</a:t>
            </a:r>
          </a:p>
          <a:p>
            <a:endParaRPr 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Best,</a:t>
            </a:r>
          </a:p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Leader Name</a:t>
            </a:r>
          </a:p>
        </p:txBody>
      </p:sp>
    </p:spTree>
    <p:extLst>
      <p:ext uri="{BB962C8B-B14F-4D97-AF65-F5344CB8AC3E}">
        <p14:creationId xmlns:p14="http://schemas.microsoft.com/office/powerpoint/2010/main" val="378084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13138</TotalTime>
  <Words>1719</Words>
  <Application>Microsoft Office PowerPoint</Application>
  <PresentationFormat>Widescreen</PresentationFormat>
  <Paragraphs>267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YaHei</vt:lpstr>
      <vt:lpstr>Arial</vt:lpstr>
      <vt:lpstr>Calibri</vt:lpstr>
      <vt:lpstr>Calibri Light</vt:lpstr>
      <vt:lpstr>Edwardian Script ITC</vt:lpstr>
      <vt:lpstr>Times New Roman</vt:lpstr>
      <vt:lpstr>Wingdings</vt:lpstr>
      <vt:lpstr>Office Theme</vt:lpstr>
      <vt:lpstr>Artificial Intelligence in Finance at Hong Kong University of Science and Technology</vt:lpstr>
      <vt:lpstr>Virtual Banks in Hong Kong</vt:lpstr>
      <vt:lpstr>PowerPoint Presentation</vt:lpstr>
      <vt:lpstr>PowerPoint Presentation</vt:lpstr>
      <vt:lpstr>PowerPoint Presentation</vt:lpstr>
      <vt:lpstr>PowerPoint Presentation</vt:lpstr>
      <vt:lpstr>The Honor Roll: Analytics</vt:lpstr>
      <vt:lpstr>The Honor Roll: Correspondence</vt:lpstr>
      <vt:lpstr>PowerPoint Presentation</vt:lpstr>
      <vt:lpstr>PowerPoint Presentation</vt:lpstr>
      <vt:lpstr>Consultative Session Protocol</vt:lpstr>
      <vt:lpstr>Consultative Session: Tips &amp; Best Practices</vt:lpstr>
      <vt:lpstr>Kahoot! Hiatus</vt:lpstr>
      <vt:lpstr>Kahoot! Hiatus (Cont’d)</vt:lpstr>
      <vt:lpstr>Kahoot! Hiatus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 Woo</cp:lastModifiedBy>
  <cp:revision>1068</cp:revision>
  <cp:lastPrinted>2017-08-11T03:36:44Z</cp:lastPrinted>
  <dcterms:created xsi:type="dcterms:W3CDTF">2017-05-19T10:18:49Z</dcterms:created>
  <dcterms:modified xsi:type="dcterms:W3CDTF">2019-04-01T06:58:33Z</dcterms:modified>
</cp:coreProperties>
</file>