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83" r:id="rId3"/>
    <p:sldId id="284" r:id="rId4"/>
    <p:sldId id="258" r:id="rId5"/>
    <p:sldId id="299" r:id="rId6"/>
    <p:sldId id="286" r:id="rId7"/>
    <p:sldId id="300" r:id="rId8"/>
    <p:sldId id="270" r:id="rId9"/>
    <p:sldId id="289" r:id="rId10"/>
    <p:sldId id="285" r:id="rId11"/>
    <p:sldId id="301" r:id="rId12"/>
    <p:sldId id="273" r:id="rId13"/>
    <p:sldId id="290" r:id="rId14"/>
    <p:sldId id="291" r:id="rId15"/>
    <p:sldId id="293" r:id="rId16"/>
    <p:sldId id="294" r:id="rId17"/>
    <p:sldId id="295" r:id="rId18"/>
    <p:sldId id="303" r:id="rId19"/>
    <p:sldId id="304" r:id="rId20"/>
    <p:sldId id="305" r:id="rId21"/>
    <p:sldId id="306" r:id="rId22"/>
    <p:sldId id="307" r:id="rId23"/>
    <p:sldId id="308" r:id="rId24"/>
    <p:sldId id="257" r:id="rId25"/>
  </p:sldIdLst>
  <p:sldSz cx="12192000" cy="6858000"/>
  <p:notesSz cx="6858000" cy="9144000"/>
  <p:custDataLst>
    <p:tags r:id="rId2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ABB93"/>
    <a:srgbClr val="756271"/>
    <a:srgbClr val="F2B973"/>
    <a:srgbClr val="EF5B43"/>
    <a:srgbClr val="858976"/>
    <a:srgbClr val="EBEA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1" autoAdjust="0"/>
    <p:restoredTop sz="94227" autoAdjust="0"/>
  </p:normalViewPr>
  <p:slideViewPr>
    <p:cSldViewPr snapToGrid="0">
      <p:cViewPr varScale="1">
        <p:scale>
          <a:sx n="84" d="100"/>
          <a:sy n="84" d="100"/>
        </p:scale>
        <p:origin x="-216" y="-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EC95207-2905-4C76-99C8-EBCC5A929AC2}" type="datetimeFigureOut">
              <a:rPr lang="zh-CN" altLang="en-US" smtClean="0"/>
              <a:pPr/>
              <a:t>2019/5/25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FFF16FC0-CA49-47D6-AC8D-5A2A6DC11E8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5439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F16FC0-CA49-47D6-AC8D-5A2A6DC11E8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20863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F16FC0-CA49-47D6-AC8D-5A2A6DC11E89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10541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79A98D-95B1-4DD4-8389-DFC8F8C977C3}" type="slidenum">
              <a:rPr lang="zh-CN" altLang="en-US" smtClean="0"/>
              <a:pPr/>
              <a:t>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06335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79A98D-95B1-4DD4-8389-DFC8F8C977C3}" type="slidenum">
              <a:rPr lang="zh-CN" altLang="en-US" smtClean="0"/>
              <a:pPr/>
              <a:t>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758993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79A98D-95B1-4DD4-8389-DFC8F8C977C3}" type="slidenum">
              <a:rPr lang="zh-CN" altLang="en-US" smtClean="0"/>
              <a:pPr/>
              <a:t>13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27022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79A98D-95B1-4DD4-8389-DFC8F8C977C3}" type="slidenum">
              <a:rPr lang="zh-CN" altLang="en-US" smtClean="0"/>
              <a:pPr/>
              <a:t>14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72489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79A98D-95B1-4DD4-8389-DFC8F8C977C3}" type="slidenum">
              <a:rPr lang="zh-CN" altLang="en-US" smtClean="0"/>
              <a:pPr/>
              <a:t>15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74809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79A98D-95B1-4DD4-8389-DFC8F8C977C3}" type="slidenum">
              <a:rPr lang="zh-CN" altLang="en-US" smtClean="0"/>
              <a:pPr/>
              <a:t>16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82549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F16FC0-CA49-47D6-AC8D-5A2A6DC11E89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52473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79A98D-95B1-4DD4-8389-DFC8F8C977C3}" type="slidenum">
              <a:rPr lang="zh-CN" altLang="en-US" smtClean="0"/>
              <a:pPr/>
              <a:t>18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82315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79A98D-95B1-4DD4-8389-DFC8F8C977C3}" type="slidenum">
              <a:rPr lang="zh-CN" altLang="en-US" smtClean="0"/>
              <a:pPr/>
              <a:t>19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58003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F16FC0-CA49-47D6-AC8D-5A2A6DC11E8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225519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79A98D-95B1-4DD4-8389-DFC8F8C977C3}" type="slidenum">
              <a:rPr lang="zh-CN" altLang="en-US" smtClean="0"/>
              <a:pPr/>
              <a:t>20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35224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79A98D-95B1-4DD4-8389-DFC8F8C977C3}" type="slidenum">
              <a:rPr lang="zh-CN" altLang="en-US" smtClean="0"/>
              <a:pPr/>
              <a:t>21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950791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79A98D-95B1-4DD4-8389-DFC8F8C977C3}" type="slidenum">
              <a:rPr lang="zh-CN" altLang="en-US" smtClean="0"/>
              <a:pPr/>
              <a:t>22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238126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79A98D-95B1-4DD4-8389-DFC8F8C977C3}" type="slidenum">
              <a:rPr lang="zh-CN" altLang="en-US" smtClean="0"/>
              <a:pPr/>
              <a:t>23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9176320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F16FC0-CA49-47D6-AC8D-5A2A6DC11E89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66675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F16FC0-CA49-47D6-AC8D-5A2A6DC11E8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4378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79A98D-95B1-4DD4-8389-DFC8F8C977C3}" type="slidenum">
              <a:rPr lang="zh-CN" altLang="en-US" smtClean="0"/>
              <a:pPr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20820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79A98D-95B1-4DD4-8389-DFC8F8C977C3}" type="slidenum">
              <a:rPr lang="zh-CN" altLang="en-US" smtClean="0"/>
              <a:pPr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20820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F16FC0-CA49-47D6-AC8D-5A2A6DC11E8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24633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79A98D-95B1-4DD4-8389-DFC8F8C977C3}" type="slidenum">
              <a:rPr lang="zh-CN" altLang="en-US" smtClean="0"/>
              <a:pPr/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766466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79A98D-95B1-4DD4-8389-DFC8F8C977C3}" type="slidenum">
              <a:rPr lang="zh-CN" altLang="en-US" smtClean="0"/>
              <a:pPr/>
              <a:t>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7028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79A98D-95B1-4DD4-8389-DFC8F8C977C3}" type="slidenum">
              <a:rPr lang="zh-CN" altLang="en-US" smtClean="0"/>
              <a:pPr/>
              <a:t>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5367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F712C-13B4-48BC-9639-10A619B18608}" type="datetimeFigureOut">
              <a:rPr lang="zh-CN" altLang="en-US" smtClean="0"/>
              <a:t>2019/5/25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D52BC-4BCA-490D-94CE-02C0A35544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0171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F712C-13B4-48BC-9639-10A619B18608}" type="datetimeFigureOut">
              <a:rPr lang="zh-CN" altLang="en-US" smtClean="0"/>
              <a:t>2019/5/25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D52BC-4BCA-490D-94CE-02C0A35544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0949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F712C-13B4-48BC-9639-10A619B18608}" type="datetimeFigureOut">
              <a:rPr lang="zh-CN" altLang="en-US" smtClean="0"/>
              <a:t>2019/5/25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D52BC-4BCA-490D-94CE-02C0A35544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2523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组合 46"/>
          <p:cNvGrpSpPr/>
          <p:nvPr userDrawn="1"/>
        </p:nvGrpSpPr>
        <p:grpSpPr>
          <a:xfrm>
            <a:off x="0" y="412845"/>
            <a:ext cx="1059131" cy="201922"/>
            <a:chOff x="2006150" y="1190660"/>
            <a:chExt cx="1932917" cy="101043"/>
          </a:xfrm>
        </p:grpSpPr>
        <p:sp>
          <p:nvSpPr>
            <p:cNvPr id="48" name="矩形 47"/>
            <p:cNvSpPr/>
            <p:nvPr/>
          </p:nvSpPr>
          <p:spPr>
            <a:xfrm>
              <a:off x="2515794" y="1190660"/>
              <a:ext cx="430880" cy="101043"/>
            </a:xfrm>
            <a:prstGeom prst="rect">
              <a:avLst/>
            </a:prstGeom>
            <a:solidFill>
              <a:srgbClr val="EF5B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3011991" y="1190660"/>
              <a:ext cx="430880" cy="101043"/>
            </a:xfrm>
            <a:prstGeom prst="rect">
              <a:avLst/>
            </a:prstGeom>
            <a:solidFill>
              <a:srgbClr val="7562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3508187" y="1190660"/>
              <a:ext cx="430880" cy="101043"/>
            </a:xfrm>
            <a:prstGeom prst="rect">
              <a:avLst/>
            </a:prstGeom>
            <a:solidFill>
              <a:srgbClr val="5ABB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2006150" y="1190660"/>
              <a:ext cx="430880" cy="101043"/>
            </a:xfrm>
            <a:prstGeom prst="rect">
              <a:avLst/>
            </a:prstGeom>
            <a:solidFill>
              <a:srgbClr val="F2B9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34741227"/>
      </p:ext>
    </p:extLst>
  </p:cSld>
  <p:clrMapOvr>
    <a:masterClrMapping/>
  </p:clrMapOvr>
  <p:transition spd="slow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组合 46"/>
          <p:cNvGrpSpPr/>
          <p:nvPr userDrawn="1"/>
        </p:nvGrpSpPr>
        <p:grpSpPr>
          <a:xfrm>
            <a:off x="0" y="412845"/>
            <a:ext cx="1059131" cy="201922"/>
            <a:chOff x="2006150" y="1190660"/>
            <a:chExt cx="1932917" cy="101043"/>
          </a:xfrm>
        </p:grpSpPr>
        <p:sp>
          <p:nvSpPr>
            <p:cNvPr id="48" name="矩形 47"/>
            <p:cNvSpPr/>
            <p:nvPr/>
          </p:nvSpPr>
          <p:spPr>
            <a:xfrm>
              <a:off x="2515794" y="1190660"/>
              <a:ext cx="430880" cy="101043"/>
            </a:xfrm>
            <a:prstGeom prst="rect">
              <a:avLst/>
            </a:prstGeom>
            <a:solidFill>
              <a:srgbClr val="EF5B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3011991" y="1190660"/>
              <a:ext cx="430880" cy="101043"/>
            </a:xfrm>
            <a:prstGeom prst="rect">
              <a:avLst/>
            </a:prstGeom>
            <a:solidFill>
              <a:srgbClr val="7562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3508187" y="1190660"/>
              <a:ext cx="430880" cy="101043"/>
            </a:xfrm>
            <a:prstGeom prst="rect">
              <a:avLst/>
            </a:prstGeom>
            <a:solidFill>
              <a:srgbClr val="5ABB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2006150" y="1190660"/>
              <a:ext cx="430880" cy="101043"/>
            </a:xfrm>
            <a:prstGeom prst="rect">
              <a:avLst/>
            </a:prstGeom>
            <a:solidFill>
              <a:srgbClr val="F2B9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23363481"/>
      </p:ext>
    </p:extLst>
  </p:cSld>
  <p:clrMapOvr>
    <a:masterClrMapping/>
  </p:clrMapOvr>
  <p:transition spd="slow"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组合 46"/>
          <p:cNvGrpSpPr/>
          <p:nvPr userDrawn="1"/>
        </p:nvGrpSpPr>
        <p:grpSpPr>
          <a:xfrm>
            <a:off x="0" y="412845"/>
            <a:ext cx="1059131" cy="201922"/>
            <a:chOff x="2006150" y="1190660"/>
            <a:chExt cx="1932917" cy="101043"/>
          </a:xfrm>
        </p:grpSpPr>
        <p:sp>
          <p:nvSpPr>
            <p:cNvPr id="48" name="矩形 47"/>
            <p:cNvSpPr/>
            <p:nvPr/>
          </p:nvSpPr>
          <p:spPr>
            <a:xfrm>
              <a:off x="2515794" y="1190660"/>
              <a:ext cx="430880" cy="101043"/>
            </a:xfrm>
            <a:prstGeom prst="rect">
              <a:avLst/>
            </a:prstGeom>
            <a:solidFill>
              <a:srgbClr val="EF5B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3011991" y="1190660"/>
              <a:ext cx="430880" cy="101043"/>
            </a:xfrm>
            <a:prstGeom prst="rect">
              <a:avLst/>
            </a:prstGeom>
            <a:solidFill>
              <a:srgbClr val="7562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3508187" y="1190660"/>
              <a:ext cx="430880" cy="101043"/>
            </a:xfrm>
            <a:prstGeom prst="rect">
              <a:avLst/>
            </a:prstGeom>
            <a:solidFill>
              <a:srgbClr val="5ABB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2006150" y="1190660"/>
              <a:ext cx="430880" cy="101043"/>
            </a:xfrm>
            <a:prstGeom prst="rect">
              <a:avLst/>
            </a:prstGeom>
            <a:solidFill>
              <a:srgbClr val="F2B9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16934770"/>
      </p:ext>
    </p:extLst>
  </p:cSld>
  <p:clrMapOvr>
    <a:masterClrMapping/>
  </p:clrMapOvr>
  <p:transition spd="slow"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组合 46"/>
          <p:cNvGrpSpPr/>
          <p:nvPr userDrawn="1"/>
        </p:nvGrpSpPr>
        <p:grpSpPr>
          <a:xfrm>
            <a:off x="0" y="412845"/>
            <a:ext cx="1059131" cy="201922"/>
            <a:chOff x="2006150" y="1190660"/>
            <a:chExt cx="1932917" cy="101043"/>
          </a:xfrm>
        </p:grpSpPr>
        <p:sp>
          <p:nvSpPr>
            <p:cNvPr id="48" name="矩形 47"/>
            <p:cNvSpPr/>
            <p:nvPr/>
          </p:nvSpPr>
          <p:spPr>
            <a:xfrm>
              <a:off x="2515794" y="1190660"/>
              <a:ext cx="430880" cy="101043"/>
            </a:xfrm>
            <a:prstGeom prst="rect">
              <a:avLst/>
            </a:prstGeom>
            <a:solidFill>
              <a:srgbClr val="EF5B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3011991" y="1190660"/>
              <a:ext cx="430880" cy="101043"/>
            </a:xfrm>
            <a:prstGeom prst="rect">
              <a:avLst/>
            </a:prstGeom>
            <a:solidFill>
              <a:srgbClr val="7562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3508187" y="1190660"/>
              <a:ext cx="430880" cy="101043"/>
            </a:xfrm>
            <a:prstGeom prst="rect">
              <a:avLst/>
            </a:prstGeom>
            <a:solidFill>
              <a:srgbClr val="5ABB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2006150" y="1190660"/>
              <a:ext cx="430880" cy="101043"/>
            </a:xfrm>
            <a:prstGeom prst="rect">
              <a:avLst/>
            </a:prstGeom>
            <a:solidFill>
              <a:srgbClr val="F2B9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80709459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F712C-13B4-48BC-9639-10A619B18608}" type="datetimeFigureOut">
              <a:rPr lang="zh-CN" altLang="en-US" smtClean="0"/>
              <a:t>2019/5/25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D52BC-4BCA-490D-94CE-02C0A35544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0317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F712C-13B4-48BC-9639-10A619B18608}" type="datetimeFigureOut">
              <a:rPr lang="zh-CN" altLang="en-US" smtClean="0"/>
              <a:t>2019/5/25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D52BC-4BCA-490D-94CE-02C0A35544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4782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F712C-13B4-48BC-9639-10A619B18608}" type="datetimeFigureOut">
              <a:rPr lang="zh-CN" altLang="en-US" smtClean="0"/>
              <a:t>2019/5/25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D52BC-4BCA-490D-94CE-02C0A35544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1051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F712C-13B4-48BC-9639-10A619B18608}" type="datetimeFigureOut">
              <a:rPr lang="zh-CN" altLang="en-US" smtClean="0"/>
              <a:t>2019/5/25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D52BC-4BCA-490D-94CE-02C0A35544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1055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F712C-13B4-48BC-9639-10A619B18608}" type="datetimeFigureOut">
              <a:rPr lang="zh-CN" altLang="en-US" smtClean="0"/>
              <a:t>2019/5/25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D52BC-4BCA-490D-94CE-02C0A35544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3053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F712C-13B4-48BC-9639-10A619B18608}" type="datetimeFigureOut">
              <a:rPr lang="zh-CN" altLang="en-US" smtClean="0"/>
              <a:t>2019/5/25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D52BC-4BCA-490D-94CE-02C0A35544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812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F712C-13B4-48BC-9639-10A619B18608}" type="datetimeFigureOut">
              <a:rPr lang="zh-CN" altLang="en-US" smtClean="0"/>
              <a:t>2019/5/25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D52BC-4BCA-490D-94CE-02C0A35544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737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F712C-13B4-48BC-9639-10A619B18608}" type="datetimeFigureOut">
              <a:rPr lang="zh-CN" altLang="en-US" smtClean="0"/>
              <a:t>2019/5/25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D52BC-4BCA-490D-94CE-02C0A35544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6144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A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BB8F712C-13B4-48BC-9639-10A619B18608}" type="datetimeFigureOut">
              <a:rPr lang="zh-CN" altLang="en-US" smtClean="0"/>
              <a:pPr/>
              <a:t>2019/5/25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A3BD52BC-4BCA-490D-94CE-02C0A355447E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6899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72" r:id="rId13"/>
    <p:sldLayoutId id="2147483673" r:id="rId14"/>
    <p:sldLayoutId id="2147483675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441" y="0"/>
            <a:ext cx="1162754" cy="6858000"/>
          </a:xfrm>
          <a:prstGeom prst="rect">
            <a:avLst/>
          </a:prstGeom>
          <a:solidFill>
            <a:srgbClr val="5AB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任意多边形 4"/>
          <p:cNvSpPr/>
          <p:nvPr/>
        </p:nvSpPr>
        <p:spPr>
          <a:xfrm>
            <a:off x="1160944" y="0"/>
            <a:ext cx="1162754" cy="6858000"/>
          </a:xfrm>
          <a:custGeom>
            <a:avLst/>
            <a:gdLst>
              <a:gd name="connsiteX0" fmla="*/ 0 w 1162754"/>
              <a:gd name="connsiteY0" fmla="*/ 0 h 6858000"/>
              <a:gd name="connsiteX1" fmla="*/ 1162754 w 1162754"/>
              <a:gd name="connsiteY1" fmla="*/ 0 h 6858000"/>
              <a:gd name="connsiteX2" fmla="*/ 1162754 w 1162754"/>
              <a:gd name="connsiteY2" fmla="*/ 2553053 h 6858000"/>
              <a:gd name="connsiteX3" fmla="*/ 1108498 w 1162754"/>
              <a:gd name="connsiteY3" fmla="*/ 2625608 h 6858000"/>
              <a:gd name="connsiteX4" fmla="*/ 863096 w 1162754"/>
              <a:gd name="connsiteY4" fmla="*/ 3429000 h 6858000"/>
              <a:gd name="connsiteX5" fmla="*/ 1108498 w 1162754"/>
              <a:gd name="connsiteY5" fmla="*/ 4232393 h 6858000"/>
              <a:gd name="connsiteX6" fmla="*/ 1162754 w 1162754"/>
              <a:gd name="connsiteY6" fmla="*/ 4304948 h 6858000"/>
              <a:gd name="connsiteX7" fmla="*/ 1162754 w 1162754"/>
              <a:gd name="connsiteY7" fmla="*/ 6858000 h 6858000"/>
              <a:gd name="connsiteX8" fmla="*/ 0 w 1162754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62754" h="6858000">
                <a:moveTo>
                  <a:pt x="0" y="0"/>
                </a:moveTo>
                <a:lnTo>
                  <a:pt x="1162754" y="0"/>
                </a:lnTo>
                <a:lnTo>
                  <a:pt x="1162754" y="2553053"/>
                </a:lnTo>
                <a:lnTo>
                  <a:pt x="1108498" y="2625608"/>
                </a:lnTo>
                <a:cubicBezTo>
                  <a:pt x="953564" y="2854941"/>
                  <a:pt x="863096" y="3131405"/>
                  <a:pt x="863096" y="3429000"/>
                </a:cubicBezTo>
                <a:cubicBezTo>
                  <a:pt x="863096" y="3726595"/>
                  <a:pt x="953564" y="4003060"/>
                  <a:pt x="1108498" y="4232393"/>
                </a:cubicBezTo>
                <a:lnTo>
                  <a:pt x="1162754" y="4304948"/>
                </a:lnTo>
                <a:lnTo>
                  <a:pt x="1162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7562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任意多边形 5"/>
          <p:cNvSpPr/>
          <p:nvPr/>
        </p:nvSpPr>
        <p:spPr>
          <a:xfrm>
            <a:off x="2320537" y="0"/>
            <a:ext cx="1162754" cy="6858000"/>
          </a:xfrm>
          <a:custGeom>
            <a:avLst/>
            <a:gdLst>
              <a:gd name="connsiteX0" fmla="*/ 0 w 1162754"/>
              <a:gd name="connsiteY0" fmla="*/ 4300721 h 6858000"/>
              <a:gd name="connsiteX1" fmla="*/ 31624 w 1162754"/>
              <a:gd name="connsiteY1" fmla="*/ 4343011 h 6858000"/>
              <a:gd name="connsiteX2" fmla="*/ 1140417 w 1162754"/>
              <a:gd name="connsiteY2" fmla="*/ 4865914 h 6858000"/>
              <a:gd name="connsiteX3" fmla="*/ 1162754 w 1162754"/>
              <a:gd name="connsiteY3" fmla="*/ 4863662 h 6858000"/>
              <a:gd name="connsiteX4" fmla="*/ 1162754 w 1162754"/>
              <a:gd name="connsiteY4" fmla="*/ 6858000 h 6858000"/>
              <a:gd name="connsiteX5" fmla="*/ 0 w 1162754"/>
              <a:gd name="connsiteY5" fmla="*/ 6858000 h 6858000"/>
              <a:gd name="connsiteX6" fmla="*/ 0 w 1162754"/>
              <a:gd name="connsiteY6" fmla="*/ 0 h 6858000"/>
              <a:gd name="connsiteX7" fmla="*/ 1162754 w 1162754"/>
              <a:gd name="connsiteY7" fmla="*/ 0 h 6858000"/>
              <a:gd name="connsiteX8" fmla="*/ 1162754 w 1162754"/>
              <a:gd name="connsiteY8" fmla="*/ 1994338 h 6858000"/>
              <a:gd name="connsiteX9" fmla="*/ 1140417 w 1162754"/>
              <a:gd name="connsiteY9" fmla="*/ 1992086 h 6858000"/>
              <a:gd name="connsiteX10" fmla="*/ 31624 w 1162754"/>
              <a:gd name="connsiteY10" fmla="*/ 2514989 h 6858000"/>
              <a:gd name="connsiteX11" fmla="*/ 0 w 1162754"/>
              <a:gd name="connsiteY11" fmla="*/ 255728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2754" h="6858000">
                <a:moveTo>
                  <a:pt x="0" y="4300721"/>
                </a:moveTo>
                <a:lnTo>
                  <a:pt x="31624" y="4343011"/>
                </a:lnTo>
                <a:cubicBezTo>
                  <a:pt x="295175" y="4662361"/>
                  <a:pt x="694025" y="4865914"/>
                  <a:pt x="1140417" y="4865914"/>
                </a:cubicBezTo>
                <a:lnTo>
                  <a:pt x="1162754" y="4863662"/>
                </a:lnTo>
                <a:lnTo>
                  <a:pt x="1162754" y="6858000"/>
                </a:lnTo>
                <a:lnTo>
                  <a:pt x="0" y="6858000"/>
                </a:lnTo>
                <a:close/>
                <a:moveTo>
                  <a:pt x="0" y="0"/>
                </a:moveTo>
                <a:lnTo>
                  <a:pt x="1162754" y="0"/>
                </a:lnTo>
                <a:lnTo>
                  <a:pt x="1162754" y="1994338"/>
                </a:lnTo>
                <a:lnTo>
                  <a:pt x="1140417" y="1992086"/>
                </a:lnTo>
                <a:cubicBezTo>
                  <a:pt x="694025" y="1992086"/>
                  <a:pt x="295175" y="2195639"/>
                  <a:pt x="31624" y="2514989"/>
                </a:cubicBezTo>
                <a:lnTo>
                  <a:pt x="0" y="2557280"/>
                </a:lnTo>
                <a:close/>
              </a:path>
            </a:pathLst>
          </a:custGeom>
          <a:solidFill>
            <a:srgbClr val="EF5B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任意多边形 6"/>
          <p:cNvSpPr/>
          <p:nvPr/>
        </p:nvSpPr>
        <p:spPr>
          <a:xfrm>
            <a:off x="3474560" y="0"/>
            <a:ext cx="1162754" cy="6858000"/>
          </a:xfrm>
          <a:custGeom>
            <a:avLst/>
            <a:gdLst>
              <a:gd name="connsiteX0" fmla="*/ 1162754 w 1162754"/>
              <a:gd name="connsiteY0" fmla="*/ 4252655 h 6858000"/>
              <a:gd name="connsiteX1" fmla="*/ 1162754 w 1162754"/>
              <a:gd name="connsiteY1" fmla="*/ 6858000 h 6858000"/>
              <a:gd name="connsiteX2" fmla="*/ 0 w 1162754"/>
              <a:gd name="connsiteY2" fmla="*/ 6858000 h 6858000"/>
              <a:gd name="connsiteX3" fmla="*/ 0 w 1162754"/>
              <a:gd name="connsiteY3" fmla="*/ 4864543 h 6858000"/>
              <a:gd name="connsiteX4" fmla="*/ 275983 w 1162754"/>
              <a:gd name="connsiteY4" fmla="*/ 4836721 h 6858000"/>
              <a:gd name="connsiteX5" fmla="*/ 1095187 w 1162754"/>
              <a:gd name="connsiteY5" fmla="*/ 4343011 h 6858000"/>
              <a:gd name="connsiteX6" fmla="*/ 0 w 1162754"/>
              <a:gd name="connsiteY6" fmla="*/ 0 h 6858000"/>
              <a:gd name="connsiteX7" fmla="*/ 1162754 w 1162754"/>
              <a:gd name="connsiteY7" fmla="*/ 0 h 6858000"/>
              <a:gd name="connsiteX8" fmla="*/ 1162754 w 1162754"/>
              <a:gd name="connsiteY8" fmla="*/ 2605346 h 6858000"/>
              <a:gd name="connsiteX9" fmla="*/ 1095187 w 1162754"/>
              <a:gd name="connsiteY9" fmla="*/ 2514989 h 6858000"/>
              <a:gd name="connsiteX10" fmla="*/ 275983 w 1162754"/>
              <a:gd name="connsiteY10" fmla="*/ 2021279 h 6858000"/>
              <a:gd name="connsiteX11" fmla="*/ 0 w 1162754"/>
              <a:gd name="connsiteY11" fmla="*/ 199345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2754" h="6858000">
                <a:moveTo>
                  <a:pt x="1162754" y="4252655"/>
                </a:moveTo>
                <a:lnTo>
                  <a:pt x="1162754" y="6858000"/>
                </a:lnTo>
                <a:lnTo>
                  <a:pt x="0" y="6858000"/>
                </a:lnTo>
                <a:lnTo>
                  <a:pt x="0" y="4864543"/>
                </a:lnTo>
                <a:lnTo>
                  <a:pt x="275983" y="4836721"/>
                </a:lnTo>
                <a:cubicBezTo>
                  <a:pt x="603371" y="4769728"/>
                  <a:pt x="890203" y="4591395"/>
                  <a:pt x="1095187" y="4343011"/>
                </a:cubicBezTo>
                <a:close/>
                <a:moveTo>
                  <a:pt x="0" y="0"/>
                </a:moveTo>
                <a:lnTo>
                  <a:pt x="1162754" y="0"/>
                </a:lnTo>
                <a:lnTo>
                  <a:pt x="1162754" y="2605346"/>
                </a:lnTo>
                <a:lnTo>
                  <a:pt x="1095187" y="2514989"/>
                </a:lnTo>
                <a:cubicBezTo>
                  <a:pt x="890203" y="2266606"/>
                  <a:pt x="603371" y="2088273"/>
                  <a:pt x="275983" y="2021279"/>
                </a:cubicBezTo>
                <a:lnTo>
                  <a:pt x="0" y="1993458"/>
                </a:lnTo>
                <a:close/>
              </a:path>
            </a:pathLst>
          </a:custGeom>
          <a:solidFill>
            <a:srgbClr val="F2B9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5795337" y="3587185"/>
            <a:ext cx="5580000" cy="72000"/>
            <a:chOff x="5604327" y="1072832"/>
            <a:chExt cx="3149600" cy="1117600"/>
          </a:xfrm>
        </p:grpSpPr>
        <p:sp>
          <p:nvSpPr>
            <p:cNvPr id="21" name="矩形 20"/>
            <p:cNvSpPr/>
            <p:nvPr/>
          </p:nvSpPr>
          <p:spPr>
            <a:xfrm>
              <a:off x="5604327" y="1072832"/>
              <a:ext cx="787400" cy="1117600"/>
            </a:xfrm>
            <a:prstGeom prst="rect">
              <a:avLst/>
            </a:prstGeom>
            <a:solidFill>
              <a:srgbClr val="5ABB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6391727" y="1072832"/>
              <a:ext cx="787400" cy="1117600"/>
            </a:xfrm>
            <a:prstGeom prst="rect">
              <a:avLst/>
            </a:prstGeom>
            <a:solidFill>
              <a:srgbClr val="7562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7179127" y="1072832"/>
              <a:ext cx="787400" cy="1117600"/>
            </a:xfrm>
            <a:prstGeom prst="rect">
              <a:avLst/>
            </a:prstGeom>
            <a:solidFill>
              <a:srgbClr val="EF5B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7966527" y="1072832"/>
              <a:ext cx="787400" cy="1117600"/>
            </a:xfrm>
            <a:prstGeom prst="rect">
              <a:avLst/>
            </a:prstGeom>
            <a:solidFill>
              <a:srgbClr val="F2B9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2174817" y="2145091"/>
            <a:ext cx="2567818" cy="2567818"/>
            <a:chOff x="2174817" y="2145091"/>
            <a:chExt cx="2567818" cy="2567818"/>
          </a:xfrm>
        </p:grpSpPr>
        <p:sp>
          <p:nvSpPr>
            <p:cNvPr id="8" name="椭圆 7"/>
            <p:cNvSpPr/>
            <p:nvPr/>
          </p:nvSpPr>
          <p:spPr>
            <a:xfrm>
              <a:off x="2174817" y="2145091"/>
              <a:ext cx="2567818" cy="2567818"/>
            </a:xfrm>
            <a:prstGeom prst="ellipse">
              <a:avLst/>
            </a:prstGeom>
            <a:noFill/>
            <a:ln w="63500">
              <a:solidFill>
                <a:srgbClr val="8589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5" name="Group 4"/>
            <p:cNvGrpSpPr>
              <a:grpSpLocks noChangeAspect="1"/>
            </p:cNvGrpSpPr>
            <p:nvPr/>
          </p:nvGrpSpPr>
          <p:grpSpPr bwMode="auto">
            <a:xfrm rot="19764056">
              <a:off x="2800743" y="2711502"/>
              <a:ext cx="1540774" cy="1434995"/>
              <a:chOff x="1164" y="687"/>
              <a:chExt cx="3219" cy="2998"/>
            </a:xfrm>
            <a:solidFill>
              <a:srgbClr val="858976"/>
            </a:solidFill>
            <a:effectLst/>
          </p:grpSpPr>
          <p:sp>
            <p:nvSpPr>
              <p:cNvPr id="26" name="Freeform 6"/>
              <p:cNvSpPr>
                <a:spLocks/>
              </p:cNvSpPr>
              <p:nvPr/>
            </p:nvSpPr>
            <p:spPr bwMode="auto">
              <a:xfrm>
                <a:off x="1164" y="687"/>
                <a:ext cx="3219" cy="2998"/>
              </a:xfrm>
              <a:custGeom>
                <a:avLst/>
                <a:gdLst>
                  <a:gd name="T0" fmla="*/ 96 w 1360"/>
                  <a:gd name="T1" fmla="*/ 404 h 1266"/>
                  <a:gd name="T2" fmla="*/ 96 w 1360"/>
                  <a:gd name="T3" fmla="*/ 527 h 1266"/>
                  <a:gd name="T4" fmla="*/ 105 w 1360"/>
                  <a:gd name="T5" fmla="*/ 537 h 1266"/>
                  <a:gd name="T6" fmla="*/ 123 w 1360"/>
                  <a:gd name="T7" fmla="*/ 616 h 1266"/>
                  <a:gd name="T8" fmla="*/ 119 w 1360"/>
                  <a:gd name="T9" fmla="*/ 629 h 1266"/>
                  <a:gd name="T10" fmla="*/ 147 w 1360"/>
                  <a:gd name="T11" fmla="*/ 940 h 1266"/>
                  <a:gd name="T12" fmla="*/ 169 w 1360"/>
                  <a:gd name="T13" fmla="*/ 1194 h 1266"/>
                  <a:gd name="T14" fmla="*/ 175 w 1360"/>
                  <a:gd name="T15" fmla="*/ 1266 h 1266"/>
                  <a:gd name="T16" fmla="*/ 0 w 1360"/>
                  <a:gd name="T17" fmla="*/ 1266 h 1266"/>
                  <a:gd name="T18" fmla="*/ 6 w 1360"/>
                  <a:gd name="T19" fmla="*/ 1197 h 1266"/>
                  <a:gd name="T20" fmla="*/ 38 w 1360"/>
                  <a:gd name="T21" fmla="*/ 811 h 1266"/>
                  <a:gd name="T22" fmla="*/ 54 w 1360"/>
                  <a:gd name="T23" fmla="*/ 629 h 1266"/>
                  <a:gd name="T24" fmla="*/ 50 w 1360"/>
                  <a:gd name="T25" fmla="*/ 613 h 1266"/>
                  <a:gd name="T26" fmla="*/ 71 w 1360"/>
                  <a:gd name="T27" fmla="*/ 537 h 1266"/>
                  <a:gd name="T28" fmla="*/ 79 w 1360"/>
                  <a:gd name="T29" fmla="*/ 525 h 1266"/>
                  <a:gd name="T30" fmla="*/ 79 w 1360"/>
                  <a:gd name="T31" fmla="*/ 407 h 1266"/>
                  <a:gd name="T32" fmla="*/ 70 w 1360"/>
                  <a:gd name="T33" fmla="*/ 392 h 1266"/>
                  <a:gd name="T34" fmla="*/ 31 w 1360"/>
                  <a:gd name="T35" fmla="*/ 374 h 1266"/>
                  <a:gd name="T36" fmla="*/ 44 w 1360"/>
                  <a:gd name="T37" fmla="*/ 366 h 1266"/>
                  <a:gd name="T38" fmla="*/ 624 w 1360"/>
                  <a:gd name="T39" fmla="*/ 44 h 1266"/>
                  <a:gd name="T40" fmla="*/ 692 w 1360"/>
                  <a:gd name="T41" fmla="*/ 5 h 1266"/>
                  <a:gd name="T42" fmla="*/ 718 w 1360"/>
                  <a:gd name="T43" fmla="*/ 5 h 1266"/>
                  <a:gd name="T44" fmla="*/ 1255 w 1360"/>
                  <a:gd name="T45" fmla="*/ 275 h 1266"/>
                  <a:gd name="T46" fmla="*/ 1360 w 1360"/>
                  <a:gd name="T47" fmla="*/ 328 h 1266"/>
                  <a:gd name="T48" fmla="*/ 1302 w 1360"/>
                  <a:gd name="T49" fmla="*/ 360 h 1266"/>
                  <a:gd name="T50" fmla="*/ 723 w 1360"/>
                  <a:gd name="T51" fmla="*/ 666 h 1266"/>
                  <a:gd name="T52" fmla="*/ 688 w 1360"/>
                  <a:gd name="T53" fmla="*/ 668 h 1266"/>
                  <a:gd name="T54" fmla="*/ 112 w 1360"/>
                  <a:gd name="T55" fmla="*/ 411 h 1266"/>
                  <a:gd name="T56" fmla="*/ 96 w 1360"/>
                  <a:gd name="T57" fmla="*/ 404 h 1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60" h="1266">
                    <a:moveTo>
                      <a:pt x="96" y="404"/>
                    </a:moveTo>
                    <a:cubicBezTo>
                      <a:pt x="96" y="447"/>
                      <a:pt x="96" y="487"/>
                      <a:pt x="96" y="527"/>
                    </a:cubicBezTo>
                    <a:cubicBezTo>
                      <a:pt x="96" y="531"/>
                      <a:pt x="101" y="535"/>
                      <a:pt x="105" y="537"/>
                    </a:cubicBezTo>
                    <a:cubicBezTo>
                      <a:pt x="136" y="555"/>
                      <a:pt x="144" y="585"/>
                      <a:pt x="123" y="616"/>
                    </a:cubicBezTo>
                    <a:cubicBezTo>
                      <a:pt x="121" y="620"/>
                      <a:pt x="119" y="625"/>
                      <a:pt x="119" y="629"/>
                    </a:cubicBezTo>
                    <a:cubicBezTo>
                      <a:pt x="128" y="733"/>
                      <a:pt x="138" y="836"/>
                      <a:pt x="147" y="940"/>
                    </a:cubicBezTo>
                    <a:cubicBezTo>
                      <a:pt x="154" y="1024"/>
                      <a:pt x="162" y="1109"/>
                      <a:pt x="169" y="1194"/>
                    </a:cubicBezTo>
                    <a:cubicBezTo>
                      <a:pt x="171" y="1217"/>
                      <a:pt x="173" y="1239"/>
                      <a:pt x="175" y="1266"/>
                    </a:cubicBezTo>
                    <a:cubicBezTo>
                      <a:pt x="117" y="1266"/>
                      <a:pt x="60" y="1266"/>
                      <a:pt x="0" y="1266"/>
                    </a:cubicBezTo>
                    <a:cubicBezTo>
                      <a:pt x="2" y="1244"/>
                      <a:pt x="4" y="1220"/>
                      <a:pt x="6" y="1197"/>
                    </a:cubicBezTo>
                    <a:cubicBezTo>
                      <a:pt x="16" y="1068"/>
                      <a:pt x="27" y="940"/>
                      <a:pt x="38" y="811"/>
                    </a:cubicBezTo>
                    <a:cubicBezTo>
                      <a:pt x="43" y="750"/>
                      <a:pt x="49" y="690"/>
                      <a:pt x="54" y="629"/>
                    </a:cubicBezTo>
                    <a:cubicBezTo>
                      <a:pt x="54" y="624"/>
                      <a:pt x="52" y="617"/>
                      <a:pt x="50" y="613"/>
                    </a:cubicBezTo>
                    <a:cubicBezTo>
                      <a:pt x="32" y="583"/>
                      <a:pt x="40" y="553"/>
                      <a:pt x="71" y="537"/>
                    </a:cubicBezTo>
                    <a:cubicBezTo>
                      <a:pt x="75" y="535"/>
                      <a:pt x="79" y="529"/>
                      <a:pt x="79" y="525"/>
                    </a:cubicBezTo>
                    <a:cubicBezTo>
                      <a:pt x="79" y="486"/>
                      <a:pt x="80" y="446"/>
                      <a:pt x="79" y="407"/>
                    </a:cubicBezTo>
                    <a:cubicBezTo>
                      <a:pt x="79" y="402"/>
                      <a:pt x="74" y="395"/>
                      <a:pt x="70" y="392"/>
                    </a:cubicBezTo>
                    <a:cubicBezTo>
                      <a:pt x="58" y="386"/>
                      <a:pt x="45" y="381"/>
                      <a:pt x="31" y="374"/>
                    </a:cubicBezTo>
                    <a:cubicBezTo>
                      <a:pt x="36" y="371"/>
                      <a:pt x="40" y="368"/>
                      <a:pt x="44" y="366"/>
                    </a:cubicBezTo>
                    <a:cubicBezTo>
                      <a:pt x="237" y="259"/>
                      <a:pt x="431" y="151"/>
                      <a:pt x="624" y="44"/>
                    </a:cubicBezTo>
                    <a:cubicBezTo>
                      <a:pt x="647" y="31"/>
                      <a:pt x="670" y="19"/>
                      <a:pt x="692" y="5"/>
                    </a:cubicBezTo>
                    <a:cubicBezTo>
                      <a:pt x="702" y="0"/>
                      <a:pt x="709" y="1"/>
                      <a:pt x="718" y="5"/>
                    </a:cubicBezTo>
                    <a:cubicBezTo>
                      <a:pt x="897" y="96"/>
                      <a:pt x="1076" y="185"/>
                      <a:pt x="1255" y="275"/>
                    </a:cubicBezTo>
                    <a:cubicBezTo>
                      <a:pt x="1289" y="293"/>
                      <a:pt x="1324" y="310"/>
                      <a:pt x="1360" y="328"/>
                    </a:cubicBezTo>
                    <a:cubicBezTo>
                      <a:pt x="1339" y="340"/>
                      <a:pt x="1320" y="350"/>
                      <a:pt x="1302" y="360"/>
                    </a:cubicBezTo>
                    <a:cubicBezTo>
                      <a:pt x="1109" y="462"/>
                      <a:pt x="916" y="564"/>
                      <a:pt x="723" y="666"/>
                    </a:cubicBezTo>
                    <a:cubicBezTo>
                      <a:pt x="711" y="672"/>
                      <a:pt x="701" y="674"/>
                      <a:pt x="688" y="668"/>
                    </a:cubicBezTo>
                    <a:cubicBezTo>
                      <a:pt x="496" y="582"/>
                      <a:pt x="304" y="496"/>
                      <a:pt x="112" y="411"/>
                    </a:cubicBezTo>
                    <a:cubicBezTo>
                      <a:pt x="108" y="409"/>
                      <a:pt x="103" y="407"/>
                      <a:pt x="96" y="404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609468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HK" altLang="en-US" dirty="0">
                  <a:latin typeface="微软雅黑" panose="020B0503020204020204" pitchFamily="34" charset="-122"/>
                  <a:ea typeface="+mn-ea"/>
                </a:endParaRPr>
              </a:p>
            </p:txBody>
          </p:sp>
          <p:sp>
            <p:nvSpPr>
              <p:cNvPr id="27" name="Freeform 7"/>
              <p:cNvSpPr>
                <a:spLocks/>
              </p:cNvSpPr>
              <p:nvPr/>
            </p:nvSpPr>
            <p:spPr bwMode="auto">
              <a:xfrm>
                <a:off x="1829" y="1959"/>
                <a:ext cx="2000" cy="947"/>
              </a:xfrm>
              <a:custGeom>
                <a:avLst/>
                <a:gdLst>
                  <a:gd name="T0" fmla="*/ 0 w 845"/>
                  <a:gd name="T1" fmla="*/ 147 h 400"/>
                  <a:gd name="T2" fmla="*/ 78 w 845"/>
                  <a:gd name="T3" fmla="*/ 32 h 400"/>
                  <a:gd name="T4" fmla="*/ 96 w 845"/>
                  <a:gd name="T5" fmla="*/ 28 h 400"/>
                  <a:gd name="T6" fmla="*/ 262 w 845"/>
                  <a:gd name="T7" fmla="*/ 101 h 400"/>
                  <a:gd name="T8" fmla="*/ 417 w 845"/>
                  <a:gd name="T9" fmla="*/ 170 h 400"/>
                  <a:gd name="T10" fmla="*/ 434 w 845"/>
                  <a:gd name="T11" fmla="*/ 167 h 400"/>
                  <a:gd name="T12" fmla="*/ 724 w 845"/>
                  <a:gd name="T13" fmla="*/ 13 h 400"/>
                  <a:gd name="T14" fmla="*/ 749 w 845"/>
                  <a:gd name="T15" fmla="*/ 0 h 400"/>
                  <a:gd name="T16" fmla="*/ 845 w 845"/>
                  <a:gd name="T17" fmla="*/ 143 h 400"/>
                  <a:gd name="T18" fmla="*/ 743 w 845"/>
                  <a:gd name="T19" fmla="*/ 207 h 400"/>
                  <a:gd name="T20" fmla="*/ 448 w 845"/>
                  <a:gd name="T21" fmla="*/ 393 h 400"/>
                  <a:gd name="T22" fmla="*/ 421 w 845"/>
                  <a:gd name="T23" fmla="*/ 394 h 400"/>
                  <a:gd name="T24" fmla="*/ 8 w 845"/>
                  <a:gd name="T25" fmla="*/ 153 h 400"/>
                  <a:gd name="T26" fmla="*/ 0 w 845"/>
                  <a:gd name="T27" fmla="*/ 147 h 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45" h="400">
                    <a:moveTo>
                      <a:pt x="0" y="147"/>
                    </a:moveTo>
                    <a:cubicBezTo>
                      <a:pt x="27" y="108"/>
                      <a:pt x="53" y="70"/>
                      <a:pt x="78" y="32"/>
                    </a:cubicBezTo>
                    <a:cubicBezTo>
                      <a:pt x="84" y="24"/>
                      <a:pt x="89" y="25"/>
                      <a:pt x="96" y="28"/>
                    </a:cubicBezTo>
                    <a:cubicBezTo>
                      <a:pt x="151" y="53"/>
                      <a:pt x="206" y="77"/>
                      <a:pt x="262" y="101"/>
                    </a:cubicBezTo>
                    <a:cubicBezTo>
                      <a:pt x="313" y="124"/>
                      <a:pt x="365" y="147"/>
                      <a:pt x="417" y="170"/>
                    </a:cubicBezTo>
                    <a:cubicBezTo>
                      <a:pt x="421" y="172"/>
                      <a:pt x="429" y="170"/>
                      <a:pt x="434" y="167"/>
                    </a:cubicBezTo>
                    <a:cubicBezTo>
                      <a:pt x="531" y="116"/>
                      <a:pt x="627" y="65"/>
                      <a:pt x="724" y="13"/>
                    </a:cubicBezTo>
                    <a:cubicBezTo>
                      <a:pt x="732" y="9"/>
                      <a:pt x="740" y="5"/>
                      <a:pt x="749" y="0"/>
                    </a:cubicBezTo>
                    <a:cubicBezTo>
                      <a:pt x="781" y="48"/>
                      <a:pt x="813" y="95"/>
                      <a:pt x="845" y="143"/>
                    </a:cubicBezTo>
                    <a:cubicBezTo>
                      <a:pt x="811" y="165"/>
                      <a:pt x="777" y="186"/>
                      <a:pt x="743" y="207"/>
                    </a:cubicBezTo>
                    <a:cubicBezTo>
                      <a:pt x="645" y="269"/>
                      <a:pt x="546" y="331"/>
                      <a:pt x="448" y="393"/>
                    </a:cubicBezTo>
                    <a:cubicBezTo>
                      <a:pt x="438" y="399"/>
                      <a:pt x="431" y="400"/>
                      <a:pt x="421" y="394"/>
                    </a:cubicBezTo>
                    <a:cubicBezTo>
                      <a:pt x="284" y="313"/>
                      <a:pt x="146" y="233"/>
                      <a:pt x="8" y="153"/>
                    </a:cubicBezTo>
                    <a:cubicBezTo>
                      <a:pt x="6" y="151"/>
                      <a:pt x="3" y="149"/>
                      <a:pt x="0" y="147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609468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HK" altLang="en-US" dirty="0">
                  <a:latin typeface="微软雅黑" panose="020B0503020204020204" pitchFamily="34" charset="-122"/>
                  <a:ea typeface="+mn-ea"/>
                </a:endParaRPr>
              </a:p>
            </p:txBody>
          </p:sp>
        </p:grpSp>
      </p:grpSp>
      <p:sp>
        <p:nvSpPr>
          <p:cNvPr id="28" name="文本框 27"/>
          <p:cNvSpPr txBox="1"/>
          <p:nvPr/>
        </p:nvSpPr>
        <p:spPr>
          <a:xfrm>
            <a:off x="4862360" y="1728297"/>
            <a:ext cx="7765720" cy="156966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>
                <a:solidFill>
                  <a:srgbClr val="85897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Company </a:t>
            </a:r>
          </a:p>
          <a:p>
            <a:pPr algn="ctr"/>
            <a:r>
              <a:rPr lang="en-US" altLang="zh-CN" sz="4800" dirty="0">
                <a:solidFill>
                  <a:srgbClr val="85897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development tracking</a:t>
            </a:r>
            <a:endParaRPr lang="zh-CN" altLang="en-US" sz="4800" dirty="0">
              <a:solidFill>
                <a:srgbClr val="85897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8745220" y="4212910"/>
            <a:ext cx="2027671" cy="400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85897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Group:  GESHA</a:t>
            </a:r>
            <a:endParaRPr lang="zh-CN" altLang="en-US" sz="2000" dirty="0">
              <a:solidFill>
                <a:srgbClr val="85897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xmlns="" id="{F8D54B83-C3A6-4B30-BD98-A190C6F73490}"/>
              </a:ext>
            </a:extLst>
          </p:cNvPr>
          <p:cNvSpPr txBox="1"/>
          <p:nvPr/>
        </p:nvSpPr>
        <p:spPr>
          <a:xfrm>
            <a:off x="8798695" y="4712909"/>
            <a:ext cx="1920719" cy="1631216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85897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 Lu</a:t>
            </a:r>
          </a:p>
          <a:p>
            <a:r>
              <a:rPr lang="en-US" altLang="zh-CN" sz="2000" dirty="0">
                <a:solidFill>
                  <a:srgbClr val="85897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Zhou Yawen</a:t>
            </a:r>
          </a:p>
          <a:p>
            <a:r>
              <a:rPr lang="en-US" altLang="zh-CN" sz="2000" dirty="0" err="1">
                <a:solidFill>
                  <a:srgbClr val="85897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Qiu</a:t>
            </a:r>
            <a:r>
              <a:rPr lang="en-US" altLang="zh-CN" sz="2000" dirty="0">
                <a:solidFill>
                  <a:srgbClr val="85897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Chuchu</a:t>
            </a:r>
          </a:p>
          <a:p>
            <a:r>
              <a:rPr lang="en-US" altLang="zh-CN" sz="2000" dirty="0">
                <a:solidFill>
                  <a:srgbClr val="85897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Tang Mandi</a:t>
            </a:r>
          </a:p>
          <a:p>
            <a:r>
              <a:rPr lang="en-US" altLang="zh-CN" sz="2000" dirty="0">
                <a:solidFill>
                  <a:srgbClr val="85897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Zhang </a:t>
            </a:r>
            <a:r>
              <a:rPr lang="en-US" altLang="zh-CN" sz="2000" dirty="0" err="1">
                <a:solidFill>
                  <a:srgbClr val="85897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Banruo</a:t>
            </a:r>
            <a:endParaRPr lang="en-US" altLang="zh-CN" sz="2000" dirty="0">
              <a:solidFill>
                <a:srgbClr val="85897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9263395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197197" y="2374494"/>
            <a:ext cx="6489833" cy="2180035"/>
          </a:xfrm>
          <a:prstGeom prst="rect">
            <a:avLst/>
          </a:prstGeom>
          <a:noFill/>
          <a:ln w="63500">
            <a:solidFill>
              <a:srgbClr val="EF5B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9922463" y="2374494"/>
            <a:ext cx="221227" cy="2182761"/>
          </a:xfrm>
          <a:prstGeom prst="rect">
            <a:avLst/>
          </a:prstGeom>
          <a:solidFill>
            <a:srgbClr val="EF5B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Group 4"/>
          <p:cNvGrpSpPr>
            <a:grpSpLocks noChangeAspect="1"/>
          </p:cNvGrpSpPr>
          <p:nvPr/>
        </p:nvGrpSpPr>
        <p:grpSpPr bwMode="auto">
          <a:xfrm rot="19764056">
            <a:off x="2096300" y="1371843"/>
            <a:ext cx="2026436" cy="1887315"/>
            <a:chOff x="1164" y="687"/>
            <a:chExt cx="3219" cy="2998"/>
          </a:xfrm>
          <a:solidFill>
            <a:srgbClr val="EF5B43"/>
          </a:solidFill>
          <a:effectLst/>
        </p:grpSpPr>
        <p:sp>
          <p:nvSpPr>
            <p:cNvPr id="5" name="Freeform 6"/>
            <p:cNvSpPr>
              <a:spLocks/>
            </p:cNvSpPr>
            <p:nvPr/>
          </p:nvSpPr>
          <p:spPr bwMode="auto">
            <a:xfrm>
              <a:off x="1164" y="687"/>
              <a:ext cx="3219" cy="2998"/>
            </a:xfrm>
            <a:custGeom>
              <a:avLst/>
              <a:gdLst>
                <a:gd name="T0" fmla="*/ 96 w 1360"/>
                <a:gd name="T1" fmla="*/ 404 h 1266"/>
                <a:gd name="T2" fmla="*/ 96 w 1360"/>
                <a:gd name="T3" fmla="*/ 527 h 1266"/>
                <a:gd name="T4" fmla="*/ 105 w 1360"/>
                <a:gd name="T5" fmla="*/ 537 h 1266"/>
                <a:gd name="T6" fmla="*/ 123 w 1360"/>
                <a:gd name="T7" fmla="*/ 616 h 1266"/>
                <a:gd name="T8" fmla="*/ 119 w 1360"/>
                <a:gd name="T9" fmla="*/ 629 h 1266"/>
                <a:gd name="T10" fmla="*/ 147 w 1360"/>
                <a:gd name="T11" fmla="*/ 940 h 1266"/>
                <a:gd name="T12" fmla="*/ 169 w 1360"/>
                <a:gd name="T13" fmla="*/ 1194 h 1266"/>
                <a:gd name="T14" fmla="*/ 175 w 1360"/>
                <a:gd name="T15" fmla="*/ 1266 h 1266"/>
                <a:gd name="T16" fmla="*/ 0 w 1360"/>
                <a:gd name="T17" fmla="*/ 1266 h 1266"/>
                <a:gd name="T18" fmla="*/ 6 w 1360"/>
                <a:gd name="T19" fmla="*/ 1197 h 1266"/>
                <a:gd name="T20" fmla="*/ 38 w 1360"/>
                <a:gd name="T21" fmla="*/ 811 h 1266"/>
                <a:gd name="T22" fmla="*/ 54 w 1360"/>
                <a:gd name="T23" fmla="*/ 629 h 1266"/>
                <a:gd name="T24" fmla="*/ 50 w 1360"/>
                <a:gd name="T25" fmla="*/ 613 h 1266"/>
                <a:gd name="T26" fmla="*/ 71 w 1360"/>
                <a:gd name="T27" fmla="*/ 537 h 1266"/>
                <a:gd name="T28" fmla="*/ 79 w 1360"/>
                <a:gd name="T29" fmla="*/ 525 h 1266"/>
                <a:gd name="T30" fmla="*/ 79 w 1360"/>
                <a:gd name="T31" fmla="*/ 407 h 1266"/>
                <a:gd name="T32" fmla="*/ 70 w 1360"/>
                <a:gd name="T33" fmla="*/ 392 h 1266"/>
                <a:gd name="T34" fmla="*/ 31 w 1360"/>
                <a:gd name="T35" fmla="*/ 374 h 1266"/>
                <a:gd name="T36" fmla="*/ 44 w 1360"/>
                <a:gd name="T37" fmla="*/ 366 h 1266"/>
                <a:gd name="T38" fmla="*/ 624 w 1360"/>
                <a:gd name="T39" fmla="*/ 44 h 1266"/>
                <a:gd name="T40" fmla="*/ 692 w 1360"/>
                <a:gd name="T41" fmla="*/ 5 h 1266"/>
                <a:gd name="T42" fmla="*/ 718 w 1360"/>
                <a:gd name="T43" fmla="*/ 5 h 1266"/>
                <a:gd name="T44" fmla="*/ 1255 w 1360"/>
                <a:gd name="T45" fmla="*/ 275 h 1266"/>
                <a:gd name="T46" fmla="*/ 1360 w 1360"/>
                <a:gd name="T47" fmla="*/ 328 h 1266"/>
                <a:gd name="T48" fmla="*/ 1302 w 1360"/>
                <a:gd name="T49" fmla="*/ 360 h 1266"/>
                <a:gd name="T50" fmla="*/ 723 w 1360"/>
                <a:gd name="T51" fmla="*/ 666 h 1266"/>
                <a:gd name="T52" fmla="*/ 688 w 1360"/>
                <a:gd name="T53" fmla="*/ 668 h 1266"/>
                <a:gd name="T54" fmla="*/ 112 w 1360"/>
                <a:gd name="T55" fmla="*/ 411 h 1266"/>
                <a:gd name="T56" fmla="*/ 96 w 1360"/>
                <a:gd name="T57" fmla="*/ 404 h 1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60" h="1266">
                  <a:moveTo>
                    <a:pt x="96" y="404"/>
                  </a:moveTo>
                  <a:cubicBezTo>
                    <a:pt x="96" y="447"/>
                    <a:pt x="96" y="487"/>
                    <a:pt x="96" y="527"/>
                  </a:cubicBezTo>
                  <a:cubicBezTo>
                    <a:pt x="96" y="531"/>
                    <a:pt x="101" y="535"/>
                    <a:pt x="105" y="537"/>
                  </a:cubicBezTo>
                  <a:cubicBezTo>
                    <a:pt x="136" y="555"/>
                    <a:pt x="144" y="585"/>
                    <a:pt x="123" y="616"/>
                  </a:cubicBezTo>
                  <a:cubicBezTo>
                    <a:pt x="121" y="620"/>
                    <a:pt x="119" y="625"/>
                    <a:pt x="119" y="629"/>
                  </a:cubicBezTo>
                  <a:cubicBezTo>
                    <a:pt x="128" y="733"/>
                    <a:pt x="138" y="836"/>
                    <a:pt x="147" y="940"/>
                  </a:cubicBezTo>
                  <a:cubicBezTo>
                    <a:pt x="154" y="1024"/>
                    <a:pt x="162" y="1109"/>
                    <a:pt x="169" y="1194"/>
                  </a:cubicBezTo>
                  <a:cubicBezTo>
                    <a:pt x="171" y="1217"/>
                    <a:pt x="173" y="1239"/>
                    <a:pt x="175" y="1266"/>
                  </a:cubicBezTo>
                  <a:cubicBezTo>
                    <a:pt x="117" y="1266"/>
                    <a:pt x="60" y="1266"/>
                    <a:pt x="0" y="1266"/>
                  </a:cubicBezTo>
                  <a:cubicBezTo>
                    <a:pt x="2" y="1244"/>
                    <a:pt x="4" y="1220"/>
                    <a:pt x="6" y="1197"/>
                  </a:cubicBezTo>
                  <a:cubicBezTo>
                    <a:pt x="16" y="1068"/>
                    <a:pt x="27" y="940"/>
                    <a:pt x="38" y="811"/>
                  </a:cubicBezTo>
                  <a:cubicBezTo>
                    <a:pt x="43" y="750"/>
                    <a:pt x="49" y="690"/>
                    <a:pt x="54" y="629"/>
                  </a:cubicBezTo>
                  <a:cubicBezTo>
                    <a:pt x="54" y="624"/>
                    <a:pt x="52" y="617"/>
                    <a:pt x="50" y="613"/>
                  </a:cubicBezTo>
                  <a:cubicBezTo>
                    <a:pt x="32" y="583"/>
                    <a:pt x="40" y="553"/>
                    <a:pt x="71" y="537"/>
                  </a:cubicBezTo>
                  <a:cubicBezTo>
                    <a:pt x="75" y="535"/>
                    <a:pt x="79" y="529"/>
                    <a:pt x="79" y="525"/>
                  </a:cubicBezTo>
                  <a:cubicBezTo>
                    <a:pt x="79" y="486"/>
                    <a:pt x="80" y="446"/>
                    <a:pt x="79" y="407"/>
                  </a:cubicBezTo>
                  <a:cubicBezTo>
                    <a:pt x="79" y="402"/>
                    <a:pt x="74" y="395"/>
                    <a:pt x="70" y="392"/>
                  </a:cubicBezTo>
                  <a:cubicBezTo>
                    <a:pt x="58" y="386"/>
                    <a:pt x="45" y="381"/>
                    <a:pt x="31" y="374"/>
                  </a:cubicBezTo>
                  <a:cubicBezTo>
                    <a:pt x="36" y="371"/>
                    <a:pt x="40" y="368"/>
                    <a:pt x="44" y="366"/>
                  </a:cubicBezTo>
                  <a:cubicBezTo>
                    <a:pt x="237" y="259"/>
                    <a:pt x="431" y="151"/>
                    <a:pt x="624" y="44"/>
                  </a:cubicBezTo>
                  <a:cubicBezTo>
                    <a:pt x="647" y="31"/>
                    <a:pt x="670" y="19"/>
                    <a:pt x="692" y="5"/>
                  </a:cubicBezTo>
                  <a:cubicBezTo>
                    <a:pt x="702" y="0"/>
                    <a:pt x="709" y="1"/>
                    <a:pt x="718" y="5"/>
                  </a:cubicBezTo>
                  <a:cubicBezTo>
                    <a:pt x="897" y="96"/>
                    <a:pt x="1076" y="185"/>
                    <a:pt x="1255" y="275"/>
                  </a:cubicBezTo>
                  <a:cubicBezTo>
                    <a:pt x="1289" y="293"/>
                    <a:pt x="1324" y="310"/>
                    <a:pt x="1360" y="328"/>
                  </a:cubicBezTo>
                  <a:cubicBezTo>
                    <a:pt x="1339" y="340"/>
                    <a:pt x="1320" y="350"/>
                    <a:pt x="1302" y="360"/>
                  </a:cubicBezTo>
                  <a:cubicBezTo>
                    <a:pt x="1109" y="462"/>
                    <a:pt x="916" y="564"/>
                    <a:pt x="723" y="666"/>
                  </a:cubicBezTo>
                  <a:cubicBezTo>
                    <a:pt x="711" y="672"/>
                    <a:pt x="701" y="674"/>
                    <a:pt x="688" y="668"/>
                  </a:cubicBezTo>
                  <a:cubicBezTo>
                    <a:pt x="496" y="582"/>
                    <a:pt x="304" y="496"/>
                    <a:pt x="112" y="411"/>
                  </a:cubicBezTo>
                  <a:cubicBezTo>
                    <a:pt x="108" y="409"/>
                    <a:pt x="103" y="407"/>
                    <a:pt x="96" y="404"/>
                  </a:cubicBezTo>
                  <a:close/>
                </a:path>
              </a:pathLst>
            </a:custGeom>
            <a:grpFill/>
            <a:ln w="25400">
              <a:solidFill>
                <a:srgbClr val="EBE9D0"/>
              </a:solidFill>
            </a:ln>
            <a:extLst/>
          </p:spPr>
          <p:txBody>
            <a:bodyPr/>
            <a:lstStyle/>
            <a:p>
              <a:pPr defTabSz="60946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HK" altLang="en-US" dirty="0">
                <a:latin typeface="微软雅黑" panose="020B0503020204020204" pitchFamily="34" charset="-122"/>
                <a:ea typeface="+mn-ea"/>
              </a:endParaRPr>
            </a:p>
          </p:txBody>
        </p:sp>
        <p:sp>
          <p:nvSpPr>
            <p:cNvPr id="6" name="Freeform 7"/>
            <p:cNvSpPr>
              <a:spLocks/>
            </p:cNvSpPr>
            <p:nvPr/>
          </p:nvSpPr>
          <p:spPr bwMode="auto">
            <a:xfrm>
              <a:off x="1829" y="1959"/>
              <a:ext cx="2000" cy="947"/>
            </a:xfrm>
            <a:custGeom>
              <a:avLst/>
              <a:gdLst>
                <a:gd name="T0" fmla="*/ 0 w 845"/>
                <a:gd name="T1" fmla="*/ 147 h 400"/>
                <a:gd name="T2" fmla="*/ 78 w 845"/>
                <a:gd name="T3" fmla="*/ 32 h 400"/>
                <a:gd name="T4" fmla="*/ 96 w 845"/>
                <a:gd name="T5" fmla="*/ 28 h 400"/>
                <a:gd name="T6" fmla="*/ 262 w 845"/>
                <a:gd name="T7" fmla="*/ 101 h 400"/>
                <a:gd name="T8" fmla="*/ 417 w 845"/>
                <a:gd name="T9" fmla="*/ 170 h 400"/>
                <a:gd name="T10" fmla="*/ 434 w 845"/>
                <a:gd name="T11" fmla="*/ 167 h 400"/>
                <a:gd name="T12" fmla="*/ 724 w 845"/>
                <a:gd name="T13" fmla="*/ 13 h 400"/>
                <a:gd name="T14" fmla="*/ 749 w 845"/>
                <a:gd name="T15" fmla="*/ 0 h 400"/>
                <a:gd name="T16" fmla="*/ 845 w 845"/>
                <a:gd name="T17" fmla="*/ 143 h 400"/>
                <a:gd name="T18" fmla="*/ 743 w 845"/>
                <a:gd name="T19" fmla="*/ 207 h 400"/>
                <a:gd name="T20" fmla="*/ 448 w 845"/>
                <a:gd name="T21" fmla="*/ 393 h 400"/>
                <a:gd name="T22" fmla="*/ 421 w 845"/>
                <a:gd name="T23" fmla="*/ 394 h 400"/>
                <a:gd name="T24" fmla="*/ 8 w 845"/>
                <a:gd name="T25" fmla="*/ 153 h 400"/>
                <a:gd name="T26" fmla="*/ 0 w 845"/>
                <a:gd name="T27" fmla="*/ 147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5" h="400">
                  <a:moveTo>
                    <a:pt x="0" y="147"/>
                  </a:moveTo>
                  <a:cubicBezTo>
                    <a:pt x="27" y="108"/>
                    <a:pt x="53" y="70"/>
                    <a:pt x="78" y="32"/>
                  </a:cubicBezTo>
                  <a:cubicBezTo>
                    <a:pt x="84" y="24"/>
                    <a:pt x="89" y="25"/>
                    <a:pt x="96" y="28"/>
                  </a:cubicBezTo>
                  <a:cubicBezTo>
                    <a:pt x="151" y="53"/>
                    <a:pt x="206" y="77"/>
                    <a:pt x="262" y="101"/>
                  </a:cubicBezTo>
                  <a:cubicBezTo>
                    <a:pt x="313" y="124"/>
                    <a:pt x="365" y="147"/>
                    <a:pt x="417" y="170"/>
                  </a:cubicBezTo>
                  <a:cubicBezTo>
                    <a:pt x="421" y="172"/>
                    <a:pt x="429" y="170"/>
                    <a:pt x="434" y="167"/>
                  </a:cubicBezTo>
                  <a:cubicBezTo>
                    <a:pt x="531" y="116"/>
                    <a:pt x="627" y="65"/>
                    <a:pt x="724" y="13"/>
                  </a:cubicBezTo>
                  <a:cubicBezTo>
                    <a:pt x="732" y="9"/>
                    <a:pt x="740" y="5"/>
                    <a:pt x="749" y="0"/>
                  </a:cubicBezTo>
                  <a:cubicBezTo>
                    <a:pt x="781" y="48"/>
                    <a:pt x="813" y="95"/>
                    <a:pt x="845" y="143"/>
                  </a:cubicBezTo>
                  <a:cubicBezTo>
                    <a:pt x="811" y="165"/>
                    <a:pt x="777" y="186"/>
                    <a:pt x="743" y="207"/>
                  </a:cubicBezTo>
                  <a:cubicBezTo>
                    <a:pt x="645" y="269"/>
                    <a:pt x="546" y="331"/>
                    <a:pt x="448" y="393"/>
                  </a:cubicBezTo>
                  <a:cubicBezTo>
                    <a:pt x="438" y="399"/>
                    <a:pt x="431" y="400"/>
                    <a:pt x="421" y="394"/>
                  </a:cubicBezTo>
                  <a:cubicBezTo>
                    <a:pt x="284" y="313"/>
                    <a:pt x="146" y="233"/>
                    <a:pt x="8" y="153"/>
                  </a:cubicBezTo>
                  <a:cubicBezTo>
                    <a:pt x="6" y="151"/>
                    <a:pt x="3" y="149"/>
                    <a:pt x="0" y="147"/>
                  </a:cubicBezTo>
                  <a:close/>
                </a:path>
              </a:pathLst>
            </a:custGeom>
            <a:grpFill/>
            <a:ln w="25400">
              <a:solidFill>
                <a:srgbClr val="EBE9D0"/>
              </a:solidFill>
            </a:ln>
            <a:extLst/>
          </p:spPr>
          <p:txBody>
            <a:bodyPr/>
            <a:lstStyle/>
            <a:p>
              <a:pPr defTabSz="60946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HK" altLang="en-US" dirty="0">
                <a:latin typeface="微软雅黑" panose="020B0503020204020204" pitchFamily="34" charset="-122"/>
                <a:ea typeface="+mn-ea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4657009" y="2910513"/>
            <a:ext cx="436587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b="1" dirty="0">
                <a:solidFill>
                  <a:srgbClr val="EF5B4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Workflow</a:t>
            </a:r>
            <a:endParaRPr lang="zh-CN" altLang="en-US" sz="6600" b="1" dirty="0">
              <a:solidFill>
                <a:srgbClr val="EF5B4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 rot="5400000">
            <a:off x="-1825395" y="2343771"/>
            <a:ext cx="2270025" cy="902459"/>
            <a:chOff x="5604327" y="1072832"/>
            <a:chExt cx="3149600" cy="1117600"/>
          </a:xfrm>
        </p:grpSpPr>
        <p:sp>
          <p:nvSpPr>
            <p:cNvPr id="9" name="矩形 8"/>
            <p:cNvSpPr/>
            <p:nvPr/>
          </p:nvSpPr>
          <p:spPr>
            <a:xfrm>
              <a:off x="5604327" y="1072832"/>
              <a:ext cx="787400" cy="1117600"/>
            </a:xfrm>
            <a:prstGeom prst="rect">
              <a:avLst/>
            </a:prstGeom>
            <a:solidFill>
              <a:srgbClr val="5ABB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6391727" y="1072832"/>
              <a:ext cx="787400" cy="1117600"/>
            </a:xfrm>
            <a:prstGeom prst="rect">
              <a:avLst/>
            </a:prstGeom>
            <a:solidFill>
              <a:srgbClr val="7562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7179127" y="1072832"/>
              <a:ext cx="787400" cy="1117600"/>
            </a:xfrm>
            <a:prstGeom prst="rect">
              <a:avLst/>
            </a:prstGeom>
            <a:solidFill>
              <a:srgbClr val="EF5B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7966527" y="1072832"/>
              <a:ext cx="787400" cy="1117600"/>
            </a:xfrm>
            <a:prstGeom prst="rect">
              <a:avLst/>
            </a:prstGeom>
            <a:solidFill>
              <a:srgbClr val="F2B9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6495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椭圆 10"/>
          <p:cNvSpPr/>
          <p:nvPr/>
        </p:nvSpPr>
        <p:spPr>
          <a:xfrm>
            <a:off x="-1260782" y="1094404"/>
            <a:ext cx="1101992" cy="1101992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sz="2400" kern="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-1317724" y="4400380"/>
            <a:ext cx="1101992" cy="1101992"/>
          </a:xfrm>
          <a:prstGeom prst="ellipse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sz="2400" kern="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-1289253" y="2196396"/>
            <a:ext cx="1101992" cy="1101992"/>
          </a:xfrm>
          <a:prstGeom prst="ellipse">
            <a:avLst/>
          </a:prstGeom>
          <a:solidFill>
            <a:schemeClr val="accent2">
              <a:alpha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sz="2400" kern="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-1317724" y="3298388"/>
            <a:ext cx="1101992" cy="1101992"/>
          </a:xfrm>
          <a:prstGeom prst="ellipse">
            <a:avLst/>
          </a:pr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sz="2400" kern="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1313898" y="1405562"/>
            <a:ext cx="8873456" cy="2862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/>
          <a:p>
            <a:pPr algn="just"/>
            <a:endParaRPr lang="en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Look at Yewno’s partnership with other entities in each industry.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Attempt to track Yewno’s business development in each field.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Take advantage of the media and press release resources on the website of </a:t>
            </a:r>
            <a:r>
              <a:rPr lang="en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Yewno</a:t>
            </a:r>
            <a:r>
              <a:rPr lang="en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to find its partners.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TextBox 42"/>
          <p:cNvSpPr txBox="1"/>
          <p:nvPr/>
        </p:nvSpPr>
        <p:spPr>
          <a:xfrm>
            <a:off x="1213474" y="266653"/>
            <a:ext cx="6031388" cy="43088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>
            <a:defPPr>
              <a:defRPr lang="zh-CN"/>
            </a:defPPr>
            <a:lvl1pPr marL="0" marR="0" lvl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defRPr kumimoji="0" sz="2800" b="1" i="0" u="none" strike="noStrike" cap="none" normalizeH="0" baseline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defRPr>
            </a:lvl1pPr>
          </a:lstStyle>
          <a:p>
            <a:r>
              <a:rPr lang="en-US" altLang="zh-CN" b="0" dirty="0" err="1">
                <a:solidFill>
                  <a:srgbClr val="756271"/>
                </a:solidFill>
              </a:rPr>
              <a:t>Yewno</a:t>
            </a:r>
            <a:r>
              <a:rPr lang="en-US" altLang="zh-CN" b="0" dirty="0">
                <a:solidFill>
                  <a:srgbClr val="756271"/>
                </a:solidFill>
              </a:rPr>
              <a:t> - Workflow </a:t>
            </a:r>
            <a:endParaRPr lang="zh-CN" altLang="en-US" b="0" dirty="0">
              <a:solidFill>
                <a:srgbClr val="7562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790605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直接连接符 26"/>
          <p:cNvCxnSpPr/>
          <p:nvPr/>
        </p:nvCxnSpPr>
        <p:spPr>
          <a:xfrm>
            <a:off x="1195352" y="1134504"/>
            <a:ext cx="257051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/>
        </p:nvSpPr>
        <p:spPr>
          <a:xfrm>
            <a:off x="-1260782" y="1094404"/>
            <a:ext cx="1101992" cy="1101992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sz="2400" kern="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-1317724" y="4400380"/>
            <a:ext cx="1101992" cy="1101992"/>
          </a:xfrm>
          <a:prstGeom prst="ellipse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sz="2400" kern="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-1289253" y="2196396"/>
            <a:ext cx="1101992" cy="1101992"/>
          </a:xfrm>
          <a:prstGeom prst="ellipse">
            <a:avLst/>
          </a:prstGeom>
          <a:solidFill>
            <a:schemeClr val="accent2">
              <a:alpha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sz="2400" kern="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-1317724" y="3298388"/>
            <a:ext cx="1101992" cy="1101992"/>
          </a:xfrm>
          <a:prstGeom prst="ellipse">
            <a:avLst/>
          </a:pr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sz="2400" kern="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126978" y="1735185"/>
            <a:ext cx="2555213" cy="1111269"/>
            <a:chOff x="1126978" y="1735185"/>
            <a:chExt cx="2555213" cy="1111269"/>
          </a:xfrm>
        </p:grpSpPr>
        <p:sp>
          <p:nvSpPr>
            <p:cNvPr id="15" name="TextBox 52"/>
            <p:cNvSpPr txBox="1"/>
            <p:nvPr/>
          </p:nvSpPr>
          <p:spPr>
            <a:xfrm>
              <a:off x="1126978" y="1735185"/>
              <a:ext cx="2041549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buFont typeface="Arial" panose="020B0604020202020204" pitchFamily="34" charset="0"/>
                <a:buNone/>
                <a:defRPr/>
              </a:pPr>
              <a:r>
                <a:rPr lang="en-US" altLang="zh-CN" sz="2400" b="1" dirty="0"/>
                <a:t>Data source</a:t>
              </a:r>
              <a:endPara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TextBox 53"/>
            <p:cNvSpPr txBox="1"/>
            <p:nvPr/>
          </p:nvSpPr>
          <p:spPr>
            <a:xfrm>
              <a:off x="1500457" y="2200123"/>
              <a:ext cx="2181734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buFont typeface="Arial" panose="020B0604020202020204" pitchFamily="34" charset="0"/>
                <a:buNone/>
                <a:defRPr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en-US" altLang="zh-CN" dirty="0">
                  <a:latin typeface="+mj-lt"/>
                </a:rPr>
                <a:t>news in the official website</a:t>
              </a:r>
              <a:endPara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849016" y="1631629"/>
            <a:ext cx="2360238" cy="1272148"/>
            <a:chOff x="8849016" y="1631629"/>
            <a:chExt cx="2360238" cy="1272148"/>
          </a:xfrm>
        </p:grpSpPr>
        <p:sp>
          <p:nvSpPr>
            <p:cNvPr id="17" name="TextBox 54"/>
            <p:cNvSpPr txBox="1"/>
            <p:nvPr/>
          </p:nvSpPr>
          <p:spPr>
            <a:xfrm>
              <a:off x="8849016" y="1631629"/>
              <a:ext cx="1476664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defRPr/>
              </a:pPr>
              <a:r>
                <a:rPr lang="en-US" altLang="zh-CN" sz="2400" b="1" dirty="0"/>
                <a:t>Crawling </a:t>
              </a:r>
              <a:endPara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TextBox 55"/>
            <p:cNvSpPr txBox="1"/>
            <p:nvPr/>
          </p:nvSpPr>
          <p:spPr>
            <a:xfrm>
              <a:off x="9050518" y="2011225"/>
              <a:ext cx="2158736" cy="89255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/>
                <a:t>crawl news in </a:t>
              </a:r>
              <a:r>
                <a:rPr lang="en-US" altLang="zh-CN" dirty="0" err="1"/>
                <a:t>Sensetime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official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website</a:t>
              </a:r>
              <a:endPara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0" name="TextBox 57"/>
          <p:cNvSpPr txBox="1"/>
          <p:nvPr/>
        </p:nvSpPr>
        <p:spPr>
          <a:xfrm>
            <a:off x="1962936" y="5256784"/>
            <a:ext cx="273154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just">
              <a:lnSpc>
                <a:spcPct val="100000"/>
              </a:lnSpc>
              <a:buNone/>
              <a:defRPr sz="16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Rake </a:t>
            </a:r>
            <a:r>
              <a:rPr lang="en-US" altLang="zh-CN" dirty="0">
                <a:latin typeface="等线" panose="02010600030101010101" pitchFamily="2" charset="-122"/>
                <a:cs typeface="Times New Roman" panose="02020603050405020304" pitchFamily="18" charset="0"/>
              </a:rPr>
              <a:t>algorithm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8396371" y="4766284"/>
            <a:ext cx="2975454" cy="712014"/>
            <a:chOff x="8396371" y="4766284"/>
            <a:chExt cx="2975454" cy="712014"/>
          </a:xfrm>
        </p:grpSpPr>
        <p:sp>
          <p:nvSpPr>
            <p:cNvPr id="21" name="TextBox 61"/>
            <p:cNvSpPr txBox="1"/>
            <p:nvPr/>
          </p:nvSpPr>
          <p:spPr>
            <a:xfrm>
              <a:off x="9213089" y="4766284"/>
              <a:ext cx="2158736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defRPr/>
              </a:pPr>
              <a:r>
                <a:rPr lang="en-US" altLang="zh-CN" sz="2000" b="1" dirty="0"/>
                <a:t>Data visualization</a:t>
              </a:r>
              <a:endPara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TextBox 62"/>
            <p:cNvSpPr txBox="1"/>
            <p:nvPr/>
          </p:nvSpPr>
          <p:spPr>
            <a:xfrm>
              <a:off x="8396371" y="5139744"/>
              <a:ext cx="2864326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defRPr sz="2000">
                  <a:solidFill>
                    <a:schemeClr val="accent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endPara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2634830" y="2720498"/>
            <a:ext cx="6992180" cy="2156249"/>
            <a:chOff x="2634830" y="2720498"/>
            <a:chExt cx="6992180" cy="2156249"/>
          </a:xfrm>
        </p:grpSpPr>
        <p:sp>
          <p:nvSpPr>
            <p:cNvPr id="8" name="椭圆 7"/>
            <p:cNvSpPr/>
            <p:nvPr/>
          </p:nvSpPr>
          <p:spPr bwMode="auto">
            <a:xfrm>
              <a:off x="2634830" y="2720498"/>
              <a:ext cx="6992180" cy="2156249"/>
            </a:xfrm>
            <a:prstGeom prst="ellipse">
              <a:avLst/>
            </a:prstGeom>
            <a:noFill/>
            <a:ln w="9525" cap="flat">
              <a:solidFill>
                <a:schemeClr val="bg2">
                  <a:lumMod val="50000"/>
                </a:schemeClr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Freeform 6"/>
            <p:cNvSpPr/>
            <p:nvPr/>
          </p:nvSpPr>
          <p:spPr bwMode="auto">
            <a:xfrm>
              <a:off x="3854468" y="3081082"/>
              <a:ext cx="4541902" cy="1401177"/>
            </a:xfrm>
            <a:custGeom>
              <a:avLst/>
              <a:gdLst>
                <a:gd name="T0" fmla="*/ 541 w 3043"/>
                <a:gd name="T1" fmla="*/ 166 h 935"/>
                <a:gd name="T2" fmla="*/ 2502 w 3043"/>
                <a:gd name="T3" fmla="*/ 166 h 935"/>
                <a:gd name="T4" fmla="*/ 2502 w 3043"/>
                <a:gd name="T5" fmla="*/ 769 h 935"/>
                <a:gd name="T6" fmla="*/ 541 w 3043"/>
                <a:gd name="T7" fmla="*/ 769 h 935"/>
                <a:gd name="T8" fmla="*/ 541 w 3043"/>
                <a:gd name="T9" fmla="*/ 166 h 9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43" h="935">
                  <a:moveTo>
                    <a:pt x="541" y="166"/>
                  </a:moveTo>
                  <a:cubicBezTo>
                    <a:pt x="1082" y="0"/>
                    <a:pt x="1960" y="0"/>
                    <a:pt x="2502" y="166"/>
                  </a:cubicBezTo>
                  <a:cubicBezTo>
                    <a:pt x="3043" y="333"/>
                    <a:pt x="3043" y="603"/>
                    <a:pt x="2502" y="769"/>
                  </a:cubicBezTo>
                  <a:cubicBezTo>
                    <a:pt x="1960" y="935"/>
                    <a:pt x="1082" y="935"/>
                    <a:pt x="541" y="769"/>
                  </a:cubicBezTo>
                  <a:cubicBezTo>
                    <a:pt x="0" y="603"/>
                    <a:pt x="0" y="333"/>
                    <a:pt x="541" y="166"/>
                  </a:cubicBezTo>
                  <a:close/>
                </a:path>
              </a:pathLst>
            </a:custGeom>
            <a:solidFill>
              <a:schemeClr val="bg1">
                <a:lumMod val="20000"/>
                <a:lumOff val="80000"/>
                <a:alpha val="70000"/>
              </a:schemeClr>
            </a:solidFill>
            <a:ln w="17463" cap="flat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Freeform 6"/>
            <p:cNvSpPr/>
            <p:nvPr/>
          </p:nvSpPr>
          <p:spPr bwMode="auto">
            <a:xfrm>
              <a:off x="5200556" y="3506911"/>
              <a:ext cx="1882294" cy="580688"/>
            </a:xfrm>
            <a:custGeom>
              <a:avLst/>
              <a:gdLst>
                <a:gd name="T0" fmla="*/ 541 w 3043"/>
                <a:gd name="T1" fmla="*/ 166 h 935"/>
                <a:gd name="T2" fmla="*/ 2502 w 3043"/>
                <a:gd name="T3" fmla="*/ 166 h 935"/>
                <a:gd name="T4" fmla="*/ 2502 w 3043"/>
                <a:gd name="T5" fmla="*/ 769 h 935"/>
                <a:gd name="T6" fmla="*/ 541 w 3043"/>
                <a:gd name="T7" fmla="*/ 769 h 935"/>
                <a:gd name="T8" fmla="*/ 541 w 3043"/>
                <a:gd name="T9" fmla="*/ 166 h 9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43" h="935">
                  <a:moveTo>
                    <a:pt x="541" y="166"/>
                  </a:moveTo>
                  <a:cubicBezTo>
                    <a:pt x="1082" y="0"/>
                    <a:pt x="1960" y="0"/>
                    <a:pt x="2502" y="166"/>
                  </a:cubicBezTo>
                  <a:cubicBezTo>
                    <a:pt x="3043" y="333"/>
                    <a:pt x="3043" y="603"/>
                    <a:pt x="2502" y="769"/>
                  </a:cubicBezTo>
                  <a:cubicBezTo>
                    <a:pt x="1960" y="935"/>
                    <a:pt x="1082" y="935"/>
                    <a:pt x="541" y="769"/>
                  </a:cubicBezTo>
                  <a:cubicBezTo>
                    <a:pt x="0" y="603"/>
                    <a:pt x="0" y="333"/>
                    <a:pt x="541" y="166"/>
                  </a:cubicBezTo>
                  <a:close/>
                </a:path>
              </a:pathLst>
            </a:custGeom>
            <a:solidFill>
              <a:srgbClr val="999999">
                <a:alpha val="5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4" name="Freeform 7"/>
          <p:cNvSpPr/>
          <p:nvPr/>
        </p:nvSpPr>
        <p:spPr bwMode="auto">
          <a:xfrm>
            <a:off x="3217475" y="2896467"/>
            <a:ext cx="920305" cy="283487"/>
          </a:xfrm>
          <a:custGeom>
            <a:avLst/>
            <a:gdLst>
              <a:gd name="T0" fmla="*/ 232 w 1301"/>
              <a:gd name="T1" fmla="*/ 71 h 400"/>
              <a:gd name="T2" fmla="*/ 1070 w 1301"/>
              <a:gd name="T3" fmla="*/ 71 h 400"/>
              <a:gd name="T4" fmla="*/ 1070 w 1301"/>
              <a:gd name="T5" fmla="*/ 329 h 400"/>
              <a:gd name="T6" fmla="*/ 232 w 1301"/>
              <a:gd name="T7" fmla="*/ 329 h 400"/>
              <a:gd name="T8" fmla="*/ 232 w 1301"/>
              <a:gd name="T9" fmla="*/ 71 h 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01" h="400">
                <a:moveTo>
                  <a:pt x="232" y="71"/>
                </a:moveTo>
                <a:cubicBezTo>
                  <a:pt x="463" y="0"/>
                  <a:pt x="838" y="0"/>
                  <a:pt x="1070" y="71"/>
                </a:cubicBezTo>
                <a:cubicBezTo>
                  <a:pt x="1301" y="142"/>
                  <a:pt x="1301" y="258"/>
                  <a:pt x="1070" y="329"/>
                </a:cubicBezTo>
                <a:cubicBezTo>
                  <a:pt x="838" y="400"/>
                  <a:pt x="463" y="400"/>
                  <a:pt x="232" y="329"/>
                </a:cubicBezTo>
                <a:cubicBezTo>
                  <a:pt x="0" y="258"/>
                  <a:pt x="0" y="142"/>
                  <a:pt x="232" y="71"/>
                </a:cubicBezTo>
                <a:close/>
              </a:path>
            </a:pathLst>
          </a:custGeom>
          <a:solidFill>
            <a:schemeClr val="bg2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Freeform 8"/>
          <p:cNvSpPr/>
          <p:nvPr/>
        </p:nvSpPr>
        <p:spPr bwMode="auto">
          <a:xfrm>
            <a:off x="3217475" y="4416613"/>
            <a:ext cx="920305" cy="281432"/>
          </a:xfrm>
          <a:custGeom>
            <a:avLst/>
            <a:gdLst>
              <a:gd name="T0" fmla="*/ 232 w 1301"/>
              <a:gd name="T1" fmla="*/ 71 h 399"/>
              <a:gd name="T2" fmla="*/ 1070 w 1301"/>
              <a:gd name="T3" fmla="*/ 71 h 399"/>
              <a:gd name="T4" fmla="*/ 1070 w 1301"/>
              <a:gd name="T5" fmla="*/ 328 h 399"/>
              <a:gd name="T6" fmla="*/ 232 w 1301"/>
              <a:gd name="T7" fmla="*/ 328 h 399"/>
              <a:gd name="T8" fmla="*/ 232 w 1301"/>
              <a:gd name="T9" fmla="*/ 71 h 3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01" h="399">
                <a:moveTo>
                  <a:pt x="232" y="71"/>
                </a:moveTo>
                <a:cubicBezTo>
                  <a:pt x="463" y="0"/>
                  <a:pt x="838" y="0"/>
                  <a:pt x="1070" y="71"/>
                </a:cubicBezTo>
                <a:cubicBezTo>
                  <a:pt x="1301" y="142"/>
                  <a:pt x="1301" y="257"/>
                  <a:pt x="1070" y="328"/>
                </a:cubicBezTo>
                <a:cubicBezTo>
                  <a:pt x="838" y="399"/>
                  <a:pt x="463" y="399"/>
                  <a:pt x="232" y="328"/>
                </a:cubicBezTo>
                <a:cubicBezTo>
                  <a:pt x="0" y="257"/>
                  <a:pt x="0" y="142"/>
                  <a:pt x="232" y="71"/>
                </a:cubicBezTo>
                <a:close/>
              </a:path>
            </a:pathLst>
          </a:custGeom>
          <a:solidFill>
            <a:schemeClr val="bg2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Freeform 9"/>
          <p:cNvSpPr/>
          <p:nvPr/>
        </p:nvSpPr>
        <p:spPr bwMode="auto">
          <a:xfrm>
            <a:off x="8145626" y="4416613"/>
            <a:ext cx="920305" cy="281432"/>
          </a:xfrm>
          <a:custGeom>
            <a:avLst/>
            <a:gdLst>
              <a:gd name="T0" fmla="*/ 232 w 1302"/>
              <a:gd name="T1" fmla="*/ 71 h 399"/>
              <a:gd name="T2" fmla="*/ 1070 w 1302"/>
              <a:gd name="T3" fmla="*/ 71 h 399"/>
              <a:gd name="T4" fmla="*/ 1070 w 1302"/>
              <a:gd name="T5" fmla="*/ 328 h 399"/>
              <a:gd name="T6" fmla="*/ 232 w 1302"/>
              <a:gd name="T7" fmla="*/ 328 h 399"/>
              <a:gd name="T8" fmla="*/ 232 w 1302"/>
              <a:gd name="T9" fmla="*/ 71 h 3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02" h="399">
                <a:moveTo>
                  <a:pt x="232" y="71"/>
                </a:moveTo>
                <a:cubicBezTo>
                  <a:pt x="463" y="0"/>
                  <a:pt x="839" y="0"/>
                  <a:pt x="1070" y="71"/>
                </a:cubicBezTo>
                <a:cubicBezTo>
                  <a:pt x="1302" y="142"/>
                  <a:pt x="1302" y="257"/>
                  <a:pt x="1070" y="328"/>
                </a:cubicBezTo>
                <a:cubicBezTo>
                  <a:pt x="839" y="399"/>
                  <a:pt x="463" y="399"/>
                  <a:pt x="232" y="328"/>
                </a:cubicBezTo>
                <a:cubicBezTo>
                  <a:pt x="0" y="257"/>
                  <a:pt x="0" y="142"/>
                  <a:pt x="232" y="71"/>
                </a:cubicBezTo>
                <a:close/>
              </a:path>
            </a:pathLst>
          </a:custGeom>
          <a:solidFill>
            <a:schemeClr val="bg2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Freeform 10"/>
          <p:cNvSpPr/>
          <p:nvPr/>
        </p:nvSpPr>
        <p:spPr bwMode="auto">
          <a:xfrm>
            <a:off x="8145626" y="2896467"/>
            <a:ext cx="920305" cy="283487"/>
          </a:xfrm>
          <a:custGeom>
            <a:avLst/>
            <a:gdLst>
              <a:gd name="T0" fmla="*/ 232 w 1302"/>
              <a:gd name="T1" fmla="*/ 71 h 400"/>
              <a:gd name="T2" fmla="*/ 1070 w 1302"/>
              <a:gd name="T3" fmla="*/ 71 h 400"/>
              <a:gd name="T4" fmla="*/ 1070 w 1302"/>
              <a:gd name="T5" fmla="*/ 329 h 400"/>
              <a:gd name="T6" fmla="*/ 232 w 1302"/>
              <a:gd name="T7" fmla="*/ 329 h 400"/>
              <a:gd name="T8" fmla="*/ 232 w 1302"/>
              <a:gd name="T9" fmla="*/ 71 h 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02" h="400">
                <a:moveTo>
                  <a:pt x="232" y="71"/>
                </a:moveTo>
                <a:cubicBezTo>
                  <a:pt x="463" y="0"/>
                  <a:pt x="839" y="0"/>
                  <a:pt x="1070" y="71"/>
                </a:cubicBezTo>
                <a:cubicBezTo>
                  <a:pt x="1302" y="142"/>
                  <a:pt x="1302" y="258"/>
                  <a:pt x="1070" y="329"/>
                </a:cubicBezTo>
                <a:cubicBezTo>
                  <a:pt x="839" y="400"/>
                  <a:pt x="463" y="400"/>
                  <a:pt x="232" y="329"/>
                </a:cubicBezTo>
                <a:cubicBezTo>
                  <a:pt x="0" y="258"/>
                  <a:pt x="0" y="142"/>
                  <a:pt x="232" y="71"/>
                </a:cubicBezTo>
                <a:close/>
              </a:path>
            </a:pathLst>
          </a:custGeom>
          <a:solidFill>
            <a:schemeClr val="bg2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Line 11"/>
          <p:cNvSpPr>
            <a:spLocks noChangeShapeType="1"/>
          </p:cNvSpPr>
          <p:nvPr/>
        </p:nvSpPr>
        <p:spPr bwMode="auto">
          <a:xfrm flipH="1">
            <a:off x="4020687" y="4036576"/>
            <a:ext cx="1347589" cy="414958"/>
          </a:xfrm>
          <a:prstGeom prst="line">
            <a:avLst/>
          </a:prstGeom>
          <a:noFill/>
          <a:ln w="9525" cap="flat">
            <a:solidFill>
              <a:schemeClr val="bg2">
                <a:lumMod val="50000"/>
              </a:schemeClr>
            </a:solidFill>
            <a:prstDash val="dash"/>
            <a:miter lim="800000"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Line 12"/>
          <p:cNvSpPr>
            <a:spLocks noChangeShapeType="1"/>
          </p:cNvSpPr>
          <p:nvPr/>
        </p:nvSpPr>
        <p:spPr bwMode="auto">
          <a:xfrm flipH="1">
            <a:off x="6943888" y="3149139"/>
            <a:ext cx="1298287" cy="400578"/>
          </a:xfrm>
          <a:prstGeom prst="line">
            <a:avLst/>
          </a:prstGeom>
          <a:noFill/>
          <a:ln w="9525" cap="flat">
            <a:solidFill>
              <a:schemeClr val="bg2">
                <a:lumMod val="50000"/>
              </a:schemeClr>
            </a:solidFill>
            <a:prstDash val="dash"/>
            <a:miter lim="800000"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Line 13"/>
          <p:cNvSpPr>
            <a:spLocks noChangeShapeType="1"/>
          </p:cNvSpPr>
          <p:nvPr/>
        </p:nvSpPr>
        <p:spPr bwMode="auto">
          <a:xfrm flipH="1" flipV="1">
            <a:off x="4020687" y="3149139"/>
            <a:ext cx="1347589" cy="417012"/>
          </a:xfrm>
          <a:prstGeom prst="line">
            <a:avLst/>
          </a:prstGeom>
          <a:noFill/>
          <a:ln w="9525" cap="flat">
            <a:solidFill>
              <a:schemeClr val="bg2">
                <a:lumMod val="50000"/>
              </a:schemeClr>
            </a:solidFill>
            <a:prstDash val="dash"/>
            <a:miter lim="800000"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Line 14"/>
          <p:cNvSpPr>
            <a:spLocks noChangeShapeType="1"/>
          </p:cNvSpPr>
          <p:nvPr/>
        </p:nvSpPr>
        <p:spPr bwMode="auto">
          <a:xfrm flipH="1" flipV="1">
            <a:off x="6943888" y="4050956"/>
            <a:ext cx="1298287" cy="400578"/>
          </a:xfrm>
          <a:prstGeom prst="line">
            <a:avLst/>
          </a:prstGeom>
          <a:noFill/>
          <a:ln w="9525" cap="flat">
            <a:solidFill>
              <a:schemeClr val="bg2">
                <a:lumMod val="50000"/>
              </a:schemeClr>
            </a:solidFill>
            <a:prstDash val="dash"/>
            <a:miter lim="800000"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3410081" y="2003468"/>
            <a:ext cx="616941" cy="1018701"/>
            <a:chOff x="8066088" y="2327276"/>
            <a:chExt cx="719137" cy="1187450"/>
          </a:xfrm>
          <a:solidFill>
            <a:schemeClr val="tx2"/>
          </a:solidFill>
        </p:grpSpPr>
        <p:sp>
          <p:nvSpPr>
            <p:cNvPr id="37" name="Freeform 23"/>
            <p:cNvSpPr/>
            <p:nvPr/>
          </p:nvSpPr>
          <p:spPr bwMode="auto">
            <a:xfrm>
              <a:off x="8066088" y="2327276"/>
              <a:ext cx="719137" cy="1187450"/>
            </a:xfrm>
            <a:custGeom>
              <a:avLst/>
              <a:gdLst>
                <a:gd name="T0" fmla="*/ 420 w 840"/>
                <a:gd name="T1" fmla="*/ 0 h 1380"/>
                <a:gd name="T2" fmla="*/ 840 w 840"/>
                <a:gd name="T3" fmla="*/ 420 h 1380"/>
                <a:gd name="T4" fmla="*/ 717 w 840"/>
                <a:gd name="T5" fmla="*/ 802 h 1380"/>
                <a:gd name="T6" fmla="*/ 420 w 840"/>
                <a:gd name="T7" fmla="*/ 1380 h 1380"/>
                <a:gd name="T8" fmla="*/ 122 w 840"/>
                <a:gd name="T9" fmla="*/ 800 h 1380"/>
                <a:gd name="T10" fmla="*/ 0 w 840"/>
                <a:gd name="T11" fmla="*/ 420 h 1380"/>
                <a:gd name="T12" fmla="*/ 420 w 840"/>
                <a:gd name="T13" fmla="*/ 0 h 1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0" h="1380">
                  <a:moveTo>
                    <a:pt x="420" y="0"/>
                  </a:moveTo>
                  <a:cubicBezTo>
                    <a:pt x="652" y="0"/>
                    <a:pt x="840" y="188"/>
                    <a:pt x="840" y="420"/>
                  </a:cubicBezTo>
                  <a:cubicBezTo>
                    <a:pt x="840" y="536"/>
                    <a:pt x="779" y="686"/>
                    <a:pt x="717" y="802"/>
                  </a:cubicBezTo>
                  <a:lnTo>
                    <a:pt x="420" y="1380"/>
                  </a:lnTo>
                  <a:lnTo>
                    <a:pt x="122" y="800"/>
                  </a:lnTo>
                  <a:cubicBezTo>
                    <a:pt x="74" y="708"/>
                    <a:pt x="9" y="531"/>
                    <a:pt x="0" y="420"/>
                  </a:cubicBezTo>
                  <a:cubicBezTo>
                    <a:pt x="0" y="188"/>
                    <a:pt x="188" y="0"/>
                    <a:pt x="420" y="0"/>
                  </a:cubicBezTo>
                  <a:close/>
                </a:path>
              </a:pathLst>
            </a:custGeom>
            <a:solidFill>
              <a:srgbClr val="756271"/>
            </a:solidFill>
            <a:ln w="19050" cap="flat">
              <a:solidFill>
                <a:schemeClr val="bg2"/>
              </a:solidFill>
              <a:prstDash val="solid"/>
              <a:miter lim="800000"/>
            </a:ln>
            <a:effectLst>
              <a:outerShdw blurRad="76200" dir="13500000" sy="23000" kx="1200000" algn="br" rotWithShape="0">
                <a:prstClr val="black">
                  <a:alpha val="2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  <a:endParaRPr lang="zh-CN" altLang="en-US" sz="16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8260327" y="2431982"/>
              <a:ext cx="460035" cy="60989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n-US" altLang="zh-CN" sz="2800" dirty="0">
                  <a:solidFill>
                    <a:schemeClr val="bg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6077564" y="2125237"/>
            <a:ext cx="1406386" cy="1672018"/>
            <a:chOff x="6077564" y="2125237"/>
            <a:chExt cx="1406386" cy="1672018"/>
          </a:xfrm>
        </p:grpSpPr>
        <p:grpSp>
          <p:nvGrpSpPr>
            <p:cNvPr id="33" name="组合 32"/>
            <p:cNvGrpSpPr/>
            <p:nvPr/>
          </p:nvGrpSpPr>
          <p:grpSpPr>
            <a:xfrm>
              <a:off x="6077564" y="2125237"/>
              <a:ext cx="1406386" cy="1672018"/>
              <a:chOff x="6205538" y="2856647"/>
              <a:chExt cx="1156365" cy="1374775"/>
            </a:xfrm>
            <a:effectLst>
              <a:outerShdw blurRad="76200" dir="13500000" sy="23000" kx="1200000" algn="br" rotWithShape="0">
                <a:prstClr val="black">
                  <a:alpha val="20000"/>
                </a:prstClr>
              </a:outerShdw>
            </a:effectLst>
          </p:grpSpPr>
          <p:sp>
            <p:nvSpPr>
              <p:cNvPr id="34" name="Freeform 19"/>
              <p:cNvSpPr/>
              <p:nvPr/>
            </p:nvSpPr>
            <p:spPr bwMode="auto">
              <a:xfrm>
                <a:off x="6280149" y="2856647"/>
                <a:ext cx="1081754" cy="743828"/>
              </a:xfrm>
              <a:custGeom>
                <a:avLst/>
                <a:gdLst>
                  <a:gd name="T0" fmla="*/ 976 w 976"/>
                  <a:gd name="T1" fmla="*/ 0 h 667"/>
                  <a:gd name="T2" fmla="*/ 0 w 976"/>
                  <a:gd name="T3" fmla="*/ 0 h 667"/>
                  <a:gd name="T4" fmla="*/ 0 w 976"/>
                  <a:gd name="T5" fmla="*/ 667 h 667"/>
                  <a:gd name="T6" fmla="*/ 976 w 976"/>
                  <a:gd name="T7" fmla="*/ 667 h 667"/>
                  <a:gd name="T8" fmla="*/ 666 w 976"/>
                  <a:gd name="T9" fmla="*/ 334 h 667"/>
                  <a:gd name="T10" fmla="*/ 976 w 976"/>
                  <a:gd name="T11" fmla="*/ 0 h 6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76" h="667">
                    <a:moveTo>
                      <a:pt x="976" y="0"/>
                    </a:moveTo>
                    <a:lnTo>
                      <a:pt x="0" y="0"/>
                    </a:lnTo>
                    <a:lnTo>
                      <a:pt x="0" y="667"/>
                    </a:lnTo>
                    <a:lnTo>
                      <a:pt x="976" y="667"/>
                    </a:lnTo>
                    <a:lnTo>
                      <a:pt x="666" y="334"/>
                    </a:lnTo>
                    <a:lnTo>
                      <a:pt x="976" y="0"/>
                    </a:lnTo>
                    <a:close/>
                  </a:path>
                </a:pathLst>
              </a:custGeom>
              <a:solidFill>
                <a:srgbClr val="5ABB93"/>
              </a:solidFill>
              <a:ln w="12700" cap="flat">
                <a:noFill/>
                <a:prstDash val="solid"/>
                <a:miter lim="800000"/>
              </a:ln>
              <a:effectLst/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5" name="Rectangle 20"/>
              <p:cNvSpPr>
                <a:spLocks noChangeArrowheads="1"/>
              </p:cNvSpPr>
              <p:nvPr/>
            </p:nvSpPr>
            <p:spPr bwMode="auto">
              <a:xfrm>
                <a:off x="6205538" y="2856647"/>
                <a:ext cx="53975" cy="1374775"/>
              </a:xfrm>
              <a:prstGeom prst="rect">
                <a:avLst/>
              </a:prstGeom>
              <a:solidFill>
                <a:srgbClr val="5ABB93"/>
              </a:solidFill>
              <a:ln w="12700" cap="flat">
                <a:noFill/>
                <a:prstDash val="solid"/>
                <a:miter lim="800000"/>
              </a:ln>
              <a:effectLst/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39" name="矩形 38"/>
            <p:cNvSpPr/>
            <p:nvPr/>
          </p:nvSpPr>
          <p:spPr>
            <a:xfrm>
              <a:off x="6275256" y="2196827"/>
              <a:ext cx="772845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zh-CN" altLang="en-US" sz="20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8311813" y="2003468"/>
            <a:ext cx="616941" cy="1018701"/>
            <a:chOff x="8066088" y="2327276"/>
            <a:chExt cx="719137" cy="1187450"/>
          </a:xfrm>
        </p:grpSpPr>
        <p:sp>
          <p:nvSpPr>
            <p:cNvPr id="41" name="Freeform 23"/>
            <p:cNvSpPr/>
            <p:nvPr/>
          </p:nvSpPr>
          <p:spPr bwMode="auto">
            <a:xfrm>
              <a:off x="8066088" y="2327276"/>
              <a:ext cx="719137" cy="1187450"/>
            </a:xfrm>
            <a:custGeom>
              <a:avLst/>
              <a:gdLst>
                <a:gd name="T0" fmla="*/ 420 w 840"/>
                <a:gd name="T1" fmla="*/ 0 h 1380"/>
                <a:gd name="T2" fmla="*/ 840 w 840"/>
                <a:gd name="T3" fmla="*/ 420 h 1380"/>
                <a:gd name="T4" fmla="*/ 717 w 840"/>
                <a:gd name="T5" fmla="*/ 802 h 1380"/>
                <a:gd name="T6" fmla="*/ 420 w 840"/>
                <a:gd name="T7" fmla="*/ 1380 h 1380"/>
                <a:gd name="T8" fmla="*/ 122 w 840"/>
                <a:gd name="T9" fmla="*/ 800 h 1380"/>
                <a:gd name="T10" fmla="*/ 0 w 840"/>
                <a:gd name="T11" fmla="*/ 420 h 1380"/>
                <a:gd name="T12" fmla="*/ 420 w 840"/>
                <a:gd name="T13" fmla="*/ 0 h 1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0" h="1380">
                  <a:moveTo>
                    <a:pt x="420" y="0"/>
                  </a:moveTo>
                  <a:cubicBezTo>
                    <a:pt x="652" y="0"/>
                    <a:pt x="840" y="188"/>
                    <a:pt x="840" y="420"/>
                  </a:cubicBezTo>
                  <a:cubicBezTo>
                    <a:pt x="840" y="536"/>
                    <a:pt x="779" y="686"/>
                    <a:pt x="717" y="802"/>
                  </a:cubicBezTo>
                  <a:lnTo>
                    <a:pt x="420" y="1380"/>
                  </a:lnTo>
                  <a:lnTo>
                    <a:pt x="122" y="800"/>
                  </a:lnTo>
                  <a:cubicBezTo>
                    <a:pt x="74" y="708"/>
                    <a:pt x="9" y="531"/>
                    <a:pt x="0" y="420"/>
                  </a:cubicBezTo>
                  <a:cubicBezTo>
                    <a:pt x="0" y="188"/>
                    <a:pt x="188" y="0"/>
                    <a:pt x="420" y="0"/>
                  </a:cubicBezTo>
                  <a:close/>
                </a:path>
              </a:pathLst>
            </a:custGeom>
            <a:solidFill>
              <a:srgbClr val="F2B973"/>
            </a:solidFill>
            <a:ln w="19050" cap="flat">
              <a:solidFill>
                <a:schemeClr val="bg2"/>
              </a:solidFill>
              <a:prstDash val="solid"/>
              <a:miter lim="800000"/>
            </a:ln>
            <a:effectLst>
              <a:outerShdw blurRad="76200" dir="13500000" sy="23000" kx="1200000" algn="br" rotWithShape="0">
                <a:prstClr val="black">
                  <a:alpha val="2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  <a:endParaRPr lang="zh-CN" altLang="en-US" sz="16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8225872" y="2431982"/>
              <a:ext cx="460035" cy="60989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dirty="0">
                  <a:solidFill>
                    <a:schemeClr val="bg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2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3410081" y="3499076"/>
            <a:ext cx="616941" cy="1018701"/>
            <a:chOff x="8066088" y="2327276"/>
            <a:chExt cx="719137" cy="1187450"/>
          </a:xfrm>
        </p:grpSpPr>
        <p:sp>
          <p:nvSpPr>
            <p:cNvPr id="44" name="Freeform 23"/>
            <p:cNvSpPr/>
            <p:nvPr/>
          </p:nvSpPr>
          <p:spPr bwMode="auto">
            <a:xfrm>
              <a:off x="8066088" y="2327276"/>
              <a:ext cx="719137" cy="1187450"/>
            </a:xfrm>
            <a:custGeom>
              <a:avLst/>
              <a:gdLst>
                <a:gd name="T0" fmla="*/ 420 w 840"/>
                <a:gd name="T1" fmla="*/ 0 h 1380"/>
                <a:gd name="T2" fmla="*/ 840 w 840"/>
                <a:gd name="T3" fmla="*/ 420 h 1380"/>
                <a:gd name="T4" fmla="*/ 717 w 840"/>
                <a:gd name="T5" fmla="*/ 802 h 1380"/>
                <a:gd name="T6" fmla="*/ 420 w 840"/>
                <a:gd name="T7" fmla="*/ 1380 h 1380"/>
                <a:gd name="T8" fmla="*/ 122 w 840"/>
                <a:gd name="T9" fmla="*/ 800 h 1380"/>
                <a:gd name="T10" fmla="*/ 0 w 840"/>
                <a:gd name="T11" fmla="*/ 420 h 1380"/>
                <a:gd name="T12" fmla="*/ 420 w 840"/>
                <a:gd name="T13" fmla="*/ 0 h 1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0" h="1380">
                  <a:moveTo>
                    <a:pt x="420" y="0"/>
                  </a:moveTo>
                  <a:cubicBezTo>
                    <a:pt x="652" y="0"/>
                    <a:pt x="840" y="188"/>
                    <a:pt x="840" y="420"/>
                  </a:cubicBezTo>
                  <a:cubicBezTo>
                    <a:pt x="840" y="536"/>
                    <a:pt x="779" y="686"/>
                    <a:pt x="717" y="802"/>
                  </a:cubicBezTo>
                  <a:lnTo>
                    <a:pt x="420" y="1380"/>
                  </a:lnTo>
                  <a:lnTo>
                    <a:pt x="122" y="800"/>
                  </a:lnTo>
                  <a:cubicBezTo>
                    <a:pt x="74" y="708"/>
                    <a:pt x="9" y="531"/>
                    <a:pt x="0" y="420"/>
                  </a:cubicBezTo>
                  <a:cubicBezTo>
                    <a:pt x="0" y="188"/>
                    <a:pt x="188" y="0"/>
                    <a:pt x="420" y="0"/>
                  </a:cubicBezTo>
                  <a:close/>
                </a:path>
              </a:pathLst>
            </a:custGeom>
            <a:solidFill>
              <a:srgbClr val="EF5B43"/>
            </a:solidFill>
            <a:ln w="19050" cap="flat">
              <a:solidFill>
                <a:schemeClr val="bg2"/>
              </a:solidFill>
              <a:prstDash val="solid"/>
              <a:miter lim="800000"/>
            </a:ln>
            <a:effectLst>
              <a:outerShdw blurRad="76200" dir="13500000" sy="23000" kx="1200000" algn="br" rotWithShape="0">
                <a:prstClr val="black">
                  <a:alpha val="2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  <a:endParaRPr lang="zh-CN" altLang="en-US" sz="16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8203780" y="2431982"/>
              <a:ext cx="460035" cy="60989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dirty="0">
                  <a:solidFill>
                    <a:schemeClr val="bg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2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8311813" y="3499076"/>
            <a:ext cx="616941" cy="1018701"/>
            <a:chOff x="8066088" y="2327276"/>
            <a:chExt cx="719137" cy="1187450"/>
          </a:xfrm>
        </p:grpSpPr>
        <p:sp>
          <p:nvSpPr>
            <p:cNvPr id="47" name="Freeform 23"/>
            <p:cNvSpPr/>
            <p:nvPr/>
          </p:nvSpPr>
          <p:spPr bwMode="auto">
            <a:xfrm>
              <a:off x="8066088" y="2327276"/>
              <a:ext cx="719137" cy="1187450"/>
            </a:xfrm>
            <a:custGeom>
              <a:avLst/>
              <a:gdLst>
                <a:gd name="T0" fmla="*/ 420 w 840"/>
                <a:gd name="T1" fmla="*/ 0 h 1380"/>
                <a:gd name="T2" fmla="*/ 840 w 840"/>
                <a:gd name="T3" fmla="*/ 420 h 1380"/>
                <a:gd name="T4" fmla="*/ 717 w 840"/>
                <a:gd name="T5" fmla="*/ 802 h 1380"/>
                <a:gd name="T6" fmla="*/ 420 w 840"/>
                <a:gd name="T7" fmla="*/ 1380 h 1380"/>
                <a:gd name="T8" fmla="*/ 122 w 840"/>
                <a:gd name="T9" fmla="*/ 800 h 1380"/>
                <a:gd name="T10" fmla="*/ 0 w 840"/>
                <a:gd name="T11" fmla="*/ 420 h 1380"/>
                <a:gd name="T12" fmla="*/ 420 w 840"/>
                <a:gd name="T13" fmla="*/ 0 h 1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0" h="1380">
                  <a:moveTo>
                    <a:pt x="420" y="0"/>
                  </a:moveTo>
                  <a:cubicBezTo>
                    <a:pt x="652" y="0"/>
                    <a:pt x="840" y="188"/>
                    <a:pt x="840" y="420"/>
                  </a:cubicBezTo>
                  <a:cubicBezTo>
                    <a:pt x="840" y="536"/>
                    <a:pt x="779" y="686"/>
                    <a:pt x="717" y="802"/>
                  </a:cubicBezTo>
                  <a:lnTo>
                    <a:pt x="420" y="1380"/>
                  </a:lnTo>
                  <a:lnTo>
                    <a:pt x="122" y="800"/>
                  </a:lnTo>
                  <a:cubicBezTo>
                    <a:pt x="74" y="708"/>
                    <a:pt x="9" y="531"/>
                    <a:pt x="0" y="420"/>
                  </a:cubicBezTo>
                  <a:cubicBezTo>
                    <a:pt x="0" y="188"/>
                    <a:pt x="188" y="0"/>
                    <a:pt x="420" y="0"/>
                  </a:cubicBezTo>
                  <a:close/>
                </a:path>
              </a:pathLst>
            </a:custGeom>
            <a:solidFill>
              <a:srgbClr val="858976"/>
            </a:solidFill>
            <a:ln w="19050" cap="flat">
              <a:solidFill>
                <a:schemeClr val="bg2"/>
              </a:solidFill>
              <a:prstDash val="solid"/>
              <a:miter lim="800000"/>
            </a:ln>
            <a:effectLst>
              <a:outerShdw blurRad="76200" dir="13500000" sy="23000" kx="1200000" algn="br" rotWithShape="0">
                <a:prstClr val="black">
                  <a:alpha val="2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  <a:endParaRPr lang="zh-CN" altLang="en-US" sz="16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8203398" y="2431982"/>
              <a:ext cx="460035" cy="60989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dirty="0">
                  <a:solidFill>
                    <a:schemeClr val="bg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sz="2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9" name="TextBox 42"/>
          <p:cNvSpPr txBox="1"/>
          <p:nvPr/>
        </p:nvSpPr>
        <p:spPr>
          <a:xfrm>
            <a:off x="1185748" y="357701"/>
            <a:ext cx="4014808" cy="43088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>
            <a:defPPr>
              <a:defRPr lang="zh-CN"/>
            </a:defPPr>
            <a:lvl1pPr marL="0" marR="0" lvl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defRPr kumimoji="0" sz="2800" b="1" i="0" u="none" strike="noStrike" cap="none" normalizeH="0" baseline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defRPr>
            </a:lvl1pPr>
          </a:lstStyle>
          <a:p>
            <a:r>
              <a:rPr lang="en-US" altLang="zh-CN" b="0" dirty="0" err="1">
                <a:solidFill>
                  <a:srgbClr val="756271"/>
                </a:solidFill>
              </a:rPr>
              <a:t>Sensetime</a:t>
            </a:r>
            <a:r>
              <a:rPr lang="en-US" altLang="zh-CN" b="0" dirty="0">
                <a:solidFill>
                  <a:srgbClr val="756271"/>
                </a:solidFill>
              </a:rPr>
              <a:t> - Workflow</a:t>
            </a:r>
            <a:endParaRPr lang="zh-CN" altLang="en-US" b="0" dirty="0">
              <a:solidFill>
                <a:srgbClr val="756271"/>
              </a:solidFill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xmlns="" id="{A4EB2A25-2C6E-4D20-9F1F-912CB9BEAD0E}"/>
              </a:ext>
            </a:extLst>
          </p:cNvPr>
          <p:cNvSpPr/>
          <p:nvPr/>
        </p:nvSpPr>
        <p:spPr>
          <a:xfrm>
            <a:off x="9380826" y="5124355"/>
            <a:ext cx="22385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word cloud in Python </a:t>
            </a:r>
            <a:endParaRPr lang="zh-CN" altLang="en-US" dirty="0"/>
          </a:p>
        </p:txBody>
      </p:sp>
      <p:sp>
        <p:nvSpPr>
          <p:cNvPr id="51" name="TextBox 56">
            <a:extLst>
              <a:ext uri="{FF2B5EF4-FFF2-40B4-BE49-F238E27FC236}">
                <a16:creationId xmlns:a16="http://schemas.microsoft.com/office/drawing/2014/main" xmlns="" id="{CEEE8E18-49C7-4FAE-B4CA-9FF7575B139F}"/>
              </a:ext>
            </a:extLst>
          </p:cNvPr>
          <p:cNvSpPr txBox="1"/>
          <p:nvPr/>
        </p:nvSpPr>
        <p:spPr>
          <a:xfrm>
            <a:off x="1377896" y="4911904"/>
            <a:ext cx="267935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zh-CN" sz="2000" b="1" dirty="0"/>
              <a:t>Keywords generation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1673150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椭圆 10"/>
          <p:cNvSpPr/>
          <p:nvPr/>
        </p:nvSpPr>
        <p:spPr>
          <a:xfrm>
            <a:off x="-1260782" y="1094404"/>
            <a:ext cx="1101992" cy="1101992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sz="2400" kern="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-1317724" y="4400380"/>
            <a:ext cx="1101992" cy="1101992"/>
          </a:xfrm>
          <a:prstGeom prst="ellipse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sz="2400" kern="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-1289253" y="2196396"/>
            <a:ext cx="1101992" cy="1101992"/>
          </a:xfrm>
          <a:prstGeom prst="ellipse">
            <a:avLst/>
          </a:prstGeom>
          <a:solidFill>
            <a:schemeClr val="accent2">
              <a:alpha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sz="2400" kern="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-1317724" y="3298388"/>
            <a:ext cx="1101992" cy="1101992"/>
          </a:xfrm>
          <a:prstGeom prst="ellipse">
            <a:avLst/>
          </a:pr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sz="2400" kern="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Oval 17"/>
          <p:cNvSpPr>
            <a:spLocks noChangeArrowheads="1"/>
          </p:cNvSpPr>
          <p:nvPr/>
        </p:nvSpPr>
        <p:spPr bwMode="auto">
          <a:xfrm>
            <a:off x="424650" y="1429363"/>
            <a:ext cx="680125" cy="678007"/>
          </a:xfrm>
          <a:prstGeom prst="ellipse">
            <a:avLst/>
          </a:prstGeom>
          <a:solidFill>
            <a:srgbClr val="5ABB93"/>
          </a:solidFill>
          <a:ln w="38100" cap="flat">
            <a:solidFill>
              <a:schemeClr val="bg2"/>
            </a:solidFill>
            <a:prstDash val="solid"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pPr algn="ctr">
              <a:spcBef>
                <a:spcPct val="20000"/>
              </a:spcBef>
            </a:pPr>
            <a:r>
              <a:rPr lang="en-US" altLang="zh-CN" sz="2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8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234645" y="1322540"/>
            <a:ext cx="4331270" cy="1569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We crawled the news in the official website, we crawled the news between </a:t>
            </a:r>
            <a:r>
              <a:rPr lang="en-US" altLang="zh-CN" sz="2400" dirty="0" err="1"/>
              <a:t>Sensetime</a:t>
            </a:r>
            <a:r>
              <a:rPr lang="en-US" altLang="zh-CN" sz="2400" dirty="0"/>
              <a:t> and </a:t>
            </a:r>
            <a:r>
              <a:rPr lang="en-US" altLang="zh-CN" sz="2400" dirty="0" err="1"/>
              <a:t>YiTu</a:t>
            </a:r>
            <a:r>
              <a:rPr lang="en-US" altLang="zh-CN" sz="2400" dirty="0"/>
              <a:t> from 2017-2019. </a:t>
            </a:r>
            <a:endParaRPr lang="zh-CN" altLang="zh-CN" sz="2400" dirty="0"/>
          </a:p>
        </p:txBody>
      </p:sp>
      <p:sp>
        <p:nvSpPr>
          <p:cNvPr id="22" name="TextBox 42"/>
          <p:cNvSpPr txBox="1"/>
          <p:nvPr/>
        </p:nvSpPr>
        <p:spPr>
          <a:xfrm>
            <a:off x="1228127" y="322340"/>
            <a:ext cx="3649369" cy="49244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>
            <a:defPPr>
              <a:defRPr lang="zh-CN"/>
            </a:defPPr>
            <a:lvl1pPr marL="0" marR="0" lvl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defRPr kumimoji="0" sz="2800" b="1" i="0" u="none" strike="noStrike" cap="none" normalizeH="0" baseline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r>
              <a:rPr lang="en-US" altLang="zh-CN" sz="3200" dirty="0"/>
              <a:t>Data source</a:t>
            </a:r>
            <a:endParaRPr lang="en-US" altLang="zh-CN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79422BB9-2CEE-48BF-B13A-15546D72DB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6086" y="421986"/>
            <a:ext cx="5234143" cy="337076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6B647C00-A922-412D-966A-60D70FBFA2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7496" y="3267414"/>
            <a:ext cx="5761826" cy="3268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51689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椭圆 10"/>
          <p:cNvSpPr/>
          <p:nvPr/>
        </p:nvSpPr>
        <p:spPr>
          <a:xfrm>
            <a:off x="-1260782" y="1094404"/>
            <a:ext cx="1101992" cy="1101992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sz="2400" kern="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-1317724" y="4400380"/>
            <a:ext cx="1101992" cy="1101992"/>
          </a:xfrm>
          <a:prstGeom prst="ellipse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sz="2400" kern="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-1289253" y="2196396"/>
            <a:ext cx="1101992" cy="1101992"/>
          </a:xfrm>
          <a:prstGeom prst="ellipse">
            <a:avLst/>
          </a:prstGeom>
          <a:solidFill>
            <a:schemeClr val="accent2">
              <a:alpha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sz="2400" kern="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-1317724" y="3298388"/>
            <a:ext cx="1101992" cy="1101992"/>
          </a:xfrm>
          <a:prstGeom prst="ellipse">
            <a:avLst/>
          </a:pr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sz="2400" kern="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Oval 17"/>
          <p:cNvSpPr>
            <a:spLocks noChangeArrowheads="1"/>
          </p:cNvSpPr>
          <p:nvPr/>
        </p:nvSpPr>
        <p:spPr bwMode="auto">
          <a:xfrm>
            <a:off x="461025" y="1465950"/>
            <a:ext cx="680125" cy="678007"/>
          </a:xfrm>
          <a:prstGeom prst="ellipse">
            <a:avLst/>
          </a:prstGeom>
          <a:solidFill>
            <a:srgbClr val="5ABB93"/>
          </a:solidFill>
          <a:ln w="38100" cap="flat">
            <a:solidFill>
              <a:schemeClr val="bg2"/>
            </a:solidFill>
            <a:prstDash val="solid"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pPr algn="ctr">
              <a:spcBef>
                <a:spcPct val="20000"/>
              </a:spcBef>
            </a:pPr>
            <a:r>
              <a:rPr lang="en-US" altLang="zh-CN" sz="2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8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317308" y="1383061"/>
            <a:ext cx="4619666" cy="1200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We use </a:t>
            </a:r>
            <a:r>
              <a:rPr lang="en-US" altLang="zh-CN" sz="2400" b="1" dirty="0"/>
              <a:t>Beautiful Soup </a:t>
            </a:r>
            <a:r>
              <a:rPr lang="en-US" altLang="zh-CN" sz="2400" dirty="0"/>
              <a:t>(HTML parsers) , </a:t>
            </a:r>
            <a:r>
              <a:rPr lang="en-US" altLang="zh-CN" sz="2400" b="1" dirty="0"/>
              <a:t>request</a:t>
            </a:r>
            <a:r>
              <a:rPr lang="en-US" altLang="zh-CN" sz="2400" dirty="0"/>
              <a:t> package in python to crawl news in </a:t>
            </a:r>
            <a:r>
              <a:rPr lang="en-US" altLang="zh-CN" sz="2400" dirty="0" err="1"/>
              <a:t>Sensetime</a:t>
            </a:r>
            <a:endParaRPr lang="zh-CN" altLang="zh-CN" sz="3200" dirty="0"/>
          </a:p>
        </p:txBody>
      </p:sp>
      <p:sp>
        <p:nvSpPr>
          <p:cNvPr id="22" name="TextBox 42"/>
          <p:cNvSpPr txBox="1"/>
          <p:nvPr/>
        </p:nvSpPr>
        <p:spPr>
          <a:xfrm>
            <a:off x="1406921" y="294704"/>
            <a:ext cx="3649369" cy="49244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>
            <a:defPPr>
              <a:defRPr lang="zh-CN"/>
            </a:defPPr>
            <a:lvl1pPr marL="0" marR="0" lvl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defRPr kumimoji="0" sz="2800" b="1" i="0" u="none" strike="noStrike" cap="none" normalizeH="0" baseline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r>
              <a:rPr lang="en-US" altLang="zh-CN" sz="3200" dirty="0"/>
              <a:t>Crawling</a:t>
            </a:r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4D8DF451-E30F-4283-806B-A6BDCFA383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8925" y="294704"/>
            <a:ext cx="4972050" cy="490537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FB923A05-13CC-4C6B-827C-1BB81D1D6F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7132" y="3179305"/>
            <a:ext cx="4331270" cy="3370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47509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椭圆 10"/>
          <p:cNvSpPr/>
          <p:nvPr/>
        </p:nvSpPr>
        <p:spPr>
          <a:xfrm>
            <a:off x="-1260782" y="1094404"/>
            <a:ext cx="1101992" cy="1101992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sz="2400" kern="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-1317724" y="4400380"/>
            <a:ext cx="1101992" cy="1101992"/>
          </a:xfrm>
          <a:prstGeom prst="ellipse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sz="2400" kern="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-1289253" y="2196396"/>
            <a:ext cx="1101992" cy="1101992"/>
          </a:xfrm>
          <a:prstGeom prst="ellipse">
            <a:avLst/>
          </a:prstGeom>
          <a:solidFill>
            <a:schemeClr val="accent2">
              <a:alpha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sz="2400" kern="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-1317724" y="3298388"/>
            <a:ext cx="1101992" cy="1101992"/>
          </a:xfrm>
          <a:prstGeom prst="ellipse">
            <a:avLst/>
          </a:pr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sz="2400" kern="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Oval 17"/>
          <p:cNvSpPr>
            <a:spLocks noChangeArrowheads="1"/>
          </p:cNvSpPr>
          <p:nvPr/>
        </p:nvSpPr>
        <p:spPr bwMode="auto">
          <a:xfrm>
            <a:off x="499367" y="1518389"/>
            <a:ext cx="680125" cy="678007"/>
          </a:xfrm>
          <a:prstGeom prst="ellipse">
            <a:avLst/>
          </a:prstGeom>
          <a:solidFill>
            <a:srgbClr val="5ABB93"/>
          </a:solidFill>
          <a:ln w="38100" cap="flat">
            <a:solidFill>
              <a:schemeClr val="bg2"/>
            </a:solidFill>
            <a:prstDash val="solid"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pPr algn="ctr">
              <a:spcBef>
                <a:spcPct val="20000"/>
              </a:spcBef>
            </a:pPr>
            <a:r>
              <a:rPr lang="en-US" altLang="zh-CN" sz="2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8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256759" y="1411566"/>
            <a:ext cx="4331270" cy="1569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Extract the word according to Rake, an open source algorithm from </a:t>
            </a:r>
            <a:r>
              <a:rPr lang="en-US" altLang="zh-CN" sz="2400" dirty="0" err="1"/>
              <a:t>Github</a:t>
            </a:r>
            <a:r>
              <a:rPr lang="en-US" altLang="zh-CN" sz="2400" dirty="0"/>
              <a:t>. We extract keyword for every company each year</a:t>
            </a:r>
            <a:endParaRPr lang="zh-CN" altLang="zh-CN" sz="4400" dirty="0"/>
          </a:p>
        </p:txBody>
      </p:sp>
      <p:sp>
        <p:nvSpPr>
          <p:cNvPr id="22" name="TextBox 42"/>
          <p:cNvSpPr txBox="1"/>
          <p:nvPr/>
        </p:nvSpPr>
        <p:spPr>
          <a:xfrm>
            <a:off x="1353912" y="294704"/>
            <a:ext cx="4437288" cy="49244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>
            <a:defPPr>
              <a:defRPr lang="zh-CN"/>
            </a:defPPr>
            <a:lvl1pPr marL="0" marR="0" lvl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defRPr kumimoji="0" sz="2800" b="1" i="0" u="none" strike="noStrike" cap="none" normalizeH="0" baseline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Keyword generation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AE9236C5-39B2-4CC0-851E-140D57FFCF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5026" y="377323"/>
            <a:ext cx="5339797" cy="474013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432ED0D9-797C-4E66-B3BA-0BE94BB8DE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6795" y="3298388"/>
            <a:ext cx="5628343" cy="3155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66068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椭圆 10"/>
          <p:cNvSpPr/>
          <p:nvPr/>
        </p:nvSpPr>
        <p:spPr>
          <a:xfrm>
            <a:off x="-1260782" y="1094404"/>
            <a:ext cx="1101992" cy="1101992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sz="2400" kern="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-1317724" y="4400380"/>
            <a:ext cx="1101992" cy="1101992"/>
          </a:xfrm>
          <a:prstGeom prst="ellipse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sz="2400" kern="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-1289253" y="2196396"/>
            <a:ext cx="1101992" cy="1101992"/>
          </a:xfrm>
          <a:prstGeom prst="ellipse">
            <a:avLst/>
          </a:prstGeom>
          <a:solidFill>
            <a:schemeClr val="accent2">
              <a:alpha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sz="2400" kern="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-1317724" y="3298388"/>
            <a:ext cx="1101992" cy="1101992"/>
          </a:xfrm>
          <a:prstGeom prst="ellipse">
            <a:avLst/>
          </a:pr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sz="2400" kern="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Oval 17"/>
          <p:cNvSpPr>
            <a:spLocks noChangeArrowheads="1"/>
          </p:cNvSpPr>
          <p:nvPr/>
        </p:nvSpPr>
        <p:spPr bwMode="auto">
          <a:xfrm>
            <a:off x="499367" y="1518389"/>
            <a:ext cx="680125" cy="678007"/>
          </a:xfrm>
          <a:prstGeom prst="ellipse">
            <a:avLst/>
          </a:prstGeom>
          <a:solidFill>
            <a:srgbClr val="5ABB93"/>
          </a:solidFill>
          <a:ln w="38100" cap="flat">
            <a:solidFill>
              <a:schemeClr val="bg2"/>
            </a:solidFill>
            <a:prstDash val="solid"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pPr algn="ctr">
              <a:spcBef>
                <a:spcPct val="20000"/>
              </a:spcBef>
            </a:pPr>
            <a:r>
              <a:rPr lang="en-US" altLang="zh-CN" sz="2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8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360634" y="1394948"/>
            <a:ext cx="4331270" cy="954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use </a:t>
            </a:r>
            <a:r>
              <a:rPr lang="en-US" altLang="zh-CN" sz="2800" dirty="0" err="1"/>
              <a:t>wordcloud</a:t>
            </a:r>
            <a:r>
              <a:rPr lang="en-US" altLang="zh-CN" sz="2800" dirty="0"/>
              <a:t> in Python visualize the result</a:t>
            </a:r>
            <a:endParaRPr lang="zh-CN" altLang="zh-CN" sz="6000" dirty="0"/>
          </a:p>
        </p:txBody>
      </p:sp>
      <p:sp>
        <p:nvSpPr>
          <p:cNvPr id="22" name="TextBox 42"/>
          <p:cNvSpPr txBox="1"/>
          <p:nvPr/>
        </p:nvSpPr>
        <p:spPr>
          <a:xfrm>
            <a:off x="1360634" y="370333"/>
            <a:ext cx="4437288" cy="43088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>
            <a:defPPr>
              <a:defRPr lang="zh-CN"/>
            </a:defPPr>
            <a:lvl1pPr marL="0" marR="0" lvl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defRPr kumimoji="0" sz="2800" b="1" i="0" u="none" strike="noStrike" cap="none" normalizeH="0" baseline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r>
              <a:rPr lang="en-US" altLang="zh-CN" dirty="0"/>
              <a:t>Data visualization</a:t>
            </a:r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DB63AE8C-673B-4A47-84B7-0E01505A98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9608" y="801220"/>
            <a:ext cx="6653025" cy="4714875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xmlns="" id="{D252A3CD-9866-4534-8AB4-EEE80F0179BA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0469" y="3298388"/>
            <a:ext cx="3357797" cy="30257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7755971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197197" y="2374494"/>
            <a:ext cx="6489833" cy="2180035"/>
          </a:xfrm>
          <a:prstGeom prst="rect">
            <a:avLst/>
          </a:prstGeom>
          <a:noFill/>
          <a:ln w="63500">
            <a:solidFill>
              <a:srgbClr val="5ABB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9922463" y="2374494"/>
            <a:ext cx="221227" cy="2182761"/>
          </a:xfrm>
          <a:prstGeom prst="rect">
            <a:avLst/>
          </a:prstGeom>
          <a:solidFill>
            <a:srgbClr val="5AB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Group 4"/>
          <p:cNvGrpSpPr>
            <a:grpSpLocks noChangeAspect="1"/>
          </p:cNvGrpSpPr>
          <p:nvPr/>
        </p:nvGrpSpPr>
        <p:grpSpPr bwMode="auto">
          <a:xfrm rot="19764056">
            <a:off x="2096300" y="1371843"/>
            <a:ext cx="2026436" cy="1887315"/>
            <a:chOff x="1164" y="687"/>
            <a:chExt cx="3219" cy="2998"/>
          </a:xfrm>
          <a:solidFill>
            <a:srgbClr val="5ABB93"/>
          </a:solidFill>
          <a:effectLst/>
        </p:grpSpPr>
        <p:sp>
          <p:nvSpPr>
            <p:cNvPr id="5" name="Freeform 6"/>
            <p:cNvSpPr>
              <a:spLocks/>
            </p:cNvSpPr>
            <p:nvPr/>
          </p:nvSpPr>
          <p:spPr bwMode="auto">
            <a:xfrm>
              <a:off x="1164" y="687"/>
              <a:ext cx="3219" cy="2998"/>
            </a:xfrm>
            <a:custGeom>
              <a:avLst/>
              <a:gdLst>
                <a:gd name="T0" fmla="*/ 96 w 1360"/>
                <a:gd name="T1" fmla="*/ 404 h 1266"/>
                <a:gd name="T2" fmla="*/ 96 w 1360"/>
                <a:gd name="T3" fmla="*/ 527 h 1266"/>
                <a:gd name="T4" fmla="*/ 105 w 1360"/>
                <a:gd name="T5" fmla="*/ 537 h 1266"/>
                <a:gd name="T6" fmla="*/ 123 w 1360"/>
                <a:gd name="T7" fmla="*/ 616 h 1266"/>
                <a:gd name="T8" fmla="*/ 119 w 1360"/>
                <a:gd name="T9" fmla="*/ 629 h 1266"/>
                <a:gd name="T10" fmla="*/ 147 w 1360"/>
                <a:gd name="T11" fmla="*/ 940 h 1266"/>
                <a:gd name="T12" fmla="*/ 169 w 1360"/>
                <a:gd name="T13" fmla="*/ 1194 h 1266"/>
                <a:gd name="T14" fmla="*/ 175 w 1360"/>
                <a:gd name="T15" fmla="*/ 1266 h 1266"/>
                <a:gd name="T16" fmla="*/ 0 w 1360"/>
                <a:gd name="T17" fmla="*/ 1266 h 1266"/>
                <a:gd name="T18" fmla="*/ 6 w 1360"/>
                <a:gd name="T19" fmla="*/ 1197 h 1266"/>
                <a:gd name="T20" fmla="*/ 38 w 1360"/>
                <a:gd name="T21" fmla="*/ 811 h 1266"/>
                <a:gd name="T22" fmla="*/ 54 w 1360"/>
                <a:gd name="T23" fmla="*/ 629 h 1266"/>
                <a:gd name="T24" fmla="*/ 50 w 1360"/>
                <a:gd name="T25" fmla="*/ 613 h 1266"/>
                <a:gd name="T26" fmla="*/ 71 w 1360"/>
                <a:gd name="T27" fmla="*/ 537 h 1266"/>
                <a:gd name="T28" fmla="*/ 79 w 1360"/>
                <a:gd name="T29" fmla="*/ 525 h 1266"/>
                <a:gd name="T30" fmla="*/ 79 w 1360"/>
                <a:gd name="T31" fmla="*/ 407 h 1266"/>
                <a:gd name="T32" fmla="*/ 70 w 1360"/>
                <a:gd name="T33" fmla="*/ 392 h 1266"/>
                <a:gd name="T34" fmla="*/ 31 w 1360"/>
                <a:gd name="T35" fmla="*/ 374 h 1266"/>
                <a:gd name="T36" fmla="*/ 44 w 1360"/>
                <a:gd name="T37" fmla="*/ 366 h 1266"/>
                <a:gd name="T38" fmla="*/ 624 w 1360"/>
                <a:gd name="T39" fmla="*/ 44 h 1266"/>
                <a:gd name="T40" fmla="*/ 692 w 1360"/>
                <a:gd name="T41" fmla="*/ 5 h 1266"/>
                <a:gd name="T42" fmla="*/ 718 w 1360"/>
                <a:gd name="T43" fmla="*/ 5 h 1266"/>
                <a:gd name="T44" fmla="*/ 1255 w 1360"/>
                <a:gd name="T45" fmla="*/ 275 h 1266"/>
                <a:gd name="T46" fmla="*/ 1360 w 1360"/>
                <a:gd name="T47" fmla="*/ 328 h 1266"/>
                <a:gd name="T48" fmla="*/ 1302 w 1360"/>
                <a:gd name="T49" fmla="*/ 360 h 1266"/>
                <a:gd name="T50" fmla="*/ 723 w 1360"/>
                <a:gd name="T51" fmla="*/ 666 h 1266"/>
                <a:gd name="T52" fmla="*/ 688 w 1360"/>
                <a:gd name="T53" fmla="*/ 668 h 1266"/>
                <a:gd name="T54" fmla="*/ 112 w 1360"/>
                <a:gd name="T55" fmla="*/ 411 h 1266"/>
                <a:gd name="T56" fmla="*/ 96 w 1360"/>
                <a:gd name="T57" fmla="*/ 404 h 1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60" h="1266">
                  <a:moveTo>
                    <a:pt x="96" y="404"/>
                  </a:moveTo>
                  <a:cubicBezTo>
                    <a:pt x="96" y="447"/>
                    <a:pt x="96" y="487"/>
                    <a:pt x="96" y="527"/>
                  </a:cubicBezTo>
                  <a:cubicBezTo>
                    <a:pt x="96" y="531"/>
                    <a:pt x="101" y="535"/>
                    <a:pt x="105" y="537"/>
                  </a:cubicBezTo>
                  <a:cubicBezTo>
                    <a:pt x="136" y="555"/>
                    <a:pt x="144" y="585"/>
                    <a:pt x="123" y="616"/>
                  </a:cubicBezTo>
                  <a:cubicBezTo>
                    <a:pt x="121" y="620"/>
                    <a:pt x="119" y="625"/>
                    <a:pt x="119" y="629"/>
                  </a:cubicBezTo>
                  <a:cubicBezTo>
                    <a:pt x="128" y="733"/>
                    <a:pt x="138" y="836"/>
                    <a:pt x="147" y="940"/>
                  </a:cubicBezTo>
                  <a:cubicBezTo>
                    <a:pt x="154" y="1024"/>
                    <a:pt x="162" y="1109"/>
                    <a:pt x="169" y="1194"/>
                  </a:cubicBezTo>
                  <a:cubicBezTo>
                    <a:pt x="171" y="1217"/>
                    <a:pt x="173" y="1239"/>
                    <a:pt x="175" y="1266"/>
                  </a:cubicBezTo>
                  <a:cubicBezTo>
                    <a:pt x="117" y="1266"/>
                    <a:pt x="60" y="1266"/>
                    <a:pt x="0" y="1266"/>
                  </a:cubicBezTo>
                  <a:cubicBezTo>
                    <a:pt x="2" y="1244"/>
                    <a:pt x="4" y="1220"/>
                    <a:pt x="6" y="1197"/>
                  </a:cubicBezTo>
                  <a:cubicBezTo>
                    <a:pt x="16" y="1068"/>
                    <a:pt x="27" y="940"/>
                    <a:pt x="38" y="811"/>
                  </a:cubicBezTo>
                  <a:cubicBezTo>
                    <a:pt x="43" y="750"/>
                    <a:pt x="49" y="690"/>
                    <a:pt x="54" y="629"/>
                  </a:cubicBezTo>
                  <a:cubicBezTo>
                    <a:pt x="54" y="624"/>
                    <a:pt x="52" y="617"/>
                    <a:pt x="50" y="613"/>
                  </a:cubicBezTo>
                  <a:cubicBezTo>
                    <a:pt x="32" y="583"/>
                    <a:pt x="40" y="553"/>
                    <a:pt x="71" y="537"/>
                  </a:cubicBezTo>
                  <a:cubicBezTo>
                    <a:pt x="75" y="535"/>
                    <a:pt x="79" y="529"/>
                    <a:pt x="79" y="525"/>
                  </a:cubicBezTo>
                  <a:cubicBezTo>
                    <a:pt x="79" y="486"/>
                    <a:pt x="80" y="446"/>
                    <a:pt x="79" y="407"/>
                  </a:cubicBezTo>
                  <a:cubicBezTo>
                    <a:pt x="79" y="402"/>
                    <a:pt x="74" y="395"/>
                    <a:pt x="70" y="392"/>
                  </a:cubicBezTo>
                  <a:cubicBezTo>
                    <a:pt x="58" y="386"/>
                    <a:pt x="45" y="381"/>
                    <a:pt x="31" y="374"/>
                  </a:cubicBezTo>
                  <a:cubicBezTo>
                    <a:pt x="36" y="371"/>
                    <a:pt x="40" y="368"/>
                    <a:pt x="44" y="366"/>
                  </a:cubicBezTo>
                  <a:cubicBezTo>
                    <a:pt x="237" y="259"/>
                    <a:pt x="431" y="151"/>
                    <a:pt x="624" y="44"/>
                  </a:cubicBezTo>
                  <a:cubicBezTo>
                    <a:pt x="647" y="31"/>
                    <a:pt x="670" y="19"/>
                    <a:pt x="692" y="5"/>
                  </a:cubicBezTo>
                  <a:cubicBezTo>
                    <a:pt x="702" y="0"/>
                    <a:pt x="709" y="1"/>
                    <a:pt x="718" y="5"/>
                  </a:cubicBezTo>
                  <a:cubicBezTo>
                    <a:pt x="897" y="96"/>
                    <a:pt x="1076" y="185"/>
                    <a:pt x="1255" y="275"/>
                  </a:cubicBezTo>
                  <a:cubicBezTo>
                    <a:pt x="1289" y="293"/>
                    <a:pt x="1324" y="310"/>
                    <a:pt x="1360" y="328"/>
                  </a:cubicBezTo>
                  <a:cubicBezTo>
                    <a:pt x="1339" y="340"/>
                    <a:pt x="1320" y="350"/>
                    <a:pt x="1302" y="360"/>
                  </a:cubicBezTo>
                  <a:cubicBezTo>
                    <a:pt x="1109" y="462"/>
                    <a:pt x="916" y="564"/>
                    <a:pt x="723" y="666"/>
                  </a:cubicBezTo>
                  <a:cubicBezTo>
                    <a:pt x="711" y="672"/>
                    <a:pt x="701" y="674"/>
                    <a:pt x="688" y="668"/>
                  </a:cubicBezTo>
                  <a:cubicBezTo>
                    <a:pt x="496" y="582"/>
                    <a:pt x="304" y="496"/>
                    <a:pt x="112" y="411"/>
                  </a:cubicBezTo>
                  <a:cubicBezTo>
                    <a:pt x="108" y="409"/>
                    <a:pt x="103" y="407"/>
                    <a:pt x="96" y="404"/>
                  </a:cubicBezTo>
                  <a:close/>
                </a:path>
              </a:pathLst>
            </a:custGeom>
            <a:grpFill/>
            <a:ln w="25400">
              <a:solidFill>
                <a:srgbClr val="EBE9D0"/>
              </a:solidFill>
            </a:ln>
            <a:extLst/>
          </p:spPr>
          <p:txBody>
            <a:bodyPr/>
            <a:lstStyle/>
            <a:p>
              <a:pPr defTabSz="60946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HK" altLang="en-US" dirty="0">
                <a:latin typeface="微软雅黑" panose="020B0503020204020204" pitchFamily="34" charset="-122"/>
                <a:ea typeface="+mn-ea"/>
              </a:endParaRPr>
            </a:p>
          </p:txBody>
        </p:sp>
        <p:sp>
          <p:nvSpPr>
            <p:cNvPr id="6" name="Freeform 7"/>
            <p:cNvSpPr>
              <a:spLocks/>
            </p:cNvSpPr>
            <p:nvPr/>
          </p:nvSpPr>
          <p:spPr bwMode="auto">
            <a:xfrm>
              <a:off x="1829" y="1959"/>
              <a:ext cx="2000" cy="947"/>
            </a:xfrm>
            <a:custGeom>
              <a:avLst/>
              <a:gdLst>
                <a:gd name="T0" fmla="*/ 0 w 845"/>
                <a:gd name="T1" fmla="*/ 147 h 400"/>
                <a:gd name="T2" fmla="*/ 78 w 845"/>
                <a:gd name="T3" fmla="*/ 32 h 400"/>
                <a:gd name="T4" fmla="*/ 96 w 845"/>
                <a:gd name="T5" fmla="*/ 28 h 400"/>
                <a:gd name="T6" fmla="*/ 262 w 845"/>
                <a:gd name="T7" fmla="*/ 101 h 400"/>
                <a:gd name="T8" fmla="*/ 417 w 845"/>
                <a:gd name="T9" fmla="*/ 170 h 400"/>
                <a:gd name="T10" fmla="*/ 434 w 845"/>
                <a:gd name="T11" fmla="*/ 167 h 400"/>
                <a:gd name="T12" fmla="*/ 724 w 845"/>
                <a:gd name="T13" fmla="*/ 13 h 400"/>
                <a:gd name="T14" fmla="*/ 749 w 845"/>
                <a:gd name="T15" fmla="*/ 0 h 400"/>
                <a:gd name="T16" fmla="*/ 845 w 845"/>
                <a:gd name="T17" fmla="*/ 143 h 400"/>
                <a:gd name="T18" fmla="*/ 743 w 845"/>
                <a:gd name="T19" fmla="*/ 207 h 400"/>
                <a:gd name="T20" fmla="*/ 448 w 845"/>
                <a:gd name="T21" fmla="*/ 393 h 400"/>
                <a:gd name="T22" fmla="*/ 421 w 845"/>
                <a:gd name="T23" fmla="*/ 394 h 400"/>
                <a:gd name="T24" fmla="*/ 8 w 845"/>
                <a:gd name="T25" fmla="*/ 153 h 400"/>
                <a:gd name="T26" fmla="*/ 0 w 845"/>
                <a:gd name="T27" fmla="*/ 147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5" h="400">
                  <a:moveTo>
                    <a:pt x="0" y="147"/>
                  </a:moveTo>
                  <a:cubicBezTo>
                    <a:pt x="27" y="108"/>
                    <a:pt x="53" y="70"/>
                    <a:pt x="78" y="32"/>
                  </a:cubicBezTo>
                  <a:cubicBezTo>
                    <a:pt x="84" y="24"/>
                    <a:pt x="89" y="25"/>
                    <a:pt x="96" y="28"/>
                  </a:cubicBezTo>
                  <a:cubicBezTo>
                    <a:pt x="151" y="53"/>
                    <a:pt x="206" y="77"/>
                    <a:pt x="262" y="101"/>
                  </a:cubicBezTo>
                  <a:cubicBezTo>
                    <a:pt x="313" y="124"/>
                    <a:pt x="365" y="147"/>
                    <a:pt x="417" y="170"/>
                  </a:cubicBezTo>
                  <a:cubicBezTo>
                    <a:pt x="421" y="172"/>
                    <a:pt x="429" y="170"/>
                    <a:pt x="434" y="167"/>
                  </a:cubicBezTo>
                  <a:cubicBezTo>
                    <a:pt x="531" y="116"/>
                    <a:pt x="627" y="65"/>
                    <a:pt x="724" y="13"/>
                  </a:cubicBezTo>
                  <a:cubicBezTo>
                    <a:pt x="732" y="9"/>
                    <a:pt x="740" y="5"/>
                    <a:pt x="749" y="0"/>
                  </a:cubicBezTo>
                  <a:cubicBezTo>
                    <a:pt x="781" y="48"/>
                    <a:pt x="813" y="95"/>
                    <a:pt x="845" y="143"/>
                  </a:cubicBezTo>
                  <a:cubicBezTo>
                    <a:pt x="811" y="165"/>
                    <a:pt x="777" y="186"/>
                    <a:pt x="743" y="207"/>
                  </a:cubicBezTo>
                  <a:cubicBezTo>
                    <a:pt x="645" y="269"/>
                    <a:pt x="546" y="331"/>
                    <a:pt x="448" y="393"/>
                  </a:cubicBezTo>
                  <a:cubicBezTo>
                    <a:pt x="438" y="399"/>
                    <a:pt x="431" y="400"/>
                    <a:pt x="421" y="394"/>
                  </a:cubicBezTo>
                  <a:cubicBezTo>
                    <a:pt x="284" y="313"/>
                    <a:pt x="146" y="233"/>
                    <a:pt x="8" y="153"/>
                  </a:cubicBezTo>
                  <a:cubicBezTo>
                    <a:pt x="6" y="151"/>
                    <a:pt x="3" y="149"/>
                    <a:pt x="0" y="147"/>
                  </a:cubicBezTo>
                  <a:close/>
                </a:path>
              </a:pathLst>
            </a:custGeom>
            <a:grpFill/>
            <a:ln w="25400">
              <a:solidFill>
                <a:srgbClr val="EBE9D0"/>
              </a:solidFill>
            </a:ln>
            <a:extLst/>
          </p:spPr>
          <p:txBody>
            <a:bodyPr/>
            <a:lstStyle/>
            <a:p>
              <a:pPr defTabSz="60946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HK" altLang="en-US" dirty="0">
                <a:latin typeface="微软雅黑" panose="020B0503020204020204" pitchFamily="34" charset="-122"/>
                <a:ea typeface="+mn-ea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3725200" y="2430871"/>
            <a:ext cx="596183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b="1" dirty="0">
                <a:solidFill>
                  <a:srgbClr val="5ABB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Results and conclusion</a:t>
            </a:r>
          </a:p>
        </p:txBody>
      </p:sp>
      <p:grpSp>
        <p:nvGrpSpPr>
          <p:cNvPr id="8" name="组合 7"/>
          <p:cNvGrpSpPr/>
          <p:nvPr/>
        </p:nvGrpSpPr>
        <p:grpSpPr>
          <a:xfrm rot="5400000">
            <a:off x="-1825395" y="2343771"/>
            <a:ext cx="2270025" cy="902459"/>
            <a:chOff x="5604327" y="1072832"/>
            <a:chExt cx="3149600" cy="1117600"/>
          </a:xfrm>
        </p:grpSpPr>
        <p:sp>
          <p:nvSpPr>
            <p:cNvPr id="9" name="矩形 8"/>
            <p:cNvSpPr/>
            <p:nvPr/>
          </p:nvSpPr>
          <p:spPr>
            <a:xfrm>
              <a:off x="5604327" y="1072832"/>
              <a:ext cx="787400" cy="1117600"/>
            </a:xfrm>
            <a:prstGeom prst="rect">
              <a:avLst/>
            </a:prstGeom>
            <a:solidFill>
              <a:srgbClr val="5ABB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6391727" y="1072832"/>
              <a:ext cx="787400" cy="1117600"/>
            </a:xfrm>
            <a:prstGeom prst="rect">
              <a:avLst/>
            </a:prstGeom>
            <a:solidFill>
              <a:srgbClr val="7562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7179127" y="1072832"/>
              <a:ext cx="787400" cy="1117600"/>
            </a:xfrm>
            <a:prstGeom prst="rect">
              <a:avLst/>
            </a:prstGeom>
            <a:solidFill>
              <a:srgbClr val="EF5B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7966527" y="1072832"/>
              <a:ext cx="787400" cy="1117600"/>
            </a:xfrm>
            <a:prstGeom prst="rect">
              <a:avLst/>
            </a:prstGeom>
            <a:solidFill>
              <a:srgbClr val="F2B9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00061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椭圆 10"/>
          <p:cNvSpPr/>
          <p:nvPr/>
        </p:nvSpPr>
        <p:spPr>
          <a:xfrm>
            <a:off x="-1260782" y="1094404"/>
            <a:ext cx="1101992" cy="1101992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sz="2400" kern="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-1317724" y="4400380"/>
            <a:ext cx="1101992" cy="1101992"/>
          </a:xfrm>
          <a:prstGeom prst="ellipse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sz="2400" kern="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-1289253" y="2196396"/>
            <a:ext cx="1101992" cy="1101992"/>
          </a:xfrm>
          <a:prstGeom prst="ellipse">
            <a:avLst/>
          </a:prstGeom>
          <a:solidFill>
            <a:schemeClr val="accent2">
              <a:alpha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sz="2400" kern="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-1317724" y="3298388"/>
            <a:ext cx="1101992" cy="1101992"/>
          </a:xfrm>
          <a:prstGeom prst="ellipse">
            <a:avLst/>
          </a:pr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sz="2400" kern="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TextBox 42"/>
          <p:cNvSpPr txBox="1"/>
          <p:nvPr/>
        </p:nvSpPr>
        <p:spPr>
          <a:xfrm>
            <a:off x="1213474" y="266653"/>
            <a:ext cx="6031388" cy="43088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>
            <a:defPPr>
              <a:defRPr lang="zh-CN"/>
            </a:defPPr>
            <a:lvl1pPr marL="0" marR="0" lvl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defRPr kumimoji="0" sz="2800" b="1" i="0" u="none" strike="noStrike" cap="none" normalizeH="0" baseline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defRPr>
            </a:lvl1pPr>
          </a:lstStyle>
          <a:p>
            <a:r>
              <a:rPr lang="en-US" altLang="zh-CN" b="0" dirty="0" err="1">
                <a:solidFill>
                  <a:srgbClr val="756271"/>
                </a:solidFill>
              </a:rPr>
              <a:t>Yewno</a:t>
            </a:r>
            <a:r>
              <a:rPr lang="en-US" altLang="zh-CN" b="0" dirty="0">
                <a:solidFill>
                  <a:srgbClr val="756271"/>
                </a:solidFill>
              </a:rPr>
              <a:t> </a:t>
            </a:r>
            <a:endParaRPr lang="zh-CN" altLang="en-US" b="0" dirty="0">
              <a:solidFill>
                <a:srgbClr val="756271"/>
              </a:solidFill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xmlns="" id="{E331441A-0C1D-644F-B408-885CF600E46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446" y="745690"/>
            <a:ext cx="9097107" cy="593088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6556133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椭圆 10"/>
          <p:cNvSpPr/>
          <p:nvPr/>
        </p:nvSpPr>
        <p:spPr>
          <a:xfrm>
            <a:off x="-1260782" y="1094404"/>
            <a:ext cx="1101992" cy="1101992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sz="2400" kern="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-1317724" y="4400380"/>
            <a:ext cx="1101992" cy="1101992"/>
          </a:xfrm>
          <a:prstGeom prst="ellipse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sz="2400" kern="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-1289253" y="2196396"/>
            <a:ext cx="1101992" cy="1101992"/>
          </a:xfrm>
          <a:prstGeom prst="ellipse">
            <a:avLst/>
          </a:prstGeom>
          <a:solidFill>
            <a:schemeClr val="accent2">
              <a:alpha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sz="2400" kern="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-1317724" y="3298388"/>
            <a:ext cx="1101992" cy="1101992"/>
          </a:xfrm>
          <a:prstGeom prst="ellipse">
            <a:avLst/>
          </a:pr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sz="2400" kern="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TextBox 42"/>
          <p:cNvSpPr txBox="1"/>
          <p:nvPr/>
        </p:nvSpPr>
        <p:spPr>
          <a:xfrm>
            <a:off x="1213474" y="266653"/>
            <a:ext cx="6031388" cy="43088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>
            <a:defPPr>
              <a:defRPr lang="zh-CN"/>
            </a:defPPr>
            <a:lvl1pPr marL="0" marR="0" lvl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defRPr kumimoji="0" sz="2800" b="1" i="0" u="none" strike="noStrike" cap="none" normalizeH="0" baseline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defRPr>
            </a:lvl1pPr>
          </a:lstStyle>
          <a:p>
            <a:r>
              <a:rPr lang="en-US" altLang="zh-CN" b="0" dirty="0" err="1">
                <a:solidFill>
                  <a:srgbClr val="756271"/>
                </a:solidFill>
              </a:rPr>
              <a:t>Yewno</a:t>
            </a:r>
            <a:r>
              <a:rPr lang="en-US" altLang="zh-CN" b="0" dirty="0">
                <a:solidFill>
                  <a:srgbClr val="756271"/>
                </a:solidFill>
              </a:rPr>
              <a:t> </a:t>
            </a:r>
            <a:endParaRPr lang="zh-CN" altLang="en-US" b="0" dirty="0">
              <a:solidFill>
                <a:srgbClr val="756271"/>
              </a:solidFill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xmlns="" id="{5AF7585F-0BCB-4C25-9793-9A67C9ED12D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4234" y="1411553"/>
            <a:ext cx="6344966" cy="377366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2872500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1268361"/>
            <a:ext cx="4761273" cy="4321278"/>
            <a:chOff x="0" y="0"/>
            <a:chExt cx="4761273" cy="6866577"/>
          </a:xfrm>
          <a:solidFill>
            <a:srgbClr val="5ABB93"/>
          </a:solidFill>
        </p:grpSpPr>
        <p:sp>
          <p:nvSpPr>
            <p:cNvPr id="3" name="矩形 2"/>
            <p:cNvSpPr/>
            <p:nvPr/>
          </p:nvSpPr>
          <p:spPr>
            <a:xfrm>
              <a:off x="0" y="0"/>
              <a:ext cx="4224063" cy="6857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4530216" y="0"/>
              <a:ext cx="231057" cy="686657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" name="组合 18"/>
          <p:cNvGrpSpPr/>
          <p:nvPr/>
        </p:nvGrpSpPr>
        <p:grpSpPr>
          <a:xfrm>
            <a:off x="1321218" y="2020056"/>
            <a:ext cx="1581626" cy="1575822"/>
            <a:chOff x="1709739" y="2636838"/>
            <a:chExt cx="1590160" cy="1584325"/>
          </a:xfrm>
          <a:solidFill>
            <a:srgbClr val="EBE9D0"/>
          </a:solidFill>
          <a:effectLst/>
        </p:grpSpPr>
        <p:sp>
          <p:nvSpPr>
            <p:cNvPr id="6" name="Freeform 6"/>
            <p:cNvSpPr>
              <a:spLocks/>
            </p:cNvSpPr>
            <p:nvPr/>
          </p:nvSpPr>
          <p:spPr bwMode="auto">
            <a:xfrm>
              <a:off x="1709739" y="2636838"/>
              <a:ext cx="1468102" cy="1467130"/>
            </a:xfrm>
            <a:custGeom>
              <a:avLst/>
              <a:gdLst>
                <a:gd name="T0" fmla="*/ 691 w 1276"/>
                <a:gd name="T1" fmla="*/ 1168 h 1274"/>
                <a:gd name="T2" fmla="*/ 662 w 1276"/>
                <a:gd name="T3" fmla="*/ 1267 h 1274"/>
                <a:gd name="T4" fmla="*/ 654 w 1276"/>
                <a:gd name="T5" fmla="*/ 1273 h 1274"/>
                <a:gd name="T6" fmla="*/ 643 w 1276"/>
                <a:gd name="T7" fmla="*/ 1274 h 1274"/>
                <a:gd name="T8" fmla="*/ 172 w 1276"/>
                <a:gd name="T9" fmla="*/ 1274 h 1274"/>
                <a:gd name="T10" fmla="*/ 81 w 1276"/>
                <a:gd name="T11" fmla="*/ 1253 h 1274"/>
                <a:gd name="T12" fmla="*/ 1 w 1276"/>
                <a:gd name="T13" fmla="*/ 1113 h 1274"/>
                <a:gd name="T14" fmla="*/ 0 w 1276"/>
                <a:gd name="T15" fmla="*/ 892 h 1274"/>
                <a:gd name="T16" fmla="*/ 0 w 1276"/>
                <a:gd name="T17" fmla="*/ 170 h 1274"/>
                <a:gd name="T18" fmla="*/ 170 w 1276"/>
                <a:gd name="T19" fmla="*/ 0 h 1274"/>
                <a:gd name="T20" fmla="*/ 1110 w 1276"/>
                <a:gd name="T21" fmla="*/ 0 h 1274"/>
                <a:gd name="T22" fmla="*/ 1273 w 1276"/>
                <a:gd name="T23" fmla="*/ 131 h 1274"/>
                <a:gd name="T24" fmla="*/ 1276 w 1276"/>
                <a:gd name="T25" fmla="*/ 168 h 1274"/>
                <a:gd name="T26" fmla="*/ 1276 w 1276"/>
                <a:gd name="T27" fmla="*/ 629 h 1274"/>
                <a:gd name="T28" fmla="*/ 1275 w 1276"/>
                <a:gd name="T29" fmla="*/ 645 h 1274"/>
                <a:gd name="T30" fmla="*/ 1171 w 1276"/>
                <a:gd name="T31" fmla="*/ 659 h 1274"/>
                <a:gd name="T32" fmla="*/ 1171 w 1276"/>
                <a:gd name="T33" fmla="*/ 214 h 1274"/>
                <a:gd name="T34" fmla="*/ 106 w 1276"/>
                <a:gd name="T35" fmla="*/ 214 h 1274"/>
                <a:gd name="T36" fmla="*/ 106 w 1276"/>
                <a:gd name="T37" fmla="*/ 230 h 1274"/>
                <a:gd name="T38" fmla="*/ 105 w 1276"/>
                <a:gd name="T39" fmla="*/ 1102 h 1274"/>
                <a:gd name="T40" fmla="*/ 171 w 1276"/>
                <a:gd name="T41" fmla="*/ 1168 h 1274"/>
                <a:gd name="T42" fmla="*/ 671 w 1276"/>
                <a:gd name="T43" fmla="*/ 1168 h 1274"/>
                <a:gd name="T44" fmla="*/ 691 w 1276"/>
                <a:gd name="T45" fmla="*/ 1168 h 1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76" h="1274">
                  <a:moveTo>
                    <a:pt x="691" y="1168"/>
                  </a:moveTo>
                  <a:cubicBezTo>
                    <a:pt x="681" y="1203"/>
                    <a:pt x="672" y="1235"/>
                    <a:pt x="662" y="1267"/>
                  </a:cubicBezTo>
                  <a:cubicBezTo>
                    <a:pt x="661" y="1270"/>
                    <a:pt x="657" y="1272"/>
                    <a:pt x="654" y="1273"/>
                  </a:cubicBezTo>
                  <a:cubicBezTo>
                    <a:pt x="651" y="1274"/>
                    <a:pt x="647" y="1274"/>
                    <a:pt x="643" y="1274"/>
                  </a:cubicBezTo>
                  <a:cubicBezTo>
                    <a:pt x="486" y="1274"/>
                    <a:pt x="329" y="1273"/>
                    <a:pt x="172" y="1274"/>
                  </a:cubicBezTo>
                  <a:cubicBezTo>
                    <a:pt x="140" y="1274"/>
                    <a:pt x="109" y="1269"/>
                    <a:pt x="81" y="1253"/>
                  </a:cubicBezTo>
                  <a:cubicBezTo>
                    <a:pt x="29" y="1221"/>
                    <a:pt x="1" y="1174"/>
                    <a:pt x="1" y="1113"/>
                  </a:cubicBezTo>
                  <a:cubicBezTo>
                    <a:pt x="0" y="1039"/>
                    <a:pt x="0" y="966"/>
                    <a:pt x="0" y="892"/>
                  </a:cubicBezTo>
                  <a:cubicBezTo>
                    <a:pt x="0" y="651"/>
                    <a:pt x="0" y="411"/>
                    <a:pt x="0" y="170"/>
                  </a:cubicBezTo>
                  <a:cubicBezTo>
                    <a:pt x="0" y="68"/>
                    <a:pt x="68" y="0"/>
                    <a:pt x="170" y="0"/>
                  </a:cubicBezTo>
                  <a:cubicBezTo>
                    <a:pt x="483" y="0"/>
                    <a:pt x="797" y="0"/>
                    <a:pt x="1110" y="0"/>
                  </a:cubicBezTo>
                  <a:cubicBezTo>
                    <a:pt x="1194" y="0"/>
                    <a:pt x="1258" y="51"/>
                    <a:pt x="1273" y="131"/>
                  </a:cubicBezTo>
                  <a:cubicBezTo>
                    <a:pt x="1276" y="143"/>
                    <a:pt x="1276" y="156"/>
                    <a:pt x="1276" y="168"/>
                  </a:cubicBezTo>
                  <a:cubicBezTo>
                    <a:pt x="1276" y="322"/>
                    <a:pt x="1276" y="475"/>
                    <a:pt x="1276" y="629"/>
                  </a:cubicBezTo>
                  <a:cubicBezTo>
                    <a:pt x="1276" y="634"/>
                    <a:pt x="1276" y="638"/>
                    <a:pt x="1275" y="645"/>
                  </a:cubicBezTo>
                  <a:cubicBezTo>
                    <a:pt x="1239" y="640"/>
                    <a:pt x="1205" y="643"/>
                    <a:pt x="1171" y="659"/>
                  </a:cubicBezTo>
                  <a:cubicBezTo>
                    <a:pt x="1171" y="509"/>
                    <a:pt x="1171" y="362"/>
                    <a:pt x="1171" y="214"/>
                  </a:cubicBezTo>
                  <a:cubicBezTo>
                    <a:pt x="816" y="214"/>
                    <a:pt x="462" y="214"/>
                    <a:pt x="106" y="214"/>
                  </a:cubicBezTo>
                  <a:cubicBezTo>
                    <a:pt x="106" y="219"/>
                    <a:pt x="106" y="224"/>
                    <a:pt x="106" y="230"/>
                  </a:cubicBezTo>
                  <a:cubicBezTo>
                    <a:pt x="106" y="521"/>
                    <a:pt x="106" y="812"/>
                    <a:pt x="105" y="1102"/>
                  </a:cubicBezTo>
                  <a:cubicBezTo>
                    <a:pt x="105" y="1141"/>
                    <a:pt x="125" y="1169"/>
                    <a:pt x="171" y="1168"/>
                  </a:cubicBezTo>
                  <a:cubicBezTo>
                    <a:pt x="338" y="1167"/>
                    <a:pt x="504" y="1168"/>
                    <a:pt x="671" y="1168"/>
                  </a:cubicBezTo>
                  <a:cubicBezTo>
                    <a:pt x="677" y="1168"/>
                    <a:pt x="683" y="1168"/>
                    <a:pt x="691" y="1168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defTabSz="60946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HK" altLang="en-US" b="1" dirty="0">
                <a:latin typeface="微软雅黑" panose="020B0503020204020204" pitchFamily="34" charset="-122"/>
                <a:ea typeface="+mn-ea"/>
              </a:endParaRPr>
            </a:p>
          </p:txBody>
        </p:sp>
        <p:sp>
          <p:nvSpPr>
            <p:cNvPr id="7" name="Freeform 7"/>
            <p:cNvSpPr>
              <a:spLocks noEditPoints="1"/>
            </p:cNvSpPr>
            <p:nvPr/>
          </p:nvSpPr>
          <p:spPr bwMode="auto">
            <a:xfrm>
              <a:off x="2571440" y="3653665"/>
              <a:ext cx="569443" cy="567498"/>
            </a:xfrm>
            <a:custGeom>
              <a:avLst/>
              <a:gdLst>
                <a:gd name="T0" fmla="*/ 328 w 495"/>
                <a:gd name="T1" fmla="*/ 1 h 493"/>
                <a:gd name="T2" fmla="*/ 495 w 495"/>
                <a:gd name="T3" fmla="*/ 167 h 493"/>
                <a:gd name="T4" fmla="*/ 427 w 495"/>
                <a:gd name="T5" fmla="*/ 236 h 493"/>
                <a:gd name="T6" fmla="*/ 240 w 495"/>
                <a:gd name="T7" fmla="*/ 421 h 493"/>
                <a:gd name="T8" fmla="*/ 216 w 495"/>
                <a:gd name="T9" fmla="*/ 436 h 493"/>
                <a:gd name="T10" fmla="*/ 40 w 495"/>
                <a:gd name="T11" fmla="*/ 488 h 493"/>
                <a:gd name="T12" fmla="*/ 9 w 495"/>
                <a:gd name="T13" fmla="*/ 484 h 493"/>
                <a:gd name="T14" fmla="*/ 6 w 495"/>
                <a:gd name="T15" fmla="*/ 454 h 493"/>
                <a:gd name="T16" fmla="*/ 58 w 495"/>
                <a:gd name="T17" fmla="*/ 276 h 493"/>
                <a:gd name="T18" fmla="*/ 67 w 495"/>
                <a:gd name="T19" fmla="*/ 259 h 493"/>
                <a:gd name="T20" fmla="*/ 327 w 495"/>
                <a:gd name="T21" fmla="*/ 1 h 493"/>
                <a:gd name="T22" fmla="*/ 328 w 495"/>
                <a:gd name="T23" fmla="*/ 1 h 493"/>
                <a:gd name="T24" fmla="*/ 102 w 495"/>
                <a:gd name="T25" fmla="*/ 292 h 493"/>
                <a:gd name="T26" fmla="*/ 72 w 495"/>
                <a:gd name="T27" fmla="*/ 396 h 493"/>
                <a:gd name="T28" fmla="*/ 74 w 495"/>
                <a:gd name="T29" fmla="*/ 405 h 493"/>
                <a:gd name="T30" fmla="*/ 113 w 495"/>
                <a:gd name="T31" fmla="*/ 418 h 493"/>
                <a:gd name="T32" fmla="*/ 148 w 495"/>
                <a:gd name="T33" fmla="*/ 408 h 493"/>
                <a:gd name="T34" fmla="*/ 200 w 495"/>
                <a:gd name="T35" fmla="*/ 393 h 493"/>
                <a:gd name="T36" fmla="*/ 185 w 495"/>
                <a:gd name="T37" fmla="*/ 316 h 493"/>
                <a:gd name="T38" fmla="*/ 178 w 495"/>
                <a:gd name="T39" fmla="*/ 308 h 493"/>
                <a:gd name="T40" fmla="*/ 102 w 495"/>
                <a:gd name="T41" fmla="*/ 292 h 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95" h="493">
                  <a:moveTo>
                    <a:pt x="328" y="1"/>
                  </a:moveTo>
                  <a:cubicBezTo>
                    <a:pt x="384" y="56"/>
                    <a:pt x="439" y="112"/>
                    <a:pt x="495" y="167"/>
                  </a:cubicBezTo>
                  <a:cubicBezTo>
                    <a:pt x="473" y="190"/>
                    <a:pt x="450" y="213"/>
                    <a:pt x="427" y="236"/>
                  </a:cubicBezTo>
                  <a:cubicBezTo>
                    <a:pt x="365" y="298"/>
                    <a:pt x="303" y="360"/>
                    <a:pt x="240" y="421"/>
                  </a:cubicBezTo>
                  <a:cubicBezTo>
                    <a:pt x="233" y="428"/>
                    <a:pt x="225" y="433"/>
                    <a:pt x="216" y="436"/>
                  </a:cubicBezTo>
                  <a:cubicBezTo>
                    <a:pt x="157" y="454"/>
                    <a:pt x="98" y="471"/>
                    <a:pt x="40" y="488"/>
                  </a:cubicBezTo>
                  <a:cubicBezTo>
                    <a:pt x="28" y="492"/>
                    <a:pt x="18" y="493"/>
                    <a:pt x="9" y="484"/>
                  </a:cubicBezTo>
                  <a:cubicBezTo>
                    <a:pt x="0" y="475"/>
                    <a:pt x="3" y="464"/>
                    <a:pt x="6" y="454"/>
                  </a:cubicBezTo>
                  <a:cubicBezTo>
                    <a:pt x="23" y="395"/>
                    <a:pt x="40" y="335"/>
                    <a:pt x="58" y="276"/>
                  </a:cubicBezTo>
                  <a:cubicBezTo>
                    <a:pt x="60" y="270"/>
                    <a:pt x="63" y="264"/>
                    <a:pt x="67" y="259"/>
                  </a:cubicBezTo>
                  <a:cubicBezTo>
                    <a:pt x="154" y="173"/>
                    <a:pt x="240" y="87"/>
                    <a:pt x="327" y="1"/>
                  </a:cubicBezTo>
                  <a:cubicBezTo>
                    <a:pt x="328" y="1"/>
                    <a:pt x="329" y="0"/>
                    <a:pt x="328" y="1"/>
                  </a:cubicBezTo>
                  <a:close/>
                  <a:moveTo>
                    <a:pt x="102" y="292"/>
                  </a:moveTo>
                  <a:cubicBezTo>
                    <a:pt x="91" y="327"/>
                    <a:pt x="81" y="362"/>
                    <a:pt x="72" y="396"/>
                  </a:cubicBezTo>
                  <a:cubicBezTo>
                    <a:pt x="71" y="399"/>
                    <a:pt x="72" y="403"/>
                    <a:pt x="74" y="405"/>
                  </a:cubicBezTo>
                  <a:cubicBezTo>
                    <a:pt x="87" y="423"/>
                    <a:pt x="92" y="425"/>
                    <a:pt x="113" y="418"/>
                  </a:cubicBezTo>
                  <a:cubicBezTo>
                    <a:pt x="125" y="415"/>
                    <a:pt x="136" y="411"/>
                    <a:pt x="148" y="408"/>
                  </a:cubicBezTo>
                  <a:cubicBezTo>
                    <a:pt x="165" y="403"/>
                    <a:pt x="182" y="398"/>
                    <a:pt x="200" y="393"/>
                  </a:cubicBezTo>
                  <a:cubicBezTo>
                    <a:pt x="195" y="365"/>
                    <a:pt x="190" y="341"/>
                    <a:pt x="185" y="316"/>
                  </a:cubicBezTo>
                  <a:cubicBezTo>
                    <a:pt x="185" y="313"/>
                    <a:pt x="181" y="309"/>
                    <a:pt x="178" y="308"/>
                  </a:cubicBezTo>
                  <a:cubicBezTo>
                    <a:pt x="153" y="302"/>
                    <a:pt x="128" y="297"/>
                    <a:pt x="102" y="292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defTabSz="60946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HK" altLang="en-US" b="1" dirty="0">
                <a:latin typeface="微软雅黑" panose="020B0503020204020204" pitchFamily="34" charset="-122"/>
                <a:ea typeface="+mn-ea"/>
              </a:endParaRPr>
            </a:p>
          </p:txBody>
        </p:sp>
        <p:sp>
          <p:nvSpPr>
            <p:cNvPr id="8" name="Freeform 8"/>
            <p:cNvSpPr>
              <a:spLocks/>
            </p:cNvSpPr>
            <p:nvPr/>
          </p:nvSpPr>
          <p:spPr bwMode="auto">
            <a:xfrm>
              <a:off x="2262162" y="3371619"/>
              <a:ext cx="608346" cy="119627"/>
            </a:xfrm>
            <a:custGeom>
              <a:avLst/>
              <a:gdLst>
                <a:gd name="T0" fmla="*/ 0 w 529"/>
                <a:gd name="T1" fmla="*/ 104 h 104"/>
                <a:gd name="T2" fmla="*/ 0 w 529"/>
                <a:gd name="T3" fmla="*/ 0 h 104"/>
                <a:gd name="T4" fmla="*/ 529 w 529"/>
                <a:gd name="T5" fmla="*/ 0 h 104"/>
                <a:gd name="T6" fmla="*/ 529 w 529"/>
                <a:gd name="T7" fmla="*/ 104 h 104"/>
                <a:gd name="T8" fmla="*/ 0 w 529"/>
                <a:gd name="T9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9" h="104">
                  <a:moveTo>
                    <a:pt x="0" y="104"/>
                  </a:moveTo>
                  <a:cubicBezTo>
                    <a:pt x="0" y="69"/>
                    <a:pt x="0" y="35"/>
                    <a:pt x="0" y="0"/>
                  </a:cubicBezTo>
                  <a:cubicBezTo>
                    <a:pt x="177" y="0"/>
                    <a:pt x="352" y="0"/>
                    <a:pt x="529" y="0"/>
                  </a:cubicBezTo>
                  <a:cubicBezTo>
                    <a:pt x="529" y="35"/>
                    <a:pt x="529" y="69"/>
                    <a:pt x="529" y="104"/>
                  </a:cubicBezTo>
                  <a:cubicBezTo>
                    <a:pt x="353" y="104"/>
                    <a:pt x="177" y="104"/>
                    <a:pt x="0" y="104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defTabSz="60946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HK" altLang="en-US" b="1" dirty="0">
                <a:latin typeface="微软雅黑" panose="020B0503020204020204" pitchFamily="34" charset="-122"/>
                <a:ea typeface="+mn-ea"/>
              </a:endParaRPr>
            </a:p>
          </p:txBody>
        </p:sp>
        <p:sp>
          <p:nvSpPr>
            <p:cNvPr id="9" name="Freeform 9"/>
            <p:cNvSpPr>
              <a:spLocks/>
            </p:cNvSpPr>
            <p:nvPr/>
          </p:nvSpPr>
          <p:spPr bwMode="auto">
            <a:xfrm>
              <a:off x="2263134" y="3127502"/>
              <a:ext cx="607373" cy="119627"/>
            </a:xfrm>
            <a:custGeom>
              <a:avLst/>
              <a:gdLst>
                <a:gd name="T0" fmla="*/ 528 w 528"/>
                <a:gd name="T1" fmla="*/ 0 h 104"/>
                <a:gd name="T2" fmla="*/ 528 w 528"/>
                <a:gd name="T3" fmla="*/ 104 h 104"/>
                <a:gd name="T4" fmla="*/ 0 w 528"/>
                <a:gd name="T5" fmla="*/ 104 h 104"/>
                <a:gd name="T6" fmla="*/ 0 w 528"/>
                <a:gd name="T7" fmla="*/ 0 h 104"/>
                <a:gd name="T8" fmla="*/ 528 w 528"/>
                <a:gd name="T9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8" h="104">
                  <a:moveTo>
                    <a:pt x="528" y="0"/>
                  </a:moveTo>
                  <a:cubicBezTo>
                    <a:pt x="528" y="35"/>
                    <a:pt x="528" y="69"/>
                    <a:pt x="528" y="104"/>
                  </a:cubicBezTo>
                  <a:cubicBezTo>
                    <a:pt x="352" y="104"/>
                    <a:pt x="177" y="104"/>
                    <a:pt x="0" y="104"/>
                  </a:cubicBezTo>
                  <a:cubicBezTo>
                    <a:pt x="0" y="70"/>
                    <a:pt x="0" y="36"/>
                    <a:pt x="0" y="0"/>
                  </a:cubicBezTo>
                  <a:cubicBezTo>
                    <a:pt x="176" y="0"/>
                    <a:pt x="352" y="0"/>
                    <a:pt x="528" y="0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defTabSz="60946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HK" altLang="en-US" b="1" dirty="0">
                <a:latin typeface="微软雅黑" panose="020B0503020204020204" pitchFamily="34" charset="-122"/>
                <a:ea typeface="+mn-ea"/>
              </a:endParaRPr>
            </a:p>
          </p:txBody>
        </p:sp>
        <p:sp>
          <p:nvSpPr>
            <p:cNvPr id="10" name="Freeform 10"/>
            <p:cNvSpPr>
              <a:spLocks/>
            </p:cNvSpPr>
            <p:nvPr/>
          </p:nvSpPr>
          <p:spPr bwMode="auto">
            <a:xfrm>
              <a:off x="2263134" y="3615735"/>
              <a:ext cx="549991" cy="120599"/>
            </a:xfrm>
            <a:custGeom>
              <a:avLst/>
              <a:gdLst>
                <a:gd name="T0" fmla="*/ 0 w 478"/>
                <a:gd name="T1" fmla="*/ 0 h 105"/>
                <a:gd name="T2" fmla="*/ 478 w 478"/>
                <a:gd name="T3" fmla="*/ 0 h 105"/>
                <a:gd name="T4" fmla="*/ 472 w 478"/>
                <a:gd name="T5" fmla="*/ 8 h 105"/>
                <a:gd name="T6" fmla="*/ 383 w 478"/>
                <a:gd name="T7" fmla="*/ 97 h 105"/>
                <a:gd name="T8" fmla="*/ 366 w 478"/>
                <a:gd name="T9" fmla="*/ 104 h 105"/>
                <a:gd name="T10" fmla="*/ 8 w 478"/>
                <a:gd name="T11" fmla="*/ 105 h 105"/>
                <a:gd name="T12" fmla="*/ 0 w 478"/>
                <a:gd name="T13" fmla="*/ 104 h 105"/>
                <a:gd name="T14" fmla="*/ 0 w 478"/>
                <a:gd name="T15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8" h="105">
                  <a:moveTo>
                    <a:pt x="0" y="0"/>
                  </a:moveTo>
                  <a:cubicBezTo>
                    <a:pt x="159" y="0"/>
                    <a:pt x="318" y="0"/>
                    <a:pt x="478" y="0"/>
                  </a:cubicBezTo>
                  <a:cubicBezTo>
                    <a:pt x="476" y="3"/>
                    <a:pt x="474" y="6"/>
                    <a:pt x="472" y="8"/>
                  </a:cubicBezTo>
                  <a:cubicBezTo>
                    <a:pt x="443" y="38"/>
                    <a:pt x="413" y="68"/>
                    <a:pt x="383" y="97"/>
                  </a:cubicBezTo>
                  <a:cubicBezTo>
                    <a:pt x="379" y="101"/>
                    <a:pt x="372" y="104"/>
                    <a:pt x="366" y="104"/>
                  </a:cubicBezTo>
                  <a:cubicBezTo>
                    <a:pt x="247" y="105"/>
                    <a:pt x="127" y="105"/>
                    <a:pt x="8" y="105"/>
                  </a:cubicBezTo>
                  <a:cubicBezTo>
                    <a:pt x="6" y="105"/>
                    <a:pt x="3" y="104"/>
                    <a:pt x="0" y="104"/>
                  </a:cubicBezTo>
                  <a:cubicBezTo>
                    <a:pt x="0" y="69"/>
                    <a:pt x="0" y="35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defTabSz="60946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HK" altLang="en-US" b="1" dirty="0">
                <a:latin typeface="微软雅黑" panose="020B0503020204020204" pitchFamily="34" charset="-122"/>
                <a:ea typeface="+mn-ea"/>
              </a:endParaRPr>
            </a:p>
          </p:txBody>
        </p:sp>
        <p:sp>
          <p:nvSpPr>
            <p:cNvPr id="11" name="Freeform 11"/>
            <p:cNvSpPr>
              <a:spLocks/>
            </p:cNvSpPr>
            <p:nvPr/>
          </p:nvSpPr>
          <p:spPr bwMode="auto">
            <a:xfrm>
              <a:off x="3016880" y="3492218"/>
              <a:ext cx="283019" cy="281074"/>
            </a:xfrm>
            <a:custGeom>
              <a:avLst/>
              <a:gdLst>
                <a:gd name="T0" fmla="*/ 0 w 246"/>
                <a:gd name="T1" fmla="*/ 87 h 244"/>
                <a:gd name="T2" fmla="*/ 66 w 246"/>
                <a:gd name="T3" fmla="*/ 20 h 244"/>
                <a:gd name="T4" fmla="*/ 139 w 246"/>
                <a:gd name="T5" fmla="*/ 20 h 244"/>
                <a:gd name="T6" fmla="*/ 225 w 246"/>
                <a:gd name="T7" fmla="*/ 106 h 244"/>
                <a:gd name="T8" fmla="*/ 227 w 246"/>
                <a:gd name="T9" fmla="*/ 178 h 244"/>
                <a:gd name="T10" fmla="*/ 159 w 246"/>
                <a:gd name="T11" fmla="*/ 244 h 244"/>
                <a:gd name="T12" fmla="*/ 0 w 246"/>
                <a:gd name="T13" fmla="*/ 87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244">
                  <a:moveTo>
                    <a:pt x="0" y="87"/>
                  </a:moveTo>
                  <a:cubicBezTo>
                    <a:pt x="22" y="64"/>
                    <a:pt x="43" y="41"/>
                    <a:pt x="66" y="20"/>
                  </a:cubicBezTo>
                  <a:cubicBezTo>
                    <a:pt x="87" y="1"/>
                    <a:pt x="118" y="0"/>
                    <a:pt x="139" y="20"/>
                  </a:cubicBezTo>
                  <a:cubicBezTo>
                    <a:pt x="169" y="48"/>
                    <a:pt x="198" y="76"/>
                    <a:pt x="225" y="106"/>
                  </a:cubicBezTo>
                  <a:cubicBezTo>
                    <a:pt x="245" y="127"/>
                    <a:pt x="246" y="158"/>
                    <a:pt x="227" y="178"/>
                  </a:cubicBezTo>
                  <a:cubicBezTo>
                    <a:pt x="205" y="202"/>
                    <a:pt x="181" y="223"/>
                    <a:pt x="159" y="244"/>
                  </a:cubicBezTo>
                  <a:cubicBezTo>
                    <a:pt x="107" y="193"/>
                    <a:pt x="54" y="140"/>
                    <a:pt x="0" y="87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defTabSz="60946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HK" altLang="en-US" b="1" dirty="0">
                <a:latin typeface="微软雅黑" panose="020B0503020204020204" pitchFamily="34" charset="-122"/>
                <a:ea typeface="+mn-ea"/>
              </a:endParaRPr>
            </a:p>
          </p:txBody>
        </p:sp>
        <p:sp>
          <p:nvSpPr>
            <p:cNvPr id="12" name="Freeform 12"/>
            <p:cNvSpPr>
              <a:spLocks/>
            </p:cNvSpPr>
            <p:nvPr/>
          </p:nvSpPr>
          <p:spPr bwMode="auto">
            <a:xfrm>
              <a:off x="2017073" y="3372591"/>
              <a:ext cx="119627" cy="117682"/>
            </a:xfrm>
            <a:custGeom>
              <a:avLst/>
              <a:gdLst>
                <a:gd name="T0" fmla="*/ 0 w 104"/>
                <a:gd name="T1" fmla="*/ 102 h 102"/>
                <a:gd name="T2" fmla="*/ 0 w 104"/>
                <a:gd name="T3" fmla="*/ 0 h 102"/>
                <a:gd name="T4" fmla="*/ 104 w 104"/>
                <a:gd name="T5" fmla="*/ 0 h 102"/>
                <a:gd name="T6" fmla="*/ 104 w 104"/>
                <a:gd name="T7" fmla="*/ 102 h 102"/>
                <a:gd name="T8" fmla="*/ 0 w 104"/>
                <a:gd name="T9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" h="102">
                  <a:moveTo>
                    <a:pt x="0" y="102"/>
                  </a:moveTo>
                  <a:cubicBezTo>
                    <a:pt x="0" y="68"/>
                    <a:pt x="0" y="34"/>
                    <a:pt x="0" y="0"/>
                  </a:cubicBezTo>
                  <a:cubicBezTo>
                    <a:pt x="35" y="0"/>
                    <a:pt x="69" y="0"/>
                    <a:pt x="104" y="0"/>
                  </a:cubicBezTo>
                  <a:cubicBezTo>
                    <a:pt x="104" y="34"/>
                    <a:pt x="104" y="67"/>
                    <a:pt x="104" y="102"/>
                  </a:cubicBezTo>
                  <a:cubicBezTo>
                    <a:pt x="70" y="102"/>
                    <a:pt x="36" y="102"/>
                    <a:pt x="0" y="102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defTabSz="60946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HK" altLang="en-US" b="1" dirty="0">
                <a:latin typeface="微软雅黑" panose="020B0503020204020204" pitchFamily="34" charset="-122"/>
                <a:ea typeface="+mn-ea"/>
              </a:endParaRPr>
            </a:p>
          </p:txBody>
        </p:sp>
        <p:sp>
          <p:nvSpPr>
            <p:cNvPr id="13" name="Freeform 13"/>
            <p:cNvSpPr>
              <a:spLocks/>
            </p:cNvSpPr>
            <p:nvPr/>
          </p:nvSpPr>
          <p:spPr bwMode="auto">
            <a:xfrm>
              <a:off x="2018045" y="3128475"/>
              <a:ext cx="118654" cy="118654"/>
            </a:xfrm>
            <a:custGeom>
              <a:avLst/>
              <a:gdLst>
                <a:gd name="T0" fmla="*/ 103 w 103"/>
                <a:gd name="T1" fmla="*/ 103 h 103"/>
                <a:gd name="T2" fmla="*/ 0 w 103"/>
                <a:gd name="T3" fmla="*/ 103 h 103"/>
                <a:gd name="T4" fmla="*/ 0 w 103"/>
                <a:gd name="T5" fmla="*/ 0 h 103"/>
                <a:gd name="T6" fmla="*/ 103 w 103"/>
                <a:gd name="T7" fmla="*/ 0 h 103"/>
                <a:gd name="T8" fmla="*/ 103 w 103"/>
                <a:gd name="T9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03">
                  <a:moveTo>
                    <a:pt x="103" y="103"/>
                  </a:moveTo>
                  <a:cubicBezTo>
                    <a:pt x="68" y="103"/>
                    <a:pt x="34" y="103"/>
                    <a:pt x="0" y="103"/>
                  </a:cubicBezTo>
                  <a:cubicBezTo>
                    <a:pt x="0" y="68"/>
                    <a:pt x="0" y="35"/>
                    <a:pt x="0" y="0"/>
                  </a:cubicBezTo>
                  <a:cubicBezTo>
                    <a:pt x="34" y="0"/>
                    <a:pt x="68" y="0"/>
                    <a:pt x="103" y="0"/>
                  </a:cubicBezTo>
                  <a:cubicBezTo>
                    <a:pt x="103" y="34"/>
                    <a:pt x="103" y="68"/>
                    <a:pt x="103" y="103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defTabSz="60946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HK" altLang="en-US" b="1" dirty="0">
                <a:latin typeface="微软雅黑" panose="020B0503020204020204" pitchFamily="34" charset="-122"/>
                <a:ea typeface="+mn-ea"/>
              </a:endParaRPr>
            </a:p>
          </p:txBody>
        </p:sp>
        <p:sp>
          <p:nvSpPr>
            <p:cNvPr id="14" name="Freeform 14"/>
            <p:cNvSpPr>
              <a:spLocks/>
            </p:cNvSpPr>
            <p:nvPr/>
          </p:nvSpPr>
          <p:spPr bwMode="auto">
            <a:xfrm>
              <a:off x="2018045" y="3616708"/>
              <a:ext cx="118654" cy="118654"/>
            </a:xfrm>
            <a:custGeom>
              <a:avLst/>
              <a:gdLst>
                <a:gd name="T0" fmla="*/ 103 w 103"/>
                <a:gd name="T1" fmla="*/ 103 h 103"/>
                <a:gd name="T2" fmla="*/ 0 w 103"/>
                <a:gd name="T3" fmla="*/ 103 h 103"/>
                <a:gd name="T4" fmla="*/ 0 w 103"/>
                <a:gd name="T5" fmla="*/ 0 h 103"/>
                <a:gd name="T6" fmla="*/ 103 w 103"/>
                <a:gd name="T7" fmla="*/ 0 h 103"/>
                <a:gd name="T8" fmla="*/ 103 w 103"/>
                <a:gd name="T9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03">
                  <a:moveTo>
                    <a:pt x="103" y="103"/>
                  </a:moveTo>
                  <a:cubicBezTo>
                    <a:pt x="68" y="103"/>
                    <a:pt x="35" y="103"/>
                    <a:pt x="0" y="103"/>
                  </a:cubicBezTo>
                  <a:cubicBezTo>
                    <a:pt x="0" y="68"/>
                    <a:pt x="0" y="35"/>
                    <a:pt x="0" y="0"/>
                  </a:cubicBezTo>
                  <a:cubicBezTo>
                    <a:pt x="34" y="0"/>
                    <a:pt x="68" y="0"/>
                    <a:pt x="103" y="0"/>
                  </a:cubicBezTo>
                  <a:cubicBezTo>
                    <a:pt x="103" y="33"/>
                    <a:pt x="103" y="67"/>
                    <a:pt x="103" y="103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defTabSz="60946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HK" altLang="en-US" b="1" dirty="0">
                <a:latin typeface="微软雅黑" panose="020B0503020204020204" pitchFamily="34" charset="-122"/>
                <a:ea typeface="+mn-ea"/>
              </a:endParaRPr>
            </a:p>
          </p:txBody>
        </p:sp>
      </p:grpSp>
      <p:sp>
        <p:nvSpPr>
          <p:cNvPr id="15" name="文本框 14"/>
          <p:cNvSpPr txBox="1"/>
          <p:nvPr/>
        </p:nvSpPr>
        <p:spPr>
          <a:xfrm>
            <a:off x="926897" y="3967343"/>
            <a:ext cx="2977290" cy="92333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5400" b="1" dirty="0">
                <a:solidFill>
                  <a:srgbClr val="EBE9D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</a:t>
            </a:r>
            <a:endParaRPr lang="zh-CN" altLang="en-US" sz="5400" b="1" dirty="0">
              <a:solidFill>
                <a:srgbClr val="EBE9D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6848078" y="1329835"/>
            <a:ext cx="48554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Company Introduction</a:t>
            </a:r>
            <a:endParaRPr lang="zh-CN" altLang="en-US" sz="32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6848077" y="2485669"/>
            <a:ext cx="45204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Method introduction</a:t>
            </a:r>
            <a:endParaRPr lang="zh-CN" altLang="en-US" sz="32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6848077" y="3691085"/>
            <a:ext cx="22138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Workflow</a:t>
            </a:r>
            <a:endParaRPr lang="zh-CN" altLang="en-US" sz="32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6817619" y="4876437"/>
            <a:ext cx="54763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Results and conclusion</a:t>
            </a:r>
            <a:endParaRPr lang="zh-CN" altLang="en-US" sz="3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6" name="组合 45"/>
          <p:cNvGrpSpPr/>
          <p:nvPr/>
        </p:nvGrpSpPr>
        <p:grpSpPr>
          <a:xfrm rot="5400000">
            <a:off x="-1825395" y="2343771"/>
            <a:ext cx="2270025" cy="902459"/>
            <a:chOff x="5604327" y="1072832"/>
            <a:chExt cx="3149600" cy="1117600"/>
          </a:xfrm>
        </p:grpSpPr>
        <p:sp>
          <p:nvSpPr>
            <p:cNvPr id="47" name="矩形 46"/>
            <p:cNvSpPr/>
            <p:nvPr/>
          </p:nvSpPr>
          <p:spPr>
            <a:xfrm>
              <a:off x="5604327" y="1072832"/>
              <a:ext cx="787400" cy="1117600"/>
            </a:xfrm>
            <a:prstGeom prst="rect">
              <a:avLst/>
            </a:prstGeom>
            <a:solidFill>
              <a:srgbClr val="5ABB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6391727" y="1072832"/>
              <a:ext cx="787400" cy="1117600"/>
            </a:xfrm>
            <a:prstGeom prst="rect">
              <a:avLst/>
            </a:prstGeom>
            <a:solidFill>
              <a:srgbClr val="7562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7179127" y="1072832"/>
              <a:ext cx="787400" cy="1117600"/>
            </a:xfrm>
            <a:prstGeom prst="rect">
              <a:avLst/>
            </a:prstGeom>
            <a:solidFill>
              <a:srgbClr val="EF5B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7966527" y="1072832"/>
              <a:ext cx="787400" cy="1117600"/>
            </a:xfrm>
            <a:prstGeom prst="rect">
              <a:avLst/>
            </a:prstGeom>
            <a:solidFill>
              <a:srgbClr val="F2B9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5722376" y="1268362"/>
            <a:ext cx="769275" cy="769278"/>
            <a:chOff x="5722376" y="1268362"/>
            <a:chExt cx="769275" cy="769278"/>
          </a:xfrm>
        </p:grpSpPr>
        <p:sp>
          <p:nvSpPr>
            <p:cNvPr id="17" name="椭圆 16"/>
            <p:cNvSpPr/>
            <p:nvPr/>
          </p:nvSpPr>
          <p:spPr>
            <a:xfrm>
              <a:off x="5722376" y="1268362"/>
              <a:ext cx="769275" cy="769278"/>
            </a:xfrm>
            <a:prstGeom prst="ellipse">
              <a:avLst/>
            </a:prstGeom>
            <a:solidFill>
              <a:srgbClr val="756271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5742159" y="1358966"/>
              <a:ext cx="729701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32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zh-CN" altLang="en-US" sz="32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5722376" y="2450564"/>
            <a:ext cx="769275" cy="769278"/>
            <a:chOff x="5722376" y="2450564"/>
            <a:chExt cx="769275" cy="769278"/>
          </a:xfrm>
        </p:grpSpPr>
        <p:sp>
          <p:nvSpPr>
            <p:cNvPr id="18" name="椭圆 17"/>
            <p:cNvSpPr/>
            <p:nvPr/>
          </p:nvSpPr>
          <p:spPr>
            <a:xfrm>
              <a:off x="5722376" y="2450564"/>
              <a:ext cx="769275" cy="769278"/>
            </a:xfrm>
            <a:prstGeom prst="ellipse">
              <a:avLst/>
            </a:prstGeom>
            <a:solidFill>
              <a:srgbClr val="EF5B43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736441" y="2527909"/>
              <a:ext cx="729701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32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zh-CN" altLang="en-US" sz="32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5722377" y="3632765"/>
            <a:ext cx="769275" cy="769278"/>
            <a:chOff x="5722377" y="3632765"/>
            <a:chExt cx="769275" cy="769278"/>
          </a:xfrm>
        </p:grpSpPr>
        <p:sp>
          <p:nvSpPr>
            <p:cNvPr id="19" name="椭圆 18"/>
            <p:cNvSpPr/>
            <p:nvPr/>
          </p:nvSpPr>
          <p:spPr>
            <a:xfrm>
              <a:off x="5722377" y="3632765"/>
              <a:ext cx="769275" cy="769278"/>
            </a:xfrm>
            <a:prstGeom prst="ellipse">
              <a:avLst/>
            </a:prstGeom>
            <a:solidFill>
              <a:srgbClr val="F2B973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5747879" y="3717273"/>
              <a:ext cx="729701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32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zh-CN" altLang="en-US" sz="32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5722373" y="4814964"/>
            <a:ext cx="769275" cy="769278"/>
            <a:chOff x="5722373" y="4814964"/>
            <a:chExt cx="769275" cy="769278"/>
          </a:xfrm>
        </p:grpSpPr>
        <p:sp>
          <p:nvSpPr>
            <p:cNvPr id="20" name="椭圆 19"/>
            <p:cNvSpPr/>
            <p:nvPr/>
          </p:nvSpPr>
          <p:spPr>
            <a:xfrm>
              <a:off x="5722373" y="4814964"/>
              <a:ext cx="769275" cy="769278"/>
            </a:xfrm>
            <a:prstGeom prst="ellipse">
              <a:avLst/>
            </a:prstGeom>
            <a:solidFill>
              <a:srgbClr val="858976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5761947" y="4890673"/>
              <a:ext cx="729701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32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04</a:t>
              </a:r>
              <a:endParaRPr lang="zh-CN" altLang="en-US" sz="32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10388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椭圆 10"/>
          <p:cNvSpPr/>
          <p:nvPr/>
        </p:nvSpPr>
        <p:spPr>
          <a:xfrm>
            <a:off x="-1260782" y="1094404"/>
            <a:ext cx="1101992" cy="1101992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sz="2400" kern="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-1317724" y="4400380"/>
            <a:ext cx="1101992" cy="1101992"/>
          </a:xfrm>
          <a:prstGeom prst="ellipse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sz="2400" kern="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-1289253" y="2196396"/>
            <a:ext cx="1101992" cy="1101992"/>
          </a:xfrm>
          <a:prstGeom prst="ellipse">
            <a:avLst/>
          </a:prstGeom>
          <a:solidFill>
            <a:schemeClr val="accent2">
              <a:alpha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sz="2400" kern="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-1317724" y="3298388"/>
            <a:ext cx="1101992" cy="1101992"/>
          </a:xfrm>
          <a:prstGeom prst="ellipse">
            <a:avLst/>
          </a:pr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sz="2400" kern="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Text Box 10"/>
          <p:cNvSpPr txBox="1">
            <a:spLocks noChangeArrowheads="1"/>
          </p:cNvSpPr>
          <p:nvPr/>
        </p:nvSpPr>
        <p:spPr bwMode="auto">
          <a:xfrm>
            <a:off x="3851214" y="1252694"/>
            <a:ext cx="4046440" cy="54014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34226" tIns="17112" rIns="34226" bIns="17112">
            <a:spAutoFit/>
          </a:bodyPr>
          <a:lstStyle/>
          <a:p>
            <a:pPr algn="r" defTabSz="814070">
              <a:lnSpc>
                <a:spcPct val="130000"/>
              </a:lnSpc>
            </a:pPr>
            <a:r>
              <a:rPr lang="en-US" altLang="zh-CN" sz="2800" b="1" dirty="0">
                <a:solidFill>
                  <a:srgbClr val="EF5B4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Vertical comparison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+mj-ea"/>
              <a:cs typeface="Open Sans" panose="020B0606030504020204" pitchFamily="34" charset="0"/>
            </a:endParaRPr>
          </a:p>
        </p:txBody>
      </p:sp>
      <p:sp>
        <p:nvSpPr>
          <p:cNvPr id="38" name="TextBox 42"/>
          <p:cNvSpPr txBox="1"/>
          <p:nvPr/>
        </p:nvSpPr>
        <p:spPr>
          <a:xfrm>
            <a:off x="1221788" y="354987"/>
            <a:ext cx="3649369" cy="43088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>
            <a:defPPr>
              <a:defRPr lang="zh-CN"/>
            </a:defPPr>
            <a:lvl1pPr marL="0" marR="0" lvl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defRPr kumimoji="0" sz="2800" b="1" i="0" u="none" strike="noStrike" cap="none" normalizeH="0" baseline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defRPr>
            </a:lvl1pPr>
          </a:lstStyle>
          <a:p>
            <a:r>
              <a:rPr lang="en-US" altLang="zh-CN" b="0" dirty="0" err="1" smtClean="0">
                <a:solidFill>
                  <a:srgbClr val="756271"/>
                </a:solidFill>
              </a:rPr>
              <a:t>Sensetime</a:t>
            </a:r>
            <a:endParaRPr lang="zh-CN" altLang="en-US" b="0" dirty="0">
              <a:solidFill>
                <a:srgbClr val="756271"/>
              </a:solidFill>
            </a:endParaRPr>
          </a:p>
        </p:txBody>
      </p:sp>
      <p:pic>
        <p:nvPicPr>
          <p:cNvPr id="2051" name="图片 1">
            <a:extLst>
              <a:ext uri="{FF2B5EF4-FFF2-40B4-BE49-F238E27FC236}">
                <a16:creationId xmlns:a16="http://schemas.microsoft.com/office/drawing/2014/main" xmlns="" id="{AC0EA297-BF7F-4DA3-B4D4-14B7C89AE3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356" y="2711473"/>
            <a:ext cx="3200212" cy="276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图片 2">
            <a:extLst>
              <a:ext uri="{FF2B5EF4-FFF2-40B4-BE49-F238E27FC236}">
                <a16:creationId xmlns:a16="http://schemas.microsoft.com/office/drawing/2014/main" xmlns="" id="{47503801-612F-42AC-820B-D36015D434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3273" y="2711473"/>
            <a:ext cx="3183370" cy="2728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9" name="图片 3">
            <a:extLst>
              <a:ext uri="{FF2B5EF4-FFF2-40B4-BE49-F238E27FC236}">
                <a16:creationId xmlns:a16="http://schemas.microsoft.com/office/drawing/2014/main" xmlns="" id="{561C6F4B-32A2-46DE-AAA1-959C8D1A66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3590" y="2747392"/>
            <a:ext cx="3183370" cy="2728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文本框 2">
            <a:extLst>
              <a:ext uri="{FF2B5EF4-FFF2-40B4-BE49-F238E27FC236}">
                <a16:creationId xmlns:a16="http://schemas.microsoft.com/office/drawing/2014/main" xmlns="" id="{4C02AECF-A2DD-44B3-B7A3-33C205DA0B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9524" y="2311410"/>
            <a:ext cx="789947" cy="192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2017</a:t>
            </a:r>
            <a:endParaRPr kumimoji="0" lang="en-US" altLang="zh-CN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1" name="Text Box 4">
            <a:extLst>
              <a:ext uri="{FF2B5EF4-FFF2-40B4-BE49-F238E27FC236}">
                <a16:creationId xmlns:a16="http://schemas.microsoft.com/office/drawing/2014/main" xmlns="" id="{1ECB1CE8-2F5A-4AAD-BEB8-00E6FC34E0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74434" y="1997082"/>
            <a:ext cx="789947" cy="192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2018</a:t>
            </a:r>
            <a:endParaRPr kumimoji="0" lang="en-US" altLang="zh-CN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2" name="Text Box 5">
            <a:extLst>
              <a:ext uri="{FF2B5EF4-FFF2-40B4-BE49-F238E27FC236}">
                <a16:creationId xmlns:a16="http://schemas.microsoft.com/office/drawing/2014/main" xmlns="" id="{A4ECF299-40D3-4E34-9BB1-7E76349445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90301" y="2003761"/>
            <a:ext cx="789947" cy="192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2019</a:t>
            </a:r>
            <a:endParaRPr kumimoji="0" lang="en-US" altLang="zh-CN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3" name="Rectangle 7">
            <a:extLst>
              <a:ext uri="{FF2B5EF4-FFF2-40B4-BE49-F238E27FC236}">
                <a16:creationId xmlns:a16="http://schemas.microsoft.com/office/drawing/2014/main" xmlns="" id="{2B4D5F11-7799-4480-B920-39C13B8891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4" name="Rectangle 8">
            <a:extLst>
              <a:ext uri="{FF2B5EF4-FFF2-40B4-BE49-F238E27FC236}">
                <a16:creationId xmlns:a16="http://schemas.microsoft.com/office/drawing/2014/main" xmlns="" id="{25E10E54-2648-4B38-8094-FCDB1CEEA0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5" name="Rectangle 9">
            <a:extLst>
              <a:ext uri="{FF2B5EF4-FFF2-40B4-BE49-F238E27FC236}">
                <a16:creationId xmlns:a16="http://schemas.microsoft.com/office/drawing/2014/main" xmlns="" id="{A2C45D66-88B1-4975-8ED7-810C5A2047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0193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6" name="Rectangle 10">
            <a:extLst>
              <a:ext uri="{FF2B5EF4-FFF2-40B4-BE49-F238E27FC236}">
                <a16:creationId xmlns:a16="http://schemas.microsoft.com/office/drawing/2014/main" xmlns="" id="{C4E7ED8D-4EC8-4F60-A321-6CD21FA9B2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5623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7" name="Rectangle 11">
            <a:extLst>
              <a:ext uri="{FF2B5EF4-FFF2-40B4-BE49-F238E27FC236}">
                <a16:creationId xmlns:a16="http://schemas.microsoft.com/office/drawing/2014/main" xmlns="" id="{23E4EB6D-AA4C-4E32-998D-71206A00B6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105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786689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椭圆 10"/>
          <p:cNvSpPr/>
          <p:nvPr/>
        </p:nvSpPr>
        <p:spPr>
          <a:xfrm>
            <a:off x="-1260782" y="1094404"/>
            <a:ext cx="1101992" cy="1101992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sz="2400" kern="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-1317724" y="4400380"/>
            <a:ext cx="1101992" cy="1101992"/>
          </a:xfrm>
          <a:prstGeom prst="ellipse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sz="2400" kern="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-1289253" y="2196396"/>
            <a:ext cx="1101992" cy="1101992"/>
          </a:xfrm>
          <a:prstGeom prst="ellipse">
            <a:avLst/>
          </a:prstGeom>
          <a:solidFill>
            <a:schemeClr val="accent2">
              <a:alpha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sz="2400" kern="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-1317724" y="3298388"/>
            <a:ext cx="1101992" cy="1101992"/>
          </a:xfrm>
          <a:prstGeom prst="ellipse">
            <a:avLst/>
          </a:pr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sz="2400" kern="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Text Box 10"/>
          <p:cNvSpPr txBox="1">
            <a:spLocks noChangeArrowheads="1"/>
          </p:cNvSpPr>
          <p:nvPr/>
        </p:nvSpPr>
        <p:spPr bwMode="auto">
          <a:xfrm>
            <a:off x="3851214" y="1252694"/>
            <a:ext cx="4046440" cy="54014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34226" tIns="17112" rIns="34226" bIns="17112">
            <a:spAutoFit/>
          </a:bodyPr>
          <a:lstStyle/>
          <a:p>
            <a:pPr algn="r" defTabSz="814070">
              <a:lnSpc>
                <a:spcPct val="130000"/>
              </a:lnSpc>
            </a:pPr>
            <a:r>
              <a:rPr lang="en-US" altLang="zh-CN" sz="2800" b="1" dirty="0">
                <a:solidFill>
                  <a:srgbClr val="EF5B4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Cross comparison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+mj-ea"/>
              <a:cs typeface="Open Sans" panose="020B0606030504020204" pitchFamily="34" charset="0"/>
            </a:endParaRPr>
          </a:p>
        </p:txBody>
      </p:sp>
      <p:sp>
        <p:nvSpPr>
          <p:cNvPr id="38" name="TextBox 42"/>
          <p:cNvSpPr txBox="1"/>
          <p:nvPr/>
        </p:nvSpPr>
        <p:spPr>
          <a:xfrm>
            <a:off x="1221788" y="354987"/>
            <a:ext cx="3649369" cy="43088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>
            <a:defPPr>
              <a:defRPr lang="zh-CN"/>
            </a:defPPr>
            <a:lvl1pPr marL="0" marR="0" lvl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defRPr kumimoji="0" sz="2800" b="1" i="0" u="none" strike="noStrike" cap="none" normalizeH="0" baseline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defRPr>
            </a:lvl1pPr>
          </a:lstStyle>
          <a:p>
            <a:r>
              <a:rPr lang="en-US" altLang="zh-CN" b="0" dirty="0" err="1" smtClean="0">
                <a:solidFill>
                  <a:srgbClr val="756271"/>
                </a:solidFill>
              </a:rPr>
              <a:t>Sensetime</a:t>
            </a:r>
            <a:r>
              <a:rPr lang="en-US" altLang="zh-CN" b="0" dirty="0" smtClean="0">
                <a:solidFill>
                  <a:srgbClr val="756271"/>
                </a:solidFill>
              </a:rPr>
              <a:t> </a:t>
            </a:r>
            <a:r>
              <a:rPr lang="en-US" altLang="zh-CN" b="0" dirty="0">
                <a:solidFill>
                  <a:srgbClr val="756271"/>
                </a:solidFill>
              </a:rPr>
              <a:t>&amp; </a:t>
            </a:r>
            <a:r>
              <a:rPr lang="en-US" altLang="zh-CN" b="0" dirty="0" err="1">
                <a:solidFill>
                  <a:srgbClr val="756271"/>
                </a:solidFill>
              </a:rPr>
              <a:t>Yitu</a:t>
            </a:r>
            <a:endParaRPr lang="zh-CN" altLang="en-US" b="0" dirty="0">
              <a:solidFill>
                <a:srgbClr val="756271"/>
              </a:solidFill>
            </a:endParaRPr>
          </a:p>
        </p:txBody>
      </p:sp>
      <p:pic>
        <p:nvPicPr>
          <p:cNvPr id="2051" name="图片 1">
            <a:extLst>
              <a:ext uri="{FF2B5EF4-FFF2-40B4-BE49-F238E27FC236}">
                <a16:creationId xmlns:a16="http://schemas.microsoft.com/office/drawing/2014/main" xmlns="" id="{AC0EA297-BF7F-4DA3-B4D4-14B7C89AE3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7475" y="2535811"/>
            <a:ext cx="3753657" cy="32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文本框 2">
            <a:extLst>
              <a:ext uri="{FF2B5EF4-FFF2-40B4-BE49-F238E27FC236}">
                <a16:creationId xmlns:a16="http://schemas.microsoft.com/office/drawing/2014/main" xmlns="" id="{4C02AECF-A2DD-44B3-B7A3-33C205DA0B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01026" y="2000249"/>
            <a:ext cx="789947" cy="192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2017</a:t>
            </a:r>
            <a:endParaRPr kumimoji="0" lang="en-US" altLang="zh-CN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3" name="Rectangle 7">
            <a:extLst>
              <a:ext uri="{FF2B5EF4-FFF2-40B4-BE49-F238E27FC236}">
                <a16:creationId xmlns:a16="http://schemas.microsoft.com/office/drawing/2014/main" xmlns="" id="{2B4D5F11-7799-4480-B920-39C13B8891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4" name="Rectangle 8">
            <a:extLst>
              <a:ext uri="{FF2B5EF4-FFF2-40B4-BE49-F238E27FC236}">
                <a16:creationId xmlns:a16="http://schemas.microsoft.com/office/drawing/2014/main" xmlns="" id="{25E10E54-2648-4B38-8094-FCDB1CEEA0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5" name="Rectangle 9">
            <a:extLst>
              <a:ext uri="{FF2B5EF4-FFF2-40B4-BE49-F238E27FC236}">
                <a16:creationId xmlns:a16="http://schemas.microsoft.com/office/drawing/2014/main" xmlns="" id="{A2C45D66-88B1-4975-8ED7-810C5A2047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0193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6" name="Rectangle 10">
            <a:extLst>
              <a:ext uri="{FF2B5EF4-FFF2-40B4-BE49-F238E27FC236}">
                <a16:creationId xmlns:a16="http://schemas.microsoft.com/office/drawing/2014/main" xmlns="" id="{C4E7ED8D-4EC8-4F60-A321-6CD21FA9B2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5623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7" name="Rectangle 11">
            <a:extLst>
              <a:ext uri="{FF2B5EF4-FFF2-40B4-BE49-F238E27FC236}">
                <a16:creationId xmlns:a16="http://schemas.microsoft.com/office/drawing/2014/main" xmlns="" id="{23E4EB6D-AA4C-4E32-998D-71206A00B6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105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xmlns="" id="{110D84F5-D3DF-4CEC-9B33-ED45691F63B2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0590" y="2535813"/>
            <a:ext cx="3553924" cy="324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6684177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椭圆 10"/>
          <p:cNvSpPr/>
          <p:nvPr/>
        </p:nvSpPr>
        <p:spPr>
          <a:xfrm>
            <a:off x="-1260782" y="1094404"/>
            <a:ext cx="1101992" cy="1101992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sz="2400" kern="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-1317724" y="4400380"/>
            <a:ext cx="1101992" cy="1101992"/>
          </a:xfrm>
          <a:prstGeom prst="ellipse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sz="2400" kern="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-1289253" y="2196396"/>
            <a:ext cx="1101992" cy="1101992"/>
          </a:xfrm>
          <a:prstGeom prst="ellipse">
            <a:avLst/>
          </a:prstGeom>
          <a:solidFill>
            <a:schemeClr val="accent2">
              <a:alpha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sz="2400" kern="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-1317724" y="3298388"/>
            <a:ext cx="1101992" cy="1101992"/>
          </a:xfrm>
          <a:prstGeom prst="ellipse">
            <a:avLst/>
          </a:pr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sz="2400" kern="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Text Box 10"/>
          <p:cNvSpPr txBox="1">
            <a:spLocks noChangeArrowheads="1"/>
          </p:cNvSpPr>
          <p:nvPr/>
        </p:nvSpPr>
        <p:spPr bwMode="auto">
          <a:xfrm>
            <a:off x="3851214" y="1252694"/>
            <a:ext cx="4046440" cy="54014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34226" tIns="17112" rIns="34226" bIns="17112">
            <a:spAutoFit/>
          </a:bodyPr>
          <a:lstStyle/>
          <a:p>
            <a:pPr algn="r" defTabSz="814070">
              <a:lnSpc>
                <a:spcPct val="130000"/>
              </a:lnSpc>
            </a:pPr>
            <a:r>
              <a:rPr lang="en-US" altLang="zh-CN" sz="2800" b="1" dirty="0">
                <a:solidFill>
                  <a:srgbClr val="EF5B4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Cross comparison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+mj-ea"/>
              <a:cs typeface="Open Sans" panose="020B0606030504020204" pitchFamily="34" charset="0"/>
            </a:endParaRPr>
          </a:p>
        </p:txBody>
      </p:sp>
      <p:sp>
        <p:nvSpPr>
          <p:cNvPr id="38" name="TextBox 42"/>
          <p:cNvSpPr txBox="1"/>
          <p:nvPr/>
        </p:nvSpPr>
        <p:spPr>
          <a:xfrm>
            <a:off x="1221788" y="354987"/>
            <a:ext cx="3649369" cy="43088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>
            <a:defPPr>
              <a:defRPr lang="zh-CN"/>
            </a:defPPr>
            <a:lvl1pPr marL="0" marR="0" lvl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defRPr kumimoji="0" sz="2800" b="1" i="0" u="none" strike="noStrike" cap="none" normalizeH="0" baseline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defRPr>
            </a:lvl1pPr>
          </a:lstStyle>
          <a:p>
            <a:r>
              <a:rPr lang="en-US" altLang="zh-CN" b="0" dirty="0" err="1" smtClean="0">
                <a:solidFill>
                  <a:srgbClr val="756271"/>
                </a:solidFill>
              </a:rPr>
              <a:t>Sensetime</a:t>
            </a:r>
            <a:r>
              <a:rPr lang="en-US" altLang="zh-CN" b="0" dirty="0" smtClean="0">
                <a:solidFill>
                  <a:srgbClr val="756271"/>
                </a:solidFill>
              </a:rPr>
              <a:t> </a:t>
            </a:r>
            <a:r>
              <a:rPr lang="en-US" altLang="zh-CN" b="0" dirty="0">
                <a:solidFill>
                  <a:srgbClr val="756271"/>
                </a:solidFill>
              </a:rPr>
              <a:t>&amp; </a:t>
            </a:r>
            <a:r>
              <a:rPr lang="en-US" altLang="zh-CN" b="0" dirty="0" err="1">
                <a:solidFill>
                  <a:srgbClr val="756271"/>
                </a:solidFill>
              </a:rPr>
              <a:t>Yitu</a:t>
            </a:r>
            <a:endParaRPr lang="zh-CN" altLang="en-US" b="0" dirty="0">
              <a:solidFill>
                <a:srgbClr val="756271"/>
              </a:solidFill>
            </a:endParaRPr>
          </a:p>
        </p:txBody>
      </p:sp>
      <p:sp>
        <p:nvSpPr>
          <p:cNvPr id="27" name="文本框 2">
            <a:extLst>
              <a:ext uri="{FF2B5EF4-FFF2-40B4-BE49-F238E27FC236}">
                <a16:creationId xmlns:a16="http://schemas.microsoft.com/office/drawing/2014/main" xmlns="" id="{4C02AECF-A2DD-44B3-B7A3-33C205DA0B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01026" y="2000249"/>
            <a:ext cx="789947" cy="192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2018</a:t>
            </a:r>
            <a:endParaRPr kumimoji="0" lang="en-US" altLang="zh-CN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3" name="Rectangle 7">
            <a:extLst>
              <a:ext uri="{FF2B5EF4-FFF2-40B4-BE49-F238E27FC236}">
                <a16:creationId xmlns:a16="http://schemas.microsoft.com/office/drawing/2014/main" xmlns="" id="{2B4D5F11-7799-4480-B920-39C13B8891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4" name="Rectangle 8">
            <a:extLst>
              <a:ext uri="{FF2B5EF4-FFF2-40B4-BE49-F238E27FC236}">
                <a16:creationId xmlns:a16="http://schemas.microsoft.com/office/drawing/2014/main" xmlns="" id="{25E10E54-2648-4B38-8094-FCDB1CEEA0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5" name="Rectangle 9">
            <a:extLst>
              <a:ext uri="{FF2B5EF4-FFF2-40B4-BE49-F238E27FC236}">
                <a16:creationId xmlns:a16="http://schemas.microsoft.com/office/drawing/2014/main" xmlns="" id="{A2C45D66-88B1-4975-8ED7-810C5A2047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0193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6" name="Rectangle 10">
            <a:extLst>
              <a:ext uri="{FF2B5EF4-FFF2-40B4-BE49-F238E27FC236}">
                <a16:creationId xmlns:a16="http://schemas.microsoft.com/office/drawing/2014/main" xmlns="" id="{C4E7ED8D-4EC8-4F60-A321-6CD21FA9B2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5623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7" name="Rectangle 11">
            <a:extLst>
              <a:ext uri="{FF2B5EF4-FFF2-40B4-BE49-F238E27FC236}">
                <a16:creationId xmlns:a16="http://schemas.microsoft.com/office/drawing/2014/main" xmlns="" id="{23E4EB6D-AA4C-4E32-998D-71206A00B6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105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xmlns="" id="{983D4D06-841B-4E7E-AB3B-7406A1690164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3430" y="2574895"/>
            <a:ext cx="3621004" cy="32681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xmlns="" id="{C0C17B7E-02A9-4371-A69C-3A0665AB4512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0973" y="2588333"/>
            <a:ext cx="3654513" cy="32547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5482781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椭圆 10"/>
          <p:cNvSpPr/>
          <p:nvPr/>
        </p:nvSpPr>
        <p:spPr>
          <a:xfrm>
            <a:off x="-1260782" y="1094404"/>
            <a:ext cx="1101992" cy="1101992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sz="2400" kern="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-1317724" y="4400380"/>
            <a:ext cx="1101992" cy="1101992"/>
          </a:xfrm>
          <a:prstGeom prst="ellipse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sz="2400" kern="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-1289253" y="2196396"/>
            <a:ext cx="1101992" cy="1101992"/>
          </a:xfrm>
          <a:prstGeom prst="ellipse">
            <a:avLst/>
          </a:prstGeom>
          <a:solidFill>
            <a:schemeClr val="accent2">
              <a:alpha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sz="2400" kern="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-1317724" y="3298388"/>
            <a:ext cx="1101992" cy="1101992"/>
          </a:xfrm>
          <a:prstGeom prst="ellipse">
            <a:avLst/>
          </a:pr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sz="2400" kern="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Text Box 10"/>
          <p:cNvSpPr txBox="1">
            <a:spLocks noChangeArrowheads="1"/>
          </p:cNvSpPr>
          <p:nvPr/>
        </p:nvSpPr>
        <p:spPr bwMode="auto">
          <a:xfrm>
            <a:off x="3851214" y="1252694"/>
            <a:ext cx="4046440" cy="54014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34226" tIns="17112" rIns="34226" bIns="17112">
            <a:spAutoFit/>
          </a:bodyPr>
          <a:lstStyle/>
          <a:p>
            <a:pPr algn="r" defTabSz="814070">
              <a:lnSpc>
                <a:spcPct val="130000"/>
              </a:lnSpc>
            </a:pPr>
            <a:r>
              <a:rPr lang="en-US" altLang="zh-CN" sz="2800" b="1" dirty="0">
                <a:solidFill>
                  <a:srgbClr val="EF5B4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Cross comparison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+mj-ea"/>
              <a:cs typeface="Open Sans" panose="020B0606030504020204" pitchFamily="34" charset="0"/>
            </a:endParaRPr>
          </a:p>
        </p:txBody>
      </p:sp>
      <p:sp>
        <p:nvSpPr>
          <p:cNvPr id="38" name="TextBox 42"/>
          <p:cNvSpPr txBox="1"/>
          <p:nvPr/>
        </p:nvSpPr>
        <p:spPr>
          <a:xfrm>
            <a:off x="1221788" y="354987"/>
            <a:ext cx="3649369" cy="43088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>
            <a:defPPr>
              <a:defRPr lang="zh-CN"/>
            </a:defPPr>
            <a:lvl1pPr marL="0" marR="0" lvl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defRPr kumimoji="0" sz="2800" b="1" i="0" u="none" strike="noStrike" cap="none" normalizeH="0" baseline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defRPr>
            </a:lvl1pPr>
          </a:lstStyle>
          <a:p>
            <a:r>
              <a:rPr lang="en-US" altLang="zh-CN" b="0" dirty="0" err="1" smtClean="0">
                <a:solidFill>
                  <a:srgbClr val="756271"/>
                </a:solidFill>
              </a:rPr>
              <a:t>Sensetime</a:t>
            </a:r>
            <a:r>
              <a:rPr lang="en-US" altLang="zh-CN" b="0" dirty="0" smtClean="0">
                <a:solidFill>
                  <a:srgbClr val="756271"/>
                </a:solidFill>
              </a:rPr>
              <a:t> </a:t>
            </a:r>
            <a:r>
              <a:rPr lang="en-US" altLang="zh-CN" b="0" dirty="0">
                <a:solidFill>
                  <a:srgbClr val="756271"/>
                </a:solidFill>
              </a:rPr>
              <a:t>&amp; </a:t>
            </a:r>
            <a:r>
              <a:rPr lang="en-US" altLang="zh-CN" b="0" dirty="0" err="1">
                <a:solidFill>
                  <a:srgbClr val="756271"/>
                </a:solidFill>
              </a:rPr>
              <a:t>Yitu</a:t>
            </a:r>
            <a:endParaRPr lang="zh-CN" altLang="en-US" b="0" dirty="0">
              <a:solidFill>
                <a:srgbClr val="756271"/>
              </a:solidFill>
            </a:endParaRPr>
          </a:p>
        </p:txBody>
      </p:sp>
      <p:sp>
        <p:nvSpPr>
          <p:cNvPr id="27" name="文本框 2">
            <a:extLst>
              <a:ext uri="{FF2B5EF4-FFF2-40B4-BE49-F238E27FC236}">
                <a16:creationId xmlns:a16="http://schemas.microsoft.com/office/drawing/2014/main" xmlns="" id="{4C02AECF-A2DD-44B3-B7A3-33C205DA0B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01026" y="2000249"/>
            <a:ext cx="789947" cy="192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2019</a:t>
            </a:r>
            <a:endParaRPr kumimoji="0" lang="en-US" altLang="zh-CN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3" name="Rectangle 7">
            <a:extLst>
              <a:ext uri="{FF2B5EF4-FFF2-40B4-BE49-F238E27FC236}">
                <a16:creationId xmlns:a16="http://schemas.microsoft.com/office/drawing/2014/main" xmlns="" id="{2B4D5F11-7799-4480-B920-39C13B8891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4" name="Rectangle 8">
            <a:extLst>
              <a:ext uri="{FF2B5EF4-FFF2-40B4-BE49-F238E27FC236}">
                <a16:creationId xmlns:a16="http://schemas.microsoft.com/office/drawing/2014/main" xmlns="" id="{25E10E54-2648-4B38-8094-FCDB1CEEA0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5" name="Rectangle 9">
            <a:extLst>
              <a:ext uri="{FF2B5EF4-FFF2-40B4-BE49-F238E27FC236}">
                <a16:creationId xmlns:a16="http://schemas.microsoft.com/office/drawing/2014/main" xmlns="" id="{A2C45D66-88B1-4975-8ED7-810C5A2047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0193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6" name="Rectangle 10">
            <a:extLst>
              <a:ext uri="{FF2B5EF4-FFF2-40B4-BE49-F238E27FC236}">
                <a16:creationId xmlns:a16="http://schemas.microsoft.com/office/drawing/2014/main" xmlns="" id="{C4E7ED8D-4EC8-4F60-A321-6CD21FA9B2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5623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7" name="Rectangle 11">
            <a:extLst>
              <a:ext uri="{FF2B5EF4-FFF2-40B4-BE49-F238E27FC236}">
                <a16:creationId xmlns:a16="http://schemas.microsoft.com/office/drawing/2014/main" xmlns="" id="{23E4EB6D-AA4C-4E32-998D-71206A00B6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105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4" name="图片 15">
            <a:extLst>
              <a:ext uri="{FF2B5EF4-FFF2-40B4-BE49-F238E27FC236}">
                <a16:creationId xmlns:a16="http://schemas.microsoft.com/office/drawing/2014/main" xmlns="" id="{1E58130F-CBD6-44B5-A831-E6B8A10854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9631" y="2650084"/>
            <a:ext cx="3780000" cy="32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3" name="图片 6">
            <a:extLst>
              <a:ext uri="{FF2B5EF4-FFF2-40B4-BE49-F238E27FC236}">
                <a16:creationId xmlns:a16="http://schemas.microsoft.com/office/drawing/2014/main" xmlns="" id="{9B5F99EE-E97E-4DCE-890B-281C69437F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0973" y="2650084"/>
            <a:ext cx="3783354" cy="32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3">
            <a:extLst>
              <a:ext uri="{FF2B5EF4-FFF2-40B4-BE49-F238E27FC236}">
                <a16:creationId xmlns:a16="http://schemas.microsoft.com/office/drawing/2014/main" xmlns="" id="{1AAAA952-8C14-44A5-801C-F3F6951A8D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9631" y="219288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xmlns="" id="{6956DDE4-9799-4233-8388-2A2AE1A650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9631" y="419313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133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192521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文本框 5"/>
          <p:cNvSpPr txBox="1">
            <a:spLocks noChangeArrowheads="1"/>
          </p:cNvSpPr>
          <p:nvPr/>
        </p:nvSpPr>
        <p:spPr bwMode="auto">
          <a:xfrm>
            <a:off x="2001362" y="4572875"/>
            <a:ext cx="8462446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defTabSz="68578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4400" b="1" dirty="0">
                <a:solidFill>
                  <a:srgbClr val="75627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 YOU FOR WATCHING</a:t>
            </a:r>
          </a:p>
        </p:txBody>
      </p:sp>
      <p:grpSp>
        <p:nvGrpSpPr>
          <p:cNvPr id="34" name="Group 4"/>
          <p:cNvGrpSpPr>
            <a:grpSpLocks noChangeAspect="1"/>
          </p:cNvGrpSpPr>
          <p:nvPr/>
        </p:nvGrpSpPr>
        <p:grpSpPr bwMode="auto">
          <a:xfrm>
            <a:off x="5051233" y="888654"/>
            <a:ext cx="2089535" cy="3289479"/>
            <a:chOff x="2207" y="-324"/>
            <a:chExt cx="1461" cy="2300"/>
          </a:xfrm>
        </p:grpSpPr>
        <p:sp>
          <p:nvSpPr>
            <p:cNvPr id="35" name="Freeform 5"/>
            <p:cNvSpPr/>
            <p:nvPr/>
          </p:nvSpPr>
          <p:spPr bwMode="auto">
            <a:xfrm>
              <a:off x="2362" y="-55"/>
              <a:ext cx="1046" cy="1722"/>
            </a:xfrm>
            <a:custGeom>
              <a:avLst/>
              <a:gdLst>
                <a:gd name="T0" fmla="*/ 694 w 694"/>
                <a:gd name="T1" fmla="*/ 1143 h 1143"/>
                <a:gd name="T2" fmla="*/ 0 w 694"/>
                <a:gd name="T3" fmla="*/ 917 h 1143"/>
                <a:gd name="T4" fmla="*/ 0 w 694"/>
                <a:gd name="T5" fmla="*/ 129 h 1143"/>
                <a:gd name="T6" fmla="*/ 0 w 694"/>
                <a:gd name="T7" fmla="*/ 0 h 1143"/>
                <a:gd name="T8" fmla="*/ 6 w 694"/>
                <a:gd name="T9" fmla="*/ 3 h 1143"/>
                <a:gd name="T10" fmla="*/ 51 w 694"/>
                <a:gd name="T11" fmla="*/ 22 h 1143"/>
                <a:gd name="T12" fmla="*/ 694 w 694"/>
                <a:gd name="T13" fmla="*/ 231 h 1143"/>
                <a:gd name="T14" fmla="*/ 694 w 694"/>
                <a:gd name="T15" fmla="*/ 1143 h 1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94" h="1143">
                  <a:moveTo>
                    <a:pt x="694" y="1143"/>
                  </a:moveTo>
                  <a:cubicBezTo>
                    <a:pt x="0" y="917"/>
                    <a:pt x="0" y="917"/>
                    <a:pt x="0" y="917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"/>
                    <a:pt x="4" y="2"/>
                    <a:pt x="6" y="3"/>
                  </a:cubicBezTo>
                  <a:cubicBezTo>
                    <a:pt x="25" y="15"/>
                    <a:pt x="50" y="22"/>
                    <a:pt x="51" y="22"/>
                  </a:cubicBezTo>
                  <a:cubicBezTo>
                    <a:pt x="694" y="231"/>
                    <a:pt x="694" y="231"/>
                    <a:pt x="694" y="231"/>
                  </a:cubicBezTo>
                  <a:lnTo>
                    <a:pt x="694" y="1143"/>
                  </a:lnTo>
                  <a:close/>
                </a:path>
              </a:pathLst>
            </a:custGeom>
            <a:solidFill>
              <a:srgbClr val="543C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defTabSz="914377"/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Freeform 6"/>
            <p:cNvSpPr/>
            <p:nvPr/>
          </p:nvSpPr>
          <p:spPr bwMode="auto">
            <a:xfrm>
              <a:off x="2315" y="-324"/>
              <a:ext cx="1353" cy="2048"/>
            </a:xfrm>
            <a:custGeom>
              <a:avLst/>
              <a:gdLst>
                <a:gd name="T0" fmla="*/ 886 w 897"/>
                <a:gd name="T1" fmla="*/ 244 h 1360"/>
                <a:gd name="T2" fmla="*/ 161 w 897"/>
                <a:gd name="T3" fmla="*/ 7 h 1360"/>
                <a:gd name="T4" fmla="*/ 158 w 897"/>
                <a:gd name="T5" fmla="*/ 7 h 1360"/>
                <a:gd name="T6" fmla="*/ 118 w 897"/>
                <a:gd name="T7" fmla="*/ 0 h 1360"/>
                <a:gd name="T8" fmla="*/ 1 w 897"/>
                <a:gd name="T9" fmla="*/ 110 h 1360"/>
                <a:gd name="T10" fmla="*/ 0 w 897"/>
                <a:gd name="T11" fmla="*/ 114 h 1360"/>
                <a:gd name="T12" fmla="*/ 0 w 897"/>
                <a:gd name="T13" fmla="*/ 119 h 1360"/>
                <a:gd name="T14" fmla="*/ 0 w 897"/>
                <a:gd name="T15" fmla="*/ 308 h 1360"/>
                <a:gd name="T16" fmla="*/ 0 w 897"/>
                <a:gd name="T17" fmla="*/ 1107 h 1360"/>
                <a:gd name="T18" fmla="*/ 11 w 897"/>
                <a:gd name="T19" fmla="*/ 1122 h 1360"/>
                <a:gd name="T20" fmla="*/ 736 w 897"/>
                <a:gd name="T21" fmla="*/ 1359 h 1360"/>
                <a:gd name="T22" fmla="*/ 741 w 897"/>
                <a:gd name="T23" fmla="*/ 1360 h 1360"/>
                <a:gd name="T24" fmla="*/ 750 w 897"/>
                <a:gd name="T25" fmla="*/ 1357 h 1360"/>
                <a:gd name="T26" fmla="*/ 757 w 897"/>
                <a:gd name="T27" fmla="*/ 1344 h 1360"/>
                <a:gd name="T28" fmla="*/ 757 w 897"/>
                <a:gd name="T29" fmla="*/ 1179 h 1360"/>
                <a:gd name="T30" fmla="*/ 882 w 897"/>
                <a:gd name="T31" fmla="*/ 1219 h 1360"/>
                <a:gd name="T32" fmla="*/ 897 w 897"/>
                <a:gd name="T33" fmla="*/ 1204 h 1360"/>
                <a:gd name="T34" fmla="*/ 897 w 897"/>
                <a:gd name="T35" fmla="*/ 259 h 1360"/>
                <a:gd name="T36" fmla="*/ 886 w 897"/>
                <a:gd name="T37" fmla="*/ 244 h 1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97" h="1360">
                  <a:moveTo>
                    <a:pt x="886" y="244"/>
                  </a:moveTo>
                  <a:cubicBezTo>
                    <a:pt x="161" y="7"/>
                    <a:pt x="161" y="7"/>
                    <a:pt x="161" y="7"/>
                  </a:cubicBezTo>
                  <a:cubicBezTo>
                    <a:pt x="160" y="7"/>
                    <a:pt x="159" y="7"/>
                    <a:pt x="158" y="7"/>
                  </a:cubicBezTo>
                  <a:cubicBezTo>
                    <a:pt x="144" y="3"/>
                    <a:pt x="131" y="0"/>
                    <a:pt x="118" y="0"/>
                  </a:cubicBezTo>
                  <a:cubicBezTo>
                    <a:pt x="55" y="0"/>
                    <a:pt x="6" y="48"/>
                    <a:pt x="1" y="110"/>
                  </a:cubicBezTo>
                  <a:cubicBezTo>
                    <a:pt x="1" y="111"/>
                    <a:pt x="0" y="113"/>
                    <a:pt x="0" y="114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1107"/>
                    <a:pt x="0" y="1107"/>
                    <a:pt x="0" y="1107"/>
                  </a:cubicBezTo>
                  <a:cubicBezTo>
                    <a:pt x="0" y="1114"/>
                    <a:pt x="5" y="1120"/>
                    <a:pt x="11" y="1122"/>
                  </a:cubicBezTo>
                  <a:cubicBezTo>
                    <a:pt x="736" y="1359"/>
                    <a:pt x="736" y="1359"/>
                    <a:pt x="736" y="1359"/>
                  </a:cubicBezTo>
                  <a:cubicBezTo>
                    <a:pt x="738" y="1359"/>
                    <a:pt x="739" y="1360"/>
                    <a:pt x="741" y="1360"/>
                  </a:cubicBezTo>
                  <a:cubicBezTo>
                    <a:pt x="744" y="1360"/>
                    <a:pt x="748" y="1359"/>
                    <a:pt x="750" y="1357"/>
                  </a:cubicBezTo>
                  <a:cubicBezTo>
                    <a:pt x="754" y="1354"/>
                    <a:pt x="757" y="1349"/>
                    <a:pt x="757" y="1344"/>
                  </a:cubicBezTo>
                  <a:cubicBezTo>
                    <a:pt x="757" y="1179"/>
                    <a:pt x="757" y="1179"/>
                    <a:pt x="757" y="1179"/>
                  </a:cubicBezTo>
                  <a:cubicBezTo>
                    <a:pt x="879" y="1219"/>
                    <a:pt x="879" y="1219"/>
                    <a:pt x="882" y="1219"/>
                  </a:cubicBezTo>
                  <a:cubicBezTo>
                    <a:pt x="890" y="1219"/>
                    <a:pt x="897" y="1212"/>
                    <a:pt x="897" y="1204"/>
                  </a:cubicBezTo>
                  <a:cubicBezTo>
                    <a:pt x="897" y="259"/>
                    <a:pt x="897" y="259"/>
                    <a:pt x="897" y="259"/>
                  </a:cubicBezTo>
                  <a:cubicBezTo>
                    <a:pt x="897" y="252"/>
                    <a:pt x="893" y="246"/>
                    <a:pt x="886" y="244"/>
                  </a:cubicBezTo>
                  <a:close/>
                </a:path>
              </a:pathLst>
            </a:custGeom>
            <a:solidFill>
              <a:srgbClr val="7562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defTabSz="914377"/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Freeform 7"/>
            <p:cNvSpPr/>
            <p:nvPr/>
          </p:nvSpPr>
          <p:spPr bwMode="auto">
            <a:xfrm>
              <a:off x="2282" y="186"/>
              <a:ext cx="543" cy="1659"/>
            </a:xfrm>
            <a:custGeom>
              <a:avLst/>
              <a:gdLst>
                <a:gd name="T0" fmla="*/ 12 w 360"/>
                <a:gd name="T1" fmla="*/ 1101 h 1101"/>
                <a:gd name="T2" fmla="*/ 9 w 360"/>
                <a:gd name="T3" fmla="*/ 1100 h 1101"/>
                <a:gd name="T4" fmla="*/ 1 w 360"/>
                <a:gd name="T5" fmla="*/ 1086 h 1101"/>
                <a:gd name="T6" fmla="*/ 337 w 360"/>
                <a:gd name="T7" fmla="*/ 9 h 1101"/>
                <a:gd name="T8" fmla="*/ 351 w 360"/>
                <a:gd name="T9" fmla="*/ 2 h 1101"/>
                <a:gd name="T10" fmla="*/ 359 w 360"/>
                <a:gd name="T11" fmla="*/ 16 h 1101"/>
                <a:gd name="T12" fmla="*/ 23 w 360"/>
                <a:gd name="T13" fmla="*/ 1093 h 1101"/>
                <a:gd name="T14" fmla="*/ 12 w 360"/>
                <a:gd name="T15" fmla="*/ 1101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0" h="1101">
                  <a:moveTo>
                    <a:pt x="12" y="1101"/>
                  </a:moveTo>
                  <a:cubicBezTo>
                    <a:pt x="11" y="1101"/>
                    <a:pt x="10" y="1101"/>
                    <a:pt x="9" y="1100"/>
                  </a:cubicBezTo>
                  <a:cubicBezTo>
                    <a:pt x="3" y="1098"/>
                    <a:pt x="0" y="1092"/>
                    <a:pt x="1" y="1086"/>
                  </a:cubicBezTo>
                  <a:cubicBezTo>
                    <a:pt x="337" y="9"/>
                    <a:pt x="337" y="9"/>
                    <a:pt x="337" y="9"/>
                  </a:cubicBezTo>
                  <a:cubicBezTo>
                    <a:pt x="339" y="3"/>
                    <a:pt x="345" y="0"/>
                    <a:pt x="351" y="2"/>
                  </a:cubicBezTo>
                  <a:cubicBezTo>
                    <a:pt x="357" y="3"/>
                    <a:pt x="360" y="10"/>
                    <a:pt x="359" y="16"/>
                  </a:cubicBezTo>
                  <a:cubicBezTo>
                    <a:pt x="23" y="1093"/>
                    <a:pt x="23" y="1093"/>
                    <a:pt x="23" y="1093"/>
                  </a:cubicBezTo>
                  <a:cubicBezTo>
                    <a:pt x="21" y="1098"/>
                    <a:pt x="17" y="1101"/>
                    <a:pt x="12" y="1101"/>
                  </a:cubicBezTo>
                  <a:close/>
                </a:path>
              </a:pathLst>
            </a:custGeom>
            <a:solidFill>
              <a:srgbClr val="543C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defTabSz="914377"/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Freeform 8"/>
            <p:cNvSpPr/>
            <p:nvPr/>
          </p:nvSpPr>
          <p:spPr bwMode="auto">
            <a:xfrm>
              <a:off x="2540" y="266"/>
              <a:ext cx="544" cy="1658"/>
            </a:xfrm>
            <a:custGeom>
              <a:avLst/>
              <a:gdLst>
                <a:gd name="T0" fmla="*/ 13 w 361"/>
                <a:gd name="T1" fmla="*/ 1101 h 1101"/>
                <a:gd name="T2" fmla="*/ 10 w 361"/>
                <a:gd name="T3" fmla="*/ 1101 h 1101"/>
                <a:gd name="T4" fmla="*/ 2 w 361"/>
                <a:gd name="T5" fmla="*/ 1087 h 1101"/>
                <a:gd name="T6" fmla="*/ 338 w 361"/>
                <a:gd name="T7" fmla="*/ 9 h 1101"/>
                <a:gd name="T8" fmla="*/ 352 w 361"/>
                <a:gd name="T9" fmla="*/ 2 h 1101"/>
                <a:gd name="T10" fmla="*/ 359 w 361"/>
                <a:gd name="T11" fmla="*/ 16 h 1101"/>
                <a:gd name="T12" fmla="*/ 24 w 361"/>
                <a:gd name="T13" fmla="*/ 1093 h 1101"/>
                <a:gd name="T14" fmla="*/ 13 w 361"/>
                <a:gd name="T15" fmla="*/ 1101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1" h="1101">
                  <a:moveTo>
                    <a:pt x="13" y="1101"/>
                  </a:moveTo>
                  <a:cubicBezTo>
                    <a:pt x="12" y="1101"/>
                    <a:pt x="11" y="1101"/>
                    <a:pt x="10" y="1101"/>
                  </a:cubicBezTo>
                  <a:cubicBezTo>
                    <a:pt x="4" y="1099"/>
                    <a:pt x="0" y="1093"/>
                    <a:pt x="2" y="1087"/>
                  </a:cubicBezTo>
                  <a:cubicBezTo>
                    <a:pt x="338" y="9"/>
                    <a:pt x="338" y="9"/>
                    <a:pt x="338" y="9"/>
                  </a:cubicBezTo>
                  <a:cubicBezTo>
                    <a:pt x="340" y="4"/>
                    <a:pt x="346" y="0"/>
                    <a:pt x="352" y="2"/>
                  </a:cubicBezTo>
                  <a:cubicBezTo>
                    <a:pt x="358" y="4"/>
                    <a:pt x="361" y="10"/>
                    <a:pt x="359" y="16"/>
                  </a:cubicBezTo>
                  <a:cubicBezTo>
                    <a:pt x="24" y="1093"/>
                    <a:pt x="24" y="1093"/>
                    <a:pt x="24" y="1093"/>
                  </a:cubicBezTo>
                  <a:cubicBezTo>
                    <a:pt x="22" y="1098"/>
                    <a:pt x="18" y="1101"/>
                    <a:pt x="13" y="1101"/>
                  </a:cubicBezTo>
                  <a:close/>
                </a:path>
              </a:pathLst>
            </a:custGeom>
            <a:solidFill>
              <a:srgbClr val="543C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defTabSz="914377"/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Freeform 9"/>
            <p:cNvSpPr/>
            <p:nvPr/>
          </p:nvSpPr>
          <p:spPr bwMode="auto">
            <a:xfrm>
              <a:off x="2763" y="293"/>
              <a:ext cx="288" cy="115"/>
            </a:xfrm>
            <a:custGeom>
              <a:avLst/>
              <a:gdLst>
                <a:gd name="T0" fmla="*/ 179 w 191"/>
                <a:gd name="T1" fmla="*/ 76 h 76"/>
                <a:gd name="T2" fmla="*/ 175 w 191"/>
                <a:gd name="T3" fmla="*/ 75 h 76"/>
                <a:gd name="T4" fmla="*/ 9 w 191"/>
                <a:gd name="T5" fmla="*/ 24 h 76"/>
                <a:gd name="T6" fmla="*/ 2 w 191"/>
                <a:gd name="T7" fmla="*/ 10 h 76"/>
                <a:gd name="T8" fmla="*/ 16 w 191"/>
                <a:gd name="T9" fmla="*/ 2 h 76"/>
                <a:gd name="T10" fmla="*/ 182 w 191"/>
                <a:gd name="T11" fmla="*/ 54 h 76"/>
                <a:gd name="T12" fmla="*/ 190 w 191"/>
                <a:gd name="T13" fmla="*/ 68 h 76"/>
                <a:gd name="T14" fmla="*/ 179 w 191"/>
                <a:gd name="T15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1" h="76">
                  <a:moveTo>
                    <a:pt x="179" y="76"/>
                  </a:moveTo>
                  <a:cubicBezTo>
                    <a:pt x="178" y="76"/>
                    <a:pt x="177" y="76"/>
                    <a:pt x="175" y="75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3" y="22"/>
                    <a:pt x="0" y="15"/>
                    <a:pt x="2" y="10"/>
                  </a:cubicBezTo>
                  <a:cubicBezTo>
                    <a:pt x="3" y="4"/>
                    <a:pt x="10" y="0"/>
                    <a:pt x="16" y="2"/>
                  </a:cubicBezTo>
                  <a:cubicBezTo>
                    <a:pt x="182" y="54"/>
                    <a:pt x="182" y="54"/>
                    <a:pt x="182" y="54"/>
                  </a:cubicBezTo>
                  <a:cubicBezTo>
                    <a:pt x="188" y="56"/>
                    <a:pt x="191" y="62"/>
                    <a:pt x="190" y="68"/>
                  </a:cubicBezTo>
                  <a:cubicBezTo>
                    <a:pt x="188" y="73"/>
                    <a:pt x="184" y="76"/>
                    <a:pt x="179" y="76"/>
                  </a:cubicBezTo>
                  <a:close/>
                </a:path>
              </a:pathLst>
            </a:custGeom>
            <a:solidFill>
              <a:srgbClr val="543C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defTabSz="914377"/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" name="Freeform 10"/>
            <p:cNvSpPr/>
            <p:nvPr/>
          </p:nvSpPr>
          <p:spPr bwMode="auto">
            <a:xfrm>
              <a:off x="2709" y="468"/>
              <a:ext cx="288" cy="113"/>
            </a:xfrm>
            <a:custGeom>
              <a:avLst/>
              <a:gdLst>
                <a:gd name="T0" fmla="*/ 179 w 191"/>
                <a:gd name="T1" fmla="*/ 75 h 75"/>
                <a:gd name="T2" fmla="*/ 175 w 191"/>
                <a:gd name="T3" fmla="*/ 75 h 75"/>
                <a:gd name="T4" fmla="*/ 9 w 191"/>
                <a:gd name="T5" fmla="*/ 23 h 75"/>
                <a:gd name="T6" fmla="*/ 2 w 191"/>
                <a:gd name="T7" fmla="*/ 9 h 75"/>
                <a:gd name="T8" fmla="*/ 16 w 191"/>
                <a:gd name="T9" fmla="*/ 2 h 75"/>
                <a:gd name="T10" fmla="*/ 182 w 191"/>
                <a:gd name="T11" fmla="*/ 53 h 75"/>
                <a:gd name="T12" fmla="*/ 190 w 191"/>
                <a:gd name="T13" fmla="*/ 67 h 75"/>
                <a:gd name="T14" fmla="*/ 179 w 191"/>
                <a:gd name="T15" fmla="*/ 7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1" h="75">
                  <a:moveTo>
                    <a:pt x="179" y="75"/>
                  </a:moveTo>
                  <a:cubicBezTo>
                    <a:pt x="178" y="75"/>
                    <a:pt x="177" y="75"/>
                    <a:pt x="175" y="75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3" y="21"/>
                    <a:pt x="0" y="15"/>
                    <a:pt x="2" y="9"/>
                  </a:cubicBezTo>
                  <a:cubicBezTo>
                    <a:pt x="4" y="3"/>
                    <a:pt x="10" y="0"/>
                    <a:pt x="16" y="2"/>
                  </a:cubicBezTo>
                  <a:cubicBezTo>
                    <a:pt x="182" y="53"/>
                    <a:pt x="182" y="53"/>
                    <a:pt x="182" y="53"/>
                  </a:cubicBezTo>
                  <a:cubicBezTo>
                    <a:pt x="188" y="55"/>
                    <a:pt x="191" y="62"/>
                    <a:pt x="190" y="67"/>
                  </a:cubicBezTo>
                  <a:cubicBezTo>
                    <a:pt x="188" y="72"/>
                    <a:pt x="184" y="75"/>
                    <a:pt x="179" y="75"/>
                  </a:cubicBezTo>
                  <a:close/>
                </a:path>
              </a:pathLst>
            </a:custGeom>
            <a:solidFill>
              <a:srgbClr val="543C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defTabSz="914377"/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" name="Freeform 11"/>
            <p:cNvSpPr/>
            <p:nvPr/>
          </p:nvSpPr>
          <p:spPr bwMode="auto">
            <a:xfrm>
              <a:off x="2655" y="641"/>
              <a:ext cx="288" cy="115"/>
            </a:xfrm>
            <a:custGeom>
              <a:avLst/>
              <a:gdLst>
                <a:gd name="T0" fmla="*/ 179 w 191"/>
                <a:gd name="T1" fmla="*/ 76 h 76"/>
                <a:gd name="T2" fmla="*/ 176 w 191"/>
                <a:gd name="T3" fmla="*/ 75 h 76"/>
                <a:gd name="T4" fmla="*/ 9 w 191"/>
                <a:gd name="T5" fmla="*/ 23 h 76"/>
                <a:gd name="T6" fmla="*/ 2 w 191"/>
                <a:gd name="T7" fmla="*/ 9 h 76"/>
                <a:gd name="T8" fmla="*/ 16 w 191"/>
                <a:gd name="T9" fmla="*/ 2 h 76"/>
                <a:gd name="T10" fmla="*/ 182 w 191"/>
                <a:gd name="T11" fmla="*/ 54 h 76"/>
                <a:gd name="T12" fmla="*/ 190 w 191"/>
                <a:gd name="T13" fmla="*/ 68 h 76"/>
                <a:gd name="T14" fmla="*/ 179 w 191"/>
                <a:gd name="T15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1" h="76">
                  <a:moveTo>
                    <a:pt x="179" y="76"/>
                  </a:moveTo>
                  <a:cubicBezTo>
                    <a:pt x="178" y="76"/>
                    <a:pt x="177" y="76"/>
                    <a:pt x="176" y="75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3" y="22"/>
                    <a:pt x="0" y="15"/>
                    <a:pt x="2" y="9"/>
                  </a:cubicBezTo>
                  <a:cubicBezTo>
                    <a:pt x="4" y="3"/>
                    <a:pt x="10" y="0"/>
                    <a:pt x="16" y="2"/>
                  </a:cubicBezTo>
                  <a:cubicBezTo>
                    <a:pt x="182" y="54"/>
                    <a:pt x="182" y="54"/>
                    <a:pt x="182" y="54"/>
                  </a:cubicBezTo>
                  <a:cubicBezTo>
                    <a:pt x="188" y="56"/>
                    <a:pt x="191" y="62"/>
                    <a:pt x="190" y="68"/>
                  </a:cubicBezTo>
                  <a:cubicBezTo>
                    <a:pt x="188" y="73"/>
                    <a:pt x="184" y="76"/>
                    <a:pt x="179" y="76"/>
                  </a:cubicBezTo>
                  <a:close/>
                </a:path>
              </a:pathLst>
            </a:custGeom>
            <a:solidFill>
              <a:srgbClr val="543C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defTabSz="914377"/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Freeform 12"/>
            <p:cNvSpPr/>
            <p:nvPr/>
          </p:nvSpPr>
          <p:spPr bwMode="auto">
            <a:xfrm>
              <a:off x="2600" y="814"/>
              <a:ext cx="290" cy="115"/>
            </a:xfrm>
            <a:custGeom>
              <a:avLst/>
              <a:gdLst>
                <a:gd name="T0" fmla="*/ 179 w 192"/>
                <a:gd name="T1" fmla="*/ 76 h 76"/>
                <a:gd name="T2" fmla="*/ 176 w 192"/>
                <a:gd name="T3" fmla="*/ 76 h 76"/>
                <a:gd name="T4" fmla="*/ 9 w 192"/>
                <a:gd name="T5" fmla="*/ 24 h 76"/>
                <a:gd name="T6" fmla="*/ 2 w 192"/>
                <a:gd name="T7" fmla="*/ 10 h 76"/>
                <a:gd name="T8" fmla="*/ 16 w 192"/>
                <a:gd name="T9" fmla="*/ 2 h 76"/>
                <a:gd name="T10" fmla="*/ 182 w 192"/>
                <a:gd name="T11" fmla="*/ 54 h 76"/>
                <a:gd name="T12" fmla="*/ 190 w 192"/>
                <a:gd name="T13" fmla="*/ 68 h 76"/>
                <a:gd name="T14" fmla="*/ 179 w 192"/>
                <a:gd name="T15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2" h="76">
                  <a:moveTo>
                    <a:pt x="179" y="76"/>
                  </a:moveTo>
                  <a:cubicBezTo>
                    <a:pt x="178" y="76"/>
                    <a:pt x="177" y="76"/>
                    <a:pt x="176" y="76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3" y="22"/>
                    <a:pt x="0" y="16"/>
                    <a:pt x="2" y="10"/>
                  </a:cubicBezTo>
                  <a:cubicBezTo>
                    <a:pt x="4" y="4"/>
                    <a:pt x="10" y="0"/>
                    <a:pt x="16" y="2"/>
                  </a:cubicBezTo>
                  <a:cubicBezTo>
                    <a:pt x="182" y="54"/>
                    <a:pt x="182" y="54"/>
                    <a:pt x="182" y="54"/>
                  </a:cubicBezTo>
                  <a:cubicBezTo>
                    <a:pt x="188" y="56"/>
                    <a:pt x="192" y="62"/>
                    <a:pt x="190" y="68"/>
                  </a:cubicBezTo>
                  <a:cubicBezTo>
                    <a:pt x="188" y="73"/>
                    <a:pt x="184" y="76"/>
                    <a:pt x="179" y="76"/>
                  </a:cubicBezTo>
                  <a:close/>
                </a:path>
              </a:pathLst>
            </a:custGeom>
            <a:solidFill>
              <a:srgbClr val="543C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defTabSz="914377"/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3" name="Freeform 13"/>
            <p:cNvSpPr/>
            <p:nvPr/>
          </p:nvSpPr>
          <p:spPr bwMode="auto">
            <a:xfrm>
              <a:off x="2546" y="989"/>
              <a:ext cx="289" cy="115"/>
            </a:xfrm>
            <a:custGeom>
              <a:avLst/>
              <a:gdLst>
                <a:gd name="T0" fmla="*/ 179 w 192"/>
                <a:gd name="T1" fmla="*/ 76 h 76"/>
                <a:gd name="T2" fmla="*/ 176 w 192"/>
                <a:gd name="T3" fmla="*/ 75 h 76"/>
                <a:gd name="T4" fmla="*/ 9 w 192"/>
                <a:gd name="T5" fmla="*/ 23 h 76"/>
                <a:gd name="T6" fmla="*/ 2 w 192"/>
                <a:gd name="T7" fmla="*/ 9 h 76"/>
                <a:gd name="T8" fmla="*/ 16 w 192"/>
                <a:gd name="T9" fmla="*/ 2 h 76"/>
                <a:gd name="T10" fmla="*/ 182 w 192"/>
                <a:gd name="T11" fmla="*/ 54 h 76"/>
                <a:gd name="T12" fmla="*/ 190 w 192"/>
                <a:gd name="T13" fmla="*/ 68 h 76"/>
                <a:gd name="T14" fmla="*/ 179 w 192"/>
                <a:gd name="T15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2" h="76">
                  <a:moveTo>
                    <a:pt x="179" y="76"/>
                  </a:moveTo>
                  <a:cubicBezTo>
                    <a:pt x="178" y="76"/>
                    <a:pt x="177" y="75"/>
                    <a:pt x="176" y="75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3" y="21"/>
                    <a:pt x="0" y="15"/>
                    <a:pt x="2" y="9"/>
                  </a:cubicBezTo>
                  <a:cubicBezTo>
                    <a:pt x="4" y="3"/>
                    <a:pt x="10" y="0"/>
                    <a:pt x="16" y="2"/>
                  </a:cubicBezTo>
                  <a:cubicBezTo>
                    <a:pt x="182" y="54"/>
                    <a:pt x="182" y="54"/>
                    <a:pt x="182" y="54"/>
                  </a:cubicBezTo>
                  <a:cubicBezTo>
                    <a:pt x="188" y="55"/>
                    <a:pt x="192" y="62"/>
                    <a:pt x="190" y="68"/>
                  </a:cubicBezTo>
                  <a:cubicBezTo>
                    <a:pt x="188" y="72"/>
                    <a:pt x="184" y="76"/>
                    <a:pt x="179" y="76"/>
                  </a:cubicBezTo>
                  <a:close/>
                </a:path>
              </a:pathLst>
            </a:custGeom>
            <a:solidFill>
              <a:srgbClr val="543C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defTabSz="914377"/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4" name="Freeform 14"/>
            <p:cNvSpPr/>
            <p:nvPr/>
          </p:nvSpPr>
          <p:spPr bwMode="auto">
            <a:xfrm>
              <a:off x="2492" y="1162"/>
              <a:ext cx="289" cy="115"/>
            </a:xfrm>
            <a:custGeom>
              <a:avLst/>
              <a:gdLst>
                <a:gd name="T0" fmla="*/ 179 w 192"/>
                <a:gd name="T1" fmla="*/ 76 h 76"/>
                <a:gd name="T2" fmla="*/ 176 w 192"/>
                <a:gd name="T3" fmla="*/ 75 h 76"/>
                <a:gd name="T4" fmla="*/ 9 w 192"/>
                <a:gd name="T5" fmla="*/ 24 h 76"/>
                <a:gd name="T6" fmla="*/ 2 w 192"/>
                <a:gd name="T7" fmla="*/ 10 h 76"/>
                <a:gd name="T8" fmla="*/ 16 w 192"/>
                <a:gd name="T9" fmla="*/ 2 h 76"/>
                <a:gd name="T10" fmla="*/ 182 w 192"/>
                <a:gd name="T11" fmla="*/ 54 h 76"/>
                <a:gd name="T12" fmla="*/ 190 w 192"/>
                <a:gd name="T13" fmla="*/ 68 h 76"/>
                <a:gd name="T14" fmla="*/ 179 w 192"/>
                <a:gd name="T15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2" h="76">
                  <a:moveTo>
                    <a:pt x="179" y="76"/>
                  </a:moveTo>
                  <a:cubicBezTo>
                    <a:pt x="178" y="76"/>
                    <a:pt x="177" y="76"/>
                    <a:pt x="176" y="75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3" y="22"/>
                    <a:pt x="0" y="15"/>
                    <a:pt x="2" y="10"/>
                  </a:cubicBezTo>
                  <a:cubicBezTo>
                    <a:pt x="4" y="4"/>
                    <a:pt x="10" y="0"/>
                    <a:pt x="16" y="2"/>
                  </a:cubicBezTo>
                  <a:cubicBezTo>
                    <a:pt x="182" y="54"/>
                    <a:pt x="182" y="54"/>
                    <a:pt x="182" y="54"/>
                  </a:cubicBezTo>
                  <a:cubicBezTo>
                    <a:pt x="188" y="56"/>
                    <a:pt x="192" y="62"/>
                    <a:pt x="190" y="68"/>
                  </a:cubicBezTo>
                  <a:cubicBezTo>
                    <a:pt x="188" y="73"/>
                    <a:pt x="184" y="76"/>
                    <a:pt x="179" y="76"/>
                  </a:cubicBezTo>
                  <a:close/>
                </a:path>
              </a:pathLst>
            </a:custGeom>
            <a:solidFill>
              <a:srgbClr val="543C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defTabSz="914377"/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" name="Freeform 15"/>
            <p:cNvSpPr/>
            <p:nvPr/>
          </p:nvSpPr>
          <p:spPr bwMode="auto">
            <a:xfrm>
              <a:off x="2438" y="1337"/>
              <a:ext cx="289" cy="113"/>
            </a:xfrm>
            <a:custGeom>
              <a:avLst/>
              <a:gdLst>
                <a:gd name="T0" fmla="*/ 179 w 192"/>
                <a:gd name="T1" fmla="*/ 75 h 75"/>
                <a:gd name="T2" fmla="*/ 176 w 192"/>
                <a:gd name="T3" fmla="*/ 75 h 75"/>
                <a:gd name="T4" fmla="*/ 9 w 192"/>
                <a:gd name="T5" fmla="*/ 23 h 75"/>
                <a:gd name="T6" fmla="*/ 2 w 192"/>
                <a:gd name="T7" fmla="*/ 9 h 75"/>
                <a:gd name="T8" fmla="*/ 16 w 192"/>
                <a:gd name="T9" fmla="*/ 2 h 75"/>
                <a:gd name="T10" fmla="*/ 182 w 192"/>
                <a:gd name="T11" fmla="*/ 53 h 75"/>
                <a:gd name="T12" fmla="*/ 190 w 192"/>
                <a:gd name="T13" fmla="*/ 67 h 75"/>
                <a:gd name="T14" fmla="*/ 179 w 192"/>
                <a:gd name="T15" fmla="*/ 7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2" h="75">
                  <a:moveTo>
                    <a:pt x="179" y="75"/>
                  </a:moveTo>
                  <a:cubicBezTo>
                    <a:pt x="178" y="75"/>
                    <a:pt x="177" y="75"/>
                    <a:pt x="176" y="75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3" y="21"/>
                    <a:pt x="0" y="15"/>
                    <a:pt x="2" y="9"/>
                  </a:cubicBezTo>
                  <a:cubicBezTo>
                    <a:pt x="4" y="3"/>
                    <a:pt x="10" y="0"/>
                    <a:pt x="16" y="2"/>
                  </a:cubicBezTo>
                  <a:cubicBezTo>
                    <a:pt x="182" y="53"/>
                    <a:pt x="182" y="53"/>
                    <a:pt x="182" y="53"/>
                  </a:cubicBezTo>
                  <a:cubicBezTo>
                    <a:pt x="188" y="55"/>
                    <a:pt x="192" y="62"/>
                    <a:pt x="190" y="67"/>
                  </a:cubicBezTo>
                  <a:cubicBezTo>
                    <a:pt x="188" y="72"/>
                    <a:pt x="184" y="75"/>
                    <a:pt x="179" y="75"/>
                  </a:cubicBezTo>
                  <a:close/>
                </a:path>
              </a:pathLst>
            </a:custGeom>
            <a:solidFill>
              <a:srgbClr val="543C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defTabSz="914377"/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" name="Freeform 16"/>
            <p:cNvSpPr/>
            <p:nvPr/>
          </p:nvSpPr>
          <p:spPr bwMode="auto">
            <a:xfrm>
              <a:off x="2383" y="1510"/>
              <a:ext cx="290" cy="115"/>
            </a:xfrm>
            <a:custGeom>
              <a:avLst/>
              <a:gdLst>
                <a:gd name="T0" fmla="*/ 179 w 192"/>
                <a:gd name="T1" fmla="*/ 76 h 76"/>
                <a:gd name="T2" fmla="*/ 176 w 192"/>
                <a:gd name="T3" fmla="*/ 75 h 76"/>
                <a:gd name="T4" fmla="*/ 9 w 192"/>
                <a:gd name="T5" fmla="*/ 23 h 76"/>
                <a:gd name="T6" fmla="*/ 2 w 192"/>
                <a:gd name="T7" fmla="*/ 9 h 76"/>
                <a:gd name="T8" fmla="*/ 16 w 192"/>
                <a:gd name="T9" fmla="*/ 2 h 76"/>
                <a:gd name="T10" fmla="*/ 182 w 192"/>
                <a:gd name="T11" fmla="*/ 54 h 76"/>
                <a:gd name="T12" fmla="*/ 190 w 192"/>
                <a:gd name="T13" fmla="*/ 68 h 76"/>
                <a:gd name="T14" fmla="*/ 179 w 192"/>
                <a:gd name="T15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2" h="76">
                  <a:moveTo>
                    <a:pt x="179" y="76"/>
                  </a:moveTo>
                  <a:cubicBezTo>
                    <a:pt x="178" y="76"/>
                    <a:pt x="177" y="76"/>
                    <a:pt x="176" y="75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3" y="22"/>
                    <a:pt x="0" y="15"/>
                    <a:pt x="2" y="9"/>
                  </a:cubicBezTo>
                  <a:cubicBezTo>
                    <a:pt x="4" y="3"/>
                    <a:pt x="10" y="0"/>
                    <a:pt x="16" y="2"/>
                  </a:cubicBezTo>
                  <a:cubicBezTo>
                    <a:pt x="182" y="54"/>
                    <a:pt x="182" y="54"/>
                    <a:pt x="182" y="54"/>
                  </a:cubicBezTo>
                  <a:cubicBezTo>
                    <a:pt x="188" y="56"/>
                    <a:pt x="192" y="62"/>
                    <a:pt x="190" y="68"/>
                  </a:cubicBezTo>
                  <a:cubicBezTo>
                    <a:pt x="188" y="73"/>
                    <a:pt x="184" y="76"/>
                    <a:pt x="179" y="76"/>
                  </a:cubicBezTo>
                  <a:close/>
                </a:path>
              </a:pathLst>
            </a:custGeom>
            <a:solidFill>
              <a:srgbClr val="543C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defTabSz="914377"/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7" name="Freeform 17"/>
            <p:cNvSpPr/>
            <p:nvPr/>
          </p:nvSpPr>
          <p:spPr bwMode="auto">
            <a:xfrm>
              <a:off x="2329" y="1683"/>
              <a:ext cx="289" cy="115"/>
            </a:xfrm>
            <a:custGeom>
              <a:avLst/>
              <a:gdLst>
                <a:gd name="T0" fmla="*/ 179 w 192"/>
                <a:gd name="T1" fmla="*/ 76 h 76"/>
                <a:gd name="T2" fmla="*/ 176 w 192"/>
                <a:gd name="T3" fmla="*/ 76 h 76"/>
                <a:gd name="T4" fmla="*/ 9 w 192"/>
                <a:gd name="T5" fmla="*/ 24 h 76"/>
                <a:gd name="T6" fmla="*/ 2 w 192"/>
                <a:gd name="T7" fmla="*/ 10 h 76"/>
                <a:gd name="T8" fmla="*/ 16 w 192"/>
                <a:gd name="T9" fmla="*/ 2 h 76"/>
                <a:gd name="T10" fmla="*/ 182 w 192"/>
                <a:gd name="T11" fmla="*/ 54 h 76"/>
                <a:gd name="T12" fmla="*/ 190 w 192"/>
                <a:gd name="T13" fmla="*/ 68 h 76"/>
                <a:gd name="T14" fmla="*/ 179 w 192"/>
                <a:gd name="T15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2" h="76">
                  <a:moveTo>
                    <a:pt x="179" y="76"/>
                  </a:moveTo>
                  <a:cubicBezTo>
                    <a:pt x="178" y="76"/>
                    <a:pt x="177" y="76"/>
                    <a:pt x="176" y="76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3" y="22"/>
                    <a:pt x="0" y="16"/>
                    <a:pt x="2" y="10"/>
                  </a:cubicBezTo>
                  <a:cubicBezTo>
                    <a:pt x="4" y="4"/>
                    <a:pt x="10" y="0"/>
                    <a:pt x="16" y="2"/>
                  </a:cubicBezTo>
                  <a:cubicBezTo>
                    <a:pt x="182" y="54"/>
                    <a:pt x="182" y="54"/>
                    <a:pt x="182" y="54"/>
                  </a:cubicBezTo>
                  <a:cubicBezTo>
                    <a:pt x="188" y="56"/>
                    <a:pt x="192" y="62"/>
                    <a:pt x="190" y="68"/>
                  </a:cubicBezTo>
                  <a:cubicBezTo>
                    <a:pt x="188" y="73"/>
                    <a:pt x="184" y="76"/>
                    <a:pt x="179" y="76"/>
                  </a:cubicBezTo>
                  <a:close/>
                </a:path>
              </a:pathLst>
            </a:custGeom>
            <a:solidFill>
              <a:srgbClr val="543C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defTabSz="914377"/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8" name="Freeform 18"/>
            <p:cNvSpPr/>
            <p:nvPr/>
          </p:nvSpPr>
          <p:spPr bwMode="auto">
            <a:xfrm>
              <a:off x="2213" y="1378"/>
              <a:ext cx="858" cy="507"/>
            </a:xfrm>
            <a:custGeom>
              <a:avLst/>
              <a:gdLst>
                <a:gd name="T0" fmla="*/ 24 w 569"/>
                <a:gd name="T1" fmla="*/ 335 h 337"/>
                <a:gd name="T2" fmla="*/ 17 w 569"/>
                <a:gd name="T3" fmla="*/ 333 h 337"/>
                <a:gd name="T4" fmla="*/ 7 w 569"/>
                <a:gd name="T5" fmla="*/ 319 h 337"/>
                <a:gd name="T6" fmla="*/ 517 w 569"/>
                <a:gd name="T7" fmla="*/ 4 h 337"/>
                <a:gd name="T8" fmla="*/ 552 w 569"/>
                <a:gd name="T9" fmla="*/ 4 h 337"/>
                <a:gd name="T10" fmla="*/ 562 w 569"/>
                <a:gd name="T11" fmla="*/ 19 h 337"/>
                <a:gd name="T12" fmla="*/ 52 w 569"/>
                <a:gd name="T13" fmla="*/ 333 h 337"/>
                <a:gd name="T14" fmla="*/ 24 w 569"/>
                <a:gd name="T15" fmla="*/ 335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9" h="337">
                  <a:moveTo>
                    <a:pt x="24" y="335"/>
                  </a:moveTo>
                  <a:cubicBezTo>
                    <a:pt x="22" y="335"/>
                    <a:pt x="19" y="334"/>
                    <a:pt x="17" y="333"/>
                  </a:cubicBezTo>
                  <a:cubicBezTo>
                    <a:pt x="5" y="329"/>
                    <a:pt x="0" y="323"/>
                    <a:pt x="7" y="319"/>
                  </a:cubicBezTo>
                  <a:cubicBezTo>
                    <a:pt x="517" y="4"/>
                    <a:pt x="517" y="4"/>
                    <a:pt x="517" y="4"/>
                  </a:cubicBezTo>
                  <a:cubicBezTo>
                    <a:pt x="524" y="0"/>
                    <a:pt x="540" y="0"/>
                    <a:pt x="552" y="4"/>
                  </a:cubicBezTo>
                  <a:cubicBezTo>
                    <a:pt x="564" y="8"/>
                    <a:pt x="569" y="15"/>
                    <a:pt x="562" y="19"/>
                  </a:cubicBezTo>
                  <a:cubicBezTo>
                    <a:pt x="52" y="333"/>
                    <a:pt x="52" y="333"/>
                    <a:pt x="52" y="333"/>
                  </a:cubicBezTo>
                  <a:cubicBezTo>
                    <a:pt x="46" y="337"/>
                    <a:pt x="35" y="337"/>
                    <a:pt x="24" y="335"/>
                  </a:cubicBezTo>
                  <a:close/>
                </a:path>
              </a:pathLst>
            </a:custGeom>
            <a:solidFill>
              <a:srgbClr val="543C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defTabSz="914377"/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" name="Freeform 19"/>
            <p:cNvSpPr/>
            <p:nvPr/>
          </p:nvSpPr>
          <p:spPr bwMode="auto">
            <a:xfrm>
              <a:off x="2484" y="1468"/>
              <a:ext cx="858" cy="508"/>
            </a:xfrm>
            <a:custGeom>
              <a:avLst/>
              <a:gdLst>
                <a:gd name="T0" fmla="*/ 24 w 569"/>
                <a:gd name="T1" fmla="*/ 335 h 337"/>
                <a:gd name="T2" fmla="*/ 17 w 569"/>
                <a:gd name="T3" fmla="*/ 333 h 337"/>
                <a:gd name="T4" fmla="*/ 6 w 569"/>
                <a:gd name="T5" fmla="*/ 318 h 337"/>
                <a:gd name="T6" fmla="*/ 517 w 569"/>
                <a:gd name="T7" fmla="*/ 4 h 337"/>
                <a:gd name="T8" fmla="*/ 552 w 569"/>
                <a:gd name="T9" fmla="*/ 4 h 337"/>
                <a:gd name="T10" fmla="*/ 562 w 569"/>
                <a:gd name="T11" fmla="*/ 19 h 337"/>
                <a:gd name="T12" fmla="*/ 51 w 569"/>
                <a:gd name="T13" fmla="*/ 333 h 337"/>
                <a:gd name="T14" fmla="*/ 24 w 569"/>
                <a:gd name="T15" fmla="*/ 335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9" h="337">
                  <a:moveTo>
                    <a:pt x="24" y="335"/>
                  </a:moveTo>
                  <a:cubicBezTo>
                    <a:pt x="21" y="335"/>
                    <a:pt x="19" y="334"/>
                    <a:pt x="17" y="333"/>
                  </a:cubicBezTo>
                  <a:cubicBezTo>
                    <a:pt x="4" y="329"/>
                    <a:pt x="0" y="322"/>
                    <a:pt x="6" y="318"/>
                  </a:cubicBezTo>
                  <a:cubicBezTo>
                    <a:pt x="517" y="4"/>
                    <a:pt x="517" y="4"/>
                    <a:pt x="517" y="4"/>
                  </a:cubicBezTo>
                  <a:cubicBezTo>
                    <a:pt x="524" y="0"/>
                    <a:pt x="539" y="0"/>
                    <a:pt x="552" y="4"/>
                  </a:cubicBezTo>
                  <a:cubicBezTo>
                    <a:pt x="564" y="8"/>
                    <a:pt x="569" y="15"/>
                    <a:pt x="562" y="19"/>
                  </a:cubicBezTo>
                  <a:cubicBezTo>
                    <a:pt x="51" y="333"/>
                    <a:pt x="51" y="333"/>
                    <a:pt x="51" y="333"/>
                  </a:cubicBezTo>
                  <a:cubicBezTo>
                    <a:pt x="46" y="337"/>
                    <a:pt x="35" y="337"/>
                    <a:pt x="24" y="335"/>
                  </a:cubicBezTo>
                  <a:close/>
                </a:path>
              </a:pathLst>
            </a:custGeom>
            <a:solidFill>
              <a:srgbClr val="543C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defTabSz="914377"/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" name="Freeform 20"/>
            <p:cNvSpPr/>
            <p:nvPr/>
          </p:nvSpPr>
          <p:spPr bwMode="auto">
            <a:xfrm>
              <a:off x="2879" y="1450"/>
              <a:ext cx="350" cy="122"/>
            </a:xfrm>
            <a:custGeom>
              <a:avLst/>
              <a:gdLst>
                <a:gd name="T0" fmla="*/ 198 w 232"/>
                <a:gd name="T1" fmla="*/ 79 h 81"/>
                <a:gd name="T2" fmla="*/ 191 w 232"/>
                <a:gd name="T3" fmla="*/ 77 h 81"/>
                <a:gd name="T4" fmla="*/ 17 w 232"/>
                <a:gd name="T5" fmla="*/ 19 h 81"/>
                <a:gd name="T6" fmla="*/ 6 w 232"/>
                <a:gd name="T7" fmla="*/ 4 h 81"/>
                <a:gd name="T8" fmla="*/ 41 w 232"/>
                <a:gd name="T9" fmla="*/ 4 h 81"/>
                <a:gd name="T10" fmla="*/ 215 w 232"/>
                <a:gd name="T11" fmla="*/ 62 h 81"/>
                <a:gd name="T12" fmla="*/ 225 w 232"/>
                <a:gd name="T13" fmla="*/ 77 h 81"/>
                <a:gd name="T14" fmla="*/ 198 w 232"/>
                <a:gd name="T15" fmla="*/ 79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2" h="81">
                  <a:moveTo>
                    <a:pt x="198" y="79"/>
                  </a:moveTo>
                  <a:cubicBezTo>
                    <a:pt x="195" y="78"/>
                    <a:pt x="193" y="78"/>
                    <a:pt x="191" y="77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4" y="15"/>
                    <a:pt x="0" y="8"/>
                    <a:pt x="6" y="4"/>
                  </a:cubicBezTo>
                  <a:cubicBezTo>
                    <a:pt x="13" y="0"/>
                    <a:pt x="28" y="0"/>
                    <a:pt x="41" y="4"/>
                  </a:cubicBezTo>
                  <a:cubicBezTo>
                    <a:pt x="215" y="62"/>
                    <a:pt x="215" y="62"/>
                    <a:pt x="215" y="62"/>
                  </a:cubicBezTo>
                  <a:cubicBezTo>
                    <a:pt x="227" y="66"/>
                    <a:pt x="232" y="73"/>
                    <a:pt x="225" y="77"/>
                  </a:cubicBezTo>
                  <a:cubicBezTo>
                    <a:pt x="220" y="80"/>
                    <a:pt x="208" y="81"/>
                    <a:pt x="198" y="79"/>
                  </a:cubicBezTo>
                  <a:close/>
                </a:path>
              </a:pathLst>
            </a:custGeom>
            <a:solidFill>
              <a:srgbClr val="543C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defTabSz="914377"/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" name="Freeform 21"/>
            <p:cNvSpPr/>
            <p:nvPr/>
          </p:nvSpPr>
          <p:spPr bwMode="auto">
            <a:xfrm>
              <a:off x="2781" y="1510"/>
              <a:ext cx="350" cy="122"/>
            </a:xfrm>
            <a:custGeom>
              <a:avLst/>
              <a:gdLst>
                <a:gd name="T0" fmla="*/ 198 w 232"/>
                <a:gd name="T1" fmla="*/ 79 h 81"/>
                <a:gd name="T2" fmla="*/ 191 w 232"/>
                <a:gd name="T3" fmla="*/ 77 h 81"/>
                <a:gd name="T4" fmla="*/ 17 w 232"/>
                <a:gd name="T5" fmla="*/ 19 h 81"/>
                <a:gd name="T6" fmla="*/ 6 w 232"/>
                <a:gd name="T7" fmla="*/ 4 h 81"/>
                <a:gd name="T8" fmla="*/ 41 w 232"/>
                <a:gd name="T9" fmla="*/ 4 h 81"/>
                <a:gd name="T10" fmla="*/ 215 w 232"/>
                <a:gd name="T11" fmla="*/ 62 h 81"/>
                <a:gd name="T12" fmla="*/ 225 w 232"/>
                <a:gd name="T13" fmla="*/ 77 h 81"/>
                <a:gd name="T14" fmla="*/ 198 w 232"/>
                <a:gd name="T15" fmla="*/ 79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2" h="81">
                  <a:moveTo>
                    <a:pt x="198" y="79"/>
                  </a:moveTo>
                  <a:cubicBezTo>
                    <a:pt x="196" y="78"/>
                    <a:pt x="193" y="77"/>
                    <a:pt x="191" y="77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4" y="15"/>
                    <a:pt x="0" y="8"/>
                    <a:pt x="6" y="4"/>
                  </a:cubicBezTo>
                  <a:cubicBezTo>
                    <a:pt x="13" y="0"/>
                    <a:pt x="29" y="0"/>
                    <a:pt x="41" y="4"/>
                  </a:cubicBezTo>
                  <a:cubicBezTo>
                    <a:pt x="215" y="62"/>
                    <a:pt x="215" y="62"/>
                    <a:pt x="215" y="62"/>
                  </a:cubicBezTo>
                  <a:cubicBezTo>
                    <a:pt x="227" y="66"/>
                    <a:pt x="232" y="73"/>
                    <a:pt x="225" y="77"/>
                  </a:cubicBezTo>
                  <a:cubicBezTo>
                    <a:pt x="220" y="80"/>
                    <a:pt x="209" y="81"/>
                    <a:pt x="198" y="79"/>
                  </a:cubicBezTo>
                  <a:close/>
                </a:path>
              </a:pathLst>
            </a:custGeom>
            <a:solidFill>
              <a:srgbClr val="543C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defTabSz="914377"/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" name="Freeform 22"/>
            <p:cNvSpPr/>
            <p:nvPr/>
          </p:nvSpPr>
          <p:spPr bwMode="auto">
            <a:xfrm>
              <a:off x="2683" y="1570"/>
              <a:ext cx="350" cy="122"/>
            </a:xfrm>
            <a:custGeom>
              <a:avLst/>
              <a:gdLst>
                <a:gd name="T0" fmla="*/ 198 w 232"/>
                <a:gd name="T1" fmla="*/ 78 h 81"/>
                <a:gd name="T2" fmla="*/ 191 w 232"/>
                <a:gd name="T3" fmla="*/ 77 h 81"/>
                <a:gd name="T4" fmla="*/ 17 w 232"/>
                <a:gd name="T5" fmla="*/ 19 h 81"/>
                <a:gd name="T6" fmla="*/ 7 w 232"/>
                <a:gd name="T7" fmla="*/ 4 h 81"/>
                <a:gd name="T8" fmla="*/ 41 w 232"/>
                <a:gd name="T9" fmla="*/ 4 h 81"/>
                <a:gd name="T10" fmla="*/ 215 w 232"/>
                <a:gd name="T11" fmla="*/ 62 h 81"/>
                <a:gd name="T12" fmla="*/ 226 w 232"/>
                <a:gd name="T13" fmla="*/ 77 h 81"/>
                <a:gd name="T14" fmla="*/ 198 w 232"/>
                <a:gd name="T15" fmla="*/ 78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2" h="81">
                  <a:moveTo>
                    <a:pt x="198" y="78"/>
                  </a:moveTo>
                  <a:cubicBezTo>
                    <a:pt x="196" y="78"/>
                    <a:pt x="193" y="77"/>
                    <a:pt x="191" y="77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5" y="15"/>
                    <a:pt x="0" y="8"/>
                    <a:pt x="7" y="4"/>
                  </a:cubicBezTo>
                  <a:cubicBezTo>
                    <a:pt x="13" y="0"/>
                    <a:pt x="29" y="0"/>
                    <a:pt x="41" y="4"/>
                  </a:cubicBezTo>
                  <a:cubicBezTo>
                    <a:pt x="215" y="62"/>
                    <a:pt x="215" y="62"/>
                    <a:pt x="215" y="62"/>
                  </a:cubicBezTo>
                  <a:cubicBezTo>
                    <a:pt x="228" y="66"/>
                    <a:pt x="232" y="73"/>
                    <a:pt x="226" y="77"/>
                  </a:cubicBezTo>
                  <a:cubicBezTo>
                    <a:pt x="220" y="80"/>
                    <a:pt x="209" y="81"/>
                    <a:pt x="198" y="78"/>
                  </a:cubicBezTo>
                  <a:close/>
                </a:path>
              </a:pathLst>
            </a:custGeom>
            <a:solidFill>
              <a:srgbClr val="543C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defTabSz="914377"/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" name="Freeform 23"/>
            <p:cNvSpPr/>
            <p:nvPr/>
          </p:nvSpPr>
          <p:spPr bwMode="auto">
            <a:xfrm>
              <a:off x="2585" y="1631"/>
              <a:ext cx="350" cy="120"/>
            </a:xfrm>
            <a:custGeom>
              <a:avLst/>
              <a:gdLst>
                <a:gd name="T0" fmla="*/ 198 w 232"/>
                <a:gd name="T1" fmla="*/ 78 h 80"/>
                <a:gd name="T2" fmla="*/ 191 w 232"/>
                <a:gd name="T3" fmla="*/ 76 h 80"/>
                <a:gd name="T4" fmla="*/ 17 w 232"/>
                <a:gd name="T5" fmla="*/ 19 h 80"/>
                <a:gd name="T6" fmla="*/ 7 w 232"/>
                <a:gd name="T7" fmla="*/ 4 h 80"/>
                <a:gd name="T8" fmla="*/ 41 w 232"/>
                <a:gd name="T9" fmla="*/ 4 h 80"/>
                <a:gd name="T10" fmla="*/ 215 w 232"/>
                <a:gd name="T11" fmla="*/ 62 h 80"/>
                <a:gd name="T12" fmla="*/ 226 w 232"/>
                <a:gd name="T13" fmla="*/ 77 h 80"/>
                <a:gd name="T14" fmla="*/ 198 w 232"/>
                <a:gd name="T15" fmla="*/ 78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2" h="80">
                  <a:moveTo>
                    <a:pt x="198" y="78"/>
                  </a:moveTo>
                  <a:cubicBezTo>
                    <a:pt x="196" y="78"/>
                    <a:pt x="194" y="77"/>
                    <a:pt x="191" y="76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5" y="14"/>
                    <a:pt x="0" y="8"/>
                    <a:pt x="7" y="4"/>
                  </a:cubicBezTo>
                  <a:cubicBezTo>
                    <a:pt x="14" y="0"/>
                    <a:pt x="29" y="0"/>
                    <a:pt x="41" y="4"/>
                  </a:cubicBezTo>
                  <a:cubicBezTo>
                    <a:pt x="215" y="62"/>
                    <a:pt x="215" y="62"/>
                    <a:pt x="215" y="62"/>
                  </a:cubicBezTo>
                  <a:cubicBezTo>
                    <a:pt x="228" y="66"/>
                    <a:pt x="232" y="72"/>
                    <a:pt x="226" y="77"/>
                  </a:cubicBezTo>
                  <a:cubicBezTo>
                    <a:pt x="220" y="80"/>
                    <a:pt x="209" y="80"/>
                    <a:pt x="198" y="78"/>
                  </a:cubicBezTo>
                  <a:close/>
                </a:path>
              </a:pathLst>
            </a:custGeom>
            <a:solidFill>
              <a:srgbClr val="543C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defTabSz="914377"/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" name="Freeform 24"/>
            <p:cNvSpPr/>
            <p:nvPr/>
          </p:nvSpPr>
          <p:spPr bwMode="auto">
            <a:xfrm>
              <a:off x="2487" y="1689"/>
              <a:ext cx="352" cy="122"/>
            </a:xfrm>
            <a:custGeom>
              <a:avLst/>
              <a:gdLst>
                <a:gd name="T0" fmla="*/ 199 w 233"/>
                <a:gd name="T1" fmla="*/ 79 h 81"/>
                <a:gd name="T2" fmla="*/ 192 w 233"/>
                <a:gd name="T3" fmla="*/ 77 h 81"/>
                <a:gd name="T4" fmla="*/ 17 w 233"/>
                <a:gd name="T5" fmla="*/ 19 h 81"/>
                <a:gd name="T6" fmla="*/ 7 w 233"/>
                <a:gd name="T7" fmla="*/ 5 h 81"/>
                <a:gd name="T8" fmla="*/ 42 w 233"/>
                <a:gd name="T9" fmla="*/ 5 h 81"/>
                <a:gd name="T10" fmla="*/ 216 w 233"/>
                <a:gd name="T11" fmla="*/ 63 h 81"/>
                <a:gd name="T12" fmla="*/ 226 w 233"/>
                <a:gd name="T13" fmla="*/ 77 h 81"/>
                <a:gd name="T14" fmla="*/ 199 w 233"/>
                <a:gd name="T15" fmla="*/ 79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3" h="81">
                  <a:moveTo>
                    <a:pt x="199" y="79"/>
                  </a:moveTo>
                  <a:cubicBezTo>
                    <a:pt x="196" y="79"/>
                    <a:pt x="194" y="78"/>
                    <a:pt x="192" y="77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5" y="15"/>
                    <a:pt x="0" y="9"/>
                    <a:pt x="7" y="5"/>
                  </a:cubicBezTo>
                  <a:cubicBezTo>
                    <a:pt x="14" y="0"/>
                    <a:pt x="29" y="0"/>
                    <a:pt x="42" y="5"/>
                  </a:cubicBezTo>
                  <a:cubicBezTo>
                    <a:pt x="216" y="63"/>
                    <a:pt x="216" y="63"/>
                    <a:pt x="216" y="63"/>
                  </a:cubicBezTo>
                  <a:cubicBezTo>
                    <a:pt x="228" y="67"/>
                    <a:pt x="233" y="73"/>
                    <a:pt x="226" y="77"/>
                  </a:cubicBezTo>
                  <a:cubicBezTo>
                    <a:pt x="221" y="81"/>
                    <a:pt x="209" y="81"/>
                    <a:pt x="199" y="79"/>
                  </a:cubicBezTo>
                  <a:close/>
                </a:path>
              </a:pathLst>
            </a:custGeom>
            <a:solidFill>
              <a:srgbClr val="543C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defTabSz="914377"/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" name="Freeform 25"/>
            <p:cNvSpPr/>
            <p:nvPr/>
          </p:nvSpPr>
          <p:spPr bwMode="auto">
            <a:xfrm>
              <a:off x="2391" y="1750"/>
              <a:ext cx="350" cy="122"/>
            </a:xfrm>
            <a:custGeom>
              <a:avLst/>
              <a:gdLst>
                <a:gd name="T0" fmla="*/ 198 w 232"/>
                <a:gd name="T1" fmla="*/ 79 h 81"/>
                <a:gd name="T2" fmla="*/ 191 w 232"/>
                <a:gd name="T3" fmla="*/ 77 h 81"/>
                <a:gd name="T4" fmla="*/ 17 w 232"/>
                <a:gd name="T5" fmla="*/ 19 h 81"/>
                <a:gd name="T6" fmla="*/ 6 w 232"/>
                <a:gd name="T7" fmla="*/ 4 h 81"/>
                <a:gd name="T8" fmla="*/ 41 w 232"/>
                <a:gd name="T9" fmla="*/ 4 h 81"/>
                <a:gd name="T10" fmla="*/ 215 w 232"/>
                <a:gd name="T11" fmla="*/ 62 h 81"/>
                <a:gd name="T12" fmla="*/ 225 w 232"/>
                <a:gd name="T13" fmla="*/ 77 h 81"/>
                <a:gd name="T14" fmla="*/ 198 w 232"/>
                <a:gd name="T15" fmla="*/ 79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2" h="81">
                  <a:moveTo>
                    <a:pt x="198" y="79"/>
                  </a:moveTo>
                  <a:cubicBezTo>
                    <a:pt x="195" y="79"/>
                    <a:pt x="193" y="78"/>
                    <a:pt x="191" y="77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4" y="15"/>
                    <a:pt x="0" y="9"/>
                    <a:pt x="6" y="4"/>
                  </a:cubicBezTo>
                  <a:cubicBezTo>
                    <a:pt x="13" y="0"/>
                    <a:pt x="28" y="0"/>
                    <a:pt x="41" y="4"/>
                  </a:cubicBezTo>
                  <a:cubicBezTo>
                    <a:pt x="215" y="62"/>
                    <a:pt x="215" y="62"/>
                    <a:pt x="215" y="62"/>
                  </a:cubicBezTo>
                  <a:cubicBezTo>
                    <a:pt x="227" y="67"/>
                    <a:pt x="232" y="73"/>
                    <a:pt x="225" y="77"/>
                  </a:cubicBezTo>
                  <a:cubicBezTo>
                    <a:pt x="220" y="81"/>
                    <a:pt x="209" y="81"/>
                    <a:pt x="198" y="79"/>
                  </a:cubicBezTo>
                  <a:close/>
                </a:path>
              </a:pathLst>
            </a:custGeom>
            <a:solidFill>
              <a:srgbClr val="543C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defTabSz="914377"/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6" name="Freeform 26"/>
            <p:cNvSpPr/>
            <p:nvPr/>
          </p:nvSpPr>
          <p:spPr bwMode="auto">
            <a:xfrm>
              <a:off x="2293" y="1810"/>
              <a:ext cx="350" cy="122"/>
            </a:xfrm>
            <a:custGeom>
              <a:avLst/>
              <a:gdLst>
                <a:gd name="T0" fmla="*/ 198 w 232"/>
                <a:gd name="T1" fmla="*/ 79 h 81"/>
                <a:gd name="T2" fmla="*/ 191 w 232"/>
                <a:gd name="T3" fmla="*/ 77 h 81"/>
                <a:gd name="T4" fmla="*/ 17 w 232"/>
                <a:gd name="T5" fmla="*/ 19 h 81"/>
                <a:gd name="T6" fmla="*/ 7 w 232"/>
                <a:gd name="T7" fmla="*/ 4 h 81"/>
                <a:gd name="T8" fmla="*/ 41 w 232"/>
                <a:gd name="T9" fmla="*/ 4 h 81"/>
                <a:gd name="T10" fmla="*/ 215 w 232"/>
                <a:gd name="T11" fmla="*/ 62 h 81"/>
                <a:gd name="T12" fmla="*/ 226 w 232"/>
                <a:gd name="T13" fmla="*/ 77 h 81"/>
                <a:gd name="T14" fmla="*/ 198 w 232"/>
                <a:gd name="T15" fmla="*/ 79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2" h="81">
                  <a:moveTo>
                    <a:pt x="198" y="79"/>
                  </a:moveTo>
                  <a:cubicBezTo>
                    <a:pt x="196" y="79"/>
                    <a:pt x="193" y="78"/>
                    <a:pt x="191" y="77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5" y="15"/>
                    <a:pt x="0" y="8"/>
                    <a:pt x="7" y="4"/>
                  </a:cubicBezTo>
                  <a:cubicBezTo>
                    <a:pt x="13" y="0"/>
                    <a:pt x="29" y="0"/>
                    <a:pt x="41" y="4"/>
                  </a:cubicBezTo>
                  <a:cubicBezTo>
                    <a:pt x="215" y="62"/>
                    <a:pt x="215" y="62"/>
                    <a:pt x="215" y="62"/>
                  </a:cubicBezTo>
                  <a:cubicBezTo>
                    <a:pt x="227" y="66"/>
                    <a:pt x="232" y="73"/>
                    <a:pt x="226" y="77"/>
                  </a:cubicBezTo>
                  <a:cubicBezTo>
                    <a:pt x="220" y="81"/>
                    <a:pt x="209" y="81"/>
                    <a:pt x="198" y="79"/>
                  </a:cubicBezTo>
                  <a:close/>
                </a:path>
              </a:pathLst>
            </a:custGeom>
            <a:solidFill>
              <a:srgbClr val="543C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defTabSz="914377"/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" name="Freeform 27"/>
            <p:cNvSpPr/>
            <p:nvPr/>
          </p:nvSpPr>
          <p:spPr bwMode="auto">
            <a:xfrm>
              <a:off x="2207" y="192"/>
              <a:ext cx="582" cy="1695"/>
            </a:xfrm>
            <a:custGeom>
              <a:avLst/>
              <a:gdLst>
                <a:gd name="T0" fmla="*/ 26 w 386"/>
                <a:gd name="T1" fmla="*/ 1125 h 1125"/>
                <a:gd name="T2" fmla="*/ 19 w 386"/>
                <a:gd name="T3" fmla="*/ 1124 h 1125"/>
                <a:gd name="T4" fmla="*/ 4 w 386"/>
                <a:gd name="T5" fmla="*/ 1096 h 1125"/>
                <a:gd name="T6" fmla="*/ 340 w 386"/>
                <a:gd name="T7" fmla="*/ 19 h 1125"/>
                <a:gd name="T8" fmla="*/ 368 w 386"/>
                <a:gd name="T9" fmla="*/ 4 h 1125"/>
                <a:gd name="T10" fmla="*/ 383 w 386"/>
                <a:gd name="T11" fmla="*/ 32 h 1125"/>
                <a:gd name="T12" fmla="*/ 47 w 386"/>
                <a:gd name="T13" fmla="*/ 1110 h 1125"/>
                <a:gd name="T14" fmla="*/ 26 w 386"/>
                <a:gd name="T15" fmla="*/ 1125 h 1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6" h="1125">
                  <a:moveTo>
                    <a:pt x="26" y="1125"/>
                  </a:moveTo>
                  <a:cubicBezTo>
                    <a:pt x="23" y="1125"/>
                    <a:pt x="21" y="1125"/>
                    <a:pt x="19" y="1124"/>
                  </a:cubicBezTo>
                  <a:cubicBezTo>
                    <a:pt x="7" y="1121"/>
                    <a:pt x="0" y="1108"/>
                    <a:pt x="4" y="1096"/>
                  </a:cubicBezTo>
                  <a:cubicBezTo>
                    <a:pt x="340" y="19"/>
                    <a:pt x="340" y="19"/>
                    <a:pt x="340" y="19"/>
                  </a:cubicBezTo>
                  <a:cubicBezTo>
                    <a:pt x="343" y="7"/>
                    <a:pt x="356" y="0"/>
                    <a:pt x="368" y="4"/>
                  </a:cubicBezTo>
                  <a:cubicBezTo>
                    <a:pt x="380" y="8"/>
                    <a:pt x="386" y="20"/>
                    <a:pt x="383" y="32"/>
                  </a:cubicBezTo>
                  <a:cubicBezTo>
                    <a:pt x="47" y="1110"/>
                    <a:pt x="47" y="1110"/>
                    <a:pt x="47" y="1110"/>
                  </a:cubicBezTo>
                  <a:cubicBezTo>
                    <a:pt x="44" y="1119"/>
                    <a:pt x="35" y="1125"/>
                    <a:pt x="26" y="1125"/>
                  </a:cubicBezTo>
                  <a:close/>
                </a:path>
              </a:pathLst>
            </a:custGeom>
            <a:solidFill>
              <a:srgbClr val="EBEA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defTabSz="914377"/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8" name="Freeform 28"/>
            <p:cNvSpPr/>
            <p:nvPr/>
          </p:nvSpPr>
          <p:spPr bwMode="auto">
            <a:xfrm>
              <a:off x="2466" y="274"/>
              <a:ext cx="582" cy="1694"/>
            </a:xfrm>
            <a:custGeom>
              <a:avLst/>
              <a:gdLst>
                <a:gd name="T0" fmla="*/ 25 w 386"/>
                <a:gd name="T1" fmla="*/ 1125 h 1125"/>
                <a:gd name="T2" fmla="*/ 19 w 386"/>
                <a:gd name="T3" fmla="*/ 1124 h 1125"/>
                <a:gd name="T4" fmla="*/ 4 w 386"/>
                <a:gd name="T5" fmla="*/ 1096 h 1125"/>
                <a:gd name="T6" fmla="*/ 340 w 386"/>
                <a:gd name="T7" fmla="*/ 18 h 1125"/>
                <a:gd name="T8" fmla="*/ 368 w 386"/>
                <a:gd name="T9" fmla="*/ 4 h 1125"/>
                <a:gd name="T10" fmla="*/ 383 w 386"/>
                <a:gd name="T11" fmla="*/ 32 h 1125"/>
                <a:gd name="T12" fmla="*/ 47 w 386"/>
                <a:gd name="T13" fmla="*/ 1109 h 1125"/>
                <a:gd name="T14" fmla="*/ 25 w 386"/>
                <a:gd name="T15" fmla="*/ 1125 h 1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6" h="1125">
                  <a:moveTo>
                    <a:pt x="25" y="1125"/>
                  </a:moveTo>
                  <a:cubicBezTo>
                    <a:pt x="23" y="1125"/>
                    <a:pt x="21" y="1125"/>
                    <a:pt x="19" y="1124"/>
                  </a:cubicBezTo>
                  <a:cubicBezTo>
                    <a:pt x="7" y="1120"/>
                    <a:pt x="0" y="1108"/>
                    <a:pt x="4" y="1096"/>
                  </a:cubicBezTo>
                  <a:cubicBezTo>
                    <a:pt x="340" y="18"/>
                    <a:pt x="340" y="18"/>
                    <a:pt x="340" y="18"/>
                  </a:cubicBezTo>
                  <a:cubicBezTo>
                    <a:pt x="343" y="7"/>
                    <a:pt x="356" y="0"/>
                    <a:pt x="368" y="4"/>
                  </a:cubicBezTo>
                  <a:cubicBezTo>
                    <a:pt x="380" y="7"/>
                    <a:pt x="386" y="20"/>
                    <a:pt x="383" y="32"/>
                  </a:cubicBezTo>
                  <a:cubicBezTo>
                    <a:pt x="47" y="1109"/>
                    <a:pt x="47" y="1109"/>
                    <a:pt x="47" y="1109"/>
                  </a:cubicBezTo>
                  <a:cubicBezTo>
                    <a:pt x="44" y="1119"/>
                    <a:pt x="35" y="1125"/>
                    <a:pt x="25" y="1125"/>
                  </a:cubicBezTo>
                  <a:close/>
                </a:path>
              </a:pathLst>
            </a:custGeom>
            <a:solidFill>
              <a:srgbClr val="EBEA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defTabSz="914377"/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9" name="Freeform 29"/>
            <p:cNvSpPr/>
            <p:nvPr/>
          </p:nvSpPr>
          <p:spPr bwMode="auto">
            <a:xfrm>
              <a:off x="2689" y="301"/>
              <a:ext cx="326" cy="150"/>
            </a:xfrm>
            <a:custGeom>
              <a:avLst/>
              <a:gdLst>
                <a:gd name="T0" fmla="*/ 191 w 216"/>
                <a:gd name="T1" fmla="*/ 100 h 100"/>
                <a:gd name="T2" fmla="*/ 185 w 216"/>
                <a:gd name="T3" fmla="*/ 99 h 100"/>
                <a:gd name="T4" fmla="*/ 18 w 216"/>
                <a:gd name="T5" fmla="*/ 47 h 100"/>
                <a:gd name="T6" fmla="*/ 3 w 216"/>
                <a:gd name="T7" fmla="*/ 18 h 100"/>
                <a:gd name="T8" fmla="*/ 32 w 216"/>
                <a:gd name="T9" fmla="*/ 4 h 100"/>
                <a:gd name="T10" fmla="*/ 198 w 216"/>
                <a:gd name="T11" fmla="*/ 56 h 100"/>
                <a:gd name="T12" fmla="*/ 213 w 216"/>
                <a:gd name="T13" fmla="*/ 84 h 100"/>
                <a:gd name="T14" fmla="*/ 191 w 216"/>
                <a:gd name="T15" fmla="*/ 10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6" h="100">
                  <a:moveTo>
                    <a:pt x="191" y="100"/>
                  </a:moveTo>
                  <a:cubicBezTo>
                    <a:pt x="189" y="100"/>
                    <a:pt x="187" y="99"/>
                    <a:pt x="185" y="99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6" y="43"/>
                    <a:pt x="0" y="30"/>
                    <a:pt x="3" y="18"/>
                  </a:cubicBezTo>
                  <a:cubicBezTo>
                    <a:pt x="7" y="7"/>
                    <a:pt x="20" y="0"/>
                    <a:pt x="32" y="4"/>
                  </a:cubicBezTo>
                  <a:cubicBezTo>
                    <a:pt x="198" y="56"/>
                    <a:pt x="198" y="56"/>
                    <a:pt x="198" y="56"/>
                  </a:cubicBezTo>
                  <a:cubicBezTo>
                    <a:pt x="210" y="59"/>
                    <a:pt x="216" y="72"/>
                    <a:pt x="213" y="84"/>
                  </a:cubicBezTo>
                  <a:cubicBezTo>
                    <a:pt x="210" y="93"/>
                    <a:pt x="201" y="100"/>
                    <a:pt x="191" y="100"/>
                  </a:cubicBezTo>
                  <a:close/>
                </a:path>
              </a:pathLst>
            </a:custGeom>
            <a:solidFill>
              <a:srgbClr val="EBEA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defTabSz="914377"/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0" name="Freeform 30"/>
            <p:cNvSpPr/>
            <p:nvPr/>
          </p:nvSpPr>
          <p:spPr bwMode="auto">
            <a:xfrm>
              <a:off x="2635" y="474"/>
              <a:ext cx="326" cy="151"/>
            </a:xfrm>
            <a:custGeom>
              <a:avLst/>
              <a:gdLst>
                <a:gd name="T0" fmla="*/ 191 w 216"/>
                <a:gd name="T1" fmla="*/ 100 h 100"/>
                <a:gd name="T2" fmla="*/ 185 w 216"/>
                <a:gd name="T3" fmla="*/ 99 h 100"/>
                <a:gd name="T4" fmla="*/ 18 w 216"/>
                <a:gd name="T5" fmla="*/ 47 h 100"/>
                <a:gd name="T6" fmla="*/ 3 w 216"/>
                <a:gd name="T7" fmla="*/ 19 h 100"/>
                <a:gd name="T8" fmla="*/ 32 w 216"/>
                <a:gd name="T9" fmla="*/ 4 h 100"/>
                <a:gd name="T10" fmla="*/ 198 w 216"/>
                <a:gd name="T11" fmla="*/ 56 h 100"/>
                <a:gd name="T12" fmla="*/ 213 w 216"/>
                <a:gd name="T13" fmla="*/ 84 h 100"/>
                <a:gd name="T14" fmla="*/ 191 w 216"/>
                <a:gd name="T15" fmla="*/ 10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6" h="100">
                  <a:moveTo>
                    <a:pt x="191" y="100"/>
                  </a:moveTo>
                  <a:cubicBezTo>
                    <a:pt x="189" y="100"/>
                    <a:pt x="187" y="100"/>
                    <a:pt x="185" y="99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6" y="43"/>
                    <a:pt x="0" y="31"/>
                    <a:pt x="3" y="19"/>
                  </a:cubicBezTo>
                  <a:cubicBezTo>
                    <a:pt x="7" y="7"/>
                    <a:pt x="20" y="0"/>
                    <a:pt x="32" y="4"/>
                  </a:cubicBezTo>
                  <a:cubicBezTo>
                    <a:pt x="198" y="56"/>
                    <a:pt x="198" y="56"/>
                    <a:pt x="198" y="56"/>
                  </a:cubicBezTo>
                  <a:cubicBezTo>
                    <a:pt x="210" y="60"/>
                    <a:pt x="216" y="72"/>
                    <a:pt x="213" y="84"/>
                  </a:cubicBezTo>
                  <a:cubicBezTo>
                    <a:pt x="210" y="94"/>
                    <a:pt x="201" y="100"/>
                    <a:pt x="191" y="100"/>
                  </a:cubicBezTo>
                  <a:close/>
                </a:path>
              </a:pathLst>
            </a:custGeom>
            <a:solidFill>
              <a:srgbClr val="EBEA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defTabSz="914377"/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1" name="Freeform 31"/>
            <p:cNvSpPr/>
            <p:nvPr/>
          </p:nvSpPr>
          <p:spPr bwMode="auto">
            <a:xfrm>
              <a:off x="2581" y="649"/>
              <a:ext cx="327" cy="149"/>
            </a:xfrm>
            <a:custGeom>
              <a:avLst/>
              <a:gdLst>
                <a:gd name="T0" fmla="*/ 191 w 217"/>
                <a:gd name="T1" fmla="*/ 99 h 99"/>
                <a:gd name="T2" fmla="*/ 185 w 217"/>
                <a:gd name="T3" fmla="*/ 98 h 99"/>
                <a:gd name="T4" fmla="*/ 18 w 217"/>
                <a:gd name="T5" fmla="*/ 46 h 99"/>
                <a:gd name="T6" fmla="*/ 4 w 217"/>
                <a:gd name="T7" fmla="*/ 18 h 99"/>
                <a:gd name="T8" fmla="*/ 32 w 217"/>
                <a:gd name="T9" fmla="*/ 4 h 99"/>
                <a:gd name="T10" fmla="*/ 198 w 217"/>
                <a:gd name="T11" fmla="*/ 55 h 99"/>
                <a:gd name="T12" fmla="*/ 213 w 217"/>
                <a:gd name="T13" fmla="*/ 84 h 99"/>
                <a:gd name="T14" fmla="*/ 191 w 217"/>
                <a:gd name="T15" fmla="*/ 9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7" h="99">
                  <a:moveTo>
                    <a:pt x="191" y="99"/>
                  </a:moveTo>
                  <a:cubicBezTo>
                    <a:pt x="189" y="99"/>
                    <a:pt x="187" y="99"/>
                    <a:pt x="185" y="98"/>
                  </a:cubicBezTo>
                  <a:cubicBezTo>
                    <a:pt x="18" y="46"/>
                    <a:pt x="18" y="46"/>
                    <a:pt x="18" y="46"/>
                  </a:cubicBezTo>
                  <a:cubicBezTo>
                    <a:pt x="6" y="43"/>
                    <a:pt x="0" y="30"/>
                    <a:pt x="4" y="18"/>
                  </a:cubicBezTo>
                  <a:cubicBezTo>
                    <a:pt x="7" y="6"/>
                    <a:pt x="20" y="0"/>
                    <a:pt x="32" y="4"/>
                  </a:cubicBezTo>
                  <a:cubicBezTo>
                    <a:pt x="198" y="55"/>
                    <a:pt x="198" y="55"/>
                    <a:pt x="198" y="55"/>
                  </a:cubicBezTo>
                  <a:cubicBezTo>
                    <a:pt x="210" y="59"/>
                    <a:pt x="217" y="72"/>
                    <a:pt x="213" y="84"/>
                  </a:cubicBezTo>
                  <a:cubicBezTo>
                    <a:pt x="210" y="93"/>
                    <a:pt x="201" y="99"/>
                    <a:pt x="191" y="99"/>
                  </a:cubicBezTo>
                  <a:close/>
                </a:path>
              </a:pathLst>
            </a:custGeom>
            <a:solidFill>
              <a:srgbClr val="EBEA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defTabSz="914377"/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2" name="Freeform 32"/>
            <p:cNvSpPr/>
            <p:nvPr/>
          </p:nvSpPr>
          <p:spPr bwMode="auto">
            <a:xfrm>
              <a:off x="2526" y="822"/>
              <a:ext cx="328" cy="150"/>
            </a:xfrm>
            <a:custGeom>
              <a:avLst/>
              <a:gdLst>
                <a:gd name="T0" fmla="*/ 191 w 217"/>
                <a:gd name="T1" fmla="*/ 100 h 100"/>
                <a:gd name="T2" fmla="*/ 185 w 217"/>
                <a:gd name="T3" fmla="*/ 99 h 100"/>
                <a:gd name="T4" fmla="*/ 18 w 217"/>
                <a:gd name="T5" fmla="*/ 47 h 100"/>
                <a:gd name="T6" fmla="*/ 4 w 217"/>
                <a:gd name="T7" fmla="*/ 19 h 100"/>
                <a:gd name="T8" fmla="*/ 32 w 217"/>
                <a:gd name="T9" fmla="*/ 4 h 100"/>
                <a:gd name="T10" fmla="*/ 198 w 217"/>
                <a:gd name="T11" fmla="*/ 56 h 100"/>
                <a:gd name="T12" fmla="*/ 213 w 217"/>
                <a:gd name="T13" fmla="*/ 84 h 100"/>
                <a:gd name="T14" fmla="*/ 191 w 217"/>
                <a:gd name="T15" fmla="*/ 10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7" h="100">
                  <a:moveTo>
                    <a:pt x="191" y="100"/>
                  </a:moveTo>
                  <a:cubicBezTo>
                    <a:pt x="189" y="100"/>
                    <a:pt x="187" y="99"/>
                    <a:pt x="185" y="99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6" y="43"/>
                    <a:pt x="0" y="31"/>
                    <a:pt x="4" y="19"/>
                  </a:cubicBezTo>
                  <a:cubicBezTo>
                    <a:pt x="7" y="7"/>
                    <a:pt x="20" y="0"/>
                    <a:pt x="32" y="4"/>
                  </a:cubicBezTo>
                  <a:cubicBezTo>
                    <a:pt x="198" y="56"/>
                    <a:pt x="198" y="56"/>
                    <a:pt x="198" y="56"/>
                  </a:cubicBezTo>
                  <a:cubicBezTo>
                    <a:pt x="210" y="59"/>
                    <a:pt x="217" y="72"/>
                    <a:pt x="213" y="84"/>
                  </a:cubicBezTo>
                  <a:cubicBezTo>
                    <a:pt x="210" y="94"/>
                    <a:pt x="201" y="100"/>
                    <a:pt x="191" y="100"/>
                  </a:cubicBezTo>
                  <a:close/>
                </a:path>
              </a:pathLst>
            </a:custGeom>
            <a:solidFill>
              <a:srgbClr val="EBEA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defTabSz="914377"/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3" name="Freeform 33"/>
            <p:cNvSpPr/>
            <p:nvPr/>
          </p:nvSpPr>
          <p:spPr bwMode="auto">
            <a:xfrm>
              <a:off x="2472" y="997"/>
              <a:ext cx="327" cy="149"/>
            </a:xfrm>
            <a:custGeom>
              <a:avLst/>
              <a:gdLst>
                <a:gd name="T0" fmla="*/ 191 w 217"/>
                <a:gd name="T1" fmla="*/ 99 h 99"/>
                <a:gd name="T2" fmla="*/ 185 w 217"/>
                <a:gd name="T3" fmla="*/ 98 h 99"/>
                <a:gd name="T4" fmla="*/ 18 w 217"/>
                <a:gd name="T5" fmla="*/ 46 h 99"/>
                <a:gd name="T6" fmla="*/ 4 w 217"/>
                <a:gd name="T7" fmla="*/ 18 h 99"/>
                <a:gd name="T8" fmla="*/ 32 w 217"/>
                <a:gd name="T9" fmla="*/ 3 h 99"/>
                <a:gd name="T10" fmla="*/ 198 w 217"/>
                <a:gd name="T11" fmla="*/ 55 h 99"/>
                <a:gd name="T12" fmla="*/ 213 w 217"/>
                <a:gd name="T13" fmla="*/ 83 h 99"/>
                <a:gd name="T14" fmla="*/ 191 w 217"/>
                <a:gd name="T15" fmla="*/ 9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7" h="99">
                  <a:moveTo>
                    <a:pt x="191" y="99"/>
                  </a:moveTo>
                  <a:cubicBezTo>
                    <a:pt x="189" y="99"/>
                    <a:pt x="187" y="99"/>
                    <a:pt x="185" y="98"/>
                  </a:cubicBezTo>
                  <a:cubicBezTo>
                    <a:pt x="18" y="46"/>
                    <a:pt x="18" y="46"/>
                    <a:pt x="18" y="46"/>
                  </a:cubicBezTo>
                  <a:cubicBezTo>
                    <a:pt x="7" y="43"/>
                    <a:pt x="0" y="30"/>
                    <a:pt x="4" y="18"/>
                  </a:cubicBezTo>
                  <a:cubicBezTo>
                    <a:pt x="7" y="6"/>
                    <a:pt x="20" y="0"/>
                    <a:pt x="32" y="3"/>
                  </a:cubicBezTo>
                  <a:cubicBezTo>
                    <a:pt x="198" y="55"/>
                    <a:pt x="198" y="55"/>
                    <a:pt x="198" y="55"/>
                  </a:cubicBezTo>
                  <a:cubicBezTo>
                    <a:pt x="210" y="59"/>
                    <a:pt x="217" y="71"/>
                    <a:pt x="213" y="83"/>
                  </a:cubicBezTo>
                  <a:cubicBezTo>
                    <a:pt x="210" y="93"/>
                    <a:pt x="201" y="99"/>
                    <a:pt x="191" y="99"/>
                  </a:cubicBezTo>
                  <a:close/>
                </a:path>
              </a:pathLst>
            </a:custGeom>
            <a:solidFill>
              <a:srgbClr val="EBEA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defTabSz="914377"/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4" name="Freeform 34"/>
            <p:cNvSpPr/>
            <p:nvPr/>
          </p:nvSpPr>
          <p:spPr bwMode="auto">
            <a:xfrm>
              <a:off x="2418" y="1170"/>
              <a:ext cx="327" cy="150"/>
            </a:xfrm>
            <a:custGeom>
              <a:avLst/>
              <a:gdLst>
                <a:gd name="T0" fmla="*/ 192 w 217"/>
                <a:gd name="T1" fmla="*/ 100 h 100"/>
                <a:gd name="T2" fmla="*/ 185 w 217"/>
                <a:gd name="T3" fmla="*/ 99 h 100"/>
                <a:gd name="T4" fmla="*/ 18 w 217"/>
                <a:gd name="T5" fmla="*/ 47 h 100"/>
                <a:gd name="T6" fmla="*/ 4 w 217"/>
                <a:gd name="T7" fmla="*/ 19 h 100"/>
                <a:gd name="T8" fmla="*/ 32 w 217"/>
                <a:gd name="T9" fmla="*/ 4 h 100"/>
                <a:gd name="T10" fmla="*/ 198 w 217"/>
                <a:gd name="T11" fmla="*/ 56 h 100"/>
                <a:gd name="T12" fmla="*/ 213 w 217"/>
                <a:gd name="T13" fmla="*/ 84 h 100"/>
                <a:gd name="T14" fmla="*/ 192 w 217"/>
                <a:gd name="T15" fmla="*/ 10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7" h="100">
                  <a:moveTo>
                    <a:pt x="192" y="100"/>
                  </a:moveTo>
                  <a:cubicBezTo>
                    <a:pt x="189" y="100"/>
                    <a:pt x="187" y="99"/>
                    <a:pt x="185" y="99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7" y="43"/>
                    <a:pt x="0" y="30"/>
                    <a:pt x="4" y="19"/>
                  </a:cubicBezTo>
                  <a:cubicBezTo>
                    <a:pt x="7" y="7"/>
                    <a:pt x="20" y="0"/>
                    <a:pt x="32" y="4"/>
                  </a:cubicBezTo>
                  <a:cubicBezTo>
                    <a:pt x="198" y="56"/>
                    <a:pt x="198" y="56"/>
                    <a:pt x="198" y="56"/>
                  </a:cubicBezTo>
                  <a:cubicBezTo>
                    <a:pt x="210" y="59"/>
                    <a:pt x="217" y="72"/>
                    <a:pt x="213" y="84"/>
                  </a:cubicBezTo>
                  <a:cubicBezTo>
                    <a:pt x="210" y="93"/>
                    <a:pt x="201" y="100"/>
                    <a:pt x="192" y="100"/>
                  </a:cubicBezTo>
                  <a:close/>
                </a:path>
              </a:pathLst>
            </a:custGeom>
            <a:solidFill>
              <a:srgbClr val="EBEA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defTabSz="914377"/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5" name="Freeform 35"/>
            <p:cNvSpPr/>
            <p:nvPr/>
          </p:nvSpPr>
          <p:spPr bwMode="auto">
            <a:xfrm>
              <a:off x="2364" y="1343"/>
              <a:ext cx="327" cy="151"/>
            </a:xfrm>
            <a:custGeom>
              <a:avLst/>
              <a:gdLst>
                <a:gd name="T0" fmla="*/ 192 w 217"/>
                <a:gd name="T1" fmla="*/ 100 h 100"/>
                <a:gd name="T2" fmla="*/ 185 w 217"/>
                <a:gd name="T3" fmla="*/ 99 h 100"/>
                <a:gd name="T4" fmla="*/ 18 w 217"/>
                <a:gd name="T5" fmla="*/ 47 h 100"/>
                <a:gd name="T6" fmla="*/ 4 w 217"/>
                <a:gd name="T7" fmla="*/ 19 h 100"/>
                <a:gd name="T8" fmla="*/ 32 w 217"/>
                <a:gd name="T9" fmla="*/ 4 h 100"/>
                <a:gd name="T10" fmla="*/ 198 w 217"/>
                <a:gd name="T11" fmla="*/ 56 h 100"/>
                <a:gd name="T12" fmla="*/ 213 w 217"/>
                <a:gd name="T13" fmla="*/ 84 h 100"/>
                <a:gd name="T14" fmla="*/ 192 w 217"/>
                <a:gd name="T15" fmla="*/ 10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7" h="100">
                  <a:moveTo>
                    <a:pt x="192" y="100"/>
                  </a:moveTo>
                  <a:cubicBezTo>
                    <a:pt x="189" y="100"/>
                    <a:pt x="187" y="100"/>
                    <a:pt x="185" y="99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7" y="43"/>
                    <a:pt x="0" y="31"/>
                    <a:pt x="4" y="19"/>
                  </a:cubicBezTo>
                  <a:cubicBezTo>
                    <a:pt x="7" y="7"/>
                    <a:pt x="20" y="0"/>
                    <a:pt x="32" y="4"/>
                  </a:cubicBezTo>
                  <a:cubicBezTo>
                    <a:pt x="198" y="56"/>
                    <a:pt x="198" y="56"/>
                    <a:pt x="198" y="56"/>
                  </a:cubicBezTo>
                  <a:cubicBezTo>
                    <a:pt x="210" y="60"/>
                    <a:pt x="217" y="72"/>
                    <a:pt x="213" y="84"/>
                  </a:cubicBezTo>
                  <a:cubicBezTo>
                    <a:pt x="210" y="94"/>
                    <a:pt x="201" y="100"/>
                    <a:pt x="192" y="100"/>
                  </a:cubicBezTo>
                  <a:close/>
                </a:path>
              </a:pathLst>
            </a:custGeom>
            <a:solidFill>
              <a:srgbClr val="EBEA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defTabSz="914377"/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6" name="Freeform 36"/>
            <p:cNvSpPr/>
            <p:nvPr/>
          </p:nvSpPr>
          <p:spPr bwMode="auto">
            <a:xfrm>
              <a:off x="2309" y="1518"/>
              <a:ext cx="328" cy="149"/>
            </a:xfrm>
            <a:custGeom>
              <a:avLst/>
              <a:gdLst>
                <a:gd name="T0" fmla="*/ 192 w 217"/>
                <a:gd name="T1" fmla="*/ 99 h 99"/>
                <a:gd name="T2" fmla="*/ 185 w 217"/>
                <a:gd name="T3" fmla="*/ 98 h 99"/>
                <a:gd name="T4" fmla="*/ 18 w 217"/>
                <a:gd name="T5" fmla="*/ 46 h 99"/>
                <a:gd name="T6" fmla="*/ 4 w 217"/>
                <a:gd name="T7" fmla="*/ 18 h 99"/>
                <a:gd name="T8" fmla="*/ 32 w 217"/>
                <a:gd name="T9" fmla="*/ 4 h 99"/>
                <a:gd name="T10" fmla="*/ 198 w 217"/>
                <a:gd name="T11" fmla="*/ 55 h 99"/>
                <a:gd name="T12" fmla="*/ 213 w 217"/>
                <a:gd name="T13" fmla="*/ 84 h 99"/>
                <a:gd name="T14" fmla="*/ 192 w 217"/>
                <a:gd name="T15" fmla="*/ 9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7" h="99">
                  <a:moveTo>
                    <a:pt x="192" y="99"/>
                  </a:moveTo>
                  <a:cubicBezTo>
                    <a:pt x="189" y="99"/>
                    <a:pt x="187" y="99"/>
                    <a:pt x="185" y="98"/>
                  </a:cubicBezTo>
                  <a:cubicBezTo>
                    <a:pt x="18" y="46"/>
                    <a:pt x="18" y="46"/>
                    <a:pt x="18" y="46"/>
                  </a:cubicBezTo>
                  <a:cubicBezTo>
                    <a:pt x="7" y="43"/>
                    <a:pt x="0" y="30"/>
                    <a:pt x="4" y="18"/>
                  </a:cubicBezTo>
                  <a:cubicBezTo>
                    <a:pt x="7" y="6"/>
                    <a:pt x="20" y="0"/>
                    <a:pt x="32" y="4"/>
                  </a:cubicBezTo>
                  <a:cubicBezTo>
                    <a:pt x="198" y="55"/>
                    <a:pt x="198" y="55"/>
                    <a:pt x="198" y="55"/>
                  </a:cubicBezTo>
                  <a:cubicBezTo>
                    <a:pt x="210" y="59"/>
                    <a:pt x="217" y="72"/>
                    <a:pt x="213" y="84"/>
                  </a:cubicBezTo>
                  <a:cubicBezTo>
                    <a:pt x="210" y="93"/>
                    <a:pt x="201" y="99"/>
                    <a:pt x="192" y="99"/>
                  </a:cubicBezTo>
                  <a:close/>
                </a:path>
              </a:pathLst>
            </a:custGeom>
            <a:solidFill>
              <a:srgbClr val="EBEA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defTabSz="914377"/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7" name="Freeform 37"/>
            <p:cNvSpPr/>
            <p:nvPr/>
          </p:nvSpPr>
          <p:spPr bwMode="auto">
            <a:xfrm>
              <a:off x="2255" y="1691"/>
              <a:ext cx="327" cy="151"/>
            </a:xfrm>
            <a:custGeom>
              <a:avLst/>
              <a:gdLst>
                <a:gd name="T0" fmla="*/ 192 w 217"/>
                <a:gd name="T1" fmla="*/ 100 h 100"/>
                <a:gd name="T2" fmla="*/ 185 w 217"/>
                <a:gd name="T3" fmla="*/ 99 h 100"/>
                <a:gd name="T4" fmla="*/ 19 w 217"/>
                <a:gd name="T5" fmla="*/ 47 h 100"/>
                <a:gd name="T6" fmla="*/ 4 w 217"/>
                <a:gd name="T7" fmla="*/ 19 h 100"/>
                <a:gd name="T8" fmla="*/ 32 w 217"/>
                <a:gd name="T9" fmla="*/ 4 h 100"/>
                <a:gd name="T10" fmla="*/ 198 w 217"/>
                <a:gd name="T11" fmla="*/ 56 h 100"/>
                <a:gd name="T12" fmla="*/ 213 w 217"/>
                <a:gd name="T13" fmla="*/ 84 h 100"/>
                <a:gd name="T14" fmla="*/ 192 w 217"/>
                <a:gd name="T15" fmla="*/ 10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7" h="100">
                  <a:moveTo>
                    <a:pt x="192" y="100"/>
                  </a:moveTo>
                  <a:cubicBezTo>
                    <a:pt x="189" y="100"/>
                    <a:pt x="187" y="99"/>
                    <a:pt x="185" y="99"/>
                  </a:cubicBezTo>
                  <a:cubicBezTo>
                    <a:pt x="19" y="47"/>
                    <a:pt x="19" y="47"/>
                    <a:pt x="19" y="47"/>
                  </a:cubicBezTo>
                  <a:cubicBezTo>
                    <a:pt x="7" y="43"/>
                    <a:pt x="0" y="31"/>
                    <a:pt x="4" y="19"/>
                  </a:cubicBezTo>
                  <a:cubicBezTo>
                    <a:pt x="7" y="7"/>
                    <a:pt x="20" y="0"/>
                    <a:pt x="32" y="4"/>
                  </a:cubicBezTo>
                  <a:cubicBezTo>
                    <a:pt x="198" y="56"/>
                    <a:pt x="198" y="56"/>
                    <a:pt x="198" y="56"/>
                  </a:cubicBezTo>
                  <a:cubicBezTo>
                    <a:pt x="210" y="59"/>
                    <a:pt x="217" y="72"/>
                    <a:pt x="213" y="84"/>
                  </a:cubicBezTo>
                  <a:cubicBezTo>
                    <a:pt x="210" y="94"/>
                    <a:pt x="201" y="100"/>
                    <a:pt x="192" y="100"/>
                  </a:cubicBezTo>
                  <a:close/>
                </a:path>
              </a:pathLst>
            </a:custGeom>
            <a:solidFill>
              <a:srgbClr val="EBEA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defTabSz="914377"/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8" name="Freeform 38"/>
            <p:cNvSpPr/>
            <p:nvPr/>
          </p:nvSpPr>
          <p:spPr bwMode="auto">
            <a:xfrm>
              <a:off x="2364" y="-278"/>
              <a:ext cx="1257" cy="1844"/>
            </a:xfrm>
            <a:custGeom>
              <a:avLst/>
              <a:gdLst>
                <a:gd name="T0" fmla="*/ 725 w 834"/>
                <a:gd name="T1" fmla="*/ 368 h 1224"/>
                <a:gd name="T2" fmla="*/ 725 w 834"/>
                <a:gd name="T3" fmla="*/ 1224 h 1224"/>
                <a:gd name="T4" fmla="*/ 802 w 834"/>
                <a:gd name="T5" fmla="*/ 1178 h 1224"/>
                <a:gd name="T6" fmla="*/ 834 w 834"/>
                <a:gd name="T7" fmla="*/ 1184 h 1224"/>
                <a:gd name="T8" fmla="*/ 834 w 834"/>
                <a:gd name="T9" fmla="*/ 239 h 1224"/>
                <a:gd name="T10" fmla="*/ 128 w 834"/>
                <a:gd name="T11" fmla="*/ 9 h 1224"/>
                <a:gd name="T12" fmla="*/ 127 w 834"/>
                <a:gd name="T13" fmla="*/ 9 h 1224"/>
                <a:gd name="T14" fmla="*/ 86 w 834"/>
                <a:gd name="T15" fmla="*/ 0 h 1224"/>
                <a:gd name="T16" fmla="*/ 0 w 834"/>
                <a:gd name="T17" fmla="*/ 84 h 1224"/>
                <a:gd name="T18" fmla="*/ 20 w 834"/>
                <a:gd name="T19" fmla="*/ 124 h 1224"/>
                <a:gd name="T20" fmla="*/ 59 w 834"/>
                <a:gd name="T21" fmla="*/ 140 h 1224"/>
                <a:gd name="T22" fmla="*/ 714 w 834"/>
                <a:gd name="T23" fmla="*/ 353 h 1224"/>
                <a:gd name="T24" fmla="*/ 725 w 834"/>
                <a:gd name="T25" fmla="*/ 368 h 1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34" h="1224">
                  <a:moveTo>
                    <a:pt x="725" y="368"/>
                  </a:moveTo>
                  <a:cubicBezTo>
                    <a:pt x="725" y="1224"/>
                    <a:pt x="725" y="1224"/>
                    <a:pt x="725" y="1224"/>
                  </a:cubicBezTo>
                  <a:cubicBezTo>
                    <a:pt x="740" y="1197"/>
                    <a:pt x="768" y="1178"/>
                    <a:pt x="802" y="1178"/>
                  </a:cubicBezTo>
                  <a:cubicBezTo>
                    <a:pt x="812" y="1178"/>
                    <a:pt x="822" y="1180"/>
                    <a:pt x="834" y="1184"/>
                  </a:cubicBezTo>
                  <a:cubicBezTo>
                    <a:pt x="834" y="239"/>
                    <a:pt x="834" y="239"/>
                    <a:pt x="834" y="239"/>
                  </a:cubicBezTo>
                  <a:cubicBezTo>
                    <a:pt x="128" y="9"/>
                    <a:pt x="128" y="9"/>
                    <a:pt x="128" y="9"/>
                  </a:cubicBezTo>
                  <a:cubicBezTo>
                    <a:pt x="128" y="9"/>
                    <a:pt x="128" y="9"/>
                    <a:pt x="127" y="9"/>
                  </a:cubicBezTo>
                  <a:cubicBezTo>
                    <a:pt x="112" y="3"/>
                    <a:pt x="99" y="0"/>
                    <a:pt x="86" y="0"/>
                  </a:cubicBezTo>
                  <a:cubicBezTo>
                    <a:pt x="39" y="0"/>
                    <a:pt x="2" y="37"/>
                    <a:pt x="0" y="84"/>
                  </a:cubicBezTo>
                  <a:cubicBezTo>
                    <a:pt x="1" y="94"/>
                    <a:pt x="7" y="116"/>
                    <a:pt x="20" y="124"/>
                  </a:cubicBezTo>
                  <a:cubicBezTo>
                    <a:pt x="37" y="134"/>
                    <a:pt x="59" y="140"/>
                    <a:pt x="59" y="140"/>
                  </a:cubicBezTo>
                  <a:cubicBezTo>
                    <a:pt x="714" y="353"/>
                    <a:pt x="714" y="353"/>
                    <a:pt x="714" y="353"/>
                  </a:cubicBezTo>
                  <a:cubicBezTo>
                    <a:pt x="720" y="355"/>
                    <a:pt x="725" y="361"/>
                    <a:pt x="725" y="368"/>
                  </a:cubicBezTo>
                  <a:close/>
                </a:path>
              </a:pathLst>
            </a:custGeom>
            <a:solidFill>
              <a:srgbClr val="EBEA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defTabSz="914377"/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957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197197" y="2374494"/>
            <a:ext cx="6489833" cy="2180035"/>
          </a:xfrm>
          <a:prstGeom prst="rect">
            <a:avLst/>
          </a:prstGeom>
          <a:noFill/>
          <a:ln w="63500">
            <a:solidFill>
              <a:srgbClr val="5ABB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9922463" y="2374494"/>
            <a:ext cx="221227" cy="2182761"/>
          </a:xfrm>
          <a:prstGeom prst="rect">
            <a:avLst/>
          </a:prstGeom>
          <a:solidFill>
            <a:srgbClr val="5AB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Group 4"/>
          <p:cNvGrpSpPr>
            <a:grpSpLocks noChangeAspect="1"/>
          </p:cNvGrpSpPr>
          <p:nvPr/>
        </p:nvGrpSpPr>
        <p:grpSpPr bwMode="auto">
          <a:xfrm rot="19764056">
            <a:off x="2096300" y="1371843"/>
            <a:ext cx="2026436" cy="1887315"/>
            <a:chOff x="1164" y="687"/>
            <a:chExt cx="3219" cy="2998"/>
          </a:xfrm>
          <a:solidFill>
            <a:srgbClr val="5ABB93"/>
          </a:solidFill>
          <a:effectLst/>
        </p:grpSpPr>
        <p:sp>
          <p:nvSpPr>
            <p:cNvPr id="5" name="Freeform 6"/>
            <p:cNvSpPr>
              <a:spLocks/>
            </p:cNvSpPr>
            <p:nvPr/>
          </p:nvSpPr>
          <p:spPr bwMode="auto">
            <a:xfrm>
              <a:off x="1164" y="687"/>
              <a:ext cx="3219" cy="2998"/>
            </a:xfrm>
            <a:custGeom>
              <a:avLst/>
              <a:gdLst>
                <a:gd name="T0" fmla="*/ 96 w 1360"/>
                <a:gd name="T1" fmla="*/ 404 h 1266"/>
                <a:gd name="T2" fmla="*/ 96 w 1360"/>
                <a:gd name="T3" fmla="*/ 527 h 1266"/>
                <a:gd name="T4" fmla="*/ 105 w 1360"/>
                <a:gd name="T5" fmla="*/ 537 h 1266"/>
                <a:gd name="T6" fmla="*/ 123 w 1360"/>
                <a:gd name="T7" fmla="*/ 616 h 1266"/>
                <a:gd name="T8" fmla="*/ 119 w 1360"/>
                <a:gd name="T9" fmla="*/ 629 h 1266"/>
                <a:gd name="T10" fmla="*/ 147 w 1360"/>
                <a:gd name="T11" fmla="*/ 940 h 1266"/>
                <a:gd name="T12" fmla="*/ 169 w 1360"/>
                <a:gd name="T13" fmla="*/ 1194 h 1266"/>
                <a:gd name="T14" fmla="*/ 175 w 1360"/>
                <a:gd name="T15" fmla="*/ 1266 h 1266"/>
                <a:gd name="T16" fmla="*/ 0 w 1360"/>
                <a:gd name="T17" fmla="*/ 1266 h 1266"/>
                <a:gd name="T18" fmla="*/ 6 w 1360"/>
                <a:gd name="T19" fmla="*/ 1197 h 1266"/>
                <a:gd name="T20" fmla="*/ 38 w 1360"/>
                <a:gd name="T21" fmla="*/ 811 h 1266"/>
                <a:gd name="T22" fmla="*/ 54 w 1360"/>
                <a:gd name="T23" fmla="*/ 629 h 1266"/>
                <a:gd name="T24" fmla="*/ 50 w 1360"/>
                <a:gd name="T25" fmla="*/ 613 h 1266"/>
                <a:gd name="T26" fmla="*/ 71 w 1360"/>
                <a:gd name="T27" fmla="*/ 537 h 1266"/>
                <a:gd name="T28" fmla="*/ 79 w 1360"/>
                <a:gd name="T29" fmla="*/ 525 h 1266"/>
                <a:gd name="T30" fmla="*/ 79 w 1360"/>
                <a:gd name="T31" fmla="*/ 407 h 1266"/>
                <a:gd name="T32" fmla="*/ 70 w 1360"/>
                <a:gd name="T33" fmla="*/ 392 h 1266"/>
                <a:gd name="T34" fmla="*/ 31 w 1360"/>
                <a:gd name="T35" fmla="*/ 374 h 1266"/>
                <a:gd name="T36" fmla="*/ 44 w 1360"/>
                <a:gd name="T37" fmla="*/ 366 h 1266"/>
                <a:gd name="T38" fmla="*/ 624 w 1360"/>
                <a:gd name="T39" fmla="*/ 44 h 1266"/>
                <a:gd name="T40" fmla="*/ 692 w 1360"/>
                <a:gd name="T41" fmla="*/ 5 h 1266"/>
                <a:gd name="T42" fmla="*/ 718 w 1360"/>
                <a:gd name="T43" fmla="*/ 5 h 1266"/>
                <a:gd name="T44" fmla="*/ 1255 w 1360"/>
                <a:gd name="T45" fmla="*/ 275 h 1266"/>
                <a:gd name="T46" fmla="*/ 1360 w 1360"/>
                <a:gd name="T47" fmla="*/ 328 h 1266"/>
                <a:gd name="T48" fmla="*/ 1302 w 1360"/>
                <a:gd name="T49" fmla="*/ 360 h 1266"/>
                <a:gd name="T50" fmla="*/ 723 w 1360"/>
                <a:gd name="T51" fmla="*/ 666 h 1266"/>
                <a:gd name="T52" fmla="*/ 688 w 1360"/>
                <a:gd name="T53" fmla="*/ 668 h 1266"/>
                <a:gd name="T54" fmla="*/ 112 w 1360"/>
                <a:gd name="T55" fmla="*/ 411 h 1266"/>
                <a:gd name="T56" fmla="*/ 96 w 1360"/>
                <a:gd name="T57" fmla="*/ 404 h 1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60" h="1266">
                  <a:moveTo>
                    <a:pt x="96" y="404"/>
                  </a:moveTo>
                  <a:cubicBezTo>
                    <a:pt x="96" y="447"/>
                    <a:pt x="96" y="487"/>
                    <a:pt x="96" y="527"/>
                  </a:cubicBezTo>
                  <a:cubicBezTo>
                    <a:pt x="96" y="531"/>
                    <a:pt x="101" y="535"/>
                    <a:pt x="105" y="537"/>
                  </a:cubicBezTo>
                  <a:cubicBezTo>
                    <a:pt x="136" y="555"/>
                    <a:pt x="144" y="585"/>
                    <a:pt x="123" y="616"/>
                  </a:cubicBezTo>
                  <a:cubicBezTo>
                    <a:pt x="121" y="620"/>
                    <a:pt x="119" y="625"/>
                    <a:pt x="119" y="629"/>
                  </a:cubicBezTo>
                  <a:cubicBezTo>
                    <a:pt x="128" y="733"/>
                    <a:pt x="138" y="836"/>
                    <a:pt x="147" y="940"/>
                  </a:cubicBezTo>
                  <a:cubicBezTo>
                    <a:pt x="154" y="1024"/>
                    <a:pt x="162" y="1109"/>
                    <a:pt x="169" y="1194"/>
                  </a:cubicBezTo>
                  <a:cubicBezTo>
                    <a:pt x="171" y="1217"/>
                    <a:pt x="173" y="1239"/>
                    <a:pt x="175" y="1266"/>
                  </a:cubicBezTo>
                  <a:cubicBezTo>
                    <a:pt x="117" y="1266"/>
                    <a:pt x="60" y="1266"/>
                    <a:pt x="0" y="1266"/>
                  </a:cubicBezTo>
                  <a:cubicBezTo>
                    <a:pt x="2" y="1244"/>
                    <a:pt x="4" y="1220"/>
                    <a:pt x="6" y="1197"/>
                  </a:cubicBezTo>
                  <a:cubicBezTo>
                    <a:pt x="16" y="1068"/>
                    <a:pt x="27" y="940"/>
                    <a:pt x="38" y="811"/>
                  </a:cubicBezTo>
                  <a:cubicBezTo>
                    <a:pt x="43" y="750"/>
                    <a:pt x="49" y="690"/>
                    <a:pt x="54" y="629"/>
                  </a:cubicBezTo>
                  <a:cubicBezTo>
                    <a:pt x="54" y="624"/>
                    <a:pt x="52" y="617"/>
                    <a:pt x="50" y="613"/>
                  </a:cubicBezTo>
                  <a:cubicBezTo>
                    <a:pt x="32" y="583"/>
                    <a:pt x="40" y="553"/>
                    <a:pt x="71" y="537"/>
                  </a:cubicBezTo>
                  <a:cubicBezTo>
                    <a:pt x="75" y="535"/>
                    <a:pt x="79" y="529"/>
                    <a:pt x="79" y="525"/>
                  </a:cubicBezTo>
                  <a:cubicBezTo>
                    <a:pt x="79" y="486"/>
                    <a:pt x="80" y="446"/>
                    <a:pt x="79" y="407"/>
                  </a:cubicBezTo>
                  <a:cubicBezTo>
                    <a:pt x="79" y="402"/>
                    <a:pt x="74" y="395"/>
                    <a:pt x="70" y="392"/>
                  </a:cubicBezTo>
                  <a:cubicBezTo>
                    <a:pt x="58" y="386"/>
                    <a:pt x="45" y="381"/>
                    <a:pt x="31" y="374"/>
                  </a:cubicBezTo>
                  <a:cubicBezTo>
                    <a:pt x="36" y="371"/>
                    <a:pt x="40" y="368"/>
                    <a:pt x="44" y="366"/>
                  </a:cubicBezTo>
                  <a:cubicBezTo>
                    <a:pt x="237" y="259"/>
                    <a:pt x="431" y="151"/>
                    <a:pt x="624" y="44"/>
                  </a:cubicBezTo>
                  <a:cubicBezTo>
                    <a:pt x="647" y="31"/>
                    <a:pt x="670" y="19"/>
                    <a:pt x="692" y="5"/>
                  </a:cubicBezTo>
                  <a:cubicBezTo>
                    <a:pt x="702" y="0"/>
                    <a:pt x="709" y="1"/>
                    <a:pt x="718" y="5"/>
                  </a:cubicBezTo>
                  <a:cubicBezTo>
                    <a:pt x="897" y="96"/>
                    <a:pt x="1076" y="185"/>
                    <a:pt x="1255" y="275"/>
                  </a:cubicBezTo>
                  <a:cubicBezTo>
                    <a:pt x="1289" y="293"/>
                    <a:pt x="1324" y="310"/>
                    <a:pt x="1360" y="328"/>
                  </a:cubicBezTo>
                  <a:cubicBezTo>
                    <a:pt x="1339" y="340"/>
                    <a:pt x="1320" y="350"/>
                    <a:pt x="1302" y="360"/>
                  </a:cubicBezTo>
                  <a:cubicBezTo>
                    <a:pt x="1109" y="462"/>
                    <a:pt x="916" y="564"/>
                    <a:pt x="723" y="666"/>
                  </a:cubicBezTo>
                  <a:cubicBezTo>
                    <a:pt x="711" y="672"/>
                    <a:pt x="701" y="674"/>
                    <a:pt x="688" y="668"/>
                  </a:cubicBezTo>
                  <a:cubicBezTo>
                    <a:pt x="496" y="582"/>
                    <a:pt x="304" y="496"/>
                    <a:pt x="112" y="411"/>
                  </a:cubicBezTo>
                  <a:cubicBezTo>
                    <a:pt x="108" y="409"/>
                    <a:pt x="103" y="407"/>
                    <a:pt x="96" y="404"/>
                  </a:cubicBezTo>
                  <a:close/>
                </a:path>
              </a:pathLst>
            </a:custGeom>
            <a:grpFill/>
            <a:ln w="25400">
              <a:solidFill>
                <a:srgbClr val="EBE9D0"/>
              </a:solidFill>
            </a:ln>
            <a:extLst/>
          </p:spPr>
          <p:txBody>
            <a:bodyPr/>
            <a:lstStyle/>
            <a:p>
              <a:pPr defTabSz="60946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HK" altLang="en-US" dirty="0">
                <a:latin typeface="微软雅黑" panose="020B0503020204020204" pitchFamily="34" charset="-122"/>
                <a:ea typeface="+mn-ea"/>
              </a:endParaRPr>
            </a:p>
          </p:txBody>
        </p:sp>
        <p:sp>
          <p:nvSpPr>
            <p:cNvPr id="6" name="Freeform 7"/>
            <p:cNvSpPr>
              <a:spLocks/>
            </p:cNvSpPr>
            <p:nvPr/>
          </p:nvSpPr>
          <p:spPr bwMode="auto">
            <a:xfrm>
              <a:off x="1829" y="1959"/>
              <a:ext cx="2000" cy="947"/>
            </a:xfrm>
            <a:custGeom>
              <a:avLst/>
              <a:gdLst>
                <a:gd name="T0" fmla="*/ 0 w 845"/>
                <a:gd name="T1" fmla="*/ 147 h 400"/>
                <a:gd name="T2" fmla="*/ 78 w 845"/>
                <a:gd name="T3" fmla="*/ 32 h 400"/>
                <a:gd name="T4" fmla="*/ 96 w 845"/>
                <a:gd name="T5" fmla="*/ 28 h 400"/>
                <a:gd name="T6" fmla="*/ 262 w 845"/>
                <a:gd name="T7" fmla="*/ 101 h 400"/>
                <a:gd name="T8" fmla="*/ 417 w 845"/>
                <a:gd name="T9" fmla="*/ 170 h 400"/>
                <a:gd name="T10" fmla="*/ 434 w 845"/>
                <a:gd name="T11" fmla="*/ 167 h 400"/>
                <a:gd name="T12" fmla="*/ 724 w 845"/>
                <a:gd name="T13" fmla="*/ 13 h 400"/>
                <a:gd name="T14" fmla="*/ 749 w 845"/>
                <a:gd name="T15" fmla="*/ 0 h 400"/>
                <a:gd name="T16" fmla="*/ 845 w 845"/>
                <a:gd name="T17" fmla="*/ 143 h 400"/>
                <a:gd name="T18" fmla="*/ 743 w 845"/>
                <a:gd name="T19" fmla="*/ 207 h 400"/>
                <a:gd name="T20" fmla="*/ 448 w 845"/>
                <a:gd name="T21" fmla="*/ 393 h 400"/>
                <a:gd name="T22" fmla="*/ 421 w 845"/>
                <a:gd name="T23" fmla="*/ 394 h 400"/>
                <a:gd name="T24" fmla="*/ 8 w 845"/>
                <a:gd name="T25" fmla="*/ 153 h 400"/>
                <a:gd name="T26" fmla="*/ 0 w 845"/>
                <a:gd name="T27" fmla="*/ 147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5" h="400">
                  <a:moveTo>
                    <a:pt x="0" y="147"/>
                  </a:moveTo>
                  <a:cubicBezTo>
                    <a:pt x="27" y="108"/>
                    <a:pt x="53" y="70"/>
                    <a:pt x="78" y="32"/>
                  </a:cubicBezTo>
                  <a:cubicBezTo>
                    <a:pt x="84" y="24"/>
                    <a:pt x="89" y="25"/>
                    <a:pt x="96" y="28"/>
                  </a:cubicBezTo>
                  <a:cubicBezTo>
                    <a:pt x="151" y="53"/>
                    <a:pt x="206" y="77"/>
                    <a:pt x="262" y="101"/>
                  </a:cubicBezTo>
                  <a:cubicBezTo>
                    <a:pt x="313" y="124"/>
                    <a:pt x="365" y="147"/>
                    <a:pt x="417" y="170"/>
                  </a:cubicBezTo>
                  <a:cubicBezTo>
                    <a:pt x="421" y="172"/>
                    <a:pt x="429" y="170"/>
                    <a:pt x="434" y="167"/>
                  </a:cubicBezTo>
                  <a:cubicBezTo>
                    <a:pt x="531" y="116"/>
                    <a:pt x="627" y="65"/>
                    <a:pt x="724" y="13"/>
                  </a:cubicBezTo>
                  <a:cubicBezTo>
                    <a:pt x="732" y="9"/>
                    <a:pt x="740" y="5"/>
                    <a:pt x="749" y="0"/>
                  </a:cubicBezTo>
                  <a:cubicBezTo>
                    <a:pt x="781" y="48"/>
                    <a:pt x="813" y="95"/>
                    <a:pt x="845" y="143"/>
                  </a:cubicBezTo>
                  <a:cubicBezTo>
                    <a:pt x="811" y="165"/>
                    <a:pt x="777" y="186"/>
                    <a:pt x="743" y="207"/>
                  </a:cubicBezTo>
                  <a:cubicBezTo>
                    <a:pt x="645" y="269"/>
                    <a:pt x="546" y="331"/>
                    <a:pt x="448" y="393"/>
                  </a:cubicBezTo>
                  <a:cubicBezTo>
                    <a:pt x="438" y="399"/>
                    <a:pt x="431" y="400"/>
                    <a:pt x="421" y="394"/>
                  </a:cubicBezTo>
                  <a:cubicBezTo>
                    <a:pt x="284" y="313"/>
                    <a:pt x="146" y="233"/>
                    <a:pt x="8" y="153"/>
                  </a:cubicBezTo>
                  <a:cubicBezTo>
                    <a:pt x="6" y="151"/>
                    <a:pt x="3" y="149"/>
                    <a:pt x="0" y="147"/>
                  </a:cubicBezTo>
                  <a:close/>
                </a:path>
              </a:pathLst>
            </a:custGeom>
            <a:grpFill/>
            <a:ln w="25400">
              <a:solidFill>
                <a:srgbClr val="EBE9D0"/>
              </a:solidFill>
            </a:ln>
            <a:extLst/>
          </p:spPr>
          <p:txBody>
            <a:bodyPr/>
            <a:lstStyle/>
            <a:p>
              <a:pPr defTabSz="60946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HK" altLang="en-US" dirty="0">
                <a:latin typeface="微软雅黑" panose="020B0503020204020204" pitchFamily="34" charset="-122"/>
                <a:ea typeface="+mn-ea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3725200" y="2430871"/>
            <a:ext cx="596183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b="1" dirty="0">
                <a:solidFill>
                  <a:srgbClr val="5ABB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Company Introduction</a:t>
            </a:r>
          </a:p>
        </p:txBody>
      </p:sp>
      <p:grpSp>
        <p:nvGrpSpPr>
          <p:cNvPr id="8" name="组合 7"/>
          <p:cNvGrpSpPr/>
          <p:nvPr/>
        </p:nvGrpSpPr>
        <p:grpSpPr>
          <a:xfrm rot="5400000">
            <a:off x="-1825395" y="2343771"/>
            <a:ext cx="2270025" cy="902459"/>
            <a:chOff x="5604327" y="1072832"/>
            <a:chExt cx="3149600" cy="1117600"/>
          </a:xfrm>
        </p:grpSpPr>
        <p:sp>
          <p:nvSpPr>
            <p:cNvPr id="9" name="矩形 8"/>
            <p:cNvSpPr/>
            <p:nvPr/>
          </p:nvSpPr>
          <p:spPr>
            <a:xfrm>
              <a:off x="5604327" y="1072832"/>
              <a:ext cx="787400" cy="1117600"/>
            </a:xfrm>
            <a:prstGeom prst="rect">
              <a:avLst/>
            </a:prstGeom>
            <a:solidFill>
              <a:srgbClr val="5ABB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6391727" y="1072832"/>
              <a:ext cx="787400" cy="1117600"/>
            </a:xfrm>
            <a:prstGeom prst="rect">
              <a:avLst/>
            </a:prstGeom>
            <a:solidFill>
              <a:srgbClr val="7562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7179127" y="1072832"/>
              <a:ext cx="787400" cy="1117600"/>
            </a:xfrm>
            <a:prstGeom prst="rect">
              <a:avLst/>
            </a:prstGeom>
            <a:solidFill>
              <a:srgbClr val="EF5B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7966527" y="1072832"/>
              <a:ext cx="787400" cy="1117600"/>
            </a:xfrm>
            <a:prstGeom prst="rect">
              <a:avLst/>
            </a:prstGeom>
            <a:solidFill>
              <a:srgbClr val="F2B9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53686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452403" y="1832669"/>
            <a:ext cx="2707454" cy="2711710"/>
            <a:chOff x="1452403" y="1832669"/>
            <a:chExt cx="2707454" cy="2711710"/>
          </a:xfrm>
        </p:grpSpPr>
        <p:grpSp>
          <p:nvGrpSpPr>
            <p:cNvPr id="52" name="组合 51"/>
            <p:cNvGrpSpPr/>
            <p:nvPr/>
          </p:nvGrpSpPr>
          <p:grpSpPr>
            <a:xfrm>
              <a:off x="1452403" y="1832669"/>
              <a:ext cx="2707454" cy="2711710"/>
              <a:chOff x="1393278" y="1580877"/>
              <a:chExt cx="2707454" cy="2711710"/>
            </a:xfrm>
          </p:grpSpPr>
          <p:sp>
            <p:nvSpPr>
              <p:cNvPr id="53" name="Oval 5"/>
              <p:cNvSpPr>
                <a:spLocks noChangeArrowheads="1"/>
              </p:cNvSpPr>
              <p:nvPr/>
            </p:nvSpPr>
            <p:spPr bwMode="auto">
              <a:xfrm>
                <a:off x="1393278" y="1580877"/>
                <a:ext cx="2707454" cy="2711710"/>
              </a:xfrm>
              <a:prstGeom prst="ellipse">
                <a:avLst/>
              </a:prstGeom>
              <a:solidFill>
                <a:srgbClr val="5ABB93"/>
              </a:solidFill>
              <a:ln w="38100" cap="flat">
                <a:solidFill>
                  <a:schemeClr val="bg2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4" name="Oval 6"/>
              <p:cNvSpPr>
                <a:spLocks noChangeArrowheads="1"/>
              </p:cNvSpPr>
              <p:nvPr/>
            </p:nvSpPr>
            <p:spPr bwMode="auto">
              <a:xfrm>
                <a:off x="1474163" y="1661762"/>
                <a:ext cx="2545689" cy="2549944"/>
              </a:xfrm>
              <a:prstGeom prst="ellipse">
                <a:avLst/>
              </a:prstGeom>
              <a:noFill/>
              <a:ln w="3175" cap="flat">
                <a:solidFill>
                  <a:srgbClr val="FEFEFE"/>
                </a:solidFill>
                <a:prstDash val="dash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77" name="文本框 76"/>
            <p:cNvSpPr txBox="1"/>
            <p:nvPr/>
          </p:nvSpPr>
          <p:spPr>
            <a:xfrm>
              <a:off x="2406019" y="2326966"/>
              <a:ext cx="78739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000" dirty="0">
                  <a:solidFill>
                    <a:srgbClr val="FDFDF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zh-CN" altLang="en-US" sz="4000" dirty="0">
                <a:solidFill>
                  <a:srgbClr val="FDFDF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4664144" y="1832668"/>
            <a:ext cx="2703198" cy="2711712"/>
            <a:chOff x="4664144" y="1832668"/>
            <a:chExt cx="2703198" cy="2711712"/>
          </a:xfrm>
        </p:grpSpPr>
        <p:grpSp>
          <p:nvGrpSpPr>
            <p:cNvPr id="55" name="组合 54"/>
            <p:cNvGrpSpPr/>
            <p:nvPr/>
          </p:nvGrpSpPr>
          <p:grpSpPr>
            <a:xfrm>
              <a:off x="4664144" y="1832668"/>
              <a:ext cx="2703198" cy="2711712"/>
              <a:chOff x="4605019" y="1580876"/>
              <a:chExt cx="2703198" cy="2711712"/>
            </a:xfrm>
          </p:grpSpPr>
          <p:sp>
            <p:nvSpPr>
              <p:cNvPr id="56" name="Oval 7"/>
              <p:cNvSpPr>
                <a:spLocks noChangeArrowheads="1"/>
              </p:cNvSpPr>
              <p:nvPr/>
            </p:nvSpPr>
            <p:spPr bwMode="auto">
              <a:xfrm>
                <a:off x="4605019" y="1580876"/>
                <a:ext cx="2703198" cy="2711712"/>
              </a:xfrm>
              <a:prstGeom prst="ellipse">
                <a:avLst/>
              </a:prstGeom>
              <a:solidFill>
                <a:srgbClr val="756271"/>
              </a:solidFill>
              <a:ln w="38100" cap="flat">
                <a:solidFill>
                  <a:schemeClr val="bg2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7" name="Oval 8"/>
              <p:cNvSpPr>
                <a:spLocks noChangeArrowheads="1"/>
              </p:cNvSpPr>
              <p:nvPr/>
            </p:nvSpPr>
            <p:spPr bwMode="auto">
              <a:xfrm>
                <a:off x="4681644" y="1661761"/>
                <a:ext cx="2545688" cy="2549946"/>
              </a:xfrm>
              <a:prstGeom prst="ellipse">
                <a:avLst/>
              </a:prstGeom>
              <a:noFill/>
              <a:ln w="3175" cap="flat">
                <a:solidFill>
                  <a:srgbClr val="FEFEFE"/>
                </a:solidFill>
                <a:prstDash val="dash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78" name="文本框 77"/>
            <p:cNvSpPr txBox="1"/>
            <p:nvPr/>
          </p:nvSpPr>
          <p:spPr>
            <a:xfrm>
              <a:off x="5610919" y="2336494"/>
              <a:ext cx="78739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000" dirty="0">
                  <a:solidFill>
                    <a:srgbClr val="FDFDF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zh-CN" altLang="en-US" sz="4000" dirty="0">
                <a:solidFill>
                  <a:srgbClr val="FDFDF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7955514" y="1832668"/>
            <a:ext cx="2703198" cy="2711712"/>
            <a:chOff x="7912386" y="1832668"/>
            <a:chExt cx="2703198" cy="2711712"/>
          </a:xfrm>
        </p:grpSpPr>
        <p:grpSp>
          <p:nvGrpSpPr>
            <p:cNvPr id="58" name="组合 57"/>
            <p:cNvGrpSpPr/>
            <p:nvPr/>
          </p:nvGrpSpPr>
          <p:grpSpPr>
            <a:xfrm>
              <a:off x="7912386" y="1832668"/>
              <a:ext cx="2703198" cy="2711712"/>
              <a:chOff x="7853261" y="1580876"/>
              <a:chExt cx="2703198" cy="2711712"/>
            </a:xfrm>
          </p:grpSpPr>
          <p:sp>
            <p:nvSpPr>
              <p:cNvPr id="59" name="Oval 9"/>
              <p:cNvSpPr>
                <a:spLocks noChangeArrowheads="1"/>
              </p:cNvSpPr>
              <p:nvPr/>
            </p:nvSpPr>
            <p:spPr bwMode="auto">
              <a:xfrm>
                <a:off x="7853261" y="1580876"/>
                <a:ext cx="2703198" cy="2711712"/>
              </a:xfrm>
              <a:prstGeom prst="ellipse">
                <a:avLst/>
              </a:prstGeom>
              <a:solidFill>
                <a:srgbClr val="EF5B43"/>
              </a:solidFill>
              <a:ln w="38100" cap="flat">
                <a:solidFill>
                  <a:schemeClr val="bg2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0" name="Oval 10"/>
              <p:cNvSpPr>
                <a:spLocks noChangeArrowheads="1"/>
              </p:cNvSpPr>
              <p:nvPr/>
            </p:nvSpPr>
            <p:spPr bwMode="auto">
              <a:xfrm>
                <a:off x="7934146" y="1661761"/>
                <a:ext cx="2541432" cy="2549946"/>
              </a:xfrm>
              <a:prstGeom prst="ellipse">
                <a:avLst/>
              </a:prstGeom>
              <a:noFill/>
              <a:ln w="3175" cap="flat">
                <a:solidFill>
                  <a:srgbClr val="FEFEFE"/>
                </a:solidFill>
                <a:prstDash val="dash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79" name="文本框 78"/>
            <p:cNvSpPr txBox="1"/>
            <p:nvPr/>
          </p:nvSpPr>
          <p:spPr>
            <a:xfrm>
              <a:off x="8894604" y="2349316"/>
              <a:ext cx="78739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000" dirty="0">
                  <a:solidFill>
                    <a:srgbClr val="FDFDF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zh-CN" altLang="en-US" sz="4000" dirty="0">
                <a:solidFill>
                  <a:srgbClr val="FDFDF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1" name="椭圆 10"/>
          <p:cNvSpPr/>
          <p:nvPr/>
        </p:nvSpPr>
        <p:spPr>
          <a:xfrm>
            <a:off x="-1260782" y="1094404"/>
            <a:ext cx="1101992" cy="1101992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sz="2400" kern="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-1317724" y="4400380"/>
            <a:ext cx="1101992" cy="1101992"/>
          </a:xfrm>
          <a:prstGeom prst="ellipse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sz="2400" kern="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-1289253" y="2196396"/>
            <a:ext cx="1101992" cy="1101992"/>
          </a:xfrm>
          <a:prstGeom prst="ellipse">
            <a:avLst/>
          </a:prstGeom>
          <a:solidFill>
            <a:schemeClr val="accent2">
              <a:alpha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sz="2400" kern="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-1317724" y="3298388"/>
            <a:ext cx="1101992" cy="1101992"/>
          </a:xfrm>
          <a:prstGeom prst="ellipse">
            <a:avLst/>
          </a:pr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sz="2400" kern="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1" name="组合 60"/>
          <p:cNvGrpSpPr/>
          <p:nvPr/>
        </p:nvGrpSpPr>
        <p:grpSpPr>
          <a:xfrm>
            <a:off x="3887983" y="3132493"/>
            <a:ext cx="1030200" cy="144738"/>
            <a:chOff x="2929691" y="2127825"/>
            <a:chExt cx="900366" cy="126498"/>
          </a:xfrm>
        </p:grpSpPr>
        <p:sp>
          <p:nvSpPr>
            <p:cNvPr id="62" name="Oval 13"/>
            <p:cNvSpPr>
              <a:spLocks noChangeArrowheads="1"/>
            </p:cNvSpPr>
            <p:nvPr/>
          </p:nvSpPr>
          <p:spPr bwMode="auto">
            <a:xfrm>
              <a:off x="2929691" y="2127825"/>
              <a:ext cx="126498" cy="126498"/>
            </a:xfrm>
            <a:prstGeom prst="ellipse">
              <a:avLst/>
            </a:prstGeom>
            <a:solidFill>
              <a:srgbClr val="231915"/>
            </a:solidFill>
            <a:ln w="7938" cap="flat">
              <a:solidFill>
                <a:srgbClr val="231915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3" name="Oval 14"/>
            <p:cNvSpPr>
              <a:spLocks noChangeArrowheads="1"/>
            </p:cNvSpPr>
            <p:nvPr/>
          </p:nvSpPr>
          <p:spPr bwMode="auto">
            <a:xfrm>
              <a:off x="3703559" y="2127825"/>
              <a:ext cx="126498" cy="126498"/>
            </a:xfrm>
            <a:prstGeom prst="ellipse">
              <a:avLst/>
            </a:prstGeom>
            <a:solidFill>
              <a:srgbClr val="231915"/>
            </a:solidFill>
            <a:ln w="7938" cap="flat">
              <a:solidFill>
                <a:srgbClr val="231915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6" name="Freeform 15"/>
            <p:cNvSpPr/>
            <p:nvPr/>
          </p:nvSpPr>
          <p:spPr bwMode="auto">
            <a:xfrm>
              <a:off x="2974337" y="2165030"/>
              <a:ext cx="807354" cy="55809"/>
            </a:xfrm>
            <a:custGeom>
              <a:avLst/>
              <a:gdLst>
                <a:gd name="T0" fmla="*/ 47 w 958"/>
                <a:gd name="T1" fmla="*/ 0 h 66"/>
                <a:gd name="T2" fmla="*/ 913 w 958"/>
                <a:gd name="T3" fmla="*/ 0 h 66"/>
                <a:gd name="T4" fmla="*/ 913 w 958"/>
                <a:gd name="T5" fmla="*/ 66 h 66"/>
                <a:gd name="T6" fmla="*/ 47 w 958"/>
                <a:gd name="T7" fmla="*/ 66 h 66"/>
                <a:gd name="T8" fmla="*/ 47 w 958"/>
                <a:gd name="T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8" h="66">
                  <a:moveTo>
                    <a:pt x="47" y="0"/>
                  </a:moveTo>
                  <a:cubicBezTo>
                    <a:pt x="335" y="0"/>
                    <a:pt x="624" y="0"/>
                    <a:pt x="913" y="0"/>
                  </a:cubicBezTo>
                  <a:cubicBezTo>
                    <a:pt x="957" y="2"/>
                    <a:pt x="958" y="63"/>
                    <a:pt x="913" y="66"/>
                  </a:cubicBezTo>
                  <a:cubicBezTo>
                    <a:pt x="624" y="66"/>
                    <a:pt x="335" y="66"/>
                    <a:pt x="47" y="66"/>
                  </a:cubicBezTo>
                  <a:cubicBezTo>
                    <a:pt x="0" y="63"/>
                    <a:pt x="2" y="2"/>
                    <a:pt x="47" y="0"/>
                  </a:cubicBezTo>
                  <a:close/>
                </a:path>
              </a:pathLst>
            </a:custGeom>
            <a:solidFill>
              <a:srgbClr val="C8C9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7" name="组合 66"/>
          <p:cNvGrpSpPr/>
          <p:nvPr/>
        </p:nvGrpSpPr>
        <p:grpSpPr>
          <a:xfrm>
            <a:off x="7128812" y="3132493"/>
            <a:ext cx="1030200" cy="144738"/>
            <a:chOff x="5627069" y="2127825"/>
            <a:chExt cx="900366" cy="126498"/>
          </a:xfrm>
        </p:grpSpPr>
        <p:sp>
          <p:nvSpPr>
            <p:cNvPr id="68" name="Oval 16"/>
            <p:cNvSpPr>
              <a:spLocks noChangeArrowheads="1"/>
            </p:cNvSpPr>
            <p:nvPr/>
          </p:nvSpPr>
          <p:spPr bwMode="auto">
            <a:xfrm>
              <a:off x="5627069" y="2127825"/>
              <a:ext cx="126498" cy="126498"/>
            </a:xfrm>
            <a:prstGeom prst="ellipse">
              <a:avLst/>
            </a:prstGeom>
            <a:solidFill>
              <a:srgbClr val="231915"/>
            </a:solidFill>
            <a:ln w="7938" cap="flat">
              <a:solidFill>
                <a:srgbClr val="231915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9" name="Oval 17"/>
            <p:cNvSpPr>
              <a:spLocks noChangeArrowheads="1"/>
            </p:cNvSpPr>
            <p:nvPr/>
          </p:nvSpPr>
          <p:spPr bwMode="auto">
            <a:xfrm>
              <a:off x="6400937" y="2127825"/>
              <a:ext cx="126498" cy="126498"/>
            </a:xfrm>
            <a:prstGeom prst="ellipse">
              <a:avLst/>
            </a:prstGeom>
            <a:solidFill>
              <a:srgbClr val="231915"/>
            </a:solidFill>
            <a:ln w="7938" cap="flat">
              <a:solidFill>
                <a:srgbClr val="231915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0" name="Freeform 18"/>
            <p:cNvSpPr/>
            <p:nvPr/>
          </p:nvSpPr>
          <p:spPr bwMode="auto">
            <a:xfrm>
              <a:off x="5671715" y="2165030"/>
              <a:ext cx="807354" cy="55809"/>
            </a:xfrm>
            <a:custGeom>
              <a:avLst/>
              <a:gdLst>
                <a:gd name="T0" fmla="*/ 46 w 957"/>
                <a:gd name="T1" fmla="*/ 0 h 66"/>
                <a:gd name="T2" fmla="*/ 912 w 957"/>
                <a:gd name="T3" fmla="*/ 0 h 66"/>
                <a:gd name="T4" fmla="*/ 912 w 957"/>
                <a:gd name="T5" fmla="*/ 66 h 66"/>
                <a:gd name="T6" fmla="*/ 46 w 957"/>
                <a:gd name="T7" fmla="*/ 66 h 66"/>
                <a:gd name="T8" fmla="*/ 46 w 957"/>
                <a:gd name="T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7" h="66">
                  <a:moveTo>
                    <a:pt x="46" y="0"/>
                  </a:moveTo>
                  <a:cubicBezTo>
                    <a:pt x="335" y="0"/>
                    <a:pt x="624" y="0"/>
                    <a:pt x="912" y="0"/>
                  </a:cubicBezTo>
                  <a:cubicBezTo>
                    <a:pt x="957" y="2"/>
                    <a:pt x="957" y="63"/>
                    <a:pt x="912" y="66"/>
                  </a:cubicBezTo>
                  <a:cubicBezTo>
                    <a:pt x="624" y="66"/>
                    <a:pt x="335" y="66"/>
                    <a:pt x="46" y="66"/>
                  </a:cubicBezTo>
                  <a:cubicBezTo>
                    <a:pt x="0" y="63"/>
                    <a:pt x="1" y="2"/>
                    <a:pt x="46" y="0"/>
                  </a:cubicBezTo>
                  <a:close/>
                </a:path>
              </a:pathLst>
            </a:custGeom>
            <a:solidFill>
              <a:srgbClr val="C8C9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1" name="矩形 70"/>
          <p:cNvSpPr/>
          <p:nvPr/>
        </p:nvSpPr>
        <p:spPr>
          <a:xfrm>
            <a:off x="1477271" y="3025130"/>
            <a:ext cx="2574084" cy="707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largely participated on Chinese market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4829713" y="3021670"/>
            <a:ext cx="2507828" cy="707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largest “Unicorn” AI company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8310013" y="3009284"/>
            <a:ext cx="2404716" cy="707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serving multiple industries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TextBox 42"/>
          <p:cNvSpPr txBox="1"/>
          <p:nvPr/>
        </p:nvSpPr>
        <p:spPr>
          <a:xfrm>
            <a:off x="1213474" y="266653"/>
            <a:ext cx="3649369" cy="43088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>
            <a:defPPr>
              <a:defRPr lang="zh-CN"/>
            </a:defPPr>
            <a:lvl1pPr marL="0" marR="0" lvl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defRPr kumimoji="0" sz="2800" b="1" i="0" u="none" strike="noStrike" cap="none" normalizeH="0" baseline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defRPr>
            </a:lvl1pPr>
          </a:lstStyle>
          <a:p>
            <a:r>
              <a:rPr lang="en-US" altLang="zh-CN" b="0" dirty="0" err="1">
                <a:solidFill>
                  <a:srgbClr val="756271"/>
                </a:solidFill>
              </a:rPr>
              <a:t>Sensetime</a:t>
            </a:r>
            <a:endParaRPr lang="zh-CN" altLang="en-US" b="0" dirty="0">
              <a:solidFill>
                <a:srgbClr val="7562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747747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椭圆 10"/>
          <p:cNvSpPr/>
          <p:nvPr/>
        </p:nvSpPr>
        <p:spPr>
          <a:xfrm>
            <a:off x="-1260782" y="1094404"/>
            <a:ext cx="1101992" cy="1101992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sz="2400" kern="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-1317724" y="4400380"/>
            <a:ext cx="1101992" cy="1101992"/>
          </a:xfrm>
          <a:prstGeom prst="ellipse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sz="2400" kern="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-1289253" y="2196396"/>
            <a:ext cx="1101992" cy="1101992"/>
          </a:xfrm>
          <a:prstGeom prst="ellipse">
            <a:avLst/>
          </a:prstGeom>
          <a:solidFill>
            <a:schemeClr val="accent2">
              <a:alpha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sz="2400" kern="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-1317724" y="3298388"/>
            <a:ext cx="1101992" cy="1101992"/>
          </a:xfrm>
          <a:prstGeom prst="ellipse">
            <a:avLst/>
          </a:pr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sz="2400" kern="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1313898" y="1405562"/>
            <a:ext cx="7982501" cy="4093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Main business aspects: </a:t>
            </a:r>
          </a:p>
          <a:p>
            <a:pPr algn="just"/>
            <a:r>
              <a:rPr lang="en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Education, Publishing, Financial services. </a:t>
            </a:r>
          </a:p>
          <a:p>
            <a:pPr algn="just"/>
            <a:endParaRPr lang="en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Significant partnerships with notable institutions</a:t>
            </a:r>
          </a:p>
          <a:p>
            <a:pPr algn="just"/>
            <a:endParaRPr lang="en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Active media activities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Extract knowledge from an overwhelming quantity of unstructured and structured data.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Overcome the “Information Overload” problem.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TextBox 42"/>
          <p:cNvSpPr txBox="1"/>
          <p:nvPr/>
        </p:nvSpPr>
        <p:spPr>
          <a:xfrm>
            <a:off x="1213474" y="266653"/>
            <a:ext cx="4397445" cy="43088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>
            <a:defPPr>
              <a:defRPr lang="zh-CN"/>
            </a:defPPr>
            <a:lvl1pPr marL="0" marR="0" lvl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defRPr kumimoji="0" sz="2800" b="1" i="0" u="none" strike="noStrike" cap="none" normalizeH="0" baseline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defRPr>
            </a:lvl1pPr>
          </a:lstStyle>
          <a:p>
            <a:r>
              <a:rPr lang="en-US" altLang="zh-CN" b="0" dirty="0" err="1">
                <a:solidFill>
                  <a:srgbClr val="756271"/>
                </a:solidFill>
              </a:rPr>
              <a:t>Yewno</a:t>
            </a:r>
            <a:endParaRPr lang="zh-CN" altLang="en-US" b="0" dirty="0">
              <a:solidFill>
                <a:srgbClr val="7562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973562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197197" y="2374494"/>
            <a:ext cx="6489833" cy="2180035"/>
          </a:xfrm>
          <a:prstGeom prst="rect">
            <a:avLst/>
          </a:prstGeom>
          <a:noFill/>
          <a:ln w="63500">
            <a:solidFill>
              <a:srgbClr val="F2B9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9922463" y="2374494"/>
            <a:ext cx="221227" cy="2182761"/>
          </a:xfrm>
          <a:prstGeom prst="rect">
            <a:avLst/>
          </a:prstGeom>
          <a:solidFill>
            <a:srgbClr val="F2B9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Group 4"/>
          <p:cNvGrpSpPr>
            <a:grpSpLocks noChangeAspect="1"/>
          </p:cNvGrpSpPr>
          <p:nvPr/>
        </p:nvGrpSpPr>
        <p:grpSpPr bwMode="auto">
          <a:xfrm rot="19764056">
            <a:off x="2096300" y="1371843"/>
            <a:ext cx="2026436" cy="1887315"/>
            <a:chOff x="1164" y="687"/>
            <a:chExt cx="3219" cy="2998"/>
          </a:xfrm>
          <a:solidFill>
            <a:srgbClr val="F2B973"/>
          </a:solidFill>
          <a:effectLst/>
        </p:grpSpPr>
        <p:sp>
          <p:nvSpPr>
            <p:cNvPr id="5" name="Freeform 6"/>
            <p:cNvSpPr>
              <a:spLocks/>
            </p:cNvSpPr>
            <p:nvPr/>
          </p:nvSpPr>
          <p:spPr bwMode="auto">
            <a:xfrm>
              <a:off x="1164" y="687"/>
              <a:ext cx="3219" cy="2998"/>
            </a:xfrm>
            <a:custGeom>
              <a:avLst/>
              <a:gdLst>
                <a:gd name="T0" fmla="*/ 96 w 1360"/>
                <a:gd name="T1" fmla="*/ 404 h 1266"/>
                <a:gd name="T2" fmla="*/ 96 w 1360"/>
                <a:gd name="T3" fmla="*/ 527 h 1266"/>
                <a:gd name="T4" fmla="*/ 105 w 1360"/>
                <a:gd name="T5" fmla="*/ 537 h 1266"/>
                <a:gd name="T6" fmla="*/ 123 w 1360"/>
                <a:gd name="T7" fmla="*/ 616 h 1266"/>
                <a:gd name="T8" fmla="*/ 119 w 1360"/>
                <a:gd name="T9" fmla="*/ 629 h 1266"/>
                <a:gd name="T10" fmla="*/ 147 w 1360"/>
                <a:gd name="T11" fmla="*/ 940 h 1266"/>
                <a:gd name="T12" fmla="*/ 169 w 1360"/>
                <a:gd name="T13" fmla="*/ 1194 h 1266"/>
                <a:gd name="T14" fmla="*/ 175 w 1360"/>
                <a:gd name="T15" fmla="*/ 1266 h 1266"/>
                <a:gd name="T16" fmla="*/ 0 w 1360"/>
                <a:gd name="T17" fmla="*/ 1266 h 1266"/>
                <a:gd name="T18" fmla="*/ 6 w 1360"/>
                <a:gd name="T19" fmla="*/ 1197 h 1266"/>
                <a:gd name="T20" fmla="*/ 38 w 1360"/>
                <a:gd name="T21" fmla="*/ 811 h 1266"/>
                <a:gd name="T22" fmla="*/ 54 w 1360"/>
                <a:gd name="T23" fmla="*/ 629 h 1266"/>
                <a:gd name="T24" fmla="*/ 50 w 1360"/>
                <a:gd name="T25" fmla="*/ 613 h 1266"/>
                <a:gd name="T26" fmla="*/ 71 w 1360"/>
                <a:gd name="T27" fmla="*/ 537 h 1266"/>
                <a:gd name="T28" fmla="*/ 79 w 1360"/>
                <a:gd name="T29" fmla="*/ 525 h 1266"/>
                <a:gd name="T30" fmla="*/ 79 w 1360"/>
                <a:gd name="T31" fmla="*/ 407 h 1266"/>
                <a:gd name="T32" fmla="*/ 70 w 1360"/>
                <a:gd name="T33" fmla="*/ 392 h 1266"/>
                <a:gd name="T34" fmla="*/ 31 w 1360"/>
                <a:gd name="T35" fmla="*/ 374 h 1266"/>
                <a:gd name="T36" fmla="*/ 44 w 1360"/>
                <a:gd name="T37" fmla="*/ 366 h 1266"/>
                <a:gd name="T38" fmla="*/ 624 w 1360"/>
                <a:gd name="T39" fmla="*/ 44 h 1266"/>
                <a:gd name="T40" fmla="*/ 692 w 1360"/>
                <a:gd name="T41" fmla="*/ 5 h 1266"/>
                <a:gd name="T42" fmla="*/ 718 w 1360"/>
                <a:gd name="T43" fmla="*/ 5 h 1266"/>
                <a:gd name="T44" fmla="*/ 1255 w 1360"/>
                <a:gd name="T45" fmla="*/ 275 h 1266"/>
                <a:gd name="T46" fmla="*/ 1360 w 1360"/>
                <a:gd name="T47" fmla="*/ 328 h 1266"/>
                <a:gd name="T48" fmla="*/ 1302 w 1360"/>
                <a:gd name="T49" fmla="*/ 360 h 1266"/>
                <a:gd name="T50" fmla="*/ 723 w 1360"/>
                <a:gd name="T51" fmla="*/ 666 h 1266"/>
                <a:gd name="T52" fmla="*/ 688 w 1360"/>
                <a:gd name="T53" fmla="*/ 668 h 1266"/>
                <a:gd name="T54" fmla="*/ 112 w 1360"/>
                <a:gd name="T55" fmla="*/ 411 h 1266"/>
                <a:gd name="T56" fmla="*/ 96 w 1360"/>
                <a:gd name="T57" fmla="*/ 404 h 1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60" h="1266">
                  <a:moveTo>
                    <a:pt x="96" y="404"/>
                  </a:moveTo>
                  <a:cubicBezTo>
                    <a:pt x="96" y="447"/>
                    <a:pt x="96" y="487"/>
                    <a:pt x="96" y="527"/>
                  </a:cubicBezTo>
                  <a:cubicBezTo>
                    <a:pt x="96" y="531"/>
                    <a:pt x="101" y="535"/>
                    <a:pt x="105" y="537"/>
                  </a:cubicBezTo>
                  <a:cubicBezTo>
                    <a:pt x="136" y="555"/>
                    <a:pt x="144" y="585"/>
                    <a:pt x="123" y="616"/>
                  </a:cubicBezTo>
                  <a:cubicBezTo>
                    <a:pt x="121" y="620"/>
                    <a:pt x="119" y="625"/>
                    <a:pt x="119" y="629"/>
                  </a:cubicBezTo>
                  <a:cubicBezTo>
                    <a:pt x="128" y="733"/>
                    <a:pt x="138" y="836"/>
                    <a:pt x="147" y="940"/>
                  </a:cubicBezTo>
                  <a:cubicBezTo>
                    <a:pt x="154" y="1024"/>
                    <a:pt x="162" y="1109"/>
                    <a:pt x="169" y="1194"/>
                  </a:cubicBezTo>
                  <a:cubicBezTo>
                    <a:pt x="171" y="1217"/>
                    <a:pt x="173" y="1239"/>
                    <a:pt x="175" y="1266"/>
                  </a:cubicBezTo>
                  <a:cubicBezTo>
                    <a:pt x="117" y="1266"/>
                    <a:pt x="60" y="1266"/>
                    <a:pt x="0" y="1266"/>
                  </a:cubicBezTo>
                  <a:cubicBezTo>
                    <a:pt x="2" y="1244"/>
                    <a:pt x="4" y="1220"/>
                    <a:pt x="6" y="1197"/>
                  </a:cubicBezTo>
                  <a:cubicBezTo>
                    <a:pt x="16" y="1068"/>
                    <a:pt x="27" y="940"/>
                    <a:pt x="38" y="811"/>
                  </a:cubicBezTo>
                  <a:cubicBezTo>
                    <a:pt x="43" y="750"/>
                    <a:pt x="49" y="690"/>
                    <a:pt x="54" y="629"/>
                  </a:cubicBezTo>
                  <a:cubicBezTo>
                    <a:pt x="54" y="624"/>
                    <a:pt x="52" y="617"/>
                    <a:pt x="50" y="613"/>
                  </a:cubicBezTo>
                  <a:cubicBezTo>
                    <a:pt x="32" y="583"/>
                    <a:pt x="40" y="553"/>
                    <a:pt x="71" y="537"/>
                  </a:cubicBezTo>
                  <a:cubicBezTo>
                    <a:pt x="75" y="535"/>
                    <a:pt x="79" y="529"/>
                    <a:pt x="79" y="525"/>
                  </a:cubicBezTo>
                  <a:cubicBezTo>
                    <a:pt x="79" y="486"/>
                    <a:pt x="80" y="446"/>
                    <a:pt x="79" y="407"/>
                  </a:cubicBezTo>
                  <a:cubicBezTo>
                    <a:pt x="79" y="402"/>
                    <a:pt x="74" y="395"/>
                    <a:pt x="70" y="392"/>
                  </a:cubicBezTo>
                  <a:cubicBezTo>
                    <a:pt x="58" y="386"/>
                    <a:pt x="45" y="381"/>
                    <a:pt x="31" y="374"/>
                  </a:cubicBezTo>
                  <a:cubicBezTo>
                    <a:pt x="36" y="371"/>
                    <a:pt x="40" y="368"/>
                    <a:pt x="44" y="366"/>
                  </a:cubicBezTo>
                  <a:cubicBezTo>
                    <a:pt x="237" y="259"/>
                    <a:pt x="431" y="151"/>
                    <a:pt x="624" y="44"/>
                  </a:cubicBezTo>
                  <a:cubicBezTo>
                    <a:pt x="647" y="31"/>
                    <a:pt x="670" y="19"/>
                    <a:pt x="692" y="5"/>
                  </a:cubicBezTo>
                  <a:cubicBezTo>
                    <a:pt x="702" y="0"/>
                    <a:pt x="709" y="1"/>
                    <a:pt x="718" y="5"/>
                  </a:cubicBezTo>
                  <a:cubicBezTo>
                    <a:pt x="897" y="96"/>
                    <a:pt x="1076" y="185"/>
                    <a:pt x="1255" y="275"/>
                  </a:cubicBezTo>
                  <a:cubicBezTo>
                    <a:pt x="1289" y="293"/>
                    <a:pt x="1324" y="310"/>
                    <a:pt x="1360" y="328"/>
                  </a:cubicBezTo>
                  <a:cubicBezTo>
                    <a:pt x="1339" y="340"/>
                    <a:pt x="1320" y="350"/>
                    <a:pt x="1302" y="360"/>
                  </a:cubicBezTo>
                  <a:cubicBezTo>
                    <a:pt x="1109" y="462"/>
                    <a:pt x="916" y="564"/>
                    <a:pt x="723" y="666"/>
                  </a:cubicBezTo>
                  <a:cubicBezTo>
                    <a:pt x="711" y="672"/>
                    <a:pt x="701" y="674"/>
                    <a:pt x="688" y="668"/>
                  </a:cubicBezTo>
                  <a:cubicBezTo>
                    <a:pt x="496" y="582"/>
                    <a:pt x="304" y="496"/>
                    <a:pt x="112" y="411"/>
                  </a:cubicBezTo>
                  <a:cubicBezTo>
                    <a:pt x="108" y="409"/>
                    <a:pt x="103" y="407"/>
                    <a:pt x="96" y="404"/>
                  </a:cubicBezTo>
                  <a:close/>
                </a:path>
              </a:pathLst>
            </a:custGeom>
            <a:grpFill/>
            <a:ln w="25400">
              <a:solidFill>
                <a:srgbClr val="EBE9D0"/>
              </a:solidFill>
            </a:ln>
            <a:extLst/>
          </p:spPr>
          <p:txBody>
            <a:bodyPr/>
            <a:lstStyle/>
            <a:p>
              <a:pPr defTabSz="60946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HK" altLang="en-US" dirty="0">
                <a:latin typeface="微软雅黑" panose="020B0503020204020204" pitchFamily="34" charset="-122"/>
                <a:ea typeface="+mn-ea"/>
              </a:endParaRPr>
            </a:p>
          </p:txBody>
        </p:sp>
        <p:sp>
          <p:nvSpPr>
            <p:cNvPr id="6" name="Freeform 7"/>
            <p:cNvSpPr>
              <a:spLocks/>
            </p:cNvSpPr>
            <p:nvPr/>
          </p:nvSpPr>
          <p:spPr bwMode="auto">
            <a:xfrm>
              <a:off x="1829" y="1959"/>
              <a:ext cx="2000" cy="947"/>
            </a:xfrm>
            <a:custGeom>
              <a:avLst/>
              <a:gdLst>
                <a:gd name="T0" fmla="*/ 0 w 845"/>
                <a:gd name="T1" fmla="*/ 147 h 400"/>
                <a:gd name="T2" fmla="*/ 78 w 845"/>
                <a:gd name="T3" fmla="*/ 32 h 400"/>
                <a:gd name="T4" fmla="*/ 96 w 845"/>
                <a:gd name="T5" fmla="*/ 28 h 400"/>
                <a:gd name="T6" fmla="*/ 262 w 845"/>
                <a:gd name="T7" fmla="*/ 101 h 400"/>
                <a:gd name="T8" fmla="*/ 417 w 845"/>
                <a:gd name="T9" fmla="*/ 170 h 400"/>
                <a:gd name="T10" fmla="*/ 434 w 845"/>
                <a:gd name="T11" fmla="*/ 167 h 400"/>
                <a:gd name="T12" fmla="*/ 724 w 845"/>
                <a:gd name="T13" fmla="*/ 13 h 400"/>
                <a:gd name="T14" fmla="*/ 749 w 845"/>
                <a:gd name="T15" fmla="*/ 0 h 400"/>
                <a:gd name="T16" fmla="*/ 845 w 845"/>
                <a:gd name="T17" fmla="*/ 143 h 400"/>
                <a:gd name="T18" fmla="*/ 743 w 845"/>
                <a:gd name="T19" fmla="*/ 207 h 400"/>
                <a:gd name="T20" fmla="*/ 448 w 845"/>
                <a:gd name="T21" fmla="*/ 393 h 400"/>
                <a:gd name="T22" fmla="*/ 421 w 845"/>
                <a:gd name="T23" fmla="*/ 394 h 400"/>
                <a:gd name="T24" fmla="*/ 8 w 845"/>
                <a:gd name="T25" fmla="*/ 153 h 400"/>
                <a:gd name="T26" fmla="*/ 0 w 845"/>
                <a:gd name="T27" fmla="*/ 147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5" h="400">
                  <a:moveTo>
                    <a:pt x="0" y="147"/>
                  </a:moveTo>
                  <a:cubicBezTo>
                    <a:pt x="27" y="108"/>
                    <a:pt x="53" y="70"/>
                    <a:pt x="78" y="32"/>
                  </a:cubicBezTo>
                  <a:cubicBezTo>
                    <a:pt x="84" y="24"/>
                    <a:pt x="89" y="25"/>
                    <a:pt x="96" y="28"/>
                  </a:cubicBezTo>
                  <a:cubicBezTo>
                    <a:pt x="151" y="53"/>
                    <a:pt x="206" y="77"/>
                    <a:pt x="262" y="101"/>
                  </a:cubicBezTo>
                  <a:cubicBezTo>
                    <a:pt x="313" y="124"/>
                    <a:pt x="365" y="147"/>
                    <a:pt x="417" y="170"/>
                  </a:cubicBezTo>
                  <a:cubicBezTo>
                    <a:pt x="421" y="172"/>
                    <a:pt x="429" y="170"/>
                    <a:pt x="434" y="167"/>
                  </a:cubicBezTo>
                  <a:cubicBezTo>
                    <a:pt x="531" y="116"/>
                    <a:pt x="627" y="65"/>
                    <a:pt x="724" y="13"/>
                  </a:cubicBezTo>
                  <a:cubicBezTo>
                    <a:pt x="732" y="9"/>
                    <a:pt x="740" y="5"/>
                    <a:pt x="749" y="0"/>
                  </a:cubicBezTo>
                  <a:cubicBezTo>
                    <a:pt x="781" y="48"/>
                    <a:pt x="813" y="95"/>
                    <a:pt x="845" y="143"/>
                  </a:cubicBezTo>
                  <a:cubicBezTo>
                    <a:pt x="811" y="165"/>
                    <a:pt x="777" y="186"/>
                    <a:pt x="743" y="207"/>
                  </a:cubicBezTo>
                  <a:cubicBezTo>
                    <a:pt x="645" y="269"/>
                    <a:pt x="546" y="331"/>
                    <a:pt x="448" y="393"/>
                  </a:cubicBezTo>
                  <a:cubicBezTo>
                    <a:pt x="438" y="399"/>
                    <a:pt x="431" y="400"/>
                    <a:pt x="421" y="394"/>
                  </a:cubicBezTo>
                  <a:cubicBezTo>
                    <a:pt x="284" y="313"/>
                    <a:pt x="146" y="233"/>
                    <a:pt x="8" y="153"/>
                  </a:cubicBezTo>
                  <a:cubicBezTo>
                    <a:pt x="6" y="151"/>
                    <a:pt x="3" y="149"/>
                    <a:pt x="0" y="147"/>
                  </a:cubicBezTo>
                  <a:close/>
                </a:path>
              </a:pathLst>
            </a:custGeom>
            <a:grpFill/>
            <a:ln w="25400">
              <a:solidFill>
                <a:srgbClr val="EBE9D0"/>
              </a:solidFill>
            </a:ln>
            <a:extLst/>
          </p:spPr>
          <p:txBody>
            <a:bodyPr/>
            <a:lstStyle/>
            <a:p>
              <a:pPr defTabSz="60946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HK" altLang="en-US" dirty="0">
                <a:latin typeface="微软雅黑" panose="020B0503020204020204" pitchFamily="34" charset="-122"/>
                <a:ea typeface="+mn-ea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3964782" y="2511247"/>
            <a:ext cx="570223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b="1" dirty="0">
                <a:solidFill>
                  <a:srgbClr val="F2B97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Method introduction</a:t>
            </a:r>
            <a:endParaRPr lang="zh-CN" altLang="en-US" sz="6600" b="1" dirty="0">
              <a:solidFill>
                <a:srgbClr val="F2B97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 rot="5400000">
            <a:off x="-1825395" y="2343771"/>
            <a:ext cx="2270025" cy="902459"/>
            <a:chOff x="5604327" y="1072832"/>
            <a:chExt cx="3149600" cy="1117600"/>
          </a:xfrm>
        </p:grpSpPr>
        <p:sp>
          <p:nvSpPr>
            <p:cNvPr id="9" name="矩形 8"/>
            <p:cNvSpPr/>
            <p:nvPr/>
          </p:nvSpPr>
          <p:spPr>
            <a:xfrm>
              <a:off x="5604327" y="1072832"/>
              <a:ext cx="787400" cy="1117600"/>
            </a:xfrm>
            <a:prstGeom prst="rect">
              <a:avLst/>
            </a:prstGeom>
            <a:solidFill>
              <a:srgbClr val="5ABB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6391727" y="1072832"/>
              <a:ext cx="787400" cy="1117600"/>
            </a:xfrm>
            <a:prstGeom prst="rect">
              <a:avLst/>
            </a:prstGeom>
            <a:solidFill>
              <a:srgbClr val="7562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7179127" y="1072832"/>
              <a:ext cx="787400" cy="1117600"/>
            </a:xfrm>
            <a:prstGeom prst="rect">
              <a:avLst/>
            </a:prstGeom>
            <a:solidFill>
              <a:srgbClr val="EF5B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7966527" y="1072832"/>
              <a:ext cx="787400" cy="1117600"/>
            </a:xfrm>
            <a:prstGeom prst="rect">
              <a:avLst/>
            </a:prstGeom>
            <a:solidFill>
              <a:srgbClr val="F2B9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96932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椭圆 10"/>
          <p:cNvSpPr/>
          <p:nvPr/>
        </p:nvSpPr>
        <p:spPr>
          <a:xfrm>
            <a:off x="-1260782" y="1094404"/>
            <a:ext cx="1101992" cy="1101992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sz="2400" kern="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-1317724" y="4400380"/>
            <a:ext cx="1101992" cy="1101992"/>
          </a:xfrm>
          <a:prstGeom prst="ellipse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sz="2400" kern="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-1289253" y="2196396"/>
            <a:ext cx="1101992" cy="1101992"/>
          </a:xfrm>
          <a:prstGeom prst="ellipse">
            <a:avLst/>
          </a:prstGeom>
          <a:solidFill>
            <a:schemeClr val="accent2">
              <a:alpha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sz="2400" kern="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-1317724" y="3298388"/>
            <a:ext cx="1101992" cy="1101992"/>
          </a:xfrm>
          <a:prstGeom prst="ellipse">
            <a:avLst/>
          </a:pr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sz="2400" kern="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1313898" y="1405562"/>
            <a:ext cx="7982501" cy="4308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Collect information and data from upstream companies, downstream companies, the cooperation or competition between them.</a:t>
            </a: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Monitor the business activities of the company.</a:t>
            </a: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200000"/>
              </a:lnSpc>
            </a:pP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TextBox 42"/>
          <p:cNvSpPr txBox="1"/>
          <p:nvPr/>
        </p:nvSpPr>
        <p:spPr>
          <a:xfrm>
            <a:off x="1213474" y="266653"/>
            <a:ext cx="6031388" cy="43088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>
            <a:defPPr>
              <a:defRPr lang="zh-CN"/>
            </a:defPPr>
            <a:lvl1pPr marL="0" marR="0" lvl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defRPr kumimoji="0" sz="2800" b="1" i="0" u="none" strike="noStrike" cap="none" normalizeH="0" baseline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defRPr>
            </a:lvl1pPr>
          </a:lstStyle>
          <a:p>
            <a:r>
              <a:rPr lang="en-US" altLang="zh-CN" b="0" dirty="0">
                <a:solidFill>
                  <a:srgbClr val="756271"/>
                </a:solidFill>
              </a:rPr>
              <a:t>Value Chain</a:t>
            </a:r>
            <a:endParaRPr lang="zh-CN" altLang="en-US" b="0" dirty="0">
              <a:solidFill>
                <a:srgbClr val="7562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079852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椭圆 10"/>
          <p:cNvSpPr/>
          <p:nvPr/>
        </p:nvSpPr>
        <p:spPr>
          <a:xfrm>
            <a:off x="-1260782" y="1094404"/>
            <a:ext cx="1101992" cy="1101992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sz="2400" kern="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-1317724" y="4400380"/>
            <a:ext cx="1101992" cy="1101992"/>
          </a:xfrm>
          <a:prstGeom prst="ellipse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sz="2400" kern="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-1289253" y="2196396"/>
            <a:ext cx="1101992" cy="1101992"/>
          </a:xfrm>
          <a:prstGeom prst="ellipse">
            <a:avLst/>
          </a:prstGeom>
          <a:solidFill>
            <a:schemeClr val="accent2">
              <a:alpha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sz="2400" kern="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-1317724" y="3298388"/>
            <a:ext cx="1101992" cy="1101992"/>
          </a:xfrm>
          <a:prstGeom prst="ellipse">
            <a:avLst/>
          </a:pr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sz="2400" kern="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Oval 17"/>
          <p:cNvSpPr>
            <a:spLocks noChangeArrowheads="1"/>
          </p:cNvSpPr>
          <p:nvPr/>
        </p:nvSpPr>
        <p:spPr bwMode="auto">
          <a:xfrm>
            <a:off x="1195352" y="1937475"/>
            <a:ext cx="680125" cy="678007"/>
          </a:xfrm>
          <a:prstGeom prst="ellipse">
            <a:avLst/>
          </a:prstGeom>
          <a:solidFill>
            <a:srgbClr val="5ABB93"/>
          </a:solidFill>
          <a:ln w="38100" cap="flat">
            <a:solidFill>
              <a:schemeClr val="bg2"/>
            </a:solidFill>
            <a:prstDash val="solid"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pPr algn="ctr">
              <a:spcBef>
                <a:spcPct val="20000"/>
              </a:spcBef>
            </a:pPr>
            <a:r>
              <a:rPr lang="en-US" altLang="zh-CN" sz="2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8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Oval 17"/>
          <p:cNvSpPr>
            <a:spLocks noChangeArrowheads="1"/>
          </p:cNvSpPr>
          <p:nvPr/>
        </p:nvSpPr>
        <p:spPr bwMode="auto">
          <a:xfrm>
            <a:off x="1195352" y="3489883"/>
            <a:ext cx="680125" cy="678007"/>
          </a:xfrm>
          <a:prstGeom prst="ellipse">
            <a:avLst/>
          </a:prstGeom>
          <a:solidFill>
            <a:srgbClr val="756271"/>
          </a:solidFill>
          <a:ln w="38100" cap="flat">
            <a:solidFill>
              <a:schemeClr val="bg2"/>
            </a:solidFill>
            <a:prstDash val="solid"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pPr algn="ctr">
              <a:spcBef>
                <a:spcPct val="20000"/>
              </a:spcBef>
            </a:pPr>
            <a:r>
              <a:rPr lang="en-US" altLang="zh-CN" sz="2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8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Oval 17"/>
          <p:cNvSpPr>
            <a:spLocks noChangeArrowheads="1"/>
          </p:cNvSpPr>
          <p:nvPr/>
        </p:nvSpPr>
        <p:spPr bwMode="auto">
          <a:xfrm>
            <a:off x="1195352" y="5049364"/>
            <a:ext cx="680125" cy="678007"/>
          </a:xfrm>
          <a:prstGeom prst="ellipse">
            <a:avLst/>
          </a:prstGeom>
          <a:solidFill>
            <a:srgbClr val="EF5B43"/>
          </a:solidFill>
          <a:ln w="38100" cap="flat">
            <a:solidFill>
              <a:schemeClr val="bg2"/>
            </a:solidFill>
            <a:prstDash val="solid"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pPr algn="ctr">
              <a:spcBef>
                <a:spcPct val="20000"/>
              </a:spcBef>
            </a:pPr>
            <a:r>
              <a:rPr lang="en-US" altLang="zh-CN" sz="2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28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996631" y="1937478"/>
            <a:ext cx="6816065" cy="461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use punctuation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2400" dirty="0"/>
              <a:t>to divide documents into clauses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996631" y="3425833"/>
            <a:ext cx="7412411" cy="830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for each clause, use stop words as a separator to break the clause into several phrases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072793" y="5191476"/>
            <a:ext cx="8754233" cy="830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The final definition is: </a:t>
            </a:r>
            <a:endParaRPr lang="en-US" altLang="zh-CN" sz="3600" b="1" dirty="0"/>
          </a:p>
          <a:p>
            <a:pPr lvl="0"/>
            <a:r>
              <a:rPr lang="en-US" altLang="zh-CN" sz="2400" b="1" dirty="0" err="1"/>
              <a:t>wordScore</a:t>
            </a:r>
            <a:r>
              <a:rPr lang="en-US" altLang="zh-CN" sz="2400" b="1" dirty="0"/>
              <a:t> = </a:t>
            </a:r>
            <a:r>
              <a:rPr lang="en-US" altLang="zh-CN" sz="2400" b="1" dirty="0" err="1"/>
              <a:t>wordDegree</a:t>
            </a:r>
            <a:r>
              <a:rPr lang="en-US" altLang="zh-CN" sz="2400" b="1" dirty="0"/>
              <a:t>(w) / </a:t>
            </a:r>
            <a:r>
              <a:rPr lang="en-US" altLang="zh-CN" sz="2400" b="1" dirty="0" err="1"/>
              <a:t>wordFrequency</a:t>
            </a:r>
            <a:r>
              <a:rPr lang="en-US" altLang="zh-CN" sz="2400" b="1" dirty="0"/>
              <a:t>(w)</a:t>
            </a:r>
            <a:endParaRPr lang="zh-CN" altLang="zh-CN" sz="2400" dirty="0"/>
          </a:p>
        </p:txBody>
      </p:sp>
      <p:sp>
        <p:nvSpPr>
          <p:cNvPr id="23" name="TextBox 42">
            <a:extLst>
              <a:ext uri="{FF2B5EF4-FFF2-40B4-BE49-F238E27FC236}">
                <a16:creationId xmlns:a16="http://schemas.microsoft.com/office/drawing/2014/main" xmlns="" id="{89617EF8-7676-4E7C-9650-038103BF4CD0}"/>
              </a:ext>
            </a:extLst>
          </p:cNvPr>
          <p:cNvSpPr txBox="1"/>
          <p:nvPr/>
        </p:nvSpPr>
        <p:spPr>
          <a:xfrm>
            <a:off x="1324861" y="279866"/>
            <a:ext cx="6229490" cy="861774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>
            <a:defPPr>
              <a:defRPr lang="zh-CN"/>
            </a:defPPr>
            <a:lvl1pPr marL="0" marR="0" lvl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defRPr kumimoji="0" sz="2800" b="1" i="0" u="none" strike="noStrike" cap="none" normalizeH="0" baseline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defRPr>
            </a:lvl1pPr>
          </a:lstStyle>
          <a:p>
            <a:r>
              <a:rPr lang="en-US" altLang="zh-CN" dirty="0">
                <a:latin typeface="等线" panose="02010600030101010101" pitchFamily="2" charset="-122"/>
                <a:cs typeface="Times New Roman" panose="02020603050405020304" pitchFamily="18" charset="0"/>
              </a:rPr>
              <a:t>Keywords generation-RAKE algorithm</a:t>
            </a:r>
          </a:p>
          <a:p>
            <a:endParaRPr lang="zh-CN" altLang="en-US" b="0" dirty="0">
              <a:solidFill>
                <a:srgbClr val="7562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774908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椭圆 10"/>
          <p:cNvSpPr/>
          <p:nvPr/>
        </p:nvSpPr>
        <p:spPr>
          <a:xfrm>
            <a:off x="-1260782" y="1094404"/>
            <a:ext cx="1101992" cy="1101992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sz="2400" kern="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-1317724" y="4400380"/>
            <a:ext cx="1101992" cy="1101992"/>
          </a:xfrm>
          <a:prstGeom prst="ellipse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sz="2400" kern="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-1289253" y="2196396"/>
            <a:ext cx="1101992" cy="1101992"/>
          </a:xfrm>
          <a:prstGeom prst="ellipse">
            <a:avLst/>
          </a:prstGeom>
          <a:solidFill>
            <a:schemeClr val="accent2">
              <a:alpha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sz="2400" kern="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-1317724" y="3298388"/>
            <a:ext cx="1101992" cy="1101992"/>
          </a:xfrm>
          <a:prstGeom prst="ellipse">
            <a:avLst/>
          </a:pr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sz="2400" kern="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Oval 17"/>
          <p:cNvSpPr>
            <a:spLocks noChangeArrowheads="1"/>
          </p:cNvSpPr>
          <p:nvPr/>
        </p:nvSpPr>
        <p:spPr bwMode="auto">
          <a:xfrm>
            <a:off x="1195352" y="1937475"/>
            <a:ext cx="680125" cy="678007"/>
          </a:xfrm>
          <a:prstGeom prst="ellipse">
            <a:avLst/>
          </a:prstGeom>
          <a:solidFill>
            <a:srgbClr val="5ABB93"/>
          </a:solidFill>
          <a:ln w="38100" cap="flat">
            <a:solidFill>
              <a:schemeClr val="bg2"/>
            </a:solidFill>
            <a:prstDash val="solid"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pPr algn="ctr">
              <a:spcBef>
                <a:spcPct val="20000"/>
              </a:spcBef>
            </a:pPr>
            <a:r>
              <a:rPr lang="en-US" altLang="zh-CN" sz="2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8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996630" y="1937478"/>
            <a:ext cx="9000017" cy="3416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For Data visualization, we use word cloud package in Python to visualize keywords. </a:t>
            </a:r>
          </a:p>
          <a:p>
            <a:endParaRPr lang="en-US" altLang="zh-CN" sz="2400" dirty="0"/>
          </a:p>
          <a:p>
            <a:r>
              <a:rPr lang="en-US" altLang="zh-CN" sz="2400" dirty="0"/>
              <a:t>Word cloud is a visual representation of the "keywords" that appear frequently in text data. The formation of keywords forms a cloud-like color picture, so that you can see at a glance. In python, there is a package named </a:t>
            </a:r>
            <a:r>
              <a:rPr lang="en-US" altLang="zh-CN" sz="2400" dirty="0" err="1"/>
              <a:t>wordcloud</a:t>
            </a:r>
            <a:r>
              <a:rPr lang="en-US" altLang="zh-CN" sz="2400" dirty="0"/>
              <a:t>. It is easy for us to do the visualization with the help of this package.</a:t>
            </a:r>
            <a:endParaRPr lang="zh-CN" altLang="zh-CN" sz="2400" dirty="0"/>
          </a:p>
          <a:p>
            <a:endParaRPr lang="zh-CN" altLang="zh-CN" sz="2400" dirty="0"/>
          </a:p>
        </p:txBody>
      </p:sp>
      <p:sp>
        <p:nvSpPr>
          <p:cNvPr id="22" name="TextBox 42"/>
          <p:cNvSpPr txBox="1"/>
          <p:nvPr/>
        </p:nvSpPr>
        <p:spPr>
          <a:xfrm>
            <a:off x="1195352" y="262880"/>
            <a:ext cx="3649369" cy="43088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>
            <a:defPPr>
              <a:defRPr lang="zh-CN"/>
            </a:defPPr>
            <a:lvl1pPr marL="0" marR="0" lvl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defRPr kumimoji="0" sz="2800" b="1" i="0" u="none" strike="noStrike" cap="none" normalizeH="0" baseline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defRPr>
            </a:lvl1pPr>
          </a:lstStyle>
          <a:p>
            <a:r>
              <a:rPr lang="en-US" altLang="zh-CN" dirty="0"/>
              <a:t>Data visualization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56487604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多彩复古答辩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517</TotalTime>
  <Words>462</Words>
  <Application>Microsoft Office PowerPoint</Application>
  <PresentationFormat>自定义</PresentationFormat>
  <Paragraphs>152</Paragraphs>
  <Slides>24</Slides>
  <Notes>24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5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张般若</cp:lastModifiedBy>
  <cp:revision>62</cp:revision>
  <dcterms:created xsi:type="dcterms:W3CDTF">2017-04-01T14:37:23Z</dcterms:created>
  <dcterms:modified xsi:type="dcterms:W3CDTF">2019-05-25T17:40:22Z</dcterms:modified>
</cp:coreProperties>
</file>