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7.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8.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9.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10.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11.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2.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3.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14.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15.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16.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17.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18.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9.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20.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21.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notesSlides/notesSlide22.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2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26.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27.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57" r:id="rId3"/>
    <p:sldId id="258" r:id="rId4"/>
    <p:sldId id="290" r:id="rId5"/>
    <p:sldId id="291" r:id="rId6"/>
    <p:sldId id="270" r:id="rId7"/>
    <p:sldId id="286" r:id="rId8"/>
    <p:sldId id="259" r:id="rId9"/>
    <p:sldId id="267" r:id="rId10"/>
    <p:sldId id="287" r:id="rId11"/>
    <p:sldId id="266" r:id="rId12"/>
    <p:sldId id="269" r:id="rId13"/>
    <p:sldId id="288" r:id="rId14"/>
    <p:sldId id="262" r:id="rId15"/>
    <p:sldId id="275" r:id="rId16"/>
    <p:sldId id="264" r:id="rId17"/>
    <p:sldId id="271" r:id="rId18"/>
    <p:sldId id="272" r:id="rId19"/>
    <p:sldId id="276" r:id="rId20"/>
    <p:sldId id="285" r:id="rId21"/>
    <p:sldId id="289" r:id="rId22"/>
    <p:sldId id="278" r:id="rId23"/>
    <p:sldId id="273" r:id="rId24"/>
    <p:sldId id="283" r:id="rId25"/>
    <p:sldId id="284" r:id="rId26"/>
    <p:sldId id="292" r:id="rId27"/>
    <p:sldId id="280" r:id="rId28"/>
    <p:sldId id="279" r:id="rId29"/>
  </p:sldIdLst>
  <p:sldSz cx="9144000" cy="5143500" type="screen16x9"/>
  <p:notesSz cx="6858000" cy="9144000"/>
  <p:custDataLst>
    <p:tags r:id="rId31"/>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ACA5"/>
    <a:srgbClr val="DBACA5"/>
    <a:srgbClr val="957F7C"/>
    <a:srgbClr val="F6E7E4"/>
    <a:srgbClr val="73635B"/>
    <a:srgbClr val="E5CBC9"/>
    <a:srgbClr val="ECD0CD"/>
    <a:srgbClr val="D9ABA4"/>
    <a:srgbClr val="EACF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78" autoAdjust="0"/>
    <p:restoredTop sz="94682"/>
  </p:normalViewPr>
  <p:slideViewPr>
    <p:cSldViewPr snapToGrid="0" snapToObjects="1">
      <p:cViewPr varScale="1">
        <p:scale>
          <a:sx n="160" d="100"/>
          <a:sy n="160" d="100"/>
        </p:scale>
        <p:origin x="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xuas\Desktop\AI\&#35789;&#39057;(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cat>
            <c:strRef>
              <c:f>商汤科技_17!$A$1:$A$11</c:f>
              <c:strCache>
                <c:ptCount val="11"/>
                <c:pt idx="0">
                  <c:v>AI</c:v>
                </c:pt>
                <c:pt idx="1">
                  <c:v>技术</c:v>
                </c:pt>
                <c:pt idx="2">
                  <c:v>人工智能</c:v>
                </c:pt>
                <c:pt idx="3">
                  <c:v>中国</c:v>
                </c:pt>
                <c:pt idx="4">
                  <c:v>领域</c:v>
                </c:pt>
                <c:pt idx="5">
                  <c:v>视觉</c:v>
                </c:pt>
                <c:pt idx="6">
                  <c:v>人脸识别</c:v>
                </c:pt>
                <c:pt idx="7">
                  <c:v>应用</c:v>
                </c:pt>
                <c:pt idx="8">
                  <c:v>未来</c:v>
                </c:pt>
                <c:pt idx="9">
                  <c:v>联合</c:v>
                </c:pt>
                <c:pt idx="10">
                  <c:v>深度学习</c:v>
                </c:pt>
              </c:strCache>
            </c:strRef>
          </c:cat>
          <c:val>
            <c:numRef>
              <c:f>商汤科技_17!$B$1:$B$11</c:f>
              <c:numCache>
                <c:formatCode>General</c:formatCode>
                <c:ptCount val="11"/>
                <c:pt idx="0">
                  <c:v>134</c:v>
                </c:pt>
                <c:pt idx="1">
                  <c:v>117</c:v>
                </c:pt>
                <c:pt idx="2">
                  <c:v>100</c:v>
                </c:pt>
                <c:pt idx="3">
                  <c:v>56</c:v>
                </c:pt>
                <c:pt idx="4">
                  <c:v>51</c:v>
                </c:pt>
                <c:pt idx="5">
                  <c:v>51</c:v>
                </c:pt>
                <c:pt idx="6">
                  <c:v>41</c:v>
                </c:pt>
                <c:pt idx="7">
                  <c:v>39</c:v>
                </c:pt>
                <c:pt idx="8">
                  <c:v>39</c:v>
                </c:pt>
                <c:pt idx="9">
                  <c:v>36</c:v>
                </c:pt>
                <c:pt idx="10">
                  <c:v>36</c:v>
                </c:pt>
              </c:numCache>
            </c:numRef>
          </c:val>
          <c:extLst>
            <c:ext xmlns:c16="http://schemas.microsoft.com/office/drawing/2014/chart" uri="{C3380CC4-5D6E-409C-BE32-E72D297353CC}">
              <c16:uniqueId val="{00000000-9F5F-413B-9F4E-75F28E04051B}"/>
            </c:ext>
          </c:extLst>
        </c:ser>
        <c:dLbls>
          <c:showLegendKey val="0"/>
          <c:showVal val="0"/>
          <c:showCatName val="0"/>
          <c:showSerName val="0"/>
          <c:showPercent val="0"/>
          <c:showBubbleSize val="0"/>
        </c:dLbls>
        <c:gapWidth val="219"/>
        <c:overlap val="-27"/>
        <c:axId val="573384472"/>
        <c:axId val="490634976"/>
      </c:barChart>
      <c:catAx>
        <c:axId val="573384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490634976"/>
        <c:crosses val="autoZero"/>
        <c:auto val="0"/>
        <c:lblAlgn val="ctr"/>
        <c:lblOffset val="100"/>
        <c:noMultiLvlLbl val="0"/>
      </c:catAx>
      <c:valAx>
        <c:axId val="490634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73384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BACA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旷视科技_19!$A$1:$A$6</c:f>
              <c:strCache>
                <c:ptCount val="6"/>
                <c:pt idx="0">
                  <c:v>AI</c:v>
                </c:pt>
                <c:pt idx="1">
                  <c:v>未来</c:v>
                </c:pt>
                <c:pt idx="2">
                  <c:v>人工智能</c:v>
                </c:pt>
                <c:pt idx="3">
                  <c:v>技术</c:v>
                </c:pt>
                <c:pt idx="4">
                  <c:v>中国</c:v>
                </c:pt>
                <c:pt idx="5">
                  <c:v>智能</c:v>
                </c:pt>
              </c:strCache>
            </c:strRef>
          </c:cat>
          <c:val>
            <c:numRef>
              <c:f>旷视科技_19!$B$1:$B$6</c:f>
              <c:numCache>
                <c:formatCode>General</c:formatCode>
                <c:ptCount val="6"/>
                <c:pt idx="0">
                  <c:v>93</c:v>
                </c:pt>
                <c:pt idx="1">
                  <c:v>92</c:v>
                </c:pt>
                <c:pt idx="2">
                  <c:v>87</c:v>
                </c:pt>
                <c:pt idx="3">
                  <c:v>64</c:v>
                </c:pt>
                <c:pt idx="4">
                  <c:v>59</c:v>
                </c:pt>
                <c:pt idx="5">
                  <c:v>53</c:v>
                </c:pt>
              </c:numCache>
            </c:numRef>
          </c:val>
          <c:extLst>
            <c:ext xmlns:c16="http://schemas.microsoft.com/office/drawing/2014/chart" uri="{C3380CC4-5D6E-409C-BE32-E72D297353CC}">
              <c16:uniqueId val="{00000000-F721-4E44-8BCC-10823427CDAF}"/>
            </c:ext>
          </c:extLst>
        </c:ser>
        <c:dLbls>
          <c:showLegendKey val="0"/>
          <c:showVal val="0"/>
          <c:showCatName val="0"/>
          <c:showSerName val="0"/>
          <c:showPercent val="0"/>
          <c:showBubbleSize val="0"/>
        </c:dLbls>
        <c:gapWidth val="219"/>
        <c:overlap val="-27"/>
        <c:axId val="480136008"/>
        <c:axId val="480130432"/>
      </c:barChart>
      <c:catAx>
        <c:axId val="480136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480130432"/>
        <c:crosses val="autoZero"/>
        <c:auto val="1"/>
        <c:lblAlgn val="ctr"/>
        <c:lblOffset val="100"/>
        <c:noMultiLvlLbl val="0"/>
      </c:catAx>
      <c:valAx>
        <c:axId val="4801304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480136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cat>
            <c:strRef>
              <c:f>依图科技_19!$A$1:$A$14</c:f>
              <c:strCache>
                <c:ptCount val="14"/>
                <c:pt idx="0">
                  <c:v>AI</c:v>
                </c:pt>
                <c:pt idx="1">
                  <c:v>人工智能</c:v>
                </c:pt>
                <c:pt idx="2">
                  <c:v>智慧</c:v>
                </c:pt>
                <c:pt idx="3">
                  <c:v>狸星</c:v>
                </c:pt>
                <c:pt idx="4">
                  <c:v>医疗</c:v>
                </c:pt>
                <c:pt idx="5">
                  <c:v>春招</c:v>
                </c:pt>
                <c:pt idx="6">
                  <c:v>智能</c:v>
                </c:pt>
                <c:pt idx="7">
                  <c:v>中国</c:v>
                </c:pt>
                <c:pt idx="8">
                  <c:v>颜值</c:v>
                </c:pt>
                <c:pt idx="9">
                  <c:v>全球</c:v>
                </c:pt>
                <c:pt idx="10">
                  <c:v>发展</c:v>
                </c:pt>
                <c:pt idx="11">
                  <c:v>产品</c:v>
                </c:pt>
                <c:pt idx="12">
                  <c:v>领域</c:v>
                </c:pt>
                <c:pt idx="13">
                  <c:v>联合</c:v>
                </c:pt>
              </c:strCache>
            </c:strRef>
          </c:cat>
          <c:val>
            <c:numRef>
              <c:f>依图科技_19!$B$1:$B$14</c:f>
              <c:numCache>
                <c:formatCode>General</c:formatCode>
                <c:ptCount val="14"/>
                <c:pt idx="0">
                  <c:v>22</c:v>
                </c:pt>
                <c:pt idx="1">
                  <c:v>17</c:v>
                </c:pt>
                <c:pt idx="2">
                  <c:v>14</c:v>
                </c:pt>
                <c:pt idx="3">
                  <c:v>14</c:v>
                </c:pt>
                <c:pt idx="4">
                  <c:v>13</c:v>
                </c:pt>
                <c:pt idx="5">
                  <c:v>10</c:v>
                </c:pt>
                <c:pt idx="6">
                  <c:v>10</c:v>
                </c:pt>
                <c:pt idx="7">
                  <c:v>9</c:v>
                </c:pt>
                <c:pt idx="8">
                  <c:v>9</c:v>
                </c:pt>
                <c:pt idx="9">
                  <c:v>9</c:v>
                </c:pt>
                <c:pt idx="10">
                  <c:v>9</c:v>
                </c:pt>
                <c:pt idx="11">
                  <c:v>8</c:v>
                </c:pt>
                <c:pt idx="12">
                  <c:v>8</c:v>
                </c:pt>
                <c:pt idx="13">
                  <c:v>8</c:v>
                </c:pt>
              </c:numCache>
            </c:numRef>
          </c:val>
          <c:extLst>
            <c:ext xmlns:c16="http://schemas.microsoft.com/office/drawing/2014/chart" uri="{C3380CC4-5D6E-409C-BE32-E72D297353CC}">
              <c16:uniqueId val="{00000000-58F4-4BE9-B5A9-F0A060451052}"/>
            </c:ext>
          </c:extLst>
        </c:ser>
        <c:dLbls>
          <c:showLegendKey val="0"/>
          <c:showVal val="0"/>
          <c:showCatName val="0"/>
          <c:showSerName val="0"/>
          <c:showPercent val="0"/>
          <c:showBubbleSize val="0"/>
        </c:dLbls>
        <c:gapWidth val="219"/>
        <c:overlap val="-27"/>
        <c:axId val="638299496"/>
        <c:axId val="638301136"/>
      </c:barChart>
      <c:catAx>
        <c:axId val="638299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638301136"/>
        <c:crosses val="autoZero"/>
        <c:auto val="1"/>
        <c:lblAlgn val="ctr"/>
        <c:lblOffset val="100"/>
        <c:noMultiLvlLbl val="0"/>
      </c:catAx>
      <c:valAx>
        <c:axId val="6383011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638299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cat>
            <c:strRef>
              <c:f>云从科技_19!$A$1:$A$14</c:f>
              <c:strCache>
                <c:ptCount val="14"/>
                <c:pt idx="0">
                  <c:v>人工智能</c:v>
                </c:pt>
                <c:pt idx="1">
                  <c:v>技术</c:v>
                </c:pt>
                <c:pt idx="2">
                  <c:v>AI</c:v>
                </c:pt>
                <c:pt idx="3">
                  <c:v>中国</c:v>
                </c:pt>
                <c:pt idx="4">
                  <c:v>企业</c:v>
                </c:pt>
                <c:pt idx="5">
                  <c:v>发展</c:v>
                </c:pt>
                <c:pt idx="6">
                  <c:v>合作</c:v>
                </c:pt>
                <c:pt idx="7">
                  <c:v>行业</c:v>
                </c:pt>
                <c:pt idx="8">
                  <c:v>应用</c:v>
                </c:pt>
                <c:pt idx="9">
                  <c:v>智能</c:v>
                </c:pt>
                <c:pt idx="10">
                  <c:v>数据</c:v>
                </c:pt>
                <c:pt idx="11">
                  <c:v>智慧</c:v>
                </c:pt>
                <c:pt idx="12">
                  <c:v>战略</c:v>
                </c:pt>
                <c:pt idx="13">
                  <c:v>创新</c:v>
                </c:pt>
              </c:strCache>
            </c:strRef>
          </c:cat>
          <c:val>
            <c:numRef>
              <c:f>云从科技_19!$B$1:$B$14</c:f>
              <c:numCache>
                <c:formatCode>General</c:formatCode>
                <c:ptCount val="14"/>
                <c:pt idx="0">
                  <c:v>105</c:v>
                </c:pt>
                <c:pt idx="1">
                  <c:v>59</c:v>
                </c:pt>
                <c:pt idx="2">
                  <c:v>57</c:v>
                </c:pt>
                <c:pt idx="3">
                  <c:v>37</c:v>
                </c:pt>
                <c:pt idx="4">
                  <c:v>33</c:v>
                </c:pt>
                <c:pt idx="5">
                  <c:v>30</c:v>
                </c:pt>
                <c:pt idx="6">
                  <c:v>27</c:v>
                </c:pt>
                <c:pt idx="7">
                  <c:v>27</c:v>
                </c:pt>
                <c:pt idx="8">
                  <c:v>26</c:v>
                </c:pt>
                <c:pt idx="9">
                  <c:v>24</c:v>
                </c:pt>
                <c:pt idx="10">
                  <c:v>24</c:v>
                </c:pt>
                <c:pt idx="11">
                  <c:v>23</c:v>
                </c:pt>
                <c:pt idx="12">
                  <c:v>22</c:v>
                </c:pt>
                <c:pt idx="13">
                  <c:v>22</c:v>
                </c:pt>
              </c:numCache>
            </c:numRef>
          </c:val>
          <c:extLst>
            <c:ext xmlns:c16="http://schemas.microsoft.com/office/drawing/2014/chart" uri="{C3380CC4-5D6E-409C-BE32-E72D297353CC}">
              <c16:uniqueId val="{00000000-6731-49C1-A5CC-E4DFCC14E00A}"/>
            </c:ext>
          </c:extLst>
        </c:ser>
        <c:dLbls>
          <c:showLegendKey val="0"/>
          <c:showVal val="0"/>
          <c:showCatName val="0"/>
          <c:showSerName val="0"/>
          <c:showPercent val="0"/>
          <c:showBubbleSize val="0"/>
        </c:dLbls>
        <c:gapWidth val="219"/>
        <c:overlap val="-27"/>
        <c:axId val="579814216"/>
        <c:axId val="579815200"/>
      </c:barChart>
      <c:catAx>
        <c:axId val="579814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79815200"/>
        <c:crosses val="autoZero"/>
        <c:auto val="1"/>
        <c:lblAlgn val="ctr"/>
        <c:lblOffset val="100"/>
        <c:noMultiLvlLbl val="0"/>
      </c:catAx>
      <c:valAx>
        <c:axId val="5798152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79814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旷视科技_17!$A$1:$A$6</c:f>
              <c:strCache>
                <c:ptCount val="6"/>
                <c:pt idx="0">
                  <c:v>湖南卫视</c:v>
                </c:pt>
                <c:pt idx="1">
                  <c:v>人工智能</c:v>
                </c:pt>
                <c:pt idx="2">
                  <c:v>印奇</c:v>
                </c:pt>
                <c:pt idx="3">
                  <c:v>中国</c:v>
                </c:pt>
                <c:pt idx="4">
                  <c:v>FacePlusPlus</c:v>
                </c:pt>
                <c:pt idx="5">
                  <c:v>Face++</c:v>
                </c:pt>
              </c:strCache>
            </c:strRef>
          </c:cat>
          <c:val>
            <c:numRef>
              <c:f>旷视科技_17!$B$1:$B$6</c:f>
              <c:numCache>
                <c:formatCode>General</c:formatCode>
                <c:ptCount val="6"/>
                <c:pt idx="0">
                  <c:v>39</c:v>
                </c:pt>
                <c:pt idx="1">
                  <c:v>24</c:v>
                </c:pt>
                <c:pt idx="2">
                  <c:v>23</c:v>
                </c:pt>
                <c:pt idx="3">
                  <c:v>18</c:v>
                </c:pt>
                <c:pt idx="4">
                  <c:v>17</c:v>
                </c:pt>
                <c:pt idx="5">
                  <c:v>13</c:v>
                </c:pt>
              </c:numCache>
            </c:numRef>
          </c:val>
          <c:extLst>
            <c:ext xmlns:c16="http://schemas.microsoft.com/office/drawing/2014/chart" uri="{C3380CC4-5D6E-409C-BE32-E72D297353CC}">
              <c16:uniqueId val="{00000000-8812-4AF7-9028-8DBA3D02820B}"/>
            </c:ext>
          </c:extLst>
        </c:ser>
        <c:dLbls>
          <c:showLegendKey val="0"/>
          <c:showVal val="0"/>
          <c:showCatName val="0"/>
          <c:showSerName val="0"/>
          <c:showPercent val="0"/>
          <c:showBubbleSize val="0"/>
        </c:dLbls>
        <c:gapWidth val="219"/>
        <c:overlap val="-27"/>
        <c:axId val="487131328"/>
        <c:axId val="487132968"/>
      </c:barChart>
      <c:catAx>
        <c:axId val="48713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487132968"/>
        <c:crosses val="autoZero"/>
        <c:auto val="1"/>
        <c:lblAlgn val="ctr"/>
        <c:lblOffset val="100"/>
        <c:noMultiLvlLbl val="0"/>
      </c:catAx>
      <c:valAx>
        <c:axId val="4871329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487131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cat>
            <c:strRef>
              <c:f>依图科技_17!$A$1:$A$12</c:f>
              <c:strCache>
                <c:ptCount val="12"/>
                <c:pt idx="0">
                  <c:v>人工智能</c:v>
                </c:pt>
                <c:pt idx="1">
                  <c:v>AI</c:v>
                </c:pt>
                <c:pt idx="2">
                  <c:v>中国</c:v>
                </c:pt>
                <c:pt idx="3">
                  <c:v>创始人</c:v>
                </c:pt>
                <c:pt idx="4">
                  <c:v>医疗</c:v>
                </c:pt>
                <c:pt idx="5">
                  <c:v>落地</c:v>
                </c:pt>
                <c:pt idx="6">
                  <c:v>朱珑</c:v>
                </c:pt>
                <c:pt idx="7">
                  <c:v>时代</c:v>
                </c:pt>
                <c:pt idx="8">
                  <c:v>人脸识别</c:v>
                </c:pt>
                <c:pt idx="9">
                  <c:v>公司</c:v>
                </c:pt>
                <c:pt idx="10">
                  <c:v>联合</c:v>
                </c:pt>
                <c:pt idx="11">
                  <c:v>技术</c:v>
                </c:pt>
              </c:strCache>
            </c:strRef>
          </c:cat>
          <c:val>
            <c:numRef>
              <c:f>依图科技_17!$B$1:$B$12</c:f>
              <c:numCache>
                <c:formatCode>General</c:formatCode>
                <c:ptCount val="12"/>
                <c:pt idx="0">
                  <c:v>37</c:v>
                </c:pt>
                <c:pt idx="1">
                  <c:v>27</c:v>
                </c:pt>
                <c:pt idx="2">
                  <c:v>18</c:v>
                </c:pt>
                <c:pt idx="3">
                  <c:v>18</c:v>
                </c:pt>
                <c:pt idx="4">
                  <c:v>14</c:v>
                </c:pt>
                <c:pt idx="5">
                  <c:v>12</c:v>
                </c:pt>
                <c:pt idx="6">
                  <c:v>12</c:v>
                </c:pt>
                <c:pt idx="7">
                  <c:v>11</c:v>
                </c:pt>
                <c:pt idx="8">
                  <c:v>11</c:v>
                </c:pt>
                <c:pt idx="9">
                  <c:v>11</c:v>
                </c:pt>
                <c:pt idx="10">
                  <c:v>10</c:v>
                </c:pt>
                <c:pt idx="11">
                  <c:v>10</c:v>
                </c:pt>
              </c:numCache>
            </c:numRef>
          </c:val>
          <c:extLst>
            <c:ext xmlns:c16="http://schemas.microsoft.com/office/drawing/2014/chart" uri="{C3380CC4-5D6E-409C-BE32-E72D297353CC}">
              <c16:uniqueId val="{00000000-CF23-403C-9E3F-289231C7DAED}"/>
            </c:ext>
          </c:extLst>
        </c:ser>
        <c:dLbls>
          <c:showLegendKey val="0"/>
          <c:showVal val="0"/>
          <c:showCatName val="0"/>
          <c:showSerName val="0"/>
          <c:showPercent val="0"/>
          <c:showBubbleSize val="0"/>
        </c:dLbls>
        <c:gapWidth val="219"/>
        <c:overlap val="-27"/>
        <c:axId val="480134696"/>
        <c:axId val="480135352"/>
      </c:barChart>
      <c:catAx>
        <c:axId val="480134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480135352"/>
        <c:crosses val="autoZero"/>
        <c:auto val="1"/>
        <c:lblAlgn val="ctr"/>
        <c:lblOffset val="100"/>
        <c:noMultiLvlLbl val="0"/>
      </c:catAx>
      <c:valAx>
        <c:axId val="4801353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480134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cat>
            <c:strRef>
              <c:f>云从科技_17!$A$1:$A$10</c:f>
              <c:strCache>
                <c:ptCount val="10"/>
                <c:pt idx="0">
                  <c:v>人脸识别</c:v>
                </c:pt>
                <c:pt idx="1">
                  <c:v>人工智能</c:v>
                </c:pt>
                <c:pt idx="2">
                  <c:v>技术</c:v>
                </c:pt>
                <c:pt idx="3">
                  <c:v>机智</c:v>
                </c:pt>
                <c:pt idx="4">
                  <c:v>中国</c:v>
                </c:pt>
                <c:pt idx="5">
                  <c:v>AI</c:v>
                </c:pt>
                <c:pt idx="6">
                  <c:v>周曦</c:v>
                </c:pt>
                <c:pt idx="7">
                  <c:v>银行</c:v>
                </c:pt>
                <c:pt idx="8">
                  <c:v>系统</c:v>
                </c:pt>
                <c:pt idx="9">
                  <c:v>识别</c:v>
                </c:pt>
              </c:strCache>
            </c:strRef>
          </c:cat>
          <c:val>
            <c:numRef>
              <c:f>云从科技_17!$B$1:$B$10</c:f>
              <c:numCache>
                <c:formatCode>General</c:formatCode>
                <c:ptCount val="10"/>
                <c:pt idx="0">
                  <c:v>114</c:v>
                </c:pt>
                <c:pt idx="1">
                  <c:v>69</c:v>
                </c:pt>
                <c:pt idx="2">
                  <c:v>60</c:v>
                </c:pt>
                <c:pt idx="3">
                  <c:v>47</c:v>
                </c:pt>
                <c:pt idx="4">
                  <c:v>40</c:v>
                </c:pt>
                <c:pt idx="5">
                  <c:v>37</c:v>
                </c:pt>
                <c:pt idx="6">
                  <c:v>34</c:v>
                </c:pt>
                <c:pt idx="7">
                  <c:v>33</c:v>
                </c:pt>
                <c:pt idx="8">
                  <c:v>32</c:v>
                </c:pt>
                <c:pt idx="9">
                  <c:v>27</c:v>
                </c:pt>
              </c:numCache>
            </c:numRef>
          </c:val>
          <c:extLst>
            <c:ext xmlns:c16="http://schemas.microsoft.com/office/drawing/2014/chart" uri="{C3380CC4-5D6E-409C-BE32-E72D297353CC}">
              <c16:uniqueId val="{00000000-AC22-4C62-B0DA-2F5AEFB917A7}"/>
            </c:ext>
          </c:extLst>
        </c:ser>
        <c:dLbls>
          <c:showLegendKey val="0"/>
          <c:showVal val="0"/>
          <c:showCatName val="0"/>
          <c:showSerName val="0"/>
          <c:showPercent val="0"/>
          <c:showBubbleSize val="0"/>
        </c:dLbls>
        <c:gapWidth val="219"/>
        <c:overlap val="-27"/>
        <c:axId val="644964416"/>
        <c:axId val="644960808"/>
      </c:barChart>
      <c:catAx>
        <c:axId val="64496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644960808"/>
        <c:crosses val="autoZero"/>
        <c:auto val="1"/>
        <c:lblAlgn val="ctr"/>
        <c:lblOffset val="100"/>
        <c:noMultiLvlLbl val="0"/>
      </c:catAx>
      <c:valAx>
        <c:axId val="6449608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644964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cat>
            <c:strRef>
              <c:f>商汤科技_18!$A$1:$A$14</c:f>
              <c:strCache>
                <c:ptCount val="14"/>
                <c:pt idx="0">
                  <c:v>人工智能</c:v>
                </c:pt>
                <c:pt idx="1">
                  <c:v>AI</c:v>
                </c:pt>
                <c:pt idx="2">
                  <c:v>技术</c:v>
                </c:pt>
                <c:pt idx="3">
                  <c:v>未来</c:v>
                </c:pt>
                <c:pt idx="4">
                  <c:v>应用</c:v>
                </c:pt>
                <c:pt idx="5">
                  <c:v>中国</c:v>
                </c:pt>
                <c:pt idx="6">
                  <c:v>创新</c:v>
                </c:pt>
                <c:pt idx="7">
                  <c:v>产品</c:v>
                </c:pt>
                <c:pt idx="8">
                  <c:v>合作</c:v>
                </c:pt>
                <c:pt idx="9">
                  <c:v>领域</c:v>
                </c:pt>
                <c:pt idx="10">
                  <c:v>AR</c:v>
                </c:pt>
                <c:pt idx="11">
                  <c:v>全球</c:v>
                </c:pt>
                <c:pt idx="12">
                  <c:v>体验</c:v>
                </c:pt>
                <c:pt idx="13">
                  <c:v>战略</c:v>
                </c:pt>
              </c:strCache>
            </c:strRef>
          </c:cat>
          <c:val>
            <c:numRef>
              <c:f>商汤科技_18!$B$1:$B$14</c:f>
              <c:numCache>
                <c:formatCode>General</c:formatCode>
                <c:ptCount val="14"/>
                <c:pt idx="0">
                  <c:v>269</c:v>
                </c:pt>
                <c:pt idx="1">
                  <c:v>191</c:v>
                </c:pt>
                <c:pt idx="2">
                  <c:v>123</c:v>
                </c:pt>
                <c:pt idx="3">
                  <c:v>73</c:v>
                </c:pt>
                <c:pt idx="4">
                  <c:v>59</c:v>
                </c:pt>
                <c:pt idx="5">
                  <c:v>57</c:v>
                </c:pt>
                <c:pt idx="6">
                  <c:v>57</c:v>
                </c:pt>
                <c:pt idx="7">
                  <c:v>55</c:v>
                </c:pt>
                <c:pt idx="8">
                  <c:v>53</c:v>
                </c:pt>
                <c:pt idx="9">
                  <c:v>52</c:v>
                </c:pt>
                <c:pt idx="10">
                  <c:v>49</c:v>
                </c:pt>
                <c:pt idx="11">
                  <c:v>49</c:v>
                </c:pt>
                <c:pt idx="12">
                  <c:v>49</c:v>
                </c:pt>
                <c:pt idx="13">
                  <c:v>49</c:v>
                </c:pt>
              </c:numCache>
            </c:numRef>
          </c:val>
          <c:extLst>
            <c:ext xmlns:c16="http://schemas.microsoft.com/office/drawing/2014/chart" uri="{C3380CC4-5D6E-409C-BE32-E72D297353CC}">
              <c16:uniqueId val="{00000000-C2BB-4D8B-8A39-73A051405E48}"/>
            </c:ext>
          </c:extLst>
        </c:ser>
        <c:dLbls>
          <c:showLegendKey val="0"/>
          <c:showVal val="0"/>
          <c:showCatName val="0"/>
          <c:showSerName val="0"/>
          <c:showPercent val="0"/>
          <c:showBubbleSize val="0"/>
        </c:dLbls>
        <c:gapWidth val="219"/>
        <c:overlap val="-27"/>
        <c:axId val="568677712"/>
        <c:axId val="568678040"/>
      </c:barChart>
      <c:catAx>
        <c:axId val="568677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68678040"/>
        <c:crosses val="autoZero"/>
        <c:auto val="1"/>
        <c:lblAlgn val="ctr"/>
        <c:lblOffset val="100"/>
        <c:noMultiLvlLbl val="0"/>
      </c:catAx>
      <c:valAx>
        <c:axId val="5686780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68677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旷视科技_18!$A$1:$A$9</c:f>
              <c:strCache>
                <c:ptCount val="9"/>
                <c:pt idx="0">
                  <c:v>AI </c:v>
                </c:pt>
                <c:pt idx="1">
                  <c:v>智能</c:v>
                </c:pt>
                <c:pt idx="2">
                  <c:v>视觉</c:v>
                </c:pt>
                <c:pt idx="3">
                  <c:v>ECCV</c:v>
                </c:pt>
                <c:pt idx="4">
                  <c:v>计算机</c:v>
                </c:pt>
                <c:pt idx="5">
                  <c:v>技术</c:v>
                </c:pt>
                <c:pt idx="6">
                  <c:v>检测</c:v>
                </c:pt>
                <c:pt idx="7">
                  <c:v>人工智能</c:v>
                </c:pt>
                <c:pt idx="8">
                  <c:v>Face++</c:v>
                </c:pt>
              </c:strCache>
            </c:strRef>
          </c:cat>
          <c:val>
            <c:numRef>
              <c:f>旷视科技_18!$B$1:$B$9</c:f>
              <c:numCache>
                <c:formatCode>General</c:formatCode>
                <c:ptCount val="9"/>
                <c:pt idx="0">
                  <c:v>45</c:v>
                </c:pt>
                <c:pt idx="1">
                  <c:v>33</c:v>
                </c:pt>
                <c:pt idx="2">
                  <c:v>31</c:v>
                </c:pt>
                <c:pt idx="3">
                  <c:v>29</c:v>
                </c:pt>
                <c:pt idx="4">
                  <c:v>26</c:v>
                </c:pt>
                <c:pt idx="5">
                  <c:v>25</c:v>
                </c:pt>
                <c:pt idx="6">
                  <c:v>24</c:v>
                </c:pt>
                <c:pt idx="7">
                  <c:v>23</c:v>
                </c:pt>
                <c:pt idx="8">
                  <c:v>22</c:v>
                </c:pt>
              </c:numCache>
            </c:numRef>
          </c:val>
          <c:extLst>
            <c:ext xmlns:c16="http://schemas.microsoft.com/office/drawing/2014/chart" uri="{C3380CC4-5D6E-409C-BE32-E72D297353CC}">
              <c16:uniqueId val="{00000000-F153-4299-9B39-020A392597E8}"/>
            </c:ext>
          </c:extLst>
        </c:ser>
        <c:dLbls>
          <c:showLegendKey val="0"/>
          <c:showVal val="0"/>
          <c:showCatName val="0"/>
          <c:showSerName val="0"/>
          <c:showPercent val="0"/>
          <c:showBubbleSize val="0"/>
        </c:dLbls>
        <c:gapWidth val="219"/>
        <c:overlap val="-27"/>
        <c:axId val="292117096"/>
        <c:axId val="568676072"/>
      </c:barChart>
      <c:catAx>
        <c:axId val="292117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68676072"/>
        <c:crosses val="autoZero"/>
        <c:auto val="1"/>
        <c:lblAlgn val="ctr"/>
        <c:lblOffset val="100"/>
        <c:noMultiLvlLbl val="0"/>
      </c:catAx>
      <c:valAx>
        <c:axId val="5686760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292117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cat>
            <c:strRef>
              <c:f>依图科技_18!$A$1:$A$13</c:f>
              <c:strCache>
                <c:ptCount val="13"/>
                <c:pt idx="0">
                  <c:v>AI</c:v>
                </c:pt>
                <c:pt idx="1">
                  <c:v>中国</c:v>
                </c:pt>
                <c:pt idx="2">
                  <c:v>合作</c:v>
                </c:pt>
                <c:pt idx="3">
                  <c:v>全球</c:v>
                </c:pt>
                <c:pt idx="4">
                  <c:v>智慧</c:v>
                </c:pt>
                <c:pt idx="5">
                  <c:v>华为</c:v>
                </c:pt>
                <c:pt idx="6">
                  <c:v>人工智能</c:v>
                </c:pt>
                <c:pt idx="7">
                  <c:v>战略</c:v>
                </c:pt>
                <c:pt idx="8">
                  <c:v>大会</c:v>
                </c:pt>
                <c:pt idx="9">
                  <c:v>技术</c:v>
                </c:pt>
                <c:pt idx="10">
                  <c:v>签署</c:v>
                </c:pt>
                <c:pt idx="11">
                  <c:v>公安</c:v>
                </c:pt>
                <c:pt idx="12">
                  <c:v>世界</c:v>
                </c:pt>
              </c:strCache>
            </c:strRef>
          </c:cat>
          <c:val>
            <c:numRef>
              <c:f>依图科技_18!$B$1:$B$13</c:f>
              <c:numCache>
                <c:formatCode>General</c:formatCode>
                <c:ptCount val="13"/>
                <c:pt idx="0">
                  <c:v>29</c:v>
                </c:pt>
                <c:pt idx="1">
                  <c:v>19</c:v>
                </c:pt>
                <c:pt idx="2">
                  <c:v>16</c:v>
                </c:pt>
                <c:pt idx="3">
                  <c:v>15</c:v>
                </c:pt>
                <c:pt idx="4">
                  <c:v>15</c:v>
                </c:pt>
                <c:pt idx="5">
                  <c:v>15</c:v>
                </c:pt>
                <c:pt idx="6">
                  <c:v>14</c:v>
                </c:pt>
                <c:pt idx="7">
                  <c:v>13</c:v>
                </c:pt>
                <c:pt idx="8">
                  <c:v>12</c:v>
                </c:pt>
                <c:pt idx="9">
                  <c:v>11</c:v>
                </c:pt>
                <c:pt idx="10">
                  <c:v>11</c:v>
                </c:pt>
                <c:pt idx="11">
                  <c:v>11</c:v>
                </c:pt>
                <c:pt idx="12">
                  <c:v>11</c:v>
                </c:pt>
              </c:numCache>
            </c:numRef>
          </c:val>
          <c:extLst>
            <c:ext xmlns:c16="http://schemas.microsoft.com/office/drawing/2014/chart" uri="{C3380CC4-5D6E-409C-BE32-E72D297353CC}">
              <c16:uniqueId val="{00000000-2A5E-4F1C-A13F-C192C2441721}"/>
            </c:ext>
          </c:extLst>
        </c:ser>
        <c:dLbls>
          <c:showLegendKey val="0"/>
          <c:showVal val="0"/>
          <c:showCatName val="0"/>
          <c:showSerName val="0"/>
          <c:showPercent val="0"/>
          <c:showBubbleSize val="0"/>
        </c:dLbls>
        <c:gapWidth val="219"/>
        <c:overlap val="-27"/>
        <c:axId val="638318192"/>
        <c:axId val="638310648"/>
      </c:barChart>
      <c:catAx>
        <c:axId val="63831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638310648"/>
        <c:crosses val="autoZero"/>
        <c:auto val="1"/>
        <c:lblAlgn val="ctr"/>
        <c:lblOffset val="100"/>
        <c:noMultiLvlLbl val="0"/>
      </c:catAx>
      <c:valAx>
        <c:axId val="638310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638318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cat>
            <c:strRef>
              <c:f>云从科技_18!$A$1:$A$13</c:f>
              <c:strCache>
                <c:ptCount val="13"/>
                <c:pt idx="0">
                  <c:v>人工智能</c:v>
                </c:pt>
                <c:pt idx="1">
                  <c:v>中国</c:v>
                </c:pt>
                <c:pt idx="2">
                  <c:v>企业</c:v>
                </c:pt>
                <c:pt idx="3">
                  <c:v>AI</c:v>
                </c:pt>
                <c:pt idx="4">
                  <c:v>技术</c:v>
                </c:pt>
                <c:pt idx="5">
                  <c:v>创新</c:v>
                </c:pt>
                <c:pt idx="6">
                  <c:v>领域</c:v>
                </c:pt>
                <c:pt idx="7">
                  <c:v>发展</c:v>
                </c:pt>
                <c:pt idx="8">
                  <c:v>合作</c:v>
                </c:pt>
                <c:pt idx="9">
                  <c:v>智慧</c:v>
                </c:pt>
                <c:pt idx="10">
                  <c:v>产业</c:v>
                </c:pt>
                <c:pt idx="11">
                  <c:v>金融</c:v>
                </c:pt>
                <c:pt idx="12">
                  <c:v>数据</c:v>
                </c:pt>
              </c:strCache>
            </c:strRef>
          </c:cat>
          <c:val>
            <c:numRef>
              <c:f>云从科技_18!$B$1:$B$13</c:f>
              <c:numCache>
                <c:formatCode>General</c:formatCode>
                <c:ptCount val="13"/>
                <c:pt idx="0">
                  <c:v>77</c:v>
                </c:pt>
                <c:pt idx="1">
                  <c:v>51</c:v>
                </c:pt>
                <c:pt idx="2">
                  <c:v>40</c:v>
                </c:pt>
                <c:pt idx="3">
                  <c:v>36</c:v>
                </c:pt>
                <c:pt idx="4">
                  <c:v>36</c:v>
                </c:pt>
                <c:pt idx="5">
                  <c:v>29</c:v>
                </c:pt>
                <c:pt idx="6">
                  <c:v>26</c:v>
                </c:pt>
                <c:pt idx="7">
                  <c:v>23</c:v>
                </c:pt>
                <c:pt idx="8">
                  <c:v>21</c:v>
                </c:pt>
                <c:pt idx="9">
                  <c:v>19</c:v>
                </c:pt>
                <c:pt idx="10">
                  <c:v>19</c:v>
                </c:pt>
                <c:pt idx="11">
                  <c:v>17</c:v>
                </c:pt>
                <c:pt idx="12">
                  <c:v>17</c:v>
                </c:pt>
              </c:numCache>
            </c:numRef>
          </c:val>
          <c:extLst>
            <c:ext xmlns:c16="http://schemas.microsoft.com/office/drawing/2014/chart" uri="{C3380CC4-5D6E-409C-BE32-E72D297353CC}">
              <c16:uniqueId val="{00000000-34FF-46FB-A677-5BB91AABB61D}"/>
            </c:ext>
          </c:extLst>
        </c:ser>
        <c:dLbls>
          <c:showLegendKey val="0"/>
          <c:showVal val="0"/>
          <c:showCatName val="0"/>
          <c:showSerName val="0"/>
          <c:showPercent val="0"/>
          <c:showBubbleSize val="0"/>
        </c:dLbls>
        <c:gapWidth val="219"/>
        <c:overlap val="-27"/>
        <c:axId val="568142944"/>
        <c:axId val="568145240"/>
      </c:barChart>
      <c:catAx>
        <c:axId val="568142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68145240"/>
        <c:crosses val="autoZero"/>
        <c:auto val="1"/>
        <c:lblAlgn val="ctr"/>
        <c:lblOffset val="100"/>
        <c:noMultiLvlLbl val="0"/>
      </c:catAx>
      <c:valAx>
        <c:axId val="568145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68142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DCACA5"/>
            </a:solidFill>
            <a:ln>
              <a:noFill/>
            </a:ln>
            <a:effectLst/>
          </c:spPr>
          <c:invertIfNegative val="0"/>
          <c:cat>
            <c:strRef>
              <c:f>商汤科技_19!$A$1:$A$10</c:f>
              <c:strCache>
                <c:ptCount val="10"/>
                <c:pt idx="0">
                  <c:v>AI</c:v>
                </c:pt>
                <c:pt idx="1">
                  <c:v>人工智能</c:v>
                </c:pt>
                <c:pt idx="2">
                  <c:v>产品</c:v>
                </c:pt>
                <c:pt idx="3">
                  <c:v>技术</c:v>
                </c:pt>
                <c:pt idx="4">
                  <c:v>中国</c:v>
                </c:pt>
                <c:pt idx="5">
                  <c:v>体验</c:v>
                </c:pt>
                <c:pt idx="6">
                  <c:v>自动驾驶</c:v>
                </c:pt>
                <c:pt idx="7">
                  <c:v>平台 </c:v>
                </c:pt>
                <c:pt idx="8">
                  <c:v>人脸</c:v>
                </c:pt>
                <c:pt idx="9">
                  <c:v>手机</c:v>
                </c:pt>
              </c:strCache>
            </c:strRef>
          </c:cat>
          <c:val>
            <c:numRef>
              <c:f>商汤科技_19!$B$1:$B$10</c:f>
              <c:numCache>
                <c:formatCode>General</c:formatCode>
                <c:ptCount val="10"/>
                <c:pt idx="0">
                  <c:v>42</c:v>
                </c:pt>
                <c:pt idx="1">
                  <c:v>27</c:v>
                </c:pt>
                <c:pt idx="2">
                  <c:v>20</c:v>
                </c:pt>
                <c:pt idx="3">
                  <c:v>18</c:v>
                </c:pt>
                <c:pt idx="4">
                  <c:v>15</c:v>
                </c:pt>
                <c:pt idx="5">
                  <c:v>13</c:v>
                </c:pt>
                <c:pt idx="6">
                  <c:v>11</c:v>
                </c:pt>
                <c:pt idx="7">
                  <c:v>11</c:v>
                </c:pt>
                <c:pt idx="8">
                  <c:v>10</c:v>
                </c:pt>
                <c:pt idx="9">
                  <c:v>10</c:v>
                </c:pt>
              </c:numCache>
            </c:numRef>
          </c:val>
          <c:extLst>
            <c:ext xmlns:c16="http://schemas.microsoft.com/office/drawing/2014/chart" uri="{C3380CC4-5D6E-409C-BE32-E72D297353CC}">
              <c16:uniqueId val="{00000000-6EDC-418F-96F1-132060BD93F8}"/>
            </c:ext>
          </c:extLst>
        </c:ser>
        <c:dLbls>
          <c:showLegendKey val="0"/>
          <c:showVal val="0"/>
          <c:showCatName val="0"/>
          <c:showSerName val="0"/>
          <c:showPercent val="0"/>
          <c:showBubbleSize val="0"/>
        </c:dLbls>
        <c:gapWidth val="219"/>
        <c:overlap val="-27"/>
        <c:axId val="571358624"/>
        <c:axId val="571356984"/>
      </c:barChart>
      <c:catAx>
        <c:axId val="57135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71356984"/>
        <c:crosses val="autoZero"/>
        <c:auto val="1"/>
        <c:lblAlgn val="ctr"/>
        <c:lblOffset val="100"/>
        <c:noMultiLvlLbl val="0"/>
      </c:catAx>
      <c:valAx>
        <c:axId val="5713569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crossAx val="571358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0665C-7120-4033-BA95-2882E51053A8}" type="datetimeFigureOut">
              <a:rPr lang="zh-CN" altLang="en-US" smtClean="0"/>
              <a:t>2019/5/26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951B7-4B2D-4B6D-B68F-B7726D6B9142}" type="slidenum">
              <a:rPr lang="zh-CN" altLang="en-US" smtClean="0"/>
              <a:t>‹#›</a:t>
            </a:fld>
            <a:endParaRPr lang="zh-CN" altLang="en-US"/>
          </a:p>
        </p:txBody>
      </p:sp>
    </p:spTree>
    <p:extLst>
      <p:ext uri="{BB962C8B-B14F-4D97-AF65-F5344CB8AC3E}">
        <p14:creationId xmlns:p14="http://schemas.microsoft.com/office/powerpoint/2010/main" val="260191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a:t>
            </a:fld>
            <a:endParaRPr lang="zh-CN" altLang="en-US"/>
          </a:p>
        </p:txBody>
      </p:sp>
    </p:spTree>
    <p:extLst>
      <p:ext uri="{BB962C8B-B14F-4D97-AF65-F5344CB8AC3E}">
        <p14:creationId xmlns:p14="http://schemas.microsoft.com/office/powerpoint/2010/main" val="198867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10</a:t>
            </a:fld>
            <a:endParaRPr lang="zh-CN" altLang="en-US"/>
          </a:p>
        </p:txBody>
      </p:sp>
    </p:spTree>
    <p:extLst>
      <p:ext uri="{BB962C8B-B14F-4D97-AF65-F5344CB8AC3E}">
        <p14:creationId xmlns:p14="http://schemas.microsoft.com/office/powerpoint/2010/main" val="381310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11</a:t>
            </a:fld>
            <a:endParaRPr lang="zh-CN" altLang="en-US"/>
          </a:p>
        </p:txBody>
      </p:sp>
    </p:spTree>
    <p:extLst>
      <p:ext uri="{BB962C8B-B14F-4D97-AF65-F5344CB8AC3E}">
        <p14:creationId xmlns:p14="http://schemas.microsoft.com/office/powerpoint/2010/main" val="85767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12</a:t>
            </a:fld>
            <a:endParaRPr lang="zh-CN" altLang="en-US"/>
          </a:p>
        </p:txBody>
      </p:sp>
    </p:spTree>
    <p:extLst>
      <p:ext uri="{BB962C8B-B14F-4D97-AF65-F5344CB8AC3E}">
        <p14:creationId xmlns:p14="http://schemas.microsoft.com/office/powerpoint/2010/main" val="186382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13</a:t>
            </a:fld>
            <a:endParaRPr lang="zh-CN" altLang="en-US"/>
          </a:p>
        </p:txBody>
      </p:sp>
    </p:spTree>
    <p:extLst>
      <p:ext uri="{BB962C8B-B14F-4D97-AF65-F5344CB8AC3E}">
        <p14:creationId xmlns:p14="http://schemas.microsoft.com/office/powerpoint/2010/main" val="1996822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14</a:t>
            </a:fld>
            <a:endParaRPr lang="zh-CN" altLang="en-US"/>
          </a:p>
        </p:txBody>
      </p:sp>
    </p:spTree>
    <p:extLst>
      <p:ext uri="{BB962C8B-B14F-4D97-AF65-F5344CB8AC3E}">
        <p14:creationId xmlns:p14="http://schemas.microsoft.com/office/powerpoint/2010/main" val="1014111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15</a:t>
            </a:fld>
            <a:endParaRPr lang="zh-CN" altLang="en-US"/>
          </a:p>
        </p:txBody>
      </p:sp>
    </p:spTree>
    <p:extLst>
      <p:ext uri="{BB962C8B-B14F-4D97-AF65-F5344CB8AC3E}">
        <p14:creationId xmlns:p14="http://schemas.microsoft.com/office/powerpoint/2010/main" val="508473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16</a:t>
            </a:fld>
            <a:endParaRPr lang="zh-CN" altLang="en-US"/>
          </a:p>
        </p:txBody>
      </p:sp>
    </p:spTree>
    <p:extLst>
      <p:ext uri="{BB962C8B-B14F-4D97-AF65-F5344CB8AC3E}">
        <p14:creationId xmlns:p14="http://schemas.microsoft.com/office/powerpoint/2010/main" val="1382117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17</a:t>
            </a:fld>
            <a:endParaRPr lang="zh-CN" altLang="en-US"/>
          </a:p>
        </p:txBody>
      </p:sp>
    </p:spTree>
    <p:extLst>
      <p:ext uri="{BB962C8B-B14F-4D97-AF65-F5344CB8AC3E}">
        <p14:creationId xmlns:p14="http://schemas.microsoft.com/office/powerpoint/2010/main" val="2749228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18</a:t>
            </a:fld>
            <a:endParaRPr lang="zh-CN" altLang="en-US"/>
          </a:p>
        </p:txBody>
      </p:sp>
    </p:spTree>
    <p:extLst>
      <p:ext uri="{BB962C8B-B14F-4D97-AF65-F5344CB8AC3E}">
        <p14:creationId xmlns:p14="http://schemas.microsoft.com/office/powerpoint/2010/main" val="1579307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19</a:t>
            </a:fld>
            <a:endParaRPr lang="zh-CN" altLang="en-US"/>
          </a:p>
        </p:txBody>
      </p:sp>
    </p:spTree>
    <p:extLst>
      <p:ext uri="{BB962C8B-B14F-4D97-AF65-F5344CB8AC3E}">
        <p14:creationId xmlns:p14="http://schemas.microsoft.com/office/powerpoint/2010/main" val="17098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a:t>
            </a:fld>
            <a:endParaRPr lang="zh-CN" altLang="en-US"/>
          </a:p>
        </p:txBody>
      </p:sp>
    </p:spTree>
    <p:extLst>
      <p:ext uri="{BB962C8B-B14F-4D97-AF65-F5344CB8AC3E}">
        <p14:creationId xmlns:p14="http://schemas.microsoft.com/office/powerpoint/2010/main" val="850353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20</a:t>
            </a:fld>
            <a:endParaRPr lang="zh-CN" altLang="en-US"/>
          </a:p>
        </p:txBody>
      </p:sp>
    </p:spTree>
    <p:extLst>
      <p:ext uri="{BB962C8B-B14F-4D97-AF65-F5344CB8AC3E}">
        <p14:creationId xmlns:p14="http://schemas.microsoft.com/office/powerpoint/2010/main" val="15436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21</a:t>
            </a:fld>
            <a:endParaRPr lang="zh-CN" altLang="en-US"/>
          </a:p>
        </p:txBody>
      </p:sp>
    </p:spTree>
    <p:extLst>
      <p:ext uri="{BB962C8B-B14F-4D97-AF65-F5344CB8AC3E}">
        <p14:creationId xmlns:p14="http://schemas.microsoft.com/office/powerpoint/2010/main" val="2497026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22</a:t>
            </a:fld>
            <a:endParaRPr lang="zh-CN" altLang="en-US"/>
          </a:p>
        </p:txBody>
      </p:sp>
    </p:spTree>
    <p:extLst>
      <p:ext uri="{BB962C8B-B14F-4D97-AF65-F5344CB8AC3E}">
        <p14:creationId xmlns:p14="http://schemas.microsoft.com/office/powerpoint/2010/main" val="3159182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23</a:t>
            </a:fld>
            <a:endParaRPr lang="zh-CN" altLang="en-US"/>
          </a:p>
        </p:txBody>
      </p:sp>
    </p:spTree>
    <p:extLst>
      <p:ext uri="{BB962C8B-B14F-4D97-AF65-F5344CB8AC3E}">
        <p14:creationId xmlns:p14="http://schemas.microsoft.com/office/powerpoint/2010/main" val="1347366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24</a:t>
            </a:fld>
            <a:endParaRPr lang="zh-CN" altLang="en-US"/>
          </a:p>
        </p:txBody>
      </p:sp>
    </p:spTree>
    <p:extLst>
      <p:ext uri="{BB962C8B-B14F-4D97-AF65-F5344CB8AC3E}">
        <p14:creationId xmlns:p14="http://schemas.microsoft.com/office/powerpoint/2010/main" val="3540489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25</a:t>
            </a:fld>
            <a:endParaRPr lang="zh-CN" altLang="en-US"/>
          </a:p>
        </p:txBody>
      </p:sp>
    </p:spTree>
    <p:extLst>
      <p:ext uri="{BB962C8B-B14F-4D97-AF65-F5344CB8AC3E}">
        <p14:creationId xmlns:p14="http://schemas.microsoft.com/office/powerpoint/2010/main" val="2897237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26</a:t>
            </a:fld>
            <a:endParaRPr lang="zh-CN" altLang="en-US"/>
          </a:p>
        </p:txBody>
      </p:sp>
    </p:spTree>
    <p:extLst>
      <p:ext uri="{BB962C8B-B14F-4D97-AF65-F5344CB8AC3E}">
        <p14:creationId xmlns:p14="http://schemas.microsoft.com/office/powerpoint/2010/main" val="3029580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27</a:t>
            </a:fld>
            <a:endParaRPr lang="zh-CN" altLang="en-US"/>
          </a:p>
        </p:txBody>
      </p:sp>
    </p:spTree>
    <p:extLst>
      <p:ext uri="{BB962C8B-B14F-4D97-AF65-F5344CB8AC3E}">
        <p14:creationId xmlns:p14="http://schemas.microsoft.com/office/powerpoint/2010/main" val="794992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28</a:t>
            </a:fld>
            <a:endParaRPr lang="zh-CN" altLang="en-US"/>
          </a:p>
        </p:txBody>
      </p:sp>
    </p:spTree>
    <p:extLst>
      <p:ext uri="{BB962C8B-B14F-4D97-AF65-F5344CB8AC3E}">
        <p14:creationId xmlns:p14="http://schemas.microsoft.com/office/powerpoint/2010/main" val="190071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3</a:t>
            </a:fld>
            <a:endParaRPr lang="zh-CN" altLang="en-US"/>
          </a:p>
        </p:txBody>
      </p:sp>
    </p:spTree>
    <p:extLst>
      <p:ext uri="{BB962C8B-B14F-4D97-AF65-F5344CB8AC3E}">
        <p14:creationId xmlns:p14="http://schemas.microsoft.com/office/powerpoint/2010/main" val="214730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4</a:t>
            </a:fld>
            <a:endParaRPr lang="zh-CN" altLang="en-US"/>
          </a:p>
        </p:txBody>
      </p:sp>
    </p:spTree>
    <p:extLst>
      <p:ext uri="{BB962C8B-B14F-4D97-AF65-F5344CB8AC3E}">
        <p14:creationId xmlns:p14="http://schemas.microsoft.com/office/powerpoint/2010/main" val="1054838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5</a:t>
            </a:fld>
            <a:endParaRPr lang="zh-CN" altLang="en-US"/>
          </a:p>
        </p:txBody>
      </p:sp>
    </p:spTree>
    <p:extLst>
      <p:ext uri="{BB962C8B-B14F-4D97-AF65-F5344CB8AC3E}">
        <p14:creationId xmlns:p14="http://schemas.microsoft.com/office/powerpoint/2010/main" val="413759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6</a:t>
            </a:fld>
            <a:endParaRPr lang="zh-CN" altLang="en-US"/>
          </a:p>
        </p:txBody>
      </p:sp>
    </p:spTree>
    <p:extLst>
      <p:ext uri="{BB962C8B-B14F-4D97-AF65-F5344CB8AC3E}">
        <p14:creationId xmlns:p14="http://schemas.microsoft.com/office/powerpoint/2010/main" val="175095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7</a:t>
            </a:fld>
            <a:endParaRPr lang="zh-CN" altLang="en-US"/>
          </a:p>
        </p:txBody>
      </p:sp>
    </p:spTree>
    <p:extLst>
      <p:ext uri="{BB962C8B-B14F-4D97-AF65-F5344CB8AC3E}">
        <p14:creationId xmlns:p14="http://schemas.microsoft.com/office/powerpoint/2010/main" val="4102452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E951B7-4B2D-4B6D-B68F-B7726D6B9142}" type="slidenum">
              <a:rPr lang="zh-CN" altLang="en-US" smtClean="0"/>
              <a:t>8</a:t>
            </a:fld>
            <a:endParaRPr lang="zh-CN" altLang="en-US"/>
          </a:p>
        </p:txBody>
      </p:sp>
    </p:spTree>
    <p:extLst>
      <p:ext uri="{BB962C8B-B14F-4D97-AF65-F5344CB8AC3E}">
        <p14:creationId xmlns:p14="http://schemas.microsoft.com/office/powerpoint/2010/main" val="291939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E951B7-4B2D-4B6D-B68F-B7726D6B9142}" type="slidenum">
              <a:rPr lang="zh-CN" altLang="en-US" smtClean="0"/>
              <a:t>9</a:t>
            </a:fld>
            <a:endParaRPr lang="zh-CN" altLang="en-US"/>
          </a:p>
        </p:txBody>
      </p:sp>
    </p:spTree>
    <p:extLst>
      <p:ext uri="{BB962C8B-B14F-4D97-AF65-F5344CB8AC3E}">
        <p14:creationId xmlns:p14="http://schemas.microsoft.com/office/powerpoint/2010/main" val="149339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93426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95298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76405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283821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2655917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5023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83316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231998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309424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383365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A0F22565-B61F-5346-9577-EA8D252833F1}" type="datetimeFigureOut">
              <a:rPr kumimoji="1" lang="zh-CN" altLang="en-US" smtClean="0"/>
              <a:t>2019/5/26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38968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F22565-B61F-5346-9577-EA8D252833F1}" type="datetimeFigureOut">
              <a:rPr kumimoji="1" lang="zh-CN" altLang="en-US" smtClean="0"/>
              <a:t>2019/5/26</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269BBFD-60D9-2641-924D-EA0A3652A811}" type="slidenum">
              <a:rPr kumimoji="1" lang="zh-CN" altLang="en-US" smtClean="0"/>
              <a:t>‹#›</a:t>
            </a:fld>
            <a:endParaRPr kumimoji="1" lang="zh-CN" altLang="en-US"/>
          </a:p>
        </p:txBody>
      </p:sp>
    </p:spTree>
    <p:extLst>
      <p:ext uri="{BB962C8B-B14F-4D97-AF65-F5344CB8AC3E}">
        <p14:creationId xmlns:p14="http://schemas.microsoft.com/office/powerpoint/2010/main" val="1719270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notesSlide" Target="../notesSlides/notesSlide10.xml"/><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slideLayout" Target="../slideLayouts/slideLayout2.xml"/><Relationship Id="rId2" Type="http://schemas.openxmlformats.org/officeDocument/2006/relationships/tags" Target="../tags/tag156.xml"/><Relationship Id="rId16" Type="http://schemas.openxmlformats.org/officeDocument/2006/relationships/image" Target="../media/image4.png"/><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5" Type="http://schemas.openxmlformats.org/officeDocument/2006/relationships/tags" Target="../tags/tag159.xml"/><Relationship Id="rId15" Type="http://schemas.openxmlformats.org/officeDocument/2006/relationships/image" Target="../media/image3.png"/><Relationship Id="rId10" Type="http://schemas.openxmlformats.org/officeDocument/2006/relationships/tags" Target="../tags/tag164.xml"/><Relationship Id="rId4" Type="http://schemas.openxmlformats.org/officeDocument/2006/relationships/tags" Target="../tags/tag158.xml"/><Relationship Id="rId9" Type="http://schemas.openxmlformats.org/officeDocument/2006/relationships/tags" Target="../tags/tag163.xml"/><Relationship Id="rId1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168.xml"/><Relationship Id="rId7"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s>
</file>

<file path=ppt/slides/_rels/slide12.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tags" Target="../tags/tag184.xml"/><Relationship Id="rId18" Type="http://schemas.openxmlformats.org/officeDocument/2006/relationships/tags" Target="../tags/tag189.xml"/><Relationship Id="rId3" Type="http://schemas.openxmlformats.org/officeDocument/2006/relationships/tags" Target="../tags/tag174.xml"/><Relationship Id="rId21" Type="http://schemas.openxmlformats.org/officeDocument/2006/relationships/notesSlide" Target="../notesSlides/notesSlide12.xml"/><Relationship Id="rId7" Type="http://schemas.openxmlformats.org/officeDocument/2006/relationships/tags" Target="../tags/tag178.xml"/><Relationship Id="rId12" Type="http://schemas.openxmlformats.org/officeDocument/2006/relationships/tags" Target="../tags/tag183.xml"/><Relationship Id="rId17" Type="http://schemas.openxmlformats.org/officeDocument/2006/relationships/tags" Target="../tags/tag188.xml"/><Relationship Id="rId2" Type="http://schemas.openxmlformats.org/officeDocument/2006/relationships/tags" Target="../tags/tag173.xml"/><Relationship Id="rId16" Type="http://schemas.openxmlformats.org/officeDocument/2006/relationships/tags" Target="../tags/tag187.xml"/><Relationship Id="rId20" Type="http://schemas.openxmlformats.org/officeDocument/2006/relationships/slideLayout" Target="../slideLayouts/slideLayout2.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5" Type="http://schemas.openxmlformats.org/officeDocument/2006/relationships/tags" Target="../tags/tag186.xml"/><Relationship Id="rId10" Type="http://schemas.openxmlformats.org/officeDocument/2006/relationships/tags" Target="../tags/tag181.xml"/><Relationship Id="rId19" Type="http://schemas.openxmlformats.org/officeDocument/2006/relationships/tags" Target="../tags/tag190.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tags" Target="../tags/tag185.xml"/></Relationships>
</file>

<file path=ppt/slides/_rels/slide13.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tags" Target="../tags/tag203.xml"/><Relationship Id="rId18" Type="http://schemas.openxmlformats.org/officeDocument/2006/relationships/tags" Target="../tags/tag208.xml"/><Relationship Id="rId3" Type="http://schemas.openxmlformats.org/officeDocument/2006/relationships/tags" Target="../tags/tag193.xml"/><Relationship Id="rId21" Type="http://schemas.openxmlformats.org/officeDocument/2006/relationships/notesSlide" Target="../notesSlides/notesSlide13.xml"/><Relationship Id="rId7" Type="http://schemas.openxmlformats.org/officeDocument/2006/relationships/tags" Target="../tags/tag197.xml"/><Relationship Id="rId12" Type="http://schemas.openxmlformats.org/officeDocument/2006/relationships/tags" Target="../tags/tag202.xml"/><Relationship Id="rId17" Type="http://schemas.openxmlformats.org/officeDocument/2006/relationships/tags" Target="../tags/tag207.xml"/><Relationship Id="rId2" Type="http://schemas.openxmlformats.org/officeDocument/2006/relationships/tags" Target="../tags/tag192.xml"/><Relationship Id="rId16" Type="http://schemas.openxmlformats.org/officeDocument/2006/relationships/tags" Target="../tags/tag206.xml"/><Relationship Id="rId20" Type="http://schemas.openxmlformats.org/officeDocument/2006/relationships/slideLayout" Target="../slideLayouts/slideLayout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tags" Target="../tags/tag201.xml"/><Relationship Id="rId5" Type="http://schemas.openxmlformats.org/officeDocument/2006/relationships/tags" Target="../tags/tag195.xml"/><Relationship Id="rId15" Type="http://schemas.openxmlformats.org/officeDocument/2006/relationships/tags" Target="../tags/tag205.xml"/><Relationship Id="rId10" Type="http://schemas.openxmlformats.org/officeDocument/2006/relationships/tags" Target="../tags/tag200.xml"/><Relationship Id="rId19" Type="http://schemas.openxmlformats.org/officeDocument/2006/relationships/tags" Target="../tags/tag209.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tags" Target="../tags/tag204.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12.xml"/><Relationship Id="rId7" Type="http://schemas.openxmlformats.org/officeDocument/2006/relationships/slideLayout" Target="../slideLayouts/slideLayout2.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s>
</file>

<file path=ppt/slides/_rels/slide15.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tags" Target="../tags/tag228.xml"/><Relationship Id="rId18" Type="http://schemas.openxmlformats.org/officeDocument/2006/relationships/tags" Target="../tags/tag233.xml"/><Relationship Id="rId3" Type="http://schemas.openxmlformats.org/officeDocument/2006/relationships/tags" Target="../tags/tag218.xml"/><Relationship Id="rId21" Type="http://schemas.openxmlformats.org/officeDocument/2006/relationships/tags" Target="../tags/tag236.xml"/><Relationship Id="rId7" Type="http://schemas.openxmlformats.org/officeDocument/2006/relationships/tags" Target="../tags/tag222.xml"/><Relationship Id="rId12" Type="http://schemas.openxmlformats.org/officeDocument/2006/relationships/tags" Target="../tags/tag227.xml"/><Relationship Id="rId17" Type="http://schemas.openxmlformats.org/officeDocument/2006/relationships/tags" Target="../tags/tag232.xml"/><Relationship Id="rId25" Type="http://schemas.openxmlformats.org/officeDocument/2006/relationships/notesSlide" Target="../notesSlides/notesSlide15.xml"/><Relationship Id="rId2" Type="http://schemas.openxmlformats.org/officeDocument/2006/relationships/tags" Target="../tags/tag217.xml"/><Relationship Id="rId16" Type="http://schemas.openxmlformats.org/officeDocument/2006/relationships/tags" Target="../tags/tag231.xml"/><Relationship Id="rId20" Type="http://schemas.openxmlformats.org/officeDocument/2006/relationships/tags" Target="../tags/tag235.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tags" Target="../tags/tag226.xml"/><Relationship Id="rId24" Type="http://schemas.openxmlformats.org/officeDocument/2006/relationships/slideLayout" Target="../slideLayouts/slideLayout2.xml"/><Relationship Id="rId5" Type="http://schemas.openxmlformats.org/officeDocument/2006/relationships/tags" Target="../tags/tag220.xml"/><Relationship Id="rId15" Type="http://schemas.openxmlformats.org/officeDocument/2006/relationships/tags" Target="../tags/tag230.xml"/><Relationship Id="rId23" Type="http://schemas.openxmlformats.org/officeDocument/2006/relationships/tags" Target="../tags/tag238.xml"/><Relationship Id="rId10" Type="http://schemas.openxmlformats.org/officeDocument/2006/relationships/tags" Target="../tags/tag225.xml"/><Relationship Id="rId19" Type="http://schemas.openxmlformats.org/officeDocument/2006/relationships/tags" Target="../tags/tag234.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tags" Target="../tags/tag229.xml"/><Relationship Id="rId22" Type="http://schemas.openxmlformats.org/officeDocument/2006/relationships/tags" Target="../tags/tag237.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241.xml"/><Relationship Id="rId7" Type="http://schemas.openxmlformats.org/officeDocument/2006/relationships/slideLayout" Target="../slideLayouts/slideLayout2.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247.xml"/><Relationship Id="rId7" Type="http://schemas.openxmlformats.org/officeDocument/2006/relationships/slideLayout" Target="../slideLayouts/slideLayout2.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s>
</file>

<file path=ppt/slides/_rels/slide18.xml.rels><?xml version="1.0" encoding="UTF-8" standalone="yes"?>
<Relationships xmlns="http://schemas.openxmlformats.org/package/2006/relationships"><Relationship Id="rId8" Type="http://schemas.openxmlformats.org/officeDocument/2006/relationships/tags" Target="../tags/tag258.xml"/><Relationship Id="rId13" Type="http://schemas.openxmlformats.org/officeDocument/2006/relationships/tags" Target="../tags/tag263.xml"/><Relationship Id="rId18" Type="http://schemas.openxmlformats.org/officeDocument/2006/relationships/image" Target="../media/image5.png"/><Relationship Id="rId3" Type="http://schemas.openxmlformats.org/officeDocument/2006/relationships/tags" Target="../tags/tag253.xml"/><Relationship Id="rId21" Type="http://schemas.openxmlformats.org/officeDocument/2006/relationships/image" Target="../media/image1.png"/><Relationship Id="rId7" Type="http://schemas.openxmlformats.org/officeDocument/2006/relationships/tags" Target="../tags/tag257.xml"/><Relationship Id="rId12" Type="http://schemas.openxmlformats.org/officeDocument/2006/relationships/tags" Target="../tags/tag262.xml"/><Relationship Id="rId17" Type="http://schemas.openxmlformats.org/officeDocument/2006/relationships/notesSlide" Target="../notesSlides/notesSlide18.xml"/><Relationship Id="rId2" Type="http://schemas.openxmlformats.org/officeDocument/2006/relationships/tags" Target="../tags/tag252.xml"/><Relationship Id="rId16" Type="http://schemas.openxmlformats.org/officeDocument/2006/relationships/slideLayout" Target="../slideLayouts/slideLayout2.xml"/><Relationship Id="rId20" Type="http://schemas.openxmlformats.org/officeDocument/2006/relationships/image" Target="../media/image7.jpg"/><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tags" Target="../tags/tag261.xml"/><Relationship Id="rId5" Type="http://schemas.openxmlformats.org/officeDocument/2006/relationships/tags" Target="../tags/tag255.xml"/><Relationship Id="rId15" Type="http://schemas.openxmlformats.org/officeDocument/2006/relationships/tags" Target="../tags/tag265.xml"/><Relationship Id="rId10" Type="http://schemas.openxmlformats.org/officeDocument/2006/relationships/tags" Target="../tags/tag260.xml"/><Relationship Id="rId19" Type="http://schemas.openxmlformats.org/officeDocument/2006/relationships/image" Target="../media/image6.png"/><Relationship Id="rId4" Type="http://schemas.openxmlformats.org/officeDocument/2006/relationships/tags" Target="../tags/tag254.xml"/><Relationship Id="rId9" Type="http://schemas.openxmlformats.org/officeDocument/2006/relationships/tags" Target="../tags/tag259.xml"/><Relationship Id="rId14" Type="http://schemas.openxmlformats.org/officeDocument/2006/relationships/tags" Target="../tags/tag264.xml"/></Relationships>
</file>

<file path=ppt/slides/_rels/slide19.xml.rels><?xml version="1.0" encoding="UTF-8" standalone="yes"?>
<Relationships xmlns="http://schemas.openxmlformats.org/package/2006/relationships"><Relationship Id="rId8" Type="http://schemas.openxmlformats.org/officeDocument/2006/relationships/tags" Target="../tags/tag273.xml"/><Relationship Id="rId13" Type="http://schemas.openxmlformats.org/officeDocument/2006/relationships/tags" Target="../tags/tag278.xml"/><Relationship Id="rId18" Type="http://schemas.openxmlformats.org/officeDocument/2006/relationships/tags" Target="../tags/tag283.xml"/><Relationship Id="rId26" Type="http://schemas.openxmlformats.org/officeDocument/2006/relationships/tags" Target="../tags/tag291.xml"/><Relationship Id="rId3" Type="http://schemas.openxmlformats.org/officeDocument/2006/relationships/tags" Target="../tags/tag268.xml"/><Relationship Id="rId21" Type="http://schemas.openxmlformats.org/officeDocument/2006/relationships/tags" Target="../tags/tag286.xml"/><Relationship Id="rId7" Type="http://schemas.openxmlformats.org/officeDocument/2006/relationships/tags" Target="../tags/tag272.xml"/><Relationship Id="rId12" Type="http://schemas.openxmlformats.org/officeDocument/2006/relationships/tags" Target="../tags/tag277.xml"/><Relationship Id="rId17" Type="http://schemas.openxmlformats.org/officeDocument/2006/relationships/tags" Target="../tags/tag282.xml"/><Relationship Id="rId25" Type="http://schemas.openxmlformats.org/officeDocument/2006/relationships/tags" Target="../tags/tag290.xml"/><Relationship Id="rId2" Type="http://schemas.openxmlformats.org/officeDocument/2006/relationships/tags" Target="../tags/tag267.xml"/><Relationship Id="rId16" Type="http://schemas.openxmlformats.org/officeDocument/2006/relationships/tags" Target="../tags/tag281.xml"/><Relationship Id="rId20" Type="http://schemas.openxmlformats.org/officeDocument/2006/relationships/tags" Target="../tags/tag285.xml"/><Relationship Id="rId29" Type="http://schemas.openxmlformats.org/officeDocument/2006/relationships/notesSlide" Target="../notesSlides/notesSlide19.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tags" Target="../tags/tag276.xml"/><Relationship Id="rId24" Type="http://schemas.openxmlformats.org/officeDocument/2006/relationships/tags" Target="../tags/tag289.xml"/><Relationship Id="rId5" Type="http://schemas.openxmlformats.org/officeDocument/2006/relationships/tags" Target="../tags/tag270.xml"/><Relationship Id="rId15" Type="http://schemas.openxmlformats.org/officeDocument/2006/relationships/tags" Target="../tags/tag280.xml"/><Relationship Id="rId23" Type="http://schemas.openxmlformats.org/officeDocument/2006/relationships/tags" Target="../tags/tag288.xml"/><Relationship Id="rId28" Type="http://schemas.openxmlformats.org/officeDocument/2006/relationships/slideLayout" Target="../slideLayouts/slideLayout2.xml"/><Relationship Id="rId10" Type="http://schemas.openxmlformats.org/officeDocument/2006/relationships/tags" Target="../tags/tag275.xml"/><Relationship Id="rId19" Type="http://schemas.openxmlformats.org/officeDocument/2006/relationships/tags" Target="../tags/tag284.xml"/><Relationship Id="rId31" Type="http://schemas.openxmlformats.org/officeDocument/2006/relationships/image" Target="../media/image5.png"/><Relationship Id="rId4" Type="http://schemas.openxmlformats.org/officeDocument/2006/relationships/tags" Target="../tags/tag269.xml"/><Relationship Id="rId9" Type="http://schemas.openxmlformats.org/officeDocument/2006/relationships/tags" Target="../tags/tag274.xml"/><Relationship Id="rId14" Type="http://schemas.openxmlformats.org/officeDocument/2006/relationships/tags" Target="../tags/tag279.xml"/><Relationship Id="rId22" Type="http://schemas.openxmlformats.org/officeDocument/2006/relationships/tags" Target="../tags/tag287.xml"/><Relationship Id="rId27" Type="http://schemas.openxmlformats.org/officeDocument/2006/relationships/tags" Target="../tags/tag292.xml"/><Relationship Id="rId30"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notesSlide" Target="../notesSlides/notesSlide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slideLayout" Target="../slideLayouts/slideLayout2.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s>
</file>

<file path=ppt/slides/_rels/slide20.xml.rels><?xml version="1.0" encoding="UTF-8" standalone="yes"?>
<Relationships xmlns="http://schemas.openxmlformats.org/package/2006/relationships"><Relationship Id="rId8" Type="http://schemas.openxmlformats.org/officeDocument/2006/relationships/tags" Target="../tags/tag300.xml"/><Relationship Id="rId13" Type="http://schemas.openxmlformats.org/officeDocument/2006/relationships/tags" Target="../tags/tag305.xml"/><Relationship Id="rId18" Type="http://schemas.openxmlformats.org/officeDocument/2006/relationships/tags" Target="../tags/tag310.xml"/><Relationship Id="rId26" Type="http://schemas.openxmlformats.org/officeDocument/2006/relationships/tags" Target="../tags/tag318.xml"/><Relationship Id="rId3" Type="http://schemas.openxmlformats.org/officeDocument/2006/relationships/tags" Target="../tags/tag295.xml"/><Relationship Id="rId21" Type="http://schemas.openxmlformats.org/officeDocument/2006/relationships/tags" Target="../tags/tag313.xml"/><Relationship Id="rId7" Type="http://schemas.openxmlformats.org/officeDocument/2006/relationships/tags" Target="../tags/tag299.xml"/><Relationship Id="rId12" Type="http://schemas.openxmlformats.org/officeDocument/2006/relationships/tags" Target="../tags/tag304.xml"/><Relationship Id="rId17" Type="http://schemas.openxmlformats.org/officeDocument/2006/relationships/tags" Target="../tags/tag309.xml"/><Relationship Id="rId25" Type="http://schemas.openxmlformats.org/officeDocument/2006/relationships/tags" Target="../tags/tag317.xml"/><Relationship Id="rId2" Type="http://schemas.openxmlformats.org/officeDocument/2006/relationships/tags" Target="../tags/tag294.xml"/><Relationship Id="rId16" Type="http://schemas.openxmlformats.org/officeDocument/2006/relationships/tags" Target="../tags/tag308.xml"/><Relationship Id="rId20" Type="http://schemas.openxmlformats.org/officeDocument/2006/relationships/tags" Target="../tags/tag312.xml"/><Relationship Id="rId29" Type="http://schemas.openxmlformats.org/officeDocument/2006/relationships/notesSlide" Target="../notesSlides/notesSlide20.xml"/><Relationship Id="rId1" Type="http://schemas.openxmlformats.org/officeDocument/2006/relationships/tags" Target="../tags/tag293.xml"/><Relationship Id="rId6" Type="http://schemas.openxmlformats.org/officeDocument/2006/relationships/tags" Target="../tags/tag298.xml"/><Relationship Id="rId11" Type="http://schemas.openxmlformats.org/officeDocument/2006/relationships/tags" Target="../tags/tag303.xml"/><Relationship Id="rId24" Type="http://schemas.openxmlformats.org/officeDocument/2006/relationships/tags" Target="../tags/tag316.xml"/><Relationship Id="rId5" Type="http://schemas.openxmlformats.org/officeDocument/2006/relationships/tags" Target="../tags/tag297.xml"/><Relationship Id="rId15" Type="http://schemas.openxmlformats.org/officeDocument/2006/relationships/tags" Target="../tags/tag307.xml"/><Relationship Id="rId23" Type="http://schemas.openxmlformats.org/officeDocument/2006/relationships/tags" Target="../tags/tag315.xml"/><Relationship Id="rId28" Type="http://schemas.openxmlformats.org/officeDocument/2006/relationships/slideLayout" Target="../slideLayouts/slideLayout2.xml"/><Relationship Id="rId10" Type="http://schemas.openxmlformats.org/officeDocument/2006/relationships/tags" Target="../tags/tag302.xml"/><Relationship Id="rId19" Type="http://schemas.openxmlformats.org/officeDocument/2006/relationships/tags" Target="../tags/tag311.xml"/><Relationship Id="rId31" Type="http://schemas.openxmlformats.org/officeDocument/2006/relationships/image" Target="../media/image7.jpg"/><Relationship Id="rId4" Type="http://schemas.openxmlformats.org/officeDocument/2006/relationships/tags" Target="../tags/tag296.xml"/><Relationship Id="rId9" Type="http://schemas.openxmlformats.org/officeDocument/2006/relationships/tags" Target="../tags/tag301.xml"/><Relationship Id="rId14" Type="http://schemas.openxmlformats.org/officeDocument/2006/relationships/tags" Target="../tags/tag306.xml"/><Relationship Id="rId22" Type="http://schemas.openxmlformats.org/officeDocument/2006/relationships/tags" Target="../tags/tag314.xml"/><Relationship Id="rId27" Type="http://schemas.openxmlformats.org/officeDocument/2006/relationships/tags" Target="../tags/tag319.xml"/><Relationship Id="rId30"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tags" Target="../tags/tag327.xml"/><Relationship Id="rId13" Type="http://schemas.openxmlformats.org/officeDocument/2006/relationships/tags" Target="../tags/tag332.xml"/><Relationship Id="rId18" Type="http://schemas.openxmlformats.org/officeDocument/2006/relationships/notesSlide" Target="../notesSlides/notesSlide21.xml"/><Relationship Id="rId3" Type="http://schemas.openxmlformats.org/officeDocument/2006/relationships/tags" Target="../tags/tag322.xml"/><Relationship Id="rId21" Type="http://schemas.openxmlformats.org/officeDocument/2006/relationships/image" Target="../media/image10.png"/><Relationship Id="rId7" Type="http://schemas.openxmlformats.org/officeDocument/2006/relationships/tags" Target="../tags/tag326.xml"/><Relationship Id="rId12" Type="http://schemas.openxmlformats.org/officeDocument/2006/relationships/tags" Target="../tags/tag331.xml"/><Relationship Id="rId17" Type="http://schemas.openxmlformats.org/officeDocument/2006/relationships/slideLayout" Target="../slideLayouts/slideLayout2.xml"/><Relationship Id="rId2" Type="http://schemas.openxmlformats.org/officeDocument/2006/relationships/tags" Target="../tags/tag321.xml"/><Relationship Id="rId16" Type="http://schemas.openxmlformats.org/officeDocument/2006/relationships/tags" Target="../tags/tag335.xml"/><Relationship Id="rId20" Type="http://schemas.openxmlformats.org/officeDocument/2006/relationships/image" Target="../media/image9.png"/><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tags" Target="../tags/tag330.xml"/><Relationship Id="rId5" Type="http://schemas.openxmlformats.org/officeDocument/2006/relationships/tags" Target="../tags/tag324.xml"/><Relationship Id="rId15" Type="http://schemas.openxmlformats.org/officeDocument/2006/relationships/tags" Target="../tags/tag334.xml"/><Relationship Id="rId10" Type="http://schemas.openxmlformats.org/officeDocument/2006/relationships/tags" Target="../tags/tag329.xml"/><Relationship Id="rId19" Type="http://schemas.openxmlformats.org/officeDocument/2006/relationships/image" Target="../media/image8.png"/><Relationship Id="rId4" Type="http://schemas.openxmlformats.org/officeDocument/2006/relationships/tags" Target="../tags/tag323.xml"/><Relationship Id="rId9" Type="http://schemas.openxmlformats.org/officeDocument/2006/relationships/tags" Target="../tags/tag328.xml"/><Relationship Id="rId14" Type="http://schemas.openxmlformats.org/officeDocument/2006/relationships/tags" Target="../tags/tag333.xml"/><Relationship Id="rId22"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5.png"/><Relationship Id="rId3" Type="http://schemas.openxmlformats.org/officeDocument/2006/relationships/tags" Target="../tags/tag338.xml"/><Relationship Id="rId7" Type="http://schemas.openxmlformats.org/officeDocument/2006/relationships/tags" Target="../tags/tag342.xml"/><Relationship Id="rId12" Type="http://schemas.openxmlformats.org/officeDocument/2006/relationships/image" Target="../media/image14.png"/><Relationship Id="rId2" Type="http://schemas.openxmlformats.org/officeDocument/2006/relationships/tags" Target="../tags/tag337.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image" Target="../media/image13.png"/><Relationship Id="rId5" Type="http://schemas.openxmlformats.org/officeDocument/2006/relationships/tags" Target="../tags/tag340.xml"/><Relationship Id="rId10" Type="http://schemas.openxmlformats.org/officeDocument/2006/relationships/image" Target="../media/image12.png"/><Relationship Id="rId4" Type="http://schemas.openxmlformats.org/officeDocument/2006/relationships/tags" Target="../tags/tag339.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tags" Target="../tags/tag350.xml"/><Relationship Id="rId13" Type="http://schemas.openxmlformats.org/officeDocument/2006/relationships/tags" Target="../tags/tag355.xml"/><Relationship Id="rId18" Type="http://schemas.openxmlformats.org/officeDocument/2006/relationships/chart" Target="../charts/chart3.xml"/><Relationship Id="rId3" Type="http://schemas.openxmlformats.org/officeDocument/2006/relationships/tags" Target="../tags/tag345.xml"/><Relationship Id="rId7" Type="http://schemas.openxmlformats.org/officeDocument/2006/relationships/tags" Target="../tags/tag349.xml"/><Relationship Id="rId12" Type="http://schemas.openxmlformats.org/officeDocument/2006/relationships/tags" Target="../tags/tag354.xml"/><Relationship Id="rId17" Type="http://schemas.openxmlformats.org/officeDocument/2006/relationships/chart" Target="../charts/chart2.xml"/><Relationship Id="rId2" Type="http://schemas.openxmlformats.org/officeDocument/2006/relationships/tags" Target="../tags/tag344.xml"/><Relationship Id="rId16" Type="http://schemas.openxmlformats.org/officeDocument/2006/relationships/chart" Target="../charts/chart1.xml"/><Relationship Id="rId1" Type="http://schemas.openxmlformats.org/officeDocument/2006/relationships/tags" Target="../tags/tag343.xml"/><Relationship Id="rId6" Type="http://schemas.openxmlformats.org/officeDocument/2006/relationships/tags" Target="../tags/tag348.xml"/><Relationship Id="rId11" Type="http://schemas.openxmlformats.org/officeDocument/2006/relationships/tags" Target="../tags/tag353.xml"/><Relationship Id="rId5" Type="http://schemas.openxmlformats.org/officeDocument/2006/relationships/tags" Target="../tags/tag347.xml"/><Relationship Id="rId15" Type="http://schemas.openxmlformats.org/officeDocument/2006/relationships/notesSlide" Target="../notesSlides/notesSlide23.xml"/><Relationship Id="rId10" Type="http://schemas.openxmlformats.org/officeDocument/2006/relationships/tags" Target="../tags/tag352.xml"/><Relationship Id="rId19" Type="http://schemas.openxmlformats.org/officeDocument/2006/relationships/chart" Target="../charts/chart4.xml"/><Relationship Id="rId4" Type="http://schemas.openxmlformats.org/officeDocument/2006/relationships/tags" Target="../tags/tag346.xml"/><Relationship Id="rId9" Type="http://schemas.openxmlformats.org/officeDocument/2006/relationships/tags" Target="../tags/tag351.xml"/><Relationship Id="rId1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363.xml"/><Relationship Id="rId13" Type="http://schemas.openxmlformats.org/officeDocument/2006/relationships/tags" Target="../tags/tag368.xml"/><Relationship Id="rId18" Type="http://schemas.openxmlformats.org/officeDocument/2006/relationships/chart" Target="../charts/chart7.xml"/><Relationship Id="rId3" Type="http://schemas.openxmlformats.org/officeDocument/2006/relationships/tags" Target="../tags/tag358.xml"/><Relationship Id="rId7" Type="http://schemas.openxmlformats.org/officeDocument/2006/relationships/tags" Target="../tags/tag362.xml"/><Relationship Id="rId12" Type="http://schemas.openxmlformats.org/officeDocument/2006/relationships/tags" Target="../tags/tag367.xml"/><Relationship Id="rId17" Type="http://schemas.openxmlformats.org/officeDocument/2006/relationships/chart" Target="../charts/chart6.xml"/><Relationship Id="rId2" Type="http://schemas.openxmlformats.org/officeDocument/2006/relationships/tags" Target="../tags/tag357.xml"/><Relationship Id="rId16" Type="http://schemas.openxmlformats.org/officeDocument/2006/relationships/chart" Target="../charts/chart5.xml"/><Relationship Id="rId1" Type="http://schemas.openxmlformats.org/officeDocument/2006/relationships/tags" Target="../tags/tag356.xml"/><Relationship Id="rId6" Type="http://schemas.openxmlformats.org/officeDocument/2006/relationships/tags" Target="../tags/tag361.xml"/><Relationship Id="rId11" Type="http://schemas.openxmlformats.org/officeDocument/2006/relationships/tags" Target="../tags/tag366.xml"/><Relationship Id="rId5" Type="http://schemas.openxmlformats.org/officeDocument/2006/relationships/tags" Target="../tags/tag360.xml"/><Relationship Id="rId15" Type="http://schemas.openxmlformats.org/officeDocument/2006/relationships/notesSlide" Target="../notesSlides/notesSlide24.xml"/><Relationship Id="rId10" Type="http://schemas.openxmlformats.org/officeDocument/2006/relationships/tags" Target="../tags/tag365.xml"/><Relationship Id="rId19" Type="http://schemas.openxmlformats.org/officeDocument/2006/relationships/chart" Target="../charts/chart8.xml"/><Relationship Id="rId4" Type="http://schemas.openxmlformats.org/officeDocument/2006/relationships/tags" Target="../tags/tag359.xml"/><Relationship Id="rId9" Type="http://schemas.openxmlformats.org/officeDocument/2006/relationships/tags" Target="../tags/tag364.xml"/><Relationship Id="rId1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slideLayout" Target="../slideLayouts/slideLayout2.xml"/><Relationship Id="rId18" Type="http://schemas.openxmlformats.org/officeDocument/2006/relationships/chart" Target="../charts/chart12.xml"/><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tags" Target="../tags/tag380.xml"/><Relationship Id="rId17" Type="http://schemas.openxmlformats.org/officeDocument/2006/relationships/chart" Target="../charts/chart11.xml"/><Relationship Id="rId2" Type="http://schemas.openxmlformats.org/officeDocument/2006/relationships/tags" Target="../tags/tag370.xml"/><Relationship Id="rId16" Type="http://schemas.openxmlformats.org/officeDocument/2006/relationships/chart" Target="../charts/chart10.xml"/><Relationship Id="rId1" Type="http://schemas.openxmlformats.org/officeDocument/2006/relationships/tags" Target="../tags/tag369.xml"/><Relationship Id="rId6" Type="http://schemas.openxmlformats.org/officeDocument/2006/relationships/tags" Target="../tags/tag374.xml"/><Relationship Id="rId11" Type="http://schemas.openxmlformats.org/officeDocument/2006/relationships/tags" Target="../tags/tag379.xml"/><Relationship Id="rId5" Type="http://schemas.openxmlformats.org/officeDocument/2006/relationships/tags" Target="../tags/tag373.xml"/><Relationship Id="rId15" Type="http://schemas.openxmlformats.org/officeDocument/2006/relationships/chart" Target="../charts/chart9.xml"/><Relationship Id="rId10" Type="http://schemas.openxmlformats.org/officeDocument/2006/relationships/tags" Target="../tags/tag378.xml"/><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tags" Target="../tags/tag388.xml"/><Relationship Id="rId13" Type="http://schemas.openxmlformats.org/officeDocument/2006/relationships/tags" Target="../tags/tag393.xml"/><Relationship Id="rId3" Type="http://schemas.openxmlformats.org/officeDocument/2006/relationships/tags" Target="../tags/tag383.xml"/><Relationship Id="rId7" Type="http://schemas.openxmlformats.org/officeDocument/2006/relationships/tags" Target="../tags/tag387.xml"/><Relationship Id="rId12" Type="http://schemas.openxmlformats.org/officeDocument/2006/relationships/tags" Target="../tags/tag392.xml"/><Relationship Id="rId2" Type="http://schemas.openxmlformats.org/officeDocument/2006/relationships/tags" Target="../tags/tag382.xml"/><Relationship Id="rId16" Type="http://schemas.openxmlformats.org/officeDocument/2006/relationships/notesSlide" Target="../notesSlides/notesSlide26.xml"/><Relationship Id="rId1" Type="http://schemas.openxmlformats.org/officeDocument/2006/relationships/tags" Target="../tags/tag381.xml"/><Relationship Id="rId6" Type="http://schemas.openxmlformats.org/officeDocument/2006/relationships/tags" Target="../tags/tag386.xml"/><Relationship Id="rId11" Type="http://schemas.openxmlformats.org/officeDocument/2006/relationships/tags" Target="../tags/tag391.xml"/><Relationship Id="rId5" Type="http://schemas.openxmlformats.org/officeDocument/2006/relationships/tags" Target="../tags/tag385.xml"/><Relationship Id="rId15" Type="http://schemas.openxmlformats.org/officeDocument/2006/relationships/slideLayout" Target="../slideLayouts/slideLayout2.xml"/><Relationship Id="rId10" Type="http://schemas.openxmlformats.org/officeDocument/2006/relationships/tags" Target="../tags/tag390.xml"/><Relationship Id="rId4" Type="http://schemas.openxmlformats.org/officeDocument/2006/relationships/tags" Target="../tags/tag384.xml"/><Relationship Id="rId9" Type="http://schemas.openxmlformats.org/officeDocument/2006/relationships/tags" Target="../tags/tag389.xml"/><Relationship Id="rId14" Type="http://schemas.openxmlformats.org/officeDocument/2006/relationships/tags" Target="../tags/tag394.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397.xml"/><Relationship Id="rId7" Type="http://schemas.openxmlformats.org/officeDocument/2006/relationships/slideLayout" Target="../slideLayouts/slideLayout2.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s>
</file>

<file path=ppt/slides/_rels/slide28.xml.rels><?xml version="1.0" encoding="UTF-8" standalone="yes"?>
<Relationships xmlns="http://schemas.openxmlformats.org/package/2006/relationships"><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404.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3.xml"/><Relationship Id="rId7"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s/_rels/slide4.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tags" Target="../tags/tag66.xml"/><Relationship Id="rId3" Type="http://schemas.openxmlformats.org/officeDocument/2006/relationships/tags" Target="../tags/tag51.xml"/><Relationship Id="rId21" Type="http://schemas.openxmlformats.org/officeDocument/2006/relationships/tags" Target="../tags/tag69.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notesSlide" Target="../notesSlides/notesSlide5.xml"/><Relationship Id="rId10" Type="http://schemas.openxmlformats.org/officeDocument/2006/relationships/tags" Target="../tags/tag58.xml"/><Relationship Id="rId19" Type="http://schemas.openxmlformats.org/officeDocument/2006/relationships/tags" Target="../tags/tag67.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tags" Target="../tags/tag82.xml"/><Relationship Id="rId18" Type="http://schemas.openxmlformats.org/officeDocument/2006/relationships/tags" Target="../tags/tag87.xml"/><Relationship Id="rId26" Type="http://schemas.openxmlformats.org/officeDocument/2006/relationships/tags" Target="../tags/tag95.xml"/><Relationship Id="rId3" Type="http://schemas.openxmlformats.org/officeDocument/2006/relationships/tags" Target="../tags/tag72.xml"/><Relationship Id="rId21" Type="http://schemas.openxmlformats.org/officeDocument/2006/relationships/tags" Target="../tags/tag90.xml"/><Relationship Id="rId34" Type="http://schemas.openxmlformats.org/officeDocument/2006/relationships/notesSlide" Target="../notesSlides/notesSlide6.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5" Type="http://schemas.openxmlformats.org/officeDocument/2006/relationships/tags" Target="../tags/tag94.xml"/><Relationship Id="rId33" Type="http://schemas.openxmlformats.org/officeDocument/2006/relationships/slideLayout" Target="../slideLayouts/slideLayout2.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tags" Target="../tags/tag89.xml"/><Relationship Id="rId29" Type="http://schemas.openxmlformats.org/officeDocument/2006/relationships/tags" Target="../tags/tag98.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24" Type="http://schemas.openxmlformats.org/officeDocument/2006/relationships/tags" Target="../tags/tag93.xml"/><Relationship Id="rId32" Type="http://schemas.openxmlformats.org/officeDocument/2006/relationships/tags" Target="../tags/tag101.xml"/><Relationship Id="rId5" Type="http://schemas.openxmlformats.org/officeDocument/2006/relationships/tags" Target="../tags/tag74.xml"/><Relationship Id="rId15" Type="http://schemas.openxmlformats.org/officeDocument/2006/relationships/tags" Target="../tags/tag84.xml"/><Relationship Id="rId23" Type="http://schemas.openxmlformats.org/officeDocument/2006/relationships/tags" Target="../tags/tag92.xml"/><Relationship Id="rId28" Type="http://schemas.openxmlformats.org/officeDocument/2006/relationships/tags" Target="../tags/tag97.xml"/><Relationship Id="rId10" Type="http://schemas.openxmlformats.org/officeDocument/2006/relationships/tags" Target="../tags/tag79.xml"/><Relationship Id="rId19" Type="http://schemas.openxmlformats.org/officeDocument/2006/relationships/tags" Target="../tags/tag88.xml"/><Relationship Id="rId31" Type="http://schemas.openxmlformats.org/officeDocument/2006/relationships/tags" Target="../tags/tag100.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tags" Target="../tags/tag91.xml"/><Relationship Id="rId27" Type="http://schemas.openxmlformats.org/officeDocument/2006/relationships/tags" Target="../tags/tag96.xml"/><Relationship Id="rId30" Type="http://schemas.openxmlformats.org/officeDocument/2006/relationships/tags" Target="../tags/tag99.xml"/><Relationship Id="rId8" Type="http://schemas.openxmlformats.org/officeDocument/2006/relationships/tags" Target="../tags/tag77.xml"/></Relationships>
</file>

<file path=ppt/slides/_rels/slide7.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18" Type="http://schemas.openxmlformats.org/officeDocument/2006/relationships/tags" Target="../tags/tag119.xml"/><Relationship Id="rId3" Type="http://schemas.openxmlformats.org/officeDocument/2006/relationships/tags" Target="../tags/tag104.xml"/><Relationship Id="rId21" Type="http://schemas.openxmlformats.org/officeDocument/2006/relationships/tags" Target="../tags/tag122.xml"/><Relationship Id="rId7" Type="http://schemas.openxmlformats.org/officeDocument/2006/relationships/tags" Target="../tags/tag108.xml"/><Relationship Id="rId12" Type="http://schemas.openxmlformats.org/officeDocument/2006/relationships/tags" Target="../tags/tag113.xml"/><Relationship Id="rId17" Type="http://schemas.openxmlformats.org/officeDocument/2006/relationships/tags" Target="../tags/tag118.xml"/><Relationship Id="rId2" Type="http://schemas.openxmlformats.org/officeDocument/2006/relationships/tags" Target="../tags/tag103.xml"/><Relationship Id="rId16" Type="http://schemas.openxmlformats.org/officeDocument/2006/relationships/tags" Target="../tags/tag117.xml"/><Relationship Id="rId20" Type="http://schemas.openxmlformats.org/officeDocument/2006/relationships/tags" Target="../tags/tag121.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tags" Target="../tags/tag116.xml"/><Relationship Id="rId23" Type="http://schemas.openxmlformats.org/officeDocument/2006/relationships/notesSlide" Target="../notesSlides/notesSlide7.xml"/><Relationship Id="rId10" Type="http://schemas.openxmlformats.org/officeDocument/2006/relationships/tags" Target="../tags/tag111.xml"/><Relationship Id="rId19" Type="http://schemas.openxmlformats.org/officeDocument/2006/relationships/tags" Target="../tags/tag120.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 Id="rId2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2" Type="http://schemas.openxmlformats.org/officeDocument/2006/relationships/tags" Target="../tags/tag124.xml"/><Relationship Id="rId16" Type="http://schemas.openxmlformats.org/officeDocument/2006/relationships/image" Target="../media/image1.png"/><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notesSlide" Target="../notesSlides/notesSlide8.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tags" Target="../tags/tag153.xml"/><Relationship Id="rId3" Type="http://schemas.openxmlformats.org/officeDocument/2006/relationships/tags" Target="../tags/tag138.xml"/><Relationship Id="rId21" Type="http://schemas.openxmlformats.org/officeDocument/2006/relationships/notesSlide" Target="../notesSlides/notesSlide9.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tags" Target="../tags/tag152.xml"/><Relationship Id="rId2" Type="http://schemas.openxmlformats.org/officeDocument/2006/relationships/tags" Target="../tags/tag137.xml"/><Relationship Id="rId16" Type="http://schemas.openxmlformats.org/officeDocument/2006/relationships/tags" Target="../tags/tag151.xml"/><Relationship Id="rId20" Type="http://schemas.openxmlformats.org/officeDocument/2006/relationships/slideLayout" Target="../slideLayouts/slideLayout2.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5" Type="http://schemas.openxmlformats.org/officeDocument/2006/relationships/tags" Target="../tags/tag150.xml"/><Relationship Id="rId10" Type="http://schemas.openxmlformats.org/officeDocument/2006/relationships/tags" Target="../tags/tag145.xml"/><Relationship Id="rId19" Type="http://schemas.openxmlformats.org/officeDocument/2006/relationships/tags" Target="../tags/tag154.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淘宝店chenying0907 1">
            <a:extLst>
              <a:ext uri="{FF2B5EF4-FFF2-40B4-BE49-F238E27FC236}">
                <a16:creationId xmlns:a16="http://schemas.microsoft.com/office/drawing/2014/main" id="{863EF107-A8FF-C040-B073-3C149B3BB3F8}"/>
              </a:ext>
            </a:extLst>
          </p:cNvPr>
          <p:cNvGrpSpPr/>
          <p:nvPr>
            <p:custDataLst>
              <p:tags r:id="rId1"/>
            </p:custDataLst>
          </p:nvPr>
        </p:nvGrpSpPr>
        <p:grpSpPr>
          <a:xfrm>
            <a:off x="-4763" y="1841500"/>
            <a:ext cx="9153526" cy="3311526"/>
            <a:chOff x="-4763" y="1841500"/>
            <a:chExt cx="9153526" cy="3311526"/>
          </a:xfrm>
        </p:grpSpPr>
        <p:sp>
          <p:nvSpPr>
            <p:cNvPr id="5" name="淘宝店chenying0907 36">
              <a:extLst>
                <a:ext uri="{FF2B5EF4-FFF2-40B4-BE49-F238E27FC236}">
                  <a16:creationId xmlns:a16="http://schemas.microsoft.com/office/drawing/2014/main" id="{3887F81D-CFCF-164C-82D9-44D3BB8A6068}"/>
                </a:ext>
              </a:extLst>
            </p:cNvPr>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rgbClr val="D9AB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2CE50218-CFAC-0D4D-AD4A-0C8CB51A5698}"/>
                </a:ext>
              </a:extLst>
            </p:cNvPr>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A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6A2A6D46-8265-1C4D-9EEE-1D885EA05EDD}"/>
                </a:ext>
              </a:extLst>
            </p:cNvPr>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32C51062-A3D2-244C-91E3-FB99EF272529}"/>
                </a:ext>
              </a:extLst>
            </p:cNvPr>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淘宝店chenying0907 40">
              <a:extLst>
                <a:ext uri="{FF2B5EF4-FFF2-40B4-BE49-F238E27FC236}">
                  <a16:creationId xmlns:a16="http://schemas.microsoft.com/office/drawing/2014/main" id="{7E5507D1-4965-1F45-9EBE-C9F9868EEB6D}"/>
                </a:ext>
              </a:extLst>
            </p:cNvPr>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淘宝店chenying0907 41">
              <a:extLst>
                <a:ext uri="{FF2B5EF4-FFF2-40B4-BE49-F238E27FC236}">
                  <a16:creationId xmlns:a16="http://schemas.microsoft.com/office/drawing/2014/main" id="{1CA268EF-A7FB-114D-96A2-1E7D2B50A559}"/>
                </a:ext>
              </a:extLst>
            </p:cNvPr>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PA_淘宝店chenying0907 11">
            <a:extLst>
              <a:ext uri="{FF2B5EF4-FFF2-40B4-BE49-F238E27FC236}">
                <a16:creationId xmlns:a16="http://schemas.microsoft.com/office/drawing/2014/main" id="{4C061CDF-1585-0D49-B1A7-CFF74C6F6359}"/>
              </a:ext>
            </a:extLst>
          </p:cNvPr>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PA_圆角淘宝店chenying0907 1030">
            <a:extLst>
              <a:ext uri="{FF2B5EF4-FFF2-40B4-BE49-F238E27FC236}">
                <a16:creationId xmlns:a16="http://schemas.microsoft.com/office/drawing/2014/main" id="{554466C3-4668-4547-90BA-E1A64C678BCE}"/>
              </a:ext>
            </a:extLst>
          </p:cNvPr>
          <p:cNvSpPr/>
          <p:nvPr>
            <p:custDataLst>
              <p:tags r:id="rId3"/>
            </p:custDataLst>
          </p:nvPr>
        </p:nvSpPr>
        <p:spPr>
          <a:xfrm>
            <a:off x="1607944" y="2427733"/>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r"/>
            <a:r>
              <a:rPr lang="en-US" altLang="zh-CN" sz="1000" dirty="0" err="1">
                <a:solidFill>
                  <a:schemeClr val="tx1"/>
                </a:solidFill>
                <a:latin typeface="Noto Sans S Chinese Medium" panose="020B0600000000000000" pitchFamily="34" charset="-122"/>
                <a:ea typeface="Noto Sans S Chinese Medium" panose="020B0600000000000000" pitchFamily="34" charset="-122"/>
              </a:rPr>
              <a:t>SenseTime</a:t>
            </a:r>
            <a:r>
              <a:rPr lang="en-US" altLang="zh-CN" sz="1000" dirty="0">
                <a:solidFill>
                  <a:schemeClr val="tx1"/>
                </a:solidFill>
                <a:latin typeface="Noto Sans S Chinese Medium" panose="020B0600000000000000" pitchFamily="34" charset="-122"/>
                <a:ea typeface="Noto Sans S Chinese Medium" panose="020B0600000000000000" pitchFamily="34" charset="-122"/>
              </a:rPr>
              <a:t>_ Team Orange</a:t>
            </a:r>
          </a:p>
        </p:txBody>
      </p:sp>
      <p:sp>
        <p:nvSpPr>
          <p:cNvPr id="13" name="PA_文本框 42">
            <a:extLst>
              <a:ext uri="{FF2B5EF4-FFF2-40B4-BE49-F238E27FC236}">
                <a16:creationId xmlns:a16="http://schemas.microsoft.com/office/drawing/2014/main" id="{FF25B6B1-1A10-6241-B137-65B2D6C2FCD9}"/>
              </a:ext>
            </a:extLst>
          </p:cNvPr>
          <p:cNvSpPr txBox="1"/>
          <p:nvPr>
            <p:custDataLst>
              <p:tags r:id="rId4"/>
            </p:custDataLst>
          </p:nvPr>
        </p:nvSpPr>
        <p:spPr>
          <a:xfrm>
            <a:off x="1607944" y="1781396"/>
            <a:ext cx="5904656" cy="584775"/>
          </a:xfrm>
          <a:prstGeom prst="rect">
            <a:avLst/>
          </a:prstGeom>
          <a:noFill/>
        </p:spPr>
        <p:txBody>
          <a:bodyPr wrap="square" lIns="0" rIns="0" rtlCol="0">
            <a:spAutoFit/>
          </a:bodyPr>
          <a:lstStyle/>
          <a:p>
            <a:pPr algn="ctr"/>
            <a:r>
              <a:rPr lang="en-US" altLang="zh-CN" sz="3200" dirty="0">
                <a:ln w="6350">
                  <a:noFill/>
                </a:ln>
                <a:latin typeface="Noto Sans S Chinese Medium" panose="020B0600000000000000" pitchFamily="34" charset="-122"/>
                <a:ea typeface="Noto Sans S Chinese Medium" panose="020B0600000000000000" pitchFamily="34" charset="-122"/>
              </a:rPr>
              <a:t>MAFS6010U_Option B</a:t>
            </a:r>
            <a:endParaRPr lang="zh-CN" altLang="en-US" sz="3200" dirty="0">
              <a:ln w="6350">
                <a:noFill/>
              </a:ln>
              <a:latin typeface="Noto Sans S Chinese Medium" panose="020B0600000000000000" pitchFamily="34" charset="-122"/>
              <a:ea typeface="Noto Sans S Chinese Medium" panose="020B0600000000000000" pitchFamily="34" charset="-122"/>
            </a:endParaRPr>
          </a:p>
        </p:txBody>
      </p:sp>
      <p:grpSp>
        <p:nvGrpSpPr>
          <p:cNvPr id="14" name="PA_淘宝店chenying0907 46">
            <a:extLst>
              <a:ext uri="{FF2B5EF4-FFF2-40B4-BE49-F238E27FC236}">
                <a16:creationId xmlns:a16="http://schemas.microsoft.com/office/drawing/2014/main" id="{D68BEA3D-C9DA-AE40-88F5-C14F7390E63C}"/>
              </a:ext>
            </a:extLst>
          </p:cNvPr>
          <p:cNvGrpSpPr/>
          <p:nvPr>
            <p:custDataLst>
              <p:tags r:id="rId5"/>
            </p:custDataLst>
          </p:nvPr>
        </p:nvGrpSpPr>
        <p:grpSpPr>
          <a:xfrm>
            <a:off x="1549049" y="3185433"/>
            <a:ext cx="117790" cy="133898"/>
            <a:chOff x="860980" y="3583766"/>
            <a:chExt cx="100336" cy="114060"/>
          </a:xfrm>
          <a:solidFill>
            <a:schemeClr val="bg1">
              <a:lumMod val="65000"/>
            </a:schemeClr>
          </a:solidFill>
        </p:grpSpPr>
        <p:sp>
          <p:nvSpPr>
            <p:cNvPr id="15" name="淘宝店chenying0907 12">
              <a:extLst>
                <a:ext uri="{FF2B5EF4-FFF2-40B4-BE49-F238E27FC236}">
                  <a16:creationId xmlns:a16="http://schemas.microsoft.com/office/drawing/2014/main" id="{5E098EA9-C911-F340-9DEF-F839603198C9}"/>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tx1"/>
                </a:solidFill>
                <a:latin typeface="Noto Sans S Chinese Medium" panose="020B0600000000000000" pitchFamily="34" charset="-122"/>
                <a:ea typeface="Noto Sans S Chinese Medium" panose="020B0600000000000000" pitchFamily="34" charset="-122"/>
              </a:endParaRPr>
            </a:p>
          </p:txBody>
        </p:sp>
        <p:sp>
          <p:nvSpPr>
            <p:cNvPr id="16" name="淘宝店chenying0907 13">
              <a:extLst>
                <a:ext uri="{FF2B5EF4-FFF2-40B4-BE49-F238E27FC236}">
                  <a16:creationId xmlns:a16="http://schemas.microsoft.com/office/drawing/2014/main" id="{3D1E0AC8-1318-A343-8D99-BD818B159694}"/>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endParaRPr lang="zh-CN" altLang="en-US" sz="1400">
                <a:solidFill>
                  <a:schemeClr val="tx1"/>
                </a:solidFill>
                <a:latin typeface="Noto Sans S Chinese Medium" panose="020B0600000000000000" pitchFamily="34" charset="-122"/>
                <a:ea typeface="Noto Sans S Chinese Medium" panose="020B0600000000000000" pitchFamily="34" charset="-122"/>
              </a:endParaRPr>
            </a:p>
          </p:txBody>
        </p:sp>
      </p:grpSp>
      <p:sp>
        <p:nvSpPr>
          <p:cNvPr id="20" name="PA_文本框 19">
            <a:extLst>
              <a:ext uri="{FF2B5EF4-FFF2-40B4-BE49-F238E27FC236}">
                <a16:creationId xmlns:a16="http://schemas.microsoft.com/office/drawing/2014/main" id="{45334462-BF43-4E4D-AE2F-A5B62302FEE8}"/>
              </a:ext>
            </a:extLst>
          </p:cNvPr>
          <p:cNvSpPr txBox="1">
            <a:spLocks noChangeArrowheads="1"/>
          </p:cNvSpPr>
          <p:nvPr>
            <p:custDataLst>
              <p:tags r:id="rId6"/>
            </p:custDataLst>
          </p:nvPr>
        </p:nvSpPr>
        <p:spPr bwMode="auto">
          <a:xfrm>
            <a:off x="1761525" y="3125150"/>
            <a:ext cx="174599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dirty="0">
                <a:latin typeface="Noto Sans S Chinese Medium" panose="020B0600000000000000" pitchFamily="34" charset="-122"/>
                <a:ea typeface="Noto Sans S Chinese Medium" panose="020B0600000000000000" pitchFamily="34" charset="-122"/>
              </a:rPr>
              <a:t>CHEN </a:t>
            </a:r>
            <a:r>
              <a:rPr lang="en-US" altLang="zh-CN" sz="1000" dirty="0" err="1">
                <a:latin typeface="Noto Sans S Chinese Medium" panose="020B0600000000000000" pitchFamily="34" charset="-122"/>
                <a:ea typeface="Noto Sans S Chinese Medium" panose="020B0600000000000000" pitchFamily="34" charset="-122"/>
              </a:rPr>
              <a:t>Shuying</a:t>
            </a:r>
            <a:r>
              <a:rPr lang="en-US" altLang="zh-CN" sz="1000" dirty="0">
                <a:latin typeface="Noto Sans S Chinese Medium" panose="020B0600000000000000" pitchFamily="34" charset="-122"/>
                <a:ea typeface="Noto Sans S Chinese Medium" panose="020B0600000000000000" pitchFamily="34" charset="-122"/>
              </a:rPr>
              <a:t> 20550984</a:t>
            </a:r>
          </a:p>
          <a:p>
            <a:r>
              <a:rPr lang="en-US" altLang="zh-CN" sz="1000" dirty="0">
                <a:latin typeface="Noto Sans S Chinese Medium" panose="020B0600000000000000" pitchFamily="34" charset="-122"/>
                <a:ea typeface="Noto Sans S Chinese Medium" panose="020B0600000000000000" pitchFamily="34" charset="-122"/>
              </a:rPr>
              <a:t>GAO </a:t>
            </a:r>
            <a:r>
              <a:rPr lang="en-US" altLang="zh-CN" sz="1000" dirty="0" err="1">
                <a:latin typeface="Noto Sans S Chinese Medium" panose="020B0600000000000000" pitchFamily="34" charset="-122"/>
                <a:ea typeface="Noto Sans S Chinese Medium" panose="020B0600000000000000" pitchFamily="34" charset="-122"/>
              </a:rPr>
              <a:t>Jianyu</a:t>
            </a:r>
            <a:r>
              <a:rPr lang="en-US" altLang="zh-CN" sz="1000" dirty="0">
                <a:latin typeface="Noto Sans S Chinese Medium" panose="020B0600000000000000" pitchFamily="34" charset="-122"/>
                <a:ea typeface="Noto Sans S Chinese Medium" panose="020B0600000000000000" pitchFamily="34" charset="-122"/>
              </a:rPr>
              <a:t>      20552102</a:t>
            </a:r>
          </a:p>
          <a:p>
            <a:r>
              <a:rPr lang="en-US" altLang="zh-CN" sz="1000" dirty="0">
                <a:latin typeface="Noto Sans S Chinese Medium" panose="020B0600000000000000" pitchFamily="34" charset="-122"/>
                <a:ea typeface="Noto Sans S Chinese Medium" panose="020B0600000000000000" pitchFamily="34" charset="-122"/>
              </a:rPr>
              <a:t>LI Ye                 20538601</a:t>
            </a:r>
          </a:p>
          <a:p>
            <a:r>
              <a:rPr lang="en-US" altLang="zh-CN" sz="1000" dirty="0">
                <a:latin typeface="Noto Sans S Chinese Medium" panose="020B0600000000000000" pitchFamily="34" charset="-122"/>
                <a:ea typeface="Noto Sans S Chinese Medium" panose="020B0600000000000000" pitchFamily="34" charset="-122"/>
              </a:rPr>
              <a:t>TIAN Lei           20552580</a:t>
            </a:r>
          </a:p>
          <a:p>
            <a:r>
              <a:rPr lang="en-US" altLang="zh-CN" sz="1000" dirty="0">
                <a:latin typeface="Noto Sans S Chinese Medium" panose="020B0600000000000000" pitchFamily="34" charset="-122"/>
                <a:ea typeface="Noto Sans S Chinese Medium" panose="020B0600000000000000" pitchFamily="34" charset="-122"/>
              </a:rPr>
              <a:t>XU Liyuan        20549571</a:t>
            </a:r>
          </a:p>
        </p:txBody>
      </p:sp>
    </p:spTree>
    <p:extLst>
      <p:ext uri="{BB962C8B-B14F-4D97-AF65-F5344CB8AC3E}">
        <p14:creationId xmlns:p14="http://schemas.microsoft.com/office/powerpoint/2010/main" val="109975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PA_淘宝店chenying0907 44">
            <a:extLst>
              <a:ext uri="{FF2B5EF4-FFF2-40B4-BE49-F238E27FC236}">
                <a16:creationId xmlns:a16="http://schemas.microsoft.com/office/drawing/2014/main" id="{73D24529-A2DE-294A-82D5-428C3BF3FA15}"/>
              </a:ext>
            </a:extLst>
          </p:cNvPr>
          <p:cNvGrpSpPr/>
          <p:nvPr>
            <p:custDataLst>
              <p:tags r:id="rId1"/>
            </p:custDataLst>
          </p:nvPr>
        </p:nvGrpSpPr>
        <p:grpSpPr>
          <a:xfrm>
            <a:off x="-9190" y="0"/>
            <a:ext cx="620750" cy="791858"/>
            <a:chOff x="0" y="-21236"/>
            <a:chExt cx="3311527" cy="4224338"/>
          </a:xfrm>
        </p:grpSpPr>
        <p:sp>
          <p:nvSpPr>
            <p:cNvPr id="15" name="淘宝店chenying0907 37">
              <a:extLst>
                <a:ext uri="{FF2B5EF4-FFF2-40B4-BE49-F238E27FC236}">
                  <a16:creationId xmlns:a16="http://schemas.microsoft.com/office/drawing/2014/main" id="{089F2DB6-B419-E14D-A085-899FA77C895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淘宝店chenying0907 38">
              <a:extLst>
                <a:ext uri="{FF2B5EF4-FFF2-40B4-BE49-F238E27FC236}">
                  <a16:creationId xmlns:a16="http://schemas.microsoft.com/office/drawing/2014/main" id="{AF9B33C1-D05E-9D46-9550-66A8A3C3714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淘宝店chenying0907 39">
              <a:extLst>
                <a:ext uri="{FF2B5EF4-FFF2-40B4-BE49-F238E27FC236}">
                  <a16:creationId xmlns:a16="http://schemas.microsoft.com/office/drawing/2014/main" id="{9A28E4E0-9B59-D74E-86A5-3A43F08EFA63}"/>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8" name="PA_文本框 4">
            <a:extLst>
              <a:ext uri="{FF2B5EF4-FFF2-40B4-BE49-F238E27FC236}">
                <a16:creationId xmlns:a16="http://schemas.microsoft.com/office/drawing/2014/main" id="{5849C514-DB72-2A47-8FBE-98B6BAFCF4E8}"/>
              </a:ext>
            </a:extLst>
          </p:cNvPr>
          <p:cNvSpPr txBox="1">
            <a:spLocks noChangeArrowheads="1"/>
          </p:cNvSpPr>
          <p:nvPr>
            <p:custDataLst>
              <p:tags r:id="rId2"/>
            </p:custDataLst>
          </p:nvPr>
        </p:nvSpPr>
        <p:spPr bwMode="auto">
          <a:xfrm>
            <a:off x="535359" y="184337"/>
            <a:ext cx="1650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Background</a:t>
            </a:r>
          </a:p>
        </p:txBody>
      </p:sp>
      <p:sp>
        <p:nvSpPr>
          <p:cNvPr id="19" name="PA_文本框 5">
            <a:extLst>
              <a:ext uri="{FF2B5EF4-FFF2-40B4-BE49-F238E27FC236}">
                <a16:creationId xmlns:a16="http://schemas.microsoft.com/office/drawing/2014/main" id="{DF6AEA5A-2FBB-5D45-9C27-F639F0BE3EF8}"/>
              </a:ext>
            </a:extLst>
          </p:cNvPr>
          <p:cNvSpPr txBox="1">
            <a:spLocks noChangeArrowheads="1"/>
          </p:cNvSpPr>
          <p:nvPr>
            <p:custDataLst>
              <p:tags r:id="rId3"/>
            </p:custDataLst>
          </p:nvPr>
        </p:nvSpPr>
        <p:spPr bwMode="auto">
          <a:xfrm>
            <a:off x="535359" y="509426"/>
            <a:ext cx="19094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About </a:t>
            </a:r>
            <a:r>
              <a:rPr lang="en-US" altLang="zh-CN" sz="1600" dirty="0" err="1">
                <a:latin typeface="Noto Sans S Chinese Medium" panose="020B0600000000000000" pitchFamily="34" charset="-122"/>
                <a:ea typeface="Noto Sans S Chinese Medium" panose="020B0600000000000000" pitchFamily="34" charset="-122"/>
              </a:rPr>
              <a:t>SenseTime</a:t>
            </a:r>
            <a:endParaRPr lang="en-US" altLang="zh-CN" sz="1600" dirty="0">
              <a:latin typeface="Noto Sans S Chinese Medium" panose="020B0600000000000000" pitchFamily="34" charset="-122"/>
              <a:ea typeface="Noto Sans S Chinese Medium" panose="020B0600000000000000" pitchFamily="34" charset="-122"/>
            </a:endParaRPr>
          </a:p>
        </p:txBody>
      </p:sp>
      <p:sp>
        <p:nvSpPr>
          <p:cNvPr id="36" name="PA_文本框 5">
            <a:extLst>
              <a:ext uri="{FF2B5EF4-FFF2-40B4-BE49-F238E27FC236}">
                <a16:creationId xmlns:a16="http://schemas.microsoft.com/office/drawing/2014/main" id="{E34AC772-994F-4FDE-A76E-72D184CB9B28}"/>
              </a:ext>
            </a:extLst>
          </p:cNvPr>
          <p:cNvSpPr txBox="1">
            <a:spLocks noChangeArrowheads="1"/>
          </p:cNvSpPr>
          <p:nvPr>
            <p:custDataLst>
              <p:tags r:id="rId4"/>
            </p:custDataLst>
          </p:nvPr>
        </p:nvSpPr>
        <p:spPr bwMode="auto">
          <a:xfrm>
            <a:off x="535359" y="830797"/>
            <a:ext cx="26726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200" dirty="0">
                <a:latin typeface="Noto Sans S Chinese Medium" panose="020B0600000000000000" pitchFamily="34" charset="-122"/>
                <a:ea typeface="Noto Sans S Chinese Medium" panose="020B0600000000000000" pitchFamily="34" charset="-122"/>
              </a:rPr>
              <a:t>Information from official Weibo</a:t>
            </a:r>
          </a:p>
        </p:txBody>
      </p:sp>
      <p:sp>
        <p:nvSpPr>
          <p:cNvPr id="51" name="PA_文本框 5">
            <a:extLst>
              <a:ext uri="{FF2B5EF4-FFF2-40B4-BE49-F238E27FC236}">
                <a16:creationId xmlns:a16="http://schemas.microsoft.com/office/drawing/2014/main" id="{5F52F61D-B007-4736-B270-D2DB4717F0B1}"/>
              </a:ext>
            </a:extLst>
          </p:cNvPr>
          <p:cNvSpPr txBox="1">
            <a:spLocks noChangeArrowheads="1"/>
          </p:cNvSpPr>
          <p:nvPr>
            <p:custDataLst>
              <p:tags r:id="rId5"/>
            </p:custDataLst>
          </p:nvPr>
        </p:nvSpPr>
        <p:spPr bwMode="auto">
          <a:xfrm>
            <a:off x="535360" y="1107925"/>
            <a:ext cx="61143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000" dirty="0">
                <a:latin typeface="Noto Sans S Chinese Medium" panose="020B0600000000000000" pitchFamily="34" charset="-122"/>
                <a:ea typeface="Noto Sans S Chinese Medium" panose="020B0600000000000000" pitchFamily="34" charset="-122"/>
              </a:rPr>
              <a:t>Top 3</a:t>
            </a:r>
          </a:p>
        </p:txBody>
      </p:sp>
      <p:pic>
        <p:nvPicPr>
          <p:cNvPr id="21" name="图片 20">
            <a:extLst>
              <a:ext uri="{FF2B5EF4-FFF2-40B4-BE49-F238E27FC236}">
                <a16:creationId xmlns:a16="http://schemas.microsoft.com/office/drawing/2014/main" id="{77B3D516-7CF3-47E4-A775-9A5CAF85D930}"/>
              </a:ext>
            </a:extLst>
          </p:cNvPr>
          <p:cNvPicPr>
            <a:picLocks noChangeAspect="1"/>
          </p:cNvPicPr>
          <p:nvPr/>
        </p:nvPicPr>
        <p:blipFill>
          <a:blip r:embed="rId14"/>
          <a:stretch>
            <a:fillRect/>
          </a:stretch>
        </p:blipFill>
        <p:spPr>
          <a:xfrm>
            <a:off x="5496450" y="2825044"/>
            <a:ext cx="3243396" cy="1871951"/>
          </a:xfrm>
          <a:prstGeom prst="rect">
            <a:avLst/>
          </a:prstGeom>
        </p:spPr>
      </p:pic>
      <p:pic>
        <p:nvPicPr>
          <p:cNvPr id="23" name="图片 22" descr="图片包含 文字&#10;&#10;描述已自动生成">
            <a:extLst>
              <a:ext uri="{FF2B5EF4-FFF2-40B4-BE49-F238E27FC236}">
                <a16:creationId xmlns:a16="http://schemas.microsoft.com/office/drawing/2014/main" id="{277CE4B9-4F3F-40B0-8898-FFF339262634}"/>
              </a:ext>
            </a:extLst>
          </p:cNvPr>
          <p:cNvPicPr>
            <a:picLocks noChangeAspect="1"/>
          </p:cNvPicPr>
          <p:nvPr/>
        </p:nvPicPr>
        <p:blipFill>
          <a:blip r:embed="rId15"/>
          <a:stretch>
            <a:fillRect/>
          </a:stretch>
        </p:blipFill>
        <p:spPr>
          <a:xfrm>
            <a:off x="104520" y="1615710"/>
            <a:ext cx="3611270" cy="2309867"/>
          </a:xfrm>
          <a:prstGeom prst="rect">
            <a:avLst/>
          </a:prstGeom>
        </p:spPr>
      </p:pic>
      <p:sp>
        <p:nvSpPr>
          <p:cNvPr id="57" name="PA_Line 18">
            <a:extLst>
              <a:ext uri="{FF2B5EF4-FFF2-40B4-BE49-F238E27FC236}">
                <a16:creationId xmlns:a16="http://schemas.microsoft.com/office/drawing/2014/main" id="{829927BE-A4ED-46D8-ABEE-BBDDED419798}"/>
              </a:ext>
            </a:extLst>
          </p:cNvPr>
          <p:cNvSpPr>
            <a:spLocks noChangeShapeType="1"/>
          </p:cNvSpPr>
          <p:nvPr>
            <p:custDataLst>
              <p:tags r:id="rId6"/>
            </p:custDataLst>
          </p:nvPr>
        </p:nvSpPr>
        <p:spPr bwMode="auto">
          <a:xfrm flipH="1">
            <a:off x="3794069" y="2136055"/>
            <a:ext cx="414192" cy="0"/>
          </a:xfrm>
          <a:prstGeom prst="line">
            <a:avLst/>
          </a:prstGeom>
          <a:noFill/>
          <a:ln w="6350">
            <a:solidFill>
              <a:schemeClr val="bg1">
                <a:lumMod val="50000"/>
              </a:schemeClr>
            </a:solidFill>
            <a:prstDash val="solid"/>
            <a:miter lim="800000"/>
            <a:headEnd/>
            <a:tailEnd type="oval" w="med" len="med"/>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9" name="PA_Line 20">
            <a:extLst>
              <a:ext uri="{FF2B5EF4-FFF2-40B4-BE49-F238E27FC236}">
                <a16:creationId xmlns:a16="http://schemas.microsoft.com/office/drawing/2014/main" id="{CEE20C28-BA91-4110-A8C0-F62964AD64C0}"/>
              </a:ext>
            </a:extLst>
          </p:cNvPr>
          <p:cNvSpPr>
            <a:spLocks noChangeShapeType="1"/>
          </p:cNvSpPr>
          <p:nvPr>
            <p:custDataLst>
              <p:tags r:id="rId7"/>
            </p:custDataLst>
          </p:nvPr>
        </p:nvSpPr>
        <p:spPr bwMode="auto">
          <a:xfrm flipV="1">
            <a:off x="4883593" y="791855"/>
            <a:ext cx="445373" cy="2"/>
          </a:xfrm>
          <a:prstGeom prst="line">
            <a:avLst/>
          </a:prstGeom>
          <a:noFill/>
          <a:ln w="6350">
            <a:solidFill>
              <a:schemeClr val="bg1">
                <a:lumMod val="50000"/>
              </a:schemeClr>
            </a:solidFill>
            <a:prstDash val="solid"/>
            <a:miter lim="800000"/>
            <a:headEnd/>
            <a:tailEnd type="oval" w="med" len="med"/>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0" name="PA_Line 21">
            <a:extLst>
              <a:ext uri="{FF2B5EF4-FFF2-40B4-BE49-F238E27FC236}">
                <a16:creationId xmlns:a16="http://schemas.microsoft.com/office/drawing/2014/main" id="{A9DD5EAA-4A6E-448A-831E-B653AF1F12D8}"/>
              </a:ext>
            </a:extLst>
          </p:cNvPr>
          <p:cNvSpPr>
            <a:spLocks noChangeShapeType="1"/>
          </p:cNvSpPr>
          <p:nvPr>
            <p:custDataLst>
              <p:tags r:id="rId8"/>
            </p:custDataLst>
          </p:nvPr>
        </p:nvSpPr>
        <p:spPr bwMode="auto">
          <a:xfrm flipH="1">
            <a:off x="4892471" y="3619835"/>
            <a:ext cx="370417" cy="0"/>
          </a:xfrm>
          <a:prstGeom prst="line">
            <a:avLst/>
          </a:prstGeom>
          <a:noFill/>
          <a:ln w="6350">
            <a:solidFill>
              <a:schemeClr val="bg1">
                <a:lumMod val="50000"/>
              </a:schemeClr>
            </a:solidFill>
            <a:prstDash val="solid"/>
            <a:miter lim="800000"/>
            <a:headEnd type="oval" w="med" len="med"/>
            <a:tailEnd/>
          </a:ln>
          <a:extLst>
            <a:ext uri="{909E8E84-426E-40DD-AFC4-6F175D3DCCD1}">
              <a14:hiddenFill xmlns:a14="http://schemas.microsoft.com/office/drawing/2010/main">
                <a:noFill/>
              </a14:hiddenFill>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2" name="PA_椭圆 12">
            <a:extLst>
              <a:ext uri="{FF2B5EF4-FFF2-40B4-BE49-F238E27FC236}">
                <a16:creationId xmlns:a16="http://schemas.microsoft.com/office/drawing/2014/main" id="{EDCC59E6-9E81-452A-B664-5E43D76AA167}"/>
              </a:ext>
            </a:extLst>
          </p:cNvPr>
          <p:cNvSpPr>
            <a:spLocks noChangeArrowheads="1"/>
          </p:cNvSpPr>
          <p:nvPr>
            <p:custDataLst>
              <p:tags r:id="rId9"/>
            </p:custDataLst>
          </p:nvPr>
        </p:nvSpPr>
        <p:spPr bwMode="auto">
          <a:xfrm>
            <a:off x="4258727" y="540211"/>
            <a:ext cx="504378" cy="503293"/>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63" name="PA_椭圆 13">
            <a:extLst>
              <a:ext uri="{FF2B5EF4-FFF2-40B4-BE49-F238E27FC236}">
                <a16:creationId xmlns:a16="http://schemas.microsoft.com/office/drawing/2014/main" id="{C539BEBC-83D8-454A-B4D4-D2B0ECD09A91}"/>
              </a:ext>
            </a:extLst>
          </p:cNvPr>
          <p:cNvSpPr>
            <a:spLocks noChangeArrowheads="1"/>
          </p:cNvSpPr>
          <p:nvPr>
            <p:custDataLst>
              <p:tags r:id="rId10"/>
            </p:custDataLst>
          </p:nvPr>
        </p:nvSpPr>
        <p:spPr bwMode="auto">
          <a:xfrm>
            <a:off x="4270808" y="1887244"/>
            <a:ext cx="503140" cy="503293"/>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65" name="PA_椭圆 15">
            <a:extLst>
              <a:ext uri="{FF2B5EF4-FFF2-40B4-BE49-F238E27FC236}">
                <a16:creationId xmlns:a16="http://schemas.microsoft.com/office/drawing/2014/main" id="{475BE8DF-949F-412D-9FF4-A425059C3639}"/>
              </a:ext>
            </a:extLst>
          </p:cNvPr>
          <p:cNvSpPr>
            <a:spLocks noChangeArrowheads="1"/>
          </p:cNvSpPr>
          <p:nvPr>
            <p:custDataLst>
              <p:tags r:id="rId11"/>
            </p:custDataLst>
          </p:nvPr>
        </p:nvSpPr>
        <p:spPr bwMode="auto">
          <a:xfrm>
            <a:off x="4259965" y="3401468"/>
            <a:ext cx="503140" cy="503293"/>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pic>
        <p:nvPicPr>
          <p:cNvPr id="91" name="图片 90" descr="图片包含 文字&#10;&#10;描述已自动生成">
            <a:extLst>
              <a:ext uri="{FF2B5EF4-FFF2-40B4-BE49-F238E27FC236}">
                <a16:creationId xmlns:a16="http://schemas.microsoft.com/office/drawing/2014/main" id="{8314D343-6CF9-4F4C-AA53-DF0FF442F4F6}"/>
              </a:ext>
            </a:extLst>
          </p:cNvPr>
          <p:cNvPicPr>
            <a:picLocks noChangeAspect="1"/>
          </p:cNvPicPr>
          <p:nvPr/>
        </p:nvPicPr>
        <p:blipFill>
          <a:blip r:embed="rId16"/>
          <a:stretch>
            <a:fillRect/>
          </a:stretch>
        </p:blipFill>
        <p:spPr>
          <a:xfrm>
            <a:off x="5496450" y="215327"/>
            <a:ext cx="3257119" cy="2214645"/>
          </a:xfrm>
          <a:prstGeom prst="rect">
            <a:avLst/>
          </a:prstGeom>
        </p:spPr>
      </p:pic>
    </p:spTree>
    <p:extLst>
      <p:ext uri="{BB962C8B-B14F-4D97-AF65-F5344CB8AC3E}">
        <p14:creationId xmlns:p14="http://schemas.microsoft.com/office/powerpoint/2010/main" val="276456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id="{FE470EDF-5E87-E841-8117-54823EE37C43}"/>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id="{DEDDCBEA-8325-0147-8D62-0DEE17785844}"/>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1F66643B-67F2-FD4D-914F-F512B3559FCE}"/>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4D4F0192-F0E0-D54C-8108-ED3DB7C81C13}"/>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31DF6EED-3BE8-5A46-83D4-8BA2481CFB21}"/>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id="{CD65C3CE-9309-3D4C-A895-DC625206B65C}"/>
              </a:ext>
            </a:extLst>
          </p:cNvPr>
          <p:cNvSpPr/>
          <p:nvPr>
            <p:custDataLst>
              <p:tags r:id="rId2"/>
            </p:custDataLst>
          </p:nvPr>
        </p:nvSpPr>
        <p:spPr>
          <a:xfrm>
            <a:off x="3142622" y="1226821"/>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id="{83C7B49E-C4CB-3740-A7B1-F01C06EE15D9}"/>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latin typeface="Noto Sans S Chinese Medium" panose="020B0600000000000000" pitchFamily="34" charset="-122"/>
                <a:ea typeface="Noto Sans S Chinese Medium" panose="020B0600000000000000" pitchFamily="34" charset="-122"/>
              </a:rPr>
              <a:t>02</a:t>
            </a:r>
            <a:endParaRPr lang="zh-CN" altLang="en-US" sz="4800" dirty="0">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id="{8886A47B-FAD5-E74B-8D5D-5FBA16B247B1}"/>
              </a:ext>
            </a:extLst>
          </p:cNvPr>
          <p:cNvSpPr txBox="1"/>
          <p:nvPr>
            <p:custDataLst>
              <p:tags r:id="rId4"/>
            </p:custDataLst>
          </p:nvPr>
        </p:nvSpPr>
        <p:spPr>
          <a:xfrm>
            <a:off x="3524160" y="1759791"/>
            <a:ext cx="1579728" cy="461665"/>
          </a:xfrm>
          <a:prstGeom prst="rect">
            <a:avLst/>
          </a:prstGeom>
          <a:noFill/>
        </p:spPr>
        <p:txBody>
          <a:bodyPr wrap="none" rtlCol="0">
            <a:spAutoFit/>
          </a:bodyPr>
          <a:lstStyle/>
          <a:p>
            <a:r>
              <a:rPr lang="en-US" altLang="zh-CN" sz="2400" dirty="0">
                <a:latin typeface="Noto Sans S Chinese Medium" panose="020B0600000000000000" pitchFamily="34" charset="-122"/>
                <a:ea typeface="Noto Sans S Chinese Medium" panose="020B0600000000000000" pitchFamily="34" charset="-122"/>
              </a:rPr>
              <a:t>Products </a:t>
            </a:r>
            <a:endParaRPr lang="zh-CN" altLang="en-US" sz="2400" dirty="0">
              <a:latin typeface="Noto Sans S Chinese Medium" panose="020B0600000000000000" pitchFamily="34" charset="-122"/>
              <a:ea typeface="Noto Sans S Chinese Medium" panose="020B0600000000000000" pitchFamily="34" charset="-122"/>
            </a:endParaRPr>
          </a:p>
        </p:txBody>
      </p:sp>
      <p:grpSp>
        <p:nvGrpSpPr>
          <p:cNvPr id="10" name="PA_淘宝店chenying0907 18">
            <a:extLst>
              <a:ext uri="{FF2B5EF4-FFF2-40B4-BE49-F238E27FC236}">
                <a16:creationId xmlns:a16="http://schemas.microsoft.com/office/drawing/2014/main" id="{16C01606-BC72-2C49-99BA-B77E93EB00FE}"/>
              </a:ext>
            </a:extLst>
          </p:cNvPr>
          <p:cNvGrpSpPr/>
          <p:nvPr>
            <p:custDataLst>
              <p:tags r:id="rId5"/>
            </p:custDataLst>
          </p:nvPr>
        </p:nvGrpSpPr>
        <p:grpSpPr>
          <a:xfrm>
            <a:off x="2243226" y="2221456"/>
            <a:ext cx="528300" cy="710884"/>
            <a:chOff x="4211960" y="594800"/>
            <a:chExt cx="374475" cy="662059"/>
          </a:xfrm>
        </p:grpSpPr>
        <p:sp>
          <p:nvSpPr>
            <p:cNvPr id="11" name="直角三角形 10">
              <a:extLst>
                <a:ext uri="{FF2B5EF4-FFF2-40B4-BE49-F238E27FC236}">
                  <a16:creationId xmlns:a16="http://schemas.microsoft.com/office/drawing/2014/main" id="{7352EFE5-446C-204E-8C87-F4F83BBCADDE}"/>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cxnSp>
          <p:nvCxnSpPr>
            <p:cNvPr id="12" name="直接连接符 20">
              <a:extLst>
                <a:ext uri="{FF2B5EF4-FFF2-40B4-BE49-F238E27FC236}">
                  <a16:creationId xmlns:a16="http://schemas.microsoft.com/office/drawing/2014/main" id="{621E71FD-AE2D-DB4F-A974-4295131676B1}"/>
                </a:ext>
              </a:extLst>
            </p:cNvPr>
            <p:cNvCxnSpPr>
              <a:stCxn id="11" idx="4"/>
              <a:endCxn id="11"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PA_淘宝店chenying0907 23">
            <a:extLst>
              <a:ext uri="{FF2B5EF4-FFF2-40B4-BE49-F238E27FC236}">
                <a16:creationId xmlns:a16="http://schemas.microsoft.com/office/drawing/2014/main" id="{EF82A0C9-6B1D-534F-BD7C-C7ECE5C05DFE}"/>
              </a:ext>
            </a:extLst>
          </p:cNvPr>
          <p:cNvSpPr/>
          <p:nvPr>
            <p:custDataLst>
              <p:tags r:id="rId6"/>
            </p:custDataLst>
          </p:nvPr>
        </p:nvSpPr>
        <p:spPr>
          <a:xfrm>
            <a:off x="3524161" y="2220096"/>
            <a:ext cx="2286000" cy="1518044"/>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Sense Keeper</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Sense Photo</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Sense Driver</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Sense Go</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Sense ID</a:t>
            </a:r>
          </a:p>
          <a:p>
            <a:pPr marL="171450" indent="-171450">
              <a:lnSpc>
                <a:spcPct val="150000"/>
              </a:lnSpc>
              <a:buClr>
                <a:schemeClr val="accent3"/>
              </a:buClr>
              <a:buFont typeface="Wingdings" panose="05000000000000000000" pitchFamily="2" charset="2"/>
              <a:buChar char="p"/>
            </a:pPr>
            <a:endParaRPr lang="en-US" altLang="zh-CN" sz="1050" dirty="0">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300871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2">
            <a:extLst>
              <a:ext uri="{FF2B5EF4-FFF2-40B4-BE49-F238E27FC236}">
                <a16:creationId xmlns:a16="http://schemas.microsoft.com/office/drawing/2014/main" id="{26EAD297-CF10-FA46-B1E8-1C90087CCD69}"/>
              </a:ext>
            </a:extLst>
          </p:cNvPr>
          <p:cNvSpPr>
            <a:spLocks/>
          </p:cNvSpPr>
          <p:nvPr>
            <p:custDataLst>
              <p:tags r:id="rId1"/>
            </p:custDataLst>
          </p:nvPr>
        </p:nvSpPr>
        <p:spPr bwMode="auto">
          <a:xfrm>
            <a:off x="4051301" y="1103653"/>
            <a:ext cx="1039813" cy="4044610"/>
          </a:xfrm>
          <a:custGeom>
            <a:avLst/>
            <a:gdLst/>
            <a:ahLst/>
            <a:cxnLst/>
            <a:rect l="l" t="t" r="r" b="b"/>
            <a:pathLst>
              <a:path w="1039813" h="4044610">
                <a:moveTo>
                  <a:pt x="519907" y="95280"/>
                </a:moveTo>
                <a:cubicBezTo>
                  <a:pt x="284499" y="95280"/>
                  <a:pt x="93663" y="285820"/>
                  <a:pt x="93663" y="520862"/>
                </a:cubicBezTo>
                <a:cubicBezTo>
                  <a:pt x="93663" y="755904"/>
                  <a:pt x="284499" y="946444"/>
                  <a:pt x="519907" y="946444"/>
                </a:cubicBezTo>
                <a:cubicBezTo>
                  <a:pt x="755315" y="946444"/>
                  <a:pt x="946151" y="755904"/>
                  <a:pt x="946151" y="520862"/>
                </a:cubicBezTo>
                <a:cubicBezTo>
                  <a:pt x="946151" y="285820"/>
                  <a:pt x="755315" y="95280"/>
                  <a:pt x="519907" y="95280"/>
                </a:cubicBezTo>
                <a:close/>
                <a:moveTo>
                  <a:pt x="520700" y="0"/>
                </a:moveTo>
                <a:cubicBezTo>
                  <a:pt x="808038" y="0"/>
                  <a:pt x="1039813" y="231847"/>
                  <a:pt x="1039813" y="520861"/>
                </a:cubicBezTo>
                <a:cubicBezTo>
                  <a:pt x="1039813" y="792407"/>
                  <a:pt x="831851" y="1016314"/>
                  <a:pt x="568325" y="1040133"/>
                </a:cubicBezTo>
                <a:cubicBezTo>
                  <a:pt x="568325" y="1040133"/>
                  <a:pt x="568325" y="1276744"/>
                  <a:pt x="568325" y="4044610"/>
                </a:cubicBezTo>
                <a:cubicBezTo>
                  <a:pt x="568325" y="4044610"/>
                  <a:pt x="569913" y="4041434"/>
                  <a:pt x="473075" y="4041434"/>
                </a:cubicBezTo>
                <a:cubicBezTo>
                  <a:pt x="473075" y="4041434"/>
                  <a:pt x="471488" y="3808000"/>
                  <a:pt x="471488" y="1040133"/>
                </a:cubicBezTo>
                <a:cubicBezTo>
                  <a:pt x="207963" y="1016314"/>
                  <a:pt x="0" y="792407"/>
                  <a:pt x="0" y="520861"/>
                </a:cubicBezTo>
                <a:cubicBezTo>
                  <a:pt x="0" y="231847"/>
                  <a:pt x="231775" y="0"/>
                  <a:pt x="520700" y="0"/>
                </a:cubicBez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3">
            <a:extLst>
              <a:ext uri="{FF2B5EF4-FFF2-40B4-BE49-F238E27FC236}">
                <a16:creationId xmlns:a16="http://schemas.microsoft.com/office/drawing/2014/main" id="{AB7504E8-01A3-664D-A5C1-BA4CBADAEF69}"/>
              </a:ext>
            </a:extLst>
          </p:cNvPr>
          <p:cNvSpPr>
            <a:spLocks/>
          </p:cNvSpPr>
          <p:nvPr>
            <p:custDataLst>
              <p:tags r:id="rId2"/>
            </p:custDataLst>
          </p:nvPr>
        </p:nvSpPr>
        <p:spPr bwMode="auto">
          <a:xfrm>
            <a:off x="3171825" y="2126319"/>
            <a:ext cx="1042988" cy="3017181"/>
          </a:xfrm>
          <a:custGeom>
            <a:avLst/>
            <a:gdLst/>
            <a:ahLst/>
            <a:cxnLst/>
            <a:rect l="l" t="t" r="r" b="b"/>
            <a:pathLst>
              <a:path w="1042988" h="3017181">
                <a:moveTo>
                  <a:pt x="519908" y="95280"/>
                </a:moveTo>
                <a:cubicBezTo>
                  <a:pt x="284500" y="95280"/>
                  <a:pt x="93664" y="286175"/>
                  <a:pt x="93664" y="521655"/>
                </a:cubicBezTo>
                <a:cubicBezTo>
                  <a:pt x="93664" y="757135"/>
                  <a:pt x="284500" y="948030"/>
                  <a:pt x="519908" y="948030"/>
                </a:cubicBezTo>
                <a:cubicBezTo>
                  <a:pt x="755316" y="948030"/>
                  <a:pt x="946152" y="757135"/>
                  <a:pt x="946152" y="521655"/>
                </a:cubicBezTo>
                <a:cubicBezTo>
                  <a:pt x="946152" y="286175"/>
                  <a:pt x="755316" y="95280"/>
                  <a:pt x="519908" y="95280"/>
                </a:cubicBezTo>
                <a:close/>
                <a:moveTo>
                  <a:pt x="521494" y="0"/>
                </a:moveTo>
                <a:cubicBezTo>
                  <a:pt x="808503" y="0"/>
                  <a:pt x="1042988" y="232524"/>
                  <a:pt x="1042988" y="521303"/>
                </a:cubicBezTo>
                <a:cubicBezTo>
                  <a:pt x="1042988" y="521303"/>
                  <a:pt x="1042988" y="521303"/>
                  <a:pt x="1042988" y="3017181"/>
                </a:cubicBezTo>
                <a:cubicBezTo>
                  <a:pt x="1042988" y="3017181"/>
                  <a:pt x="1042988" y="3017181"/>
                  <a:pt x="947318" y="3017181"/>
                </a:cubicBezTo>
                <a:cubicBezTo>
                  <a:pt x="947318" y="3017181"/>
                  <a:pt x="947318" y="3017181"/>
                  <a:pt x="947318" y="819458"/>
                </a:cubicBezTo>
                <a:cubicBezTo>
                  <a:pt x="853525" y="954472"/>
                  <a:pt x="697827" y="1042606"/>
                  <a:pt x="521494" y="1042606"/>
                </a:cubicBezTo>
                <a:cubicBezTo>
                  <a:pt x="232609" y="1042606"/>
                  <a:pt x="0" y="808207"/>
                  <a:pt x="0" y="521303"/>
                </a:cubicBezTo>
                <a:cubicBezTo>
                  <a:pt x="0" y="232524"/>
                  <a:pt x="232609" y="0"/>
                  <a:pt x="521494" y="0"/>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4">
            <a:extLst>
              <a:ext uri="{FF2B5EF4-FFF2-40B4-BE49-F238E27FC236}">
                <a16:creationId xmlns:a16="http://schemas.microsoft.com/office/drawing/2014/main" id="{C9DBB8C5-8537-2B42-8EC0-8F30AE4840B9}"/>
              </a:ext>
            </a:extLst>
          </p:cNvPr>
          <p:cNvSpPr>
            <a:spLocks/>
          </p:cNvSpPr>
          <p:nvPr>
            <p:custDataLst>
              <p:tags r:id="rId3"/>
            </p:custDataLst>
          </p:nvPr>
        </p:nvSpPr>
        <p:spPr bwMode="auto">
          <a:xfrm>
            <a:off x="2746376" y="3215681"/>
            <a:ext cx="1039813" cy="1927820"/>
          </a:xfrm>
          <a:custGeom>
            <a:avLst/>
            <a:gdLst/>
            <a:ahLst/>
            <a:cxnLst/>
            <a:rect l="l" t="t" r="r" b="b"/>
            <a:pathLst>
              <a:path w="1039813" h="1927820">
                <a:moveTo>
                  <a:pt x="519907" y="95279"/>
                </a:moveTo>
                <a:cubicBezTo>
                  <a:pt x="284499" y="95279"/>
                  <a:pt x="93663" y="286530"/>
                  <a:pt x="93663" y="522449"/>
                </a:cubicBezTo>
                <a:cubicBezTo>
                  <a:pt x="93663" y="758368"/>
                  <a:pt x="284499" y="949619"/>
                  <a:pt x="519907" y="949619"/>
                </a:cubicBezTo>
                <a:cubicBezTo>
                  <a:pt x="755315" y="949619"/>
                  <a:pt x="946151" y="758368"/>
                  <a:pt x="946151" y="522449"/>
                </a:cubicBezTo>
                <a:cubicBezTo>
                  <a:pt x="946151" y="286530"/>
                  <a:pt x="755315" y="95279"/>
                  <a:pt x="519907" y="95279"/>
                </a:cubicBezTo>
                <a:close/>
                <a:moveTo>
                  <a:pt x="518970" y="0"/>
                </a:moveTo>
                <a:cubicBezTo>
                  <a:pt x="807495" y="0"/>
                  <a:pt x="1039813" y="234414"/>
                  <a:pt x="1039813" y="521337"/>
                </a:cubicBezTo>
                <a:cubicBezTo>
                  <a:pt x="1039813" y="521337"/>
                  <a:pt x="1039813" y="521337"/>
                  <a:pt x="1039813" y="1927820"/>
                </a:cubicBezTo>
                <a:cubicBezTo>
                  <a:pt x="1039813" y="1927820"/>
                  <a:pt x="1039813" y="1927820"/>
                  <a:pt x="946136" y="1927820"/>
                </a:cubicBezTo>
                <a:cubicBezTo>
                  <a:pt x="946136" y="1927820"/>
                  <a:pt x="946136" y="1927820"/>
                  <a:pt x="946136" y="821386"/>
                </a:cubicBezTo>
                <a:cubicBezTo>
                  <a:pt x="852459" y="954534"/>
                  <a:pt x="696956" y="1042673"/>
                  <a:pt x="518970" y="1042673"/>
                </a:cubicBezTo>
                <a:cubicBezTo>
                  <a:pt x="232319" y="1042673"/>
                  <a:pt x="0" y="810135"/>
                  <a:pt x="0" y="521337"/>
                </a:cubicBezTo>
                <a:cubicBezTo>
                  <a:pt x="0" y="234414"/>
                  <a:pt x="232319" y="0"/>
                  <a:pt x="518970" y="0"/>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5">
            <a:extLst>
              <a:ext uri="{FF2B5EF4-FFF2-40B4-BE49-F238E27FC236}">
                <a16:creationId xmlns:a16="http://schemas.microsoft.com/office/drawing/2014/main" id="{FAE8C749-CBA8-4841-B6A5-B88B4D1F9CE3}"/>
              </a:ext>
            </a:extLst>
          </p:cNvPr>
          <p:cNvSpPr>
            <a:spLocks/>
          </p:cNvSpPr>
          <p:nvPr>
            <p:custDataLst>
              <p:tags r:id="rId4"/>
            </p:custDataLst>
          </p:nvPr>
        </p:nvSpPr>
        <p:spPr bwMode="auto">
          <a:xfrm>
            <a:off x="4927600" y="2126319"/>
            <a:ext cx="1042988" cy="3017181"/>
          </a:xfrm>
          <a:custGeom>
            <a:avLst/>
            <a:gdLst/>
            <a:ahLst/>
            <a:cxnLst/>
            <a:rect l="l" t="t" r="r" b="b"/>
            <a:pathLst>
              <a:path w="1042988" h="3017181">
                <a:moveTo>
                  <a:pt x="523083" y="95280"/>
                </a:moveTo>
                <a:cubicBezTo>
                  <a:pt x="287675" y="95280"/>
                  <a:pt x="96839" y="286175"/>
                  <a:pt x="96839" y="521655"/>
                </a:cubicBezTo>
                <a:cubicBezTo>
                  <a:pt x="96839" y="757135"/>
                  <a:pt x="287675" y="948030"/>
                  <a:pt x="523083" y="948030"/>
                </a:cubicBezTo>
                <a:cubicBezTo>
                  <a:pt x="758491" y="948030"/>
                  <a:pt x="949327" y="757135"/>
                  <a:pt x="949327" y="521655"/>
                </a:cubicBezTo>
                <a:cubicBezTo>
                  <a:pt x="949327" y="286175"/>
                  <a:pt x="758491" y="95280"/>
                  <a:pt x="523083" y="95280"/>
                </a:cubicBezTo>
                <a:close/>
                <a:moveTo>
                  <a:pt x="521494" y="0"/>
                </a:moveTo>
                <a:cubicBezTo>
                  <a:pt x="810379" y="0"/>
                  <a:pt x="1042988" y="232524"/>
                  <a:pt x="1042988" y="521303"/>
                </a:cubicBezTo>
                <a:cubicBezTo>
                  <a:pt x="1042988" y="808207"/>
                  <a:pt x="810379" y="1042606"/>
                  <a:pt x="521494" y="1042606"/>
                </a:cubicBezTo>
                <a:cubicBezTo>
                  <a:pt x="345162" y="1042606"/>
                  <a:pt x="189464" y="954472"/>
                  <a:pt x="95670" y="819458"/>
                </a:cubicBezTo>
                <a:cubicBezTo>
                  <a:pt x="95670" y="819458"/>
                  <a:pt x="95670" y="819458"/>
                  <a:pt x="95670" y="3017181"/>
                </a:cubicBezTo>
                <a:cubicBezTo>
                  <a:pt x="95670" y="3017181"/>
                  <a:pt x="95670" y="3017181"/>
                  <a:pt x="0" y="3017181"/>
                </a:cubicBezTo>
                <a:cubicBezTo>
                  <a:pt x="0" y="3017181"/>
                  <a:pt x="0" y="3017181"/>
                  <a:pt x="0" y="521303"/>
                </a:cubicBezTo>
                <a:cubicBezTo>
                  <a:pt x="0" y="232524"/>
                  <a:pt x="234485" y="0"/>
                  <a:pt x="521494" y="0"/>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6">
            <a:extLst>
              <a:ext uri="{FF2B5EF4-FFF2-40B4-BE49-F238E27FC236}">
                <a16:creationId xmlns:a16="http://schemas.microsoft.com/office/drawing/2014/main" id="{AFBDBB29-394C-CD4B-88A6-EBE58417D9E9}"/>
              </a:ext>
            </a:extLst>
          </p:cNvPr>
          <p:cNvSpPr>
            <a:spLocks/>
          </p:cNvSpPr>
          <p:nvPr>
            <p:custDataLst>
              <p:tags r:id="rId5"/>
            </p:custDataLst>
          </p:nvPr>
        </p:nvSpPr>
        <p:spPr bwMode="auto">
          <a:xfrm>
            <a:off x="5356226" y="3215681"/>
            <a:ext cx="1039813" cy="1927820"/>
          </a:xfrm>
          <a:custGeom>
            <a:avLst/>
            <a:gdLst/>
            <a:ahLst/>
            <a:cxnLst/>
            <a:rect l="l" t="t" r="r" b="b"/>
            <a:pathLst>
              <a:path w="1039813" h="1927820">
                <a:moveTo>
                  <a:pt x="519907" y="95279"/>
                </a:moveTo>
                <a:cubicBezTo>
                  <a:pt x="284499" y="95279"/>
                  <a:pt x="93663" y="286530"/>
                  <a:pt x="93663" y="522449"/>
                </a:cubicBezTo>
                <a:cubicBezTo>
                  <a:pt x="93663" y="758368"/>
                  <a:pt x="284499" y="949619"/>
                  <a:pt x="519907" y="949619"/>
                </a:cubicBezTo>
                <a:cubicBezTo>
                  <a:pt x="755315" y="949619"/>
                  <a:pt x="946151" y="758368"/>
                  <a:pt x="946151" y="522449"/>
                </a:cubicBezTo>
                <a:cubicBezTo>
                  <a:pt x="946151" y="286530"/>
                  <a:pt x="755315" y="95279"/>
                  <a:pt x="519907" y="95279"/>
                </a:cubicBezTo>
                <a:close/>
                <a:moveTo>
                  <a:pt x="520844" y="0"/>
                </a:moveTo>
                <a:cubicBezTo>
                  <a:pt x="807495" y="0"/>
                  <a:pt x="1039813" y="234414"/>
                  <a:pt x="1039813" y="521337"/>
                </a:cubicBezTo>
                <a:cubicBezTo>
                  <a:pt x="1039813" y="810135"/>
                  <a:pt x="807495" y="1042673"/>
                  <a:pt x="520844" y="1042673"/>
                </a:cubicBezTo>
                <a:cubicBezTo>
                  <a:pt x="342858" y="1042673"/>
                  <a:pt x="187354" y="954534"/>
                  <a:pt x="93677" y="821386"/>
                </a:cubicBezTo>
                <a:cubicBezTo>
                  <a:pt x="93677" y="821386"/>
                  <a:pt x="93677" y="821386"/>
                  <a:pt x="93677" y="1927820"/>
                </a:cubicBezTo>
                <a:cubicBezTo>
                  <a:pt x="93677" y="1927820"/>
                  <a:pt x="93677" y="1927820"/>
                  <a:pt x="0" y="1927820"/>
                </a:cubicBezTo>
                <a:cubicBezTo>
                  <a:pt x="0" y="1927820"/>
                  <a:pt x="0" y="1927820"/>
                  <a:pt x="0" y="521337"/>
                </a:cubicBezTo>
                <a:cubicBezTo>
                  <a:pt x="0" y="234414"/>
                  <a:pt x="232319" y="0"/>
                  <a:pt x="520844" y="0"/>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12">
            <a:extLst>
              <a:ext uri="{FF2B5EF4-FFF2-40B4-BE49-F238E27FC236}">
                <a16:creationId xmlns:a16="http://schemas.microsoft.com/office/drawing/2014/main" id="{7E159897-D488-FF4C-81CE-5590379CEDAF}"/>
              </a:ext>
            </a:extLst>
          </p:cNvPr>
          <p:cNvSpPr>
            <a:spLocks noEditPoints="1"/>
          </p:cNvSpPr>
          <p:nvPr>
            <p:custDataLst>
              <p:tags r:id="rId6"/>
            </p:custDataLst>
          </p:nvPr>
        </p:nvSpPr>
        <p:spPr bwMode="auto">
          <a:xfrm>
            <a:off x="5243514" y="2462974"/>
            <a:ext cx="414337" cy="370001"/>
          </a:xfrm>
          <a:custGeom>
            <a:avLst/>
            <a:gdLst>
              <a:gd name="T0" fmla="*/ 89 w 221"/>
              <a:gd name="T1" fmla="*/ 52 h 198"/>
              <a:gd name="T2" fmla="*/ 65 w 221"/>
              <a:gd name="T3" fmla="*/ 37 h 198"/>
              <a:gd name="T4" fmla="*/ 75 w 221"/>
              <a:gd name="T5" fmla="*/ 27 h 198"/>
              <a:gd name="T6" fmla="*/ 69 w 221"/>
              <a:gd name="T7" fmla="*/ 59 h 198"/>
              <a:gd name="T8" fmla="*/ 88 w 221"/>
              <a:gd name="T9" fmla="*/ 62 h 198"/>
              <a:gd name="T10" fmla="*/ 104 w 221"/>
              <a:gd name="T11" fmla="*/ 48 h 198"/>
              <a:gd name="T12" fmla="*/ 165 w 221"/>
              <a:gd name="T13" fmla="*/ 56 h 198"/>
              <a:gd name="T14" fmla="*/ 180 w 221"/>
              <a:gd name="T15" fmla="*/ 92 h 198"/>
              <a:gd name="T16" fmla="*/ 173 w 221"/>
              <a:gd name="T17" fmla="*/ 117 h 198"/>
              <a:gd name="T18" fmla="*/ 168 w 221"/>
              <a:gd name="T19" fmla="*/ 183 h 198"/>
              <a:gd name="T20" fmla="*/ 69 w 221"/>
              <a:gd name="T21" fmla="*/ 198 h 198"/>
              <a:gd name="T22" fmla="*/ 0 w 221"/>
              <a:gd name="T23" fmla="*/ 128 h 198"/>
              <a:gd name="T24" fmla="*/ 69 w 221"/>
              <a:gd name="T25" fmla="*/ 59 h 198"/>
              <a:gd name="T26" fmla="*/ 102 w 221"/>
              <a:gd name="T27" fmla="*/ 67 h 198"/>
              <a:gd name="T28" fmla="*/ 130 w 221"/>
              <a:gd name="T29" fmla="*/ 96 h 198"/>
              <a:gd name="T30" fmla="*/ 163 w 221"/>
              <a:gd name="T31" fmla="*/ 106 h 198"/>
              <a:gd name="T32" fmla="*/ 166 w 221"/>
              <a:gd name="T33" fmla="*/ 92 h 198"/>
              <a:gd name="T34" fmla="*/ 155 w 221"/>
              <a:gd name="T35" fmla="*/ 66 h 198"/>
              <a:gd name="T36" fmla="*/ 111 w 221"/>
              <a:gd name="T37" fmla="*/ 60 h 198"/>
              <a:gd name="T38" fmla="*/ 102 w 221"/>
              <a:gd name="T39" fmla="*/ 67 h 198"/>
              <a:gd name="T40" fmla="*/ 193 w 221"/>
              <a:gd name="T41" fmla="*/ 99 h 198"/>
              <a:gd name="T42" fmla="*/ 193 w 221"/>
              <a:gd name="T43" fmla="*/ 85 h 198"/>
              <a:gd name="T44" fmla="*/ 221 w 221"/>
              <a:gd name="T45" fmla="*/ 92 h 198"/>
              <a:gd name="T46" fmla="*/ 193 w 221"/>
              <a:gd name="T47" fmla="*/ 99 h 198"/>
              <a:gd name="T48" fmla="*/ 179 w 221"/>
              <a:gd name="T49" fmla="*/ 52 h 198"/>
              <a:gd name="T50" fmla="*/ 169 w 221"/>
              <a:gd name="T51" fmla="*/ 42 h 198"/>
              <a:gd name="T52" fmla="*/ 194 w 221"/>
              <a:gd name="T53" fmla="*/ 27 h 198"/>
              <a:gd name="T54" fmla="*/ 179 w 221"/>
              <a:gd name="T55" fmla="*/ 52 h 198"/>
              <a:gd name="T56" fmla="*/ 136 w 221"/>
              <a:gd name="T57" fmla="*/ 28 h 198"/>
              <a:gd name="T58" fmla="*/ 122 w 221"/>
              <a:gd name="T59" fmla="*/ 28 h 198"/>
              <a:gd name="T60" fmla="*/ 129 w 221"/>
              <a:gd name="T61" fmla="*/ 0 h 198"/>
              <a:gd name="T62" fmla="*/ 136 w 221"/>
              <a:gd name="T63" fmla="*/ 28 h 198"/>
              <a:gd name="T64" fmla="*/ 99 w 221"/>
              <a:gd name="T65" fmla="*/ 82 h 198"/>
              <a:gd name="T66" fmla="*/ 30 w 221"/>
              <a:gd name="T67" fmla="*/ 89 h 198"/>
              <a:gd name="T68" fmla="*/ 30 w 221"/>
              <a:gd name="T69" fmla="*/ 167 h 198"/>
              <a:gd name="T70" fmla="*/ 132 w 221"/>
              <a:gd name="T71" fmla="*/ 183 h 198"/>
              <a:gd name="T72" fmla="*/ 169 w 221"/>
              <a:gd name="T73" fmla="*/ 146 h 198"/>
              <a:gd name="T74" fmla="*/ 132 w 221"/>
              <a:gd name="T75" fmla="*/ 109 h 198"/>
              <a:gd name="T76" fmla="*/ 127 w 221"/>
              <a:gd name="T77" fmla="*/ 110 h 198"/>
              <a:gd name="T78" fmla="*/ 99 w 221"/>
              <a:gd name="T79" fmla="*/ 8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198">
                <a:moveTo>
                  <a:pt x="89" y="42"/>
                </a:moveTo>
                <a:cubicBezTo>
                  <a:pt x="92" y="44"/>
                  <a:pt x="92" y="49"/>
                  <a:pt x="89" y="52"/>
                </a:cubicBezTo>
                <a:cubicBezTo>
                  <a:pt x="86" y="54"/>
                  <a:pt x="82" y="54"/>
                  <a:pt x="79" y="52"/>
                </a:cubicBezTo>
                <a:cubicBezTo>
                  <a:pt x="65" y="37"/>
                  <a:pt x="65" y="37"/>
                  <a:pt x="65" y="37"/>
                </a:cubicBezTo>
                <a:cubicBezTo>
                  <a:pt x="62" y="34"/>
                  <a:pt x="62" y="30"/>
                  <a:pt x="65" y="27"/>
                </a:cubicBezTo>
                <a:cubicBezTo>
                  <a:pt x="67" y="24"/>
                  <a:pt x="72" y="24"/>
                  <a:pt x="75" y="27"/>
                </a:cubicBezTo>
                <a:cubicBezTo>
                  <a:pt x="89" y="42"/>
                  <a:pt x="89" y="42"/>
                  <a:pt x="89" y="42"/>
                </a:cubicBezTo>
                <a:close/>
                <a:moveTo>
                  <a:pt x="69" y="59"/>
                </a:moveTo>
                <a:cubicBezTo>
                  <a:pt x="69" y="59"/>
                  <a:pt x="69" y="59"/>
                  <a:pt x="69" y="59"/>
                </a:cubicBezTo>
                <a:cubicBezTo>
                  <a:pt x="76" y="59"/>
                  <a:pt x="82" y="60"/>
                  <a:pt x="88" y="62"/>
                </a:cubicBezTo>
                <a:cubicBezTo>
                  <a:pt x="92" y="56"/>
                  <a:pt x="97" y="52"/>
                  <a:pt x="103" y="48"/>
                </a:cubicBezTo>
                <a:cubicBezTo>
                  <a:pt x="104" y="48"/>
                  <a:pt x="104" y="48"/>
                  <a:pt x="104" y="48"/>
                </a:cubicBezTo>
                <a:cubicBezTo>
                  <a:pt x="111" y="43"/>
                  <a:pt x="120" y="41"/>
                  <a:pt x="129" y="41"/>
                </a:cubicBezTo>
                <a:cubicBezTo>
                  <a:pt x="143" y="41"/>
                  <a:pt x="156" y="47"/>
                  <a:pt x="165" y="56"/>
                </a:cubicBezTo>
                <a:cubicBezTo>
                  <a:pt x="165" y="56"/>
                  <a:pt x="165" y="56"/>
                  <a:pt x="165" y="56"/>
                </a:cubicBezTo>
                <a:cubicBezTo>
                  <a:pt x="175" y="65"/>
                  <a:pt x="180" y="78"/>
                  <a:pt x="180" y="92"/>
                </a:cubicBezTo>
                <a:cubicBezTo>
                  <a:pt x="180" y="97"/>
                  <a:pt x="179" y="103"/>
                  <a:pt x="178" y="108"/>
                </a:cubicBezTo>
                <a:cubicBezTo>
                  <a:pt x="177" y="111"/>
                  <a:pt x="175" y="114"/>
                  <a:pt x="173" y="117"/>
                </a:cubicBezTo>
                <a:cubicBezTo>
                  <a:pt x="179" y="126"/>
                  <a:pt x="183" y="136"/>
                  <a:pt x="183" y="146"/>
                </a:cubicBezTo>
                <a:cubicBezTo>
                  <a:pt x="183" y="161"/>
                  <a:pt x="177" y="173"/>
                  <a:pt x="168" y="183"/>
                </a:cubicBezTo>
                <a:cubicBezTo>
                  <a:pt x="158" y="192"/>
                  <a:pt x="146" y="198"/>
                  <a:pt x="132" y="198"/>
                </a:cubicBezTo>
                <a:cubicBezTo>
                  <a:pt x="69" y="198"/>
                  <a:pt x="69" y="198"/>
                  <a:pt x="69" y="198"/>
                </a:cubicBezTo>
                <a:cubicBezTo>
                  <a:pt x="50" y="198"/>
                  <a:pt x="32" y="190"/>
                  <a:pt x="20" y="177"/>
                </a:cubicBezTo>
                <a:cubicBezTo>
                  <a:pt x="7" y="165"/>
                  <a:pt x="0" y="147"/>
                  <a:pt x="0" y="128"/>
                </a:cubicBezTo>
                <a:cubicBezTo>
                  <a:pt x="0" y="109"/>
                  <a:pt x="7" y="92"/>
                  <a:pt x="20" y="79"/>
                </a:cubicBezTo>
                <a:cubicBezTo>
                  <a:pt x="32" y="67"/>
                  <a:pt x="50" y="59"/>
                  <a:pt x="69" y="59"/>
                </a:cubicBezTo>
                <a:close/>
                <a:moveTo>
                  <a:pt x="102" y="67"/>
                </a:moveTo>
                <a:cubicBezTo>
                  <a:pt x="102" y="67"/>
                  <a:pt x="102" y="67"/>
                  <a:pt x="102" y="67"/>
                </a:cubicBezTo>
                <a:cubicBezTo>
                  <a:pt x="103" y="68"/>
                  <a:pt x="105" y="69"/>
                  <a:pt x="106" y="70"/>
                </a:cubicBezTo>
                <a:cubicBezTo>
                  <a:pt x="116" y="77"/>
                  <a:pt x="124" y="85"/>
                  <a:pt x="130" y="96"/>
                </a:cubicBezTo>
                <a:cubicBezTo>
                  <a:pt x="132" y="96"/>
                  <a:pt x="132" y="96"/>
                  <a:pt x="132" y="96"/>
                </a:cubicBezTo>
                <a:cubicBezTo>
                  <a:pt x="144" y="96"/>
                  <a:pt x="154" y="100"/>
                  <a:pt x="163" y="106"/>
                </a:cubicBezTo>
                <a:cubicBezTo>
                  <a:pt x="164" y="105"/>
                  <a:pt x="164" y="104"/>
                  <a:pt x="164" y="103"/>
                </a:cubicBezTo>
                <a:cubicBezTo>
                  <a:pt x="166" y="100"/>
                  <a:pt x="166" y="96"/>
                  <a:pt x="166" y="92"/>
                </a:cubicBezTo>
                <a:cubicBezTo>
                  <a:pt x="166" y="82"/>
                  <a:pt x="162" y="72"/>
                  <a:pt x="155" y="66"/>
                </a:cubicBezTo>
                <a:cubicBezTo>
                  <a:pt x="155" y="66"/>
                  <a:pt x="155" y="66"/>
                  <a:pt x="155" y="66"/>
                </a:cubicBezTo>
                <a:cubicBezTo>
                  <a:pt x="149" y="59"/>
                  <a:pt x="139" y="55"/>
                  <a:pt x="129" y="55"/>
                </a:cubicBezTo>
                <a:cubicBezTo>
                  <a:pt x="122" y="55"/>
                  <a:pt x="116" y="57"/>
                  <a:pt x="111" y="60"/>
                </a:cubicBezTo>
                <a:cubicBezTo>
                  <a:pt x="110" y="60"/>
                  <a:pt x="110" y="60"/>
                  <a:pt x="110" y="60"/>
                </a:cubicBezTo>
                <a:cubicBezTo>
                  <a:pt x="107" y="62"/>
                  <a:pt x="104" y="65"/>
                  <a:pt x="102" y="67"/>
                </a:cubicBezTo>
                <a:close/>
                <a:moveTo>
                  <a:pt x="193" y="99"/>
                </a:moveTo>
                <a:cubicBezTo>
                  <a:pt x="193" y="99"/>
                  <a:pt x="193" y="99"/>
                  <a:pt x="193" y="99"/>
                </a:cubicBezTo>
                <a:cubicBezTo>
                  <a:pt x="189" y="99"/>
                  <a:pt x="186" y="96"/>
                  <a:pt x="186" y="92"/>
                </a:cubicBezTo>
                <a:cubicBezTo>
                  <a:pt x="186" y="88"/>
                  <a:pt x="189" y="85"/>
                  <a:pt x="193" y="85"/>
                </a:cubicBezTo>
                <a:cubicBezTo>
                  <a:pt x="214" y="85"/>
                  <a:pt x="214" y="85"/>
                  <a:pt x="214" y="85"/>
                </a:cubicBezTo>
                <a:cubicBezTo>
                  <a:pt x="218" y="85"/>
                  <a:pt x="221" y="88"/>
                  <a:pt x="221" y="92"/>
                </a:cubicBezTo>
                <a:cubicBezTo>
                  <a:pt x="221" y="96"/>
                  <a:pt x="218" y="99"/>
                  <a:pt x="214" y="99"/>
                </a:cubicBezTo>
                <a:cubicBezTo>
                  <a:pt x="193" y="99"/>
                  <a:pt x="193" y="99"/>
                  <a:pt x="193" y="99"/>
                </a:cubicBezTo>
                <a:close/>
                <a:moveTo>
                  <a:pt x="179" y="52"/>
                </a:moveTo>
                <a:cubicBezTo>
                  <a:pt x="179" y="52"/>
                  <a:pt x="179" y="52"/>
                  <a:pt x="179" y="52"/>
                </a:cubicBezTo>
                <a:cubicBezTo>
                  <a:pt x="177" y="54"/>
                  <a:pt x="172" y="54"/>
                  <a:pt x="169" y="52"/>
                </a:cubicBezTo>
                <a:cubicBezTo>
                  <a:pt x="167" y="49"/>
                  <a:pt x="167" y="44"/>
                  <a:pt x="169" y="42"/>
                </a:cubicBezTo>
                <a:cubicBezTo>
                  <a:pt x="184" y="27"/>
                  <a:pt x="184" y="27"/>
                  <a:pt x="184" y="27"/>
                </a:cubicBezTo>
                <a:cubicBezTo>
                  <a:pt x="187" y="24"/>
                  <a:pt x="191" y="24"/>
                  <a:pt x="194" y="27"/>
                </a:cubicBezTo>
                <a:cubicBezTo>
                  <a:pt x="197" y="30"/>
                  <a:pt x="197" y="34"/>
                  <a:pt x="194" y="37"/>
                </a:cubicBezTo>
                <a:cubicBezTo>
                  <a:pt x="179" y="52"/>
                  <a:pt x="179" y="52"/>
                  <a:pt x="179" y="52"/>
                </a:cubicBezTo>
                <a:close/>
                <a:moveTo>
                  <a:pt x="136" y="28"/>
                </a:moveTo>
                <a:cubicBezTo>
                  <a:pt x="136" y="28"/>
                  <a:pt x="136" y="28"/>
                  <a:pt x="136" y="28"/>
                </a:cubicBezTo>
                <a:cubicBezTo>
                  <a:pt x="136" y="32"/>
                  <a:pt x="133" y="35"/>
                  <a:pt x="129" y="35"/>
                </a:cubicBezTo>
                <a:cubicBezTo>
                  <a:pt x="125" y="35"/>
                  <a:pt x="122" y="32"/>
                  <a:pt x="122" y="28"/>
                </a:cubicBezTo>
                <a:cubicBezTo>
                  <a:pt x="122" y="7"/>
                  <a:pt x="122" y="7"/>
                  <a:pt x="122" y="7"/>
                </a:cubicBezTo>
                <a:cubicBezTo>
                  <a:pt x="122" y="3"/>
                  <a:pt x="125" y="0"/>
                  <a:pt x="129" y="0"/>
                </a:cubicBezTo>
                <a:cubicBezTo>
                  <a:pt x="133" y="0"/>
                  <a:pt x="136" y="3"/>
                  <a:pt x="136" y="7"/>
                </a:cubicBezTo>
                <a:cubicBezTo>
                  <a:pt x="136" y="28"/>
                  <a:pt x="136" y="28"/>
                  <a:pt x="136" y="28"/>
                </a:cubicBezTo>
                <a:close/>
                <a:moveTo>
                  <a:pt x="99" y="82"/>
                </a:moveTo>
                <a:cubicBezTo>
                  <a:pt x="99" y="82"/>
                  <a:pt x="99" y="82"/>
                  <a:pt x="99" y="82"/>
                </a:cubicBezTo>
                <a:cubicBezTo>
                  <a:pt x="90" y="76"/>
                  <a:pt x="80" y="73"/>
                  <a:pt x="69" y="73"/>
                </a:cubicBezTo>
                <a:cubicBezTo>
                  <a:pt x="54" y="73"/>
                  <a:pt x="40" y="79"/>
                  <a:pt x="30" y="89"/>
                </a:cubicBezTo>
                <a:cubicBezTo>
                  <a:pt x="20" y="99"/>
                  <a:pt x="14" y="113"/>
                  <a:pt x="14" y="128"/>
                </a:cubicBezTo>
                <a:cubicBezTo>
                  <a:pt x="14" y="144"/>
                  <a:pt x="20" y="157"/>
                  <a:pt x="30" y="167"/>
                </a:cubicBezTo>
                <a:cubicBezTo>
                  <a:pt x="40" y="177"/>
                  <a:pt x="54" y="183"/>
                  <a:pt x="69" y="183"/>
                </a:cubicBezTo>
                <a:cubicBezTo>
                  <a:pt x="132" y="183"/>
                  <a:pt x="132" y="183"/>
                  <a:pt x="132" y="183"/>
                </a:cubicBezTo>
                <a:cubicBezTo>
                  <a:pt x="142" y="183"/>
                  <a:pt x="151" y="179"/>
                  <a:pt x="158" y="173"/>
                </a:cubicBezTo>
                <a:cubicBezTo>
                  <a:pt x="164" y="166"/>
                  <a:pt x="169" y="157"/>
                  <a:pt x="169" y="146"/>
                </a:cubicBezTo>
                <a:cubicBezTo>
                  <a:pt x="169" y="136"/>
                  <a:pt x="164" y="127"/>
                  <a:pt x="158" y="120"/>
                </a:cubicBezTo>
                <a:cubicBezTo>
                  <a:pt x="151" y="114"/>
                  <a:pt x="142" y="109"/>
                  <a:pt x="132" y="109"/>
                </a:cubicBezTo>
                <a:cubicBezTo>
                  <a:pt x="131" y="109"/>
                  <a:pt x="130" y="109"/>
                  <a:pt x="129" y="110"/>
                </a:cubicBezTo>
                <a:cubicBezTo>
                  <a:pt x="128" y="110"/>
                  <a:pt x="127" y="110"/>
                  <a:pt x="127" y="110"/>
                </a:cubicBezTo>
                <a:cubicBezTo>
                  <a:pt x="124" y="110"/>
                  <a:pt x="121" y="109"/>
                  <a:pt x="119" y="106"/>
                </a:cubicBezTo>
                <a:cubicBezTo>
                  <a:pt x="115" y="96"/>
                  <a:pt x="108" y="88"/>
                  <a:pt x="99" y="82"/>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13">
            <a:extLst>
              <a:ext uri="{FF2B5EF4-FFF2-40B4-BE49-F238E27FC236}">
                <a16:creationId xmlns:a16="http://schemas.microsoft.com/office/drawing/2014/main" id="{B5080E0F-5C4C-8A42-8E4B-2761860447BA}"/>
              </a:ext>
            </a:extLst>
          </p:cNvPr>
          <p:cNvSpPr>
            <a:spLocks noEditPoints="1"/>
          </p:cNvSpPr>
          <p:nvPr>
            <p:custDataLst>
              <p:tags r:id="rId7"/>
            </p:custDataLst>
          </p:nvPr>
        </p:nvSpPr>
        <p:spPr bwMode="auto">
          <a:xfrm>
            <a:off x="3521075" y="2485206"/>
            <a:ext cx="342900" cy="325537"/>
          </a:xfrm>
          <a:custGeom>
            <a:avLst/>
            <a:gdLst>
              <a:gd name="T0" fmla="*/ 27 w 183"/>
              <a:gd name="T1" fmla="*/ 96 h 174"/>
              <a:gd name="T2" fmla="*/ 19 w 183"/>
              <a:gd name="T3" fmla="*/ 96 h 174"/>
              <a:gd name="T4" fmla="*/ 152 w 183"/>
              <a:gd name="T5" fmla="*/ 0 h 174"/>
              <a:gd name="T6" fmla="*/ 152 w 183"/>
              <a:gd name="T7" fmla="*/ 8 h 174"/>
              <a:gd name="T8" fmla="*/ 27 w 183"/>
              <a:gd name="T9" fmla="*/ 4 h 174"/>
              <a:gd name="T10" fmla="*/ 152 w 183"/>
              <a:gd name="T11" fmla="*/ 0 h 174"/>
              <a:gd name="T12" fmla="*/ 152 w 183"/>
              <a:gd name="T13" fmla="*/ 17 h 174"/>
              <a:gd name="T14" fmla="*/ 152 w 183"/>
              <a:gd name="T15" fmla="*/ 25 h 174"/>
              <a:gd name="T16" fmla="*/ 27 w 183"/>
              <a:gd name="T17" fmla="*/ 21 h 174"/>
              <a:gd name="T18" fmla="*/ 152 w 183"/>
              <a:gd name="T19" fmla="*/ 17 h 174"/>
              <a:gd name="T20" fmla="*/ 36 w 183"/>
              <a:gd name="T21" fmla="*/ 96 h 174"/>
              <a:gd name="T22" fmla="*/ 49 w 183"/>
              <a:gd name="T23" fmla="*/ 96 h 174"/>
              <a:gd name="T24" fmla="*/ 68 w 183"/>
              <a:gd name="T25" fmla="*/ 124 h 174"/>
              <a:gd name="T26" fmla="*/ 116 w 183"/>
              <a:gd name="T27" fmla="*/ 124 h 174"/>
              <a:gd name="T28" fmla="*/ 135 w 183"/>
              <a:gd name="T29" fmla="*/ 96 h 174"/>
              <a:gd name="T30" fmla="*/ 148 w 183"/>
              <a:gd name="T31" fmla="*/ 42 h 174"/>
              <a:gd name="T32" fmla="*/ 36 w 183"/>
              <a:gd name="T33" fmla="*/ 96 h 174"/>
              <a:gd name="T34" fmla="*/ 156 w 183"/>
              <a:gd name="T35" fmla="*/ 96 h 174"/>
              <a:gd name="T36" fmla="*/ 156 w 183"/>
              <a:gd name="T37" fmla="*/ 80 h 174"/>
              <a:gd name="T38" fmla="*/ 156 w 183"/>
              <a:gd name="T39" fmla="*/ 52 h 174"/>
              <a:gd name="T40" fmla="*/ 182 w 183"/>
              <a:gd name="T41" fmla="*/ 97 h 174"/>
              <a:gd name="T42" fmla="*/ 183 w 183"/>
              <a:gd name="T43" fmla="*/ 103 h 174"/>
              <a:gd name="T44" fmla="*/ 183 w 183"/>
              <a:gd name="T45" fmla="*/ 167 h 174"/>
              <a:gd name="T46" fmla="*/ 176 w 183"/>
              <a:gd name="T47" fmla="*/ 174 h 174"/>
              <a:gd name="T48" fmla="*/ 0 w 183"/>
              <a:gd name="T49" fmla="*/ 167 h 174"/>
              <a:gd name="T50" fmla="*/ 0 w 183"/>
              <a:gd name="T51" fmla="*/ 103 h 174"/>
              <a:gd name="T52" fmla="*/ 1 w 183"/>
              <a:gd name="T53" fmla="*/ 97 h 174"/>
              <a:gd name="T54" fmla="*/ 27 w 183"/>
              <a:gd name="T55" fmla="*/ 38 h 174"/>
              <a:gd name="T56" fmla="*/ 32 w 183"/>
              <a:gd name="T57" fmla="*/ 34 h 174"/>
              <a:gd name="T58" fmla="*/ 152 w 183"/>
              <a:gd name="T59" fmla="*/ 34 h 174"/>
              <a:gd name="T60" fmla="*/ 156 w 183"/>
              <a:gd name="T61" fmla="*/ 52 h 174"/>
              <a:gd name="T62" fmla="*/ 43 w 183"/>
              <a:gd name="T63" fmla="*/ 110 h 174"/>
              <a:gd name="T64" fmla="*/ 15 w 183"/>
              <a:gd name="T65" fmla="*/ 160 h 174"/>
              <a:gd name="T66" fmla="*/ 169 w 183"/>
              <a:gd name="T67" fmla="*/ 110 h 174"/>
              <a:gd name="T68" fmla="*/ 125 w 183"/>
              <a:gd name="T69" fmla="*/ 134 h 174"/>
              <a:gd name="T70" fmla="*/ 59 w 183"/>
              <a:gd name="T71" fmla="*/ 1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 h="174">
                <a:moveTo>
                  <a:pt x="19" y="96"/>
                </a:moveTo>
                <a:cubicBezTo>
                  <a:pt x="27" y="96"/>
                  <a:pt x="27" y="96"/>
                  <a:pt x="27" y="96"/>
                </a:cubicBezTo>
                <a:cubicBezTo>
                  <a:pt x="27" y="80"/>
                  <a:pt x="27" y="80"/>
                  <a:pt x="27" y="80"/>
                </a:cubicBezTo>
                <a:cubicBezTo>
                  <a:pt x="19" y="96"/>
                  <a:pt x="19" y="96"/>
                  <a:pt x="19" y="96"/>
                </a:cubicBezTo>
                <a:close/>
                <a:moveTo>
                  <a:pt x="152" y="0"/>
                </a:moveTo>
                <a:cubicBezTo>
                  <a:pt x="152" y="0"/>
                  <a:pt x="152" y="0"/>
                  <a:pt x="152" y="0"/>
                </a:cubicBezTo>
                <a:cubicBezTo>
                  <a:pt x="154" y="0"/>
                  <a:pt x="156" y="2"/>
                  <a:pt x="156" y="4"/>
                </a:cubicBezTo>
                <a:cubicBezTo>
                  <a:pt x="156" y="7"/>
                  <a:pt x="154" y="8"/>
                  <a:pt x="152" y="8"/>
                </a:cubicBezTo>
                <a:cubicBezTo>
                  <a:pt x="32" y="8"/>
                  <a:pt x="32" y="8"/>
                  <a:pt x="32" y="8"/>
                </a:cubicBezTo>
                <a:cubicBezTo>
                  <a:pt x="29" y="8"/>
                  <a:pt x="27" y="7"/>
                  <a:pt x="27" y="4"/>
                </a:cubicBezTo>
                <a:cubicBezTo>
                  <a:pt x="27" y="2"/>
                  <a:pt x="29" y="0"/>
                  <a:pt x="32" y="0"/>
                </a:cubicBezTo>
                <a:cubicBezTo>
                  <a:pt x="152" y="0"/>
                  <a:pt x="152" y="0"/>
                  <a:pt x="152" y="0"/>
                </a:cubicBezTo>
                <a:close/>
                <a:moveTo>
                  <a:pt x="152" y="17"/>
                </a:moveTo>
                <a:cubicBezTo>
                  <a:pt x="152" y="17"/>
                  <a:pt x="152" y="17"/>
                  <a:pt x="152" y="17"/>
                </a:cubicBezTo>
                <a:cubicBezTo>
                  <a:pt x="154" y="17"/>
                  <a:pt x="156" y="19"/>
                  <a:pt x="156" y="21"/>
                </a:cubicBezTo>
                <a:cubicBezTo>
                  <a:pt x="156" y="23"/>
                  <a:pt x="154" y="25"/>
                  <a:pt x="152" y="25"/>
                </a:cubicBezTo>
                <a:cubicBezTo>
                  <a:pt x="32" y="25"/>
                  <a:pt x="32" y="25"/>
                  <a:pt x="32" y="25"/>
                </a:cubicBezTo>
                <a:cubicBezTo>
                  <a:pt x="29" y="25"/>
                  <a:pt x="27" y="23"/>
                  <a:pt x="27" y="21"/>
                </a:cubicBezTo>
                <a:cubicBezTo>
                  <a:pt x="27" y="19"/>
                  <a:pt x="29" y="17"/>
                  <a:pt x="32" y="17"/>
                </a:cubicBezTo>
                <a:cubicBezTo>
                  <a:pt x="152" y="17"/>
                  <a:pt x="152" y="17"/>
                  <a:pt x="152" y="17"/>
                </a:cubicBezTo>
                <a:close/>
                <a:moveTo>
                  <a:pt x="36" y="96"/>
                </a:moveTo>
                <a:cubicBezTo>
                  <a:pt x="36" y="96"/>
                  <a:pt x="36" y="96"/>
                  <a:pt x="36" y="96"/>
                </a:cubicBezTo>
                <a:cubicBezTo>
                  <a:pt x="49" y="96"/>
                  <a:pt x="49" y="96"/>
                  <a:pt x="49" y="96"/>
                </a:cubicBezTo>
                <a:cubicBezTo>
                  <a:pt x="49" y="96"/>
                  <a:pt x="49" y="96"/>
                  <a:pt x="49" y="96"/>
                </a:cubicBezTo>
                <a:cubicBezTo>
                  <a:pt x="53" y="96"/>
                  <a:pt x="55" y="98"/>
                  <a:pt x="56" y="102"/>
                </a:cubicBezTo>
                <a:cubicBezTo>
                  <a:pt x="57" y="111"/>
                  <a:pt x="62" y="118"/>
                  <a:pt x="68" y="124"/>
                </a:cubicBezTo>
                <a:cubicBezTo>
                  <a:pt x="74" y="129"/>
                  <a:pt x="83" y="132"/>
                  <a:pt x="92" y="132"/>
                </a:cubicBezTo>
                <a:cubicBezTo>
                  <a:pt x="101" y="132"/>
                  <a:pt x="109" y="129"/>
                  <a:pt x="116" y="124"/>
                </a:cubicBezTo>
                <a:cubicBezTo>
                  <a:pt x="122" y="118"/>
                  <a:pt x="127" y="110"/>
                  <a:pt x="128" y="102"/>
                </a:cubicBezTo>
                <a:cubicBezTo>
                  <a:pt x="129" y="98"/>
                  <a:pt x="132" y="96"/>
                  <a:pt x="135" y="96"/>
                </a:cubicBezTo>
                <a:cubicBezTo>
                  <a:pt x="148" y="96"/>
                  <a:pt x="148" y="96"/>
                  <a:pt x="148" y="96"/>
                </a:cubicBezTo>
                <a:cubicBezTo>
                  <a:pt x="148" y="42"/>
                  <a:pt x="148" y="42"/>
                  <a:pt x="148" y="42"/>
                </a:cubicBezTo>
                <a:cubicBezTo>
                  <a:pt x="36" y="42"/>
                  <a:pt x="36" y="42"/>
                  <a:pt x="36" y="42"/>
                </a:cubicBezTo>
                <a:cubicBezTo>
                  <a:pt x="36" y="96"/>
                  <a:pt x="36" y="96"/>
                  <a:pt x="36" y="96"/>
                </a:cubicBezTo>
                <a:close/>
                <a:moveTo>
                  <a:pt x="156" y="96"/>
                </a:moveTo>
                <a:cubicBezTo>
                  <a:pt x="156" y="96"/>
                  <a:pt x="156" y="96"/>
                  <a:pt x="156" y="96"/>
                </a:cubicBezTo>
                <a:cubicBezTo>
                  <a:pt x="165" y="96"/>
                  <a:pt x="165" y="96"/>
                  <a:pt x="165" y="96"/>
                </a:cubicBezTo>
                <a:cubicBezTo>
                  <a:pt x="156" y="80"/>
                  <a:pt x="156" y="80"/>
                  <a:pt x="156" y="80"/>
                </a:cubicBezTo>
                <a:cubicBezTo>
                  <a:pt x="156" y="96"/>
                  <a:pt x="156" y="96"/>
                  <a:pt x="156" y="96"/>
                </a:cubicBezTo>
                <a:close/>
                <a:moveTo>
                  <a:pt x="156" y="52"/>
                </a:moveTo>
                <a:cubicBezTo>
                  <a:pt x="156" y="52"/>
                  <a:pt x="156" y="52"/>
                  <a:pt x="156" y="52"/>
                </a:cubicBezTo>
                <a:cubicBezTo>
                  <a:pt x="182" y="97"/>
                  <a:pt x="182" y="97"/>
                  <a:pt x="182" y="97"/>
                </a:cubicBezTo>
                <a:cubicBezTo>
                  <a:pt x="183" y="99"/>
                  <a:pt x="183" y="100"/>
                  <a:pt x="183" y="102"/>
                </a:cubicBezTo>
                <a:cubicBezTo>
                  <a:pt x="183" y="102"/>
                  <a:pt x="183" y="102"/>
                  <a:pt x="183" y="103"/>
                </a:cubicBezTo>
                <a:cubicBezTo>
                  <a:pt x="183" y="103"/>
                  <a:pt x="183" y="103"/>
                  <a:pt x="183" y="103"/>
                </a:cubicBezTo>
                <a:cubicBezTo>
                  <a:pt x="183" y="167"/>
                  <a:pt x="183" y="167"/>
                  <a:pt x="183" y="167"/>
                </a:cubicBezTo>
                <a:cubicBezTo>
                  <a:pt x="183" y="171"/>
                  <a:pt x="180" y="174"/>
                  <a:pt x="176" y="174"/>
                </a:cubicBezTo>
                <a:cubicBezTo>
                  <a:pt x="176" y="174"/>
                  <a:pt x="176" y="174"/>
                  <a:pt x="176" y="174"/>
                </a:cubicBezTo>
                <a:cubicBezTo>
                  <a:pt x="7" y="174"/>
                  <a:pt x="7" y="174"/>
                  <a:pt x="7" y="174"/>
                </a:cubicBezTo>
                <a:cubicBezTo>
                  <a:pt x="4" y="174"/>
                  <a:pt x="0" y="171"/>
                  <a:pt x="0" y="167"/>
                </a:cubicBezTo>
                <a:cubicBezTo>
                  <a:pt x="0" y="167"/>
                  <a:pt x="0" y="167"/>
                  <a:pt x="0" y="167"/>
                </a:cubicBezTo>
                <a:cubicBezTo>
                  <a:pt x="0" y="103"/>
                  <a:pt x="0" y="103"/>
                  <a:pt x="0" y="103"/>
                </a:cubicBezTo>
                <a:cubicBezTo>
                  <a:pt x="0" y="102"/>
                  <a:pt x="0" y="102"/>
                  <a:pt x="0" y="102"/>
                </a:cubicBezTo>
                <a:cubicBezTo>
                  <a:pt x="0" y="100"/>
                  <a:pt x="0" y="99"/>
                  <a:pt x="1" y="97"/>
                </a:cubicBezTo>
                <a:cubicBezTo>
                  <a:pt x="27" y="52"/>
                  <a:pt x="27" y="52"/>
                  <a:pt x="27" y="52"/>
                </a:cubicBezTo>
                <a:cubicBezTo>
                  <a:pt x="27" y="38"/>
                  <a:pt x="27" y="38"/>
                  <a:pt x="27" y="38"/>
                </a:cubicBezTo>
                <a:cubicBezTo>
                  <a:pt x="27" y="38"/>
                  <a:pt x="27" y="38"/>
                  <a:pt x="27" y="38"/>
                </a:cubicBezTo>
                <a:cubicBezTo>
                  <a:pt x="27" y="36"/>
                  <a:pt x="29" y="34"/>
                  <a:pt x="32" y="34"/>
                </a:cubicBezTo>
                <a:cubicBezTo>
                  <a:pt x="152" y="34"/>
                  <a:pt x="152" y="34"/>
                  <a:pt x="152" y="34"/>
                </a:cubicBezTo>
                <a:cubicBezTo>
                  <a:pt x="152" y="34"/>
                  <a:pt x="152" y="34"/>
                  <a:pt x="152" y="34"/>
                </a:cubicBezTo>
                <a:cubicBezTo>
                  <a:pt x="154" y="34"/>
                  <a:pt x="156" y="36"/>
                  <a:pt x="156" y="38"/>
                </a:cubicBezTo>
                <a:cubicBezTo>
                  <a:pt x="156" y="52"/>
                  <a:pt x="156" y="52"/>
                  <a:pt x="156" y="52"/>
                </a:cubicBezTo>
                <a:close/>
                <a:moveTo>
                  <a:pt x="43" y="110"/>
                </a:moveTo>
                <a:cubicBezTo>
                  <a:pt x="43" y="110"/>
                  <a:pt x="43" y="110"/>
                  <a:pt x="43" y="110"/>
                </a:cubicBezTo>
                <a:cubicBezTo>
                  <a:pt x="15" y="110"/>
                  <a:pt x="15" y="110"/>
                  <a:pt x="15" y="110"/>
                </a:cubicBezTo>
                <a:cubicBezTo>
                  <a:pt x="15" y="160"/>
                  <a:pt x="15" y="160"/>
                  <a:pt x="15" y="160"/>
                </a:cubicBezTo>
                <a:cubicBezTo>
                  <a:pt x="169" y="160"/>
                  <a:pt x="169" y="160"/>
                  <a:pt x="169" y="160"/>
                </a:cubicBezTo>
                <a:cubicBezTo>
                  <a:pt x="169" y="110"/>
                  <a:pt x="169" y="110"/>
                  <a:pt x="169" y="110"/>
                </a:cubicBezTo>
                <a:cubicBezTo>
                  <a:pt x="141" y="110"/>
                  <a:pt x="141" y="110"/>
                  <a:pt x="141" y="110"/>
                </a:cubicBezTo>
                <a:cubicBezTo>
                  <a:pt x="138" y="119"/>
                  <a:pt x="132" y="128"/>
                  <a:pt x="125" y="134"/>
                </a:cubicBezTo>
                <a:cubicBezTo>
                  <a:pt x="116" y="142"/>
                  <a:pt x="104" y="147"/>
                  <a:pt x="92" y="147"/>
                </a:cubicBezTo>
                <a:cubicBezTo>
                  <a:pt x="79" y="147"/>
                  <a:pt x="68" y="142"/>
                  <a:pt x="59" y="134"/>
                </a:cubicBezTo>
                <a:cubicBezTo>
                  <a:pt x="51" y="128"/>
                  <a:pt x="46" y="119"/>
                  <a:pt x="43" y="110"/>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14">
            <a:extLst>
              <a:ext uri="{FF2B5EF4-FFF2-40B4-BE49-F238E27FC236}">
                <a16:creationId xmlns:a16="http://schemas.microsoft.com/office/drawing/2014/main" id="{54E5ECD2-A62B-C54B-9B34-E8565C464B8C}"/>
              </a:ext>
            </a:extLst>
          </p:cNvPr>
          <p:cNvSpPr>
            <a:spLocks noEditPoints="1"/>
          </p:cNvSpPr>
          <p:nvPr>
            <p:custDataLst>
              <p:tags r:id="rId8"/>
            </p:custDataLst>
          </p:nvPr>
        </p:nvSpPr>
        <p:spPr bwMode="auto">
          <a:xfrm>
            <a:off x="3105150" y="3572978"/>
            <a:ext cx="323850" cy="328714"/>
          </a:xfrm>
          <a:custGeom>
            <a:avLst/>
            <a:gdLst>
              <a:gd name="T0" fmla="*/ 82 w 173"/>
              <a:gd name="T1" fmla="*/ 124 h 176"/>
              <a:gd name="T2" fmla="*/ 79 w 173"/>
              <a:gd name="T3" fmla="*/ 119 h 176"/>
              <a:gd name="T4" fmla="*/ 85 w 173"/>
              <a:gd name="T5" fmla="*/ 157 h 176"/>
              <a:gd name="T6" fmla="*/ 68 w 173"/>
              <a:gd name="T7" fmla="*/ 171 h 176"/>
              <a:gd name="T8" fmla="*/ 46 w 173"/>
              <a:gd name="T9" fmla="*/ 171 h 176"/>
              <a:gd name="T10" fmla="*/ 9 w 173"/>
              <a:gd name="T11" fmla="*/ 107 h 176"/>
              <a:gd name="T12" fmla="*/ 10 w 173"/>
              <a:gd name="T13" fmla="*/ 58 h 176"/>
              <a:gd name="T14" fmla="*/ 10 w 173"/>
              <a:gd name="T15" fmla="*/ 58 h 176"/>
              <a:gd name="T16" fmla="*/ 79 w 173"/>
              <a:gd name="T17" fmla="*/ 47 h 176"/>
              <a:gd name="T18" fmla="*/ 141 w 173"/>
              <a:gd name="T19" fmla="*/ 2 h 176"/>
              <a:gd name="T20" fmla="*/ 152 w 173"/>
              <a:gd name="T21" fmla="*/ 8 h 176"/>
              <a:gd name="T22" fmla="*/ 165 w 173"/>
              <a:gd name="T23" fmla="*/ 63 h 176"/>
              <a:gd name="T24" fmla="*/ 173 w 173"/>
              <a:gd name="T25" fmla="*/ 83 h 176"/>
              <a:gd name="T26" fmla="*/ 165 w 173"/>
              <a:gd name="T27" fmla="*/ 103 h 176"/>
              <a:gd name="T28" fmla="*/ 152 w 173"/>
              <a:gd name="T29" fmla="*/ 110 h 176"/>
              <a:gd name="T30" fmla="*/ 145 w 173"/>
              <a:gd name="T31" fmla="*/ 165 h 176"/>
              <a:gd name="T32" fmla="*/ 84 w 173"/>
              <a:gd name="T33" fmla="*/ 104 h 176"/>
              <a:gd name="T34" fmla="*/ 84 w 173"/>
              <a:gd name="T35" fmla="*/ 62 h 176"/>
              <a:gd name="T36" fmla="*/ 20 w 173"/>
              <a:gd name="T37" fmla="*/ 68 h 176"/>
              <a:gd name="T38" fmla="*/ 19 w 173"/>
              <a:gd name="T39" fmla="*/ 97 h 176"/>
              <a:gd name="T40" fmla="*/ 39 w 173"/>
              <a:gd name="T41" fmla="*/ 109 h 176"/>
              <a:gd name="T42" fmla="*/ 63 w 173"/>
              <a:gd name="T43" fmla="*/ 157 h 176"/>
              <a:gd name="T44" fmla="*/ 55 w 173"/>
              <a:gd name="T45" fmla="*/ 114 h 176"/>
              <a:gd name="T46" fmla="*/ 62 w 173"/>
              <a:gd name="T47" fmla="*/ 104 h 176"/>
              <a:gd name="T48" fmla="*/ 93 w 173"/>
              <a:gd name="T49" fmla="*/ 55 h 176"/>
              <a:gd name="T50" fmla="*/ 93 w 173"/>
              <a:gd name="T51" fmla="*/ 111 h 176"/>
              <a:gd name="T52" fmla="*/ 93 w 173"/>
              <a:gd name="T53" fmla="*/ 112 h 176"/>
              <a:gd name="T54" fmla="*/ 93 w 173"/>
              <a:gd name="T55" fmla="*/ 115 h 176"/>
              <a:gd name="T56" fmla="*/ 138 w 173"/>
              <a:gd name="T57" fmla="*/ 21 h 176"/>
              <a:gd name="T58" fmla="*/ 93 w 173"/>
              <a:gd name="T59" fmla="*/ 54 h 176"/>
              <a:gd name="T60" fmla="*/ 93 w 173"/>
              <a:gd name="T61" fmla="*/ 55 h 176"/>
              <a:gd name="T62" fmla="*/ 152 w 173"/>
              <a:gd name="T63" fmla="*/ 65 h 176"/>
              <a:gd name="T64" fmla="*/ 159 w 173"/>
              <a:gd name="T65" fmla="*/ 97 h 176"/>
              <a:gd name="T66" fmla="*/ 165 w 173"/>
              <a:gd name="T67" fmla="*/ 83 h 176"/>
              <a:gd name="T68" fmla="*/ 159 w 173"/>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6">
                <a:moveTo>
                  <a:pt x="141" y="164"/>
                </a:moveTo>
                <a:cubicBezTo>
                  <a:pt x="82" y="124"/>
                  <a:pt x="82" y="124"/>
                  <a:pt x="82" y="124"/>
                </a:cubicBezTo>
                <a:cubicBezTo>
                  <a:pt x="80" y="123"/>
                  <a:pt x="79" y="121"/>
                  <a:pt x="79" y="119"/>
                </a:cubicBezTo>
                <a:cubicBezTo>
                  <a:pt x="79" y="119"/>
                  <a:pt x="79" y="119"/>
                  <a:pt x="79" y="119"/>
                </a:cubicBezTo>
                <a:cubicBezTo>
                  <a:pt x="72" y="119"/>
                  <a:pt x="72" y="119"/>
                  <a:pt x="72" y="119"/>
                </a:cubicBezTo>
                <a:cubicBezTo>
                  <a:pt x="85" y="157"/>
                  <a:pt x="85" y="157"/>
                  <a:pt x="85" y="157"/>
                </a:cubicBezTo>
                <a:cubicBezTo>
                  <a:pt x="86" y="161"/>
                  <a:pt x="84" y="165"/>
                  <a:pt x="81" y="166"/>
                </a:cubicBezTo>
                <a:cubicBezTo>
                  <a:pt x="68" y="171"/>
                  <a:pt x="68" y="171"/>
                  <a:pt x="68" y="171"/>
                </a:cubicBezTo>
                <a:cubicBezTo>
                  <a:pt x="54" y="175"/>
                  <a:pt x="54" y="175"/>
                  <a:pt x="54" y="175"/>
                </a:cubicBezTo>
                <a:cubicBezTo>
                  <a:pt x="51" y="176"/>
                  <a:pt x="47" y="174"/>
                  <a:pt x="46" y="171"/>
                </a:cubicBezTo>
                <a:cubicBezTo>
                  <a:pt x="27" y="118"/>
                  <a:pt x="27" y="118"/>
                  <a:pt x="27" y="118"/>
                </a:cubicBezTo>
                <a:cubicBezTo>
                  <a:pt x="20" y="116"/>
                  <a:pt x="14" y="112"/>
                  <a:pt x="9" y="107"/>
                </a:cubicBezTo>
                <a:cubicBezTo>
                  <a:pt x="3" y="100"/>
                  <a:pt x="0" y="92"/>
                  <a:pt x="0" y="83"/>
                </a:cubicBezTo>
                <a:cubicBezTo>
                  <a:pt x="0" y="73"/>
                  <a:pt x="4" y="64"/>
                  <a:pt x="10" y="58"/>
                </a:cubicBezTo>
                <a:cubicBezTo>
                  <a:pt x="10" y="58"/>
                  <a:pt x="10" y="58"/>
                  <a:pt x="10" y="58"/>
                </a:cubicBezTo>
                <a:cubicBezTo>
                  <a:pt x="10" y="58"/>
                  <a:pt x="10" y="58"/>
                  <a:pt x="10" y="58"/>
                </a:cubicBezTo>
                <a:cubicBezTo>
                  <a:pt x="17" y="51"/>
                  <a:pt x="26" y="47"/>
                  <a:pt x="35" y="47"/>
                </a:cubicBezTo>
                <a:cubicBezTo>
                  <a:pt x="79" y="47"/>
                  <a:pt x="79" y="47"/>
                  <a:pt x="79" y="47"/>
                </a:cubicBezTo>
                <a:cubicBezTo>
                  <a:pt x="79" y="45"/>
                  <a:pt x="80" y="43"/>
                  <a:pt x="82" y="41"/>
                </a:cubicBezTo>
                <a:cubicBezTo>
                  <a:pt x="141" y="2"/>
                  <a:pt x="141" y="2"/>
                  <a:pt x="141" y="2"/>
                </a:cubicBezTo>
                <a:cubicBezTo>
                  <a:pt x="144" y="0"/>
                  <a:pt x="149" y="1"/>
                  <a:pt x="151" y="4"/>
                </a:cubicBezTo>
                <a:cubicBezTo>
                  <a:pt x="152" y="5"/>
                  <a:pt x="152" y="7"/>
                  <a:pt x="152" y="8"/>
                </a:cubicBezTo>
                <a:cubicBezTo>
                  <a:pt x="152" y="56"/>
                  <a:pt x="152" y="56"/>
                  <a:pt x="152" y="56"/>
                </a:cubicBezTo>
                <a:cubicBezTo>
                  <a:pt x="157" y="57"/>
                  <a:pt x="161" y="59"/>
                  <a:pt x="165" y="63"/>
                </a:cubicBezTo>
                <a:cubicBezTo>
                  <a:pt x="165" y="63"/>
                  <a:pt x="165" y="63"/>
                  <a:pt x="165" y="63"/>
                </a:cubicBezTo>
                <a:cubicBezTo>
                  <a:pt x="170" y="68"/>
                  <a:pt x="173" y="75"/>
                  <a:pt x="173" y="83"/>
                </a:cubicBezTo>
                <a:cubicBezTo>
                  <a:pt x="173" y="91"/>
                  <a:pt x="170" y="98"/>
                  <a:pt x="165" y="103"/>
                </a:cubicBezTo>
                <a:cubicBezTo>
                  <a:pt x="165" y="103"/>
                  <a:pt x="165" y="103"/>
                  <a:pt x="165" y="103"/>
                </a:cubicBezTo>
                <a:cubicBezTo>
                  <a:pt x="165" y="103"/>
                  <a:pt x="165" y="103"/>
                  <a:pt x="165" y="103"/>
                </a:cubicBezTo>
                <a:cubicBezTo>
                  <a:pt x="161" y="106"/>
                  <a:pt x="157" y="109"/>
                  <a:pt x="152" y="110"/>
                </a:cubicBezTo>
                <a:cubicBezTo>
                  <a:pt x="152" y="158"/>
                  <a:pt x="152" y="158"/>
                  <a:pt x="152" y="158"/>
                </a:cubicBezTo>
                <a:cubicBezTo>
                  <a:pt x="152" y="162"/>
                  <a:pt x="149" y="165"/>
                  <a:pt x="145" y="165"/>
                </a:cubicBezTo>
                <a:cubicBezTo>
                  <a:pt x="143" y="165"/>
                  <a:pt x="142" y="165"/>
                  <a:pt x="141" y="164"/>
                </a:cubicBezTo>
                <a:close/>
                <a:moveTo>
                  <a:pt x="84" y="104"/>
                </a:moveTo>
                <a:cubicBezTo>
                  <a:pt x="84" y="104"/>
                  <a:pt x="84" y="104"/>
                  <a:pt x="84" y="104"/>
                </a:cubicBezTo>
                <a:cubicBezTo>
                  <a:pt x="84" y="62"/>
                  <a:pt x="84" y="62"/>
                  <a:pt x="84" y="62"/>
                </a:cubicBezTo>
                <a:cubicBezTo>
                  <a:pt x="35" y="62"/>
                  <a:pt x="35" y="62"/>
                  <a:pt x="35" y="62"/>
                </a:cubicBezTo>
                <a:cubicBezTo>
                  <a:pt x="29" y="62"/>
                  <a:pt x="24" y="64"/>
                  <a:pt x="20" y="68"/>
                </a:cubicBezTo>
                <a:cubicBezTo>
                  <a:pt x="16" y="72"/>
                  <a:pt x="14" y="77"/>
                  <a:pt x="14" y="83"/>
                </a:cubicBezTo>
                <a:cubicBezTo>
                  <a:pt x="14" y="89"/>
                  <a:pt x="16" y="94"/>
                  <a:pt x="19" y="97"/>
                </a:cubicBezTo>
                <a:cubicBezTo>
                  <a:pt x="23" y="101"/>
                  <a:pt x="27" y="104"/>
                  <a:pt x="33" y="104"/>
                </a:cubicBezTo>
                <a:cubicBezTo>
                  <a:pt x="35" y="105"/>
                  <a:pt x="38" y="106"/>
                  <a:pt x="39" y="109"/>
                </a:cubicBezTo>
                <a:cubicBezTo>
                  <a:pt x="56" y="160"/>
                  <a:pt x="56" y="160"/>
                  <a:pt x="56" y="160"/>
                </a:cubicBezTo>
                <a:cubicBezTo>
                  <a:pt x="63" y="157"/>
                  <a:pt x="63" y="157"/>
                  <a:pt x="63" y="157"/>
                </a:cubicBezTo>
                <a:cubicBezTo>
                  <a:pt x="69" y="155"/>
                  <a:pt x="69" y="155"/>
                  <a:pt x="69" y="155"/>
                </a:cubicBezTo>
                <a:cubicBezTo>
                  <a:pt x="55" y="114"/>
                  <a:pt x="55" y="114"/>
                  <a:pt x="55" y="114"/>
                </a:cubicBezTo>
                <a:cubicBezTo>
                  <a:pt x="55" y="113"/>
                  <a:pt x="55" y="113"/>
                  <a:pt x="55" y="112"/>
                </a:cubicBezTo>
                <a:cubicBezTo>
                  <a:pt x="55" y="108"/>
                  <a:pt x="58" y="104"/>
                  <a:pt x="62" y="104"/>
                </a:cubicBezTo>
                <a:cubicBezTo>
                  <a:pt x="84" y="104"/>
                  <a:pt x="84" y="104"/>
                  <a:pt x="84" y="104"/>
                </a:cubicBezTo>
                <a:close/>
                <a:moveTo>
                  <a:pt x="93" y="55"/>
                </a:moveTo>
                <a:cubicBezTo>
                  <a:pt x="93" y="55"/>
                  <a:pt x="93" y="55"/>
                  <a:pt x="93" y="55"/>
                </a:cubicBezTo>
                <a:cubicBezTo>
                  <a:pt x="93" y="111"/>
                  <a:pt x="93" y="111"/>
                  <a:pt x="93" y="111"/>
                </a:cubicBezTo>
                <a:cubicBezTo>
                  <a:pt x="93" y="112"/>
                  <a:pt x="93" y="112"/>
                  <a:pt x="93" y="112"/>
                </a:cubicBezTo>
                <a:cubicBezTo>
                  <a:pt x="93" y="112"/>
                  <a:pt x="93" y="112"/>
                  <a:pt x="93" y="112"/>
                </a:cubicBezTo>
                <a:cubicBezTo>
                  <a:pt x="93" y="112"/>
                  <a:pt x="93" y="112"/>
                  <a:pt x="93" y="112"/>
                </a:cubicBezTo>
                <a:cubicBezTo>
                  <a:pt x="93" y="115"/>
                  <a:pt x="93" y="115"/>
                  <a:pt x="93" y="115"/>
                </a:cubicBezTo>
                <a:cubicBezTo>
                  <a:pt x="138" y="145"/>
                  <a:pt x="138" y="145"/>
                  <a:pt x="138" y="145"/>
                </a:cubicBezTo>
                <a:cubicBezTo>
                  <a:pt x="138" y="21"/>
                  <a:pt x="138" y="21"/>
                  <a:pt x="138" y="21"/>
                </a:cubicBezTo>
                <a:cubicBezTo>
                  <a:pt x="93" y="51"/>
                  <a:pt x="93" y="51"/>
                  <a:pt x="93" y="51"/>
                </a:cubicBezTo>
                <a:cubicBezTo>
                  <a:pt x="93" y="54"/>
                  <a:pt x="93" y="54"/>
                  <a:pt x="93" y="54"/>
                </a:cubicBezTo>
                <a:cubicBezTo>
                  <a:pt x="93" y="55"/>
                  <a:pt x="93" y="55"/>
                  <a:pt x="93" y="55"/>
                </a:cubicBezTo>
                <a:cubicBezTo>
                  <a:pt x="93" y="55"/>
                  <a:pt x="93" y="55"/>
                  <a:pt x="93" y="55"/>
                </a:cubicBezTo>
                <a:close/>
                <a:moveTo>
                  <a:pt x="152" y="65"/>
                </a:moveTo>
                <a:cubicBezTo>
                  <a:pt x="152" y="65"/>
                  <a:pt x="152" y="65"/>
                  <a:pt x="152" y="65"/>
                </a:cubicBezTo>
                <a:cubicBezTo>
                  <a:pt x="152" y="101"/>
                  <a:pt x="152" y="101"/>
                  <a:pt x="152" y="101"/>
                </a:cubicBezTo>
                <a:cubicBezTo>
                  <a:pt x="155" y="100"/>
                  <a:pt x="157" y="99"/>
                  <a:pt x="159" y="97"/>
                </a:cubicBezTo>
                <a:cubicBezTo>
                  <a:pt x="159" y="97"/>
                  <a:pt x="159" y="97"/>
                  <a:pt x="159" y="97"/>
                </a:cubicBezTo>
                <a:cubicBezTo>
                  <a:pt x="163" y="93"/>
                  <a:pt x="165" y="89"/>
                  <a:pt x="165" y="83"/>
                </a:cubicBezTo>
                <a:cubicBezTo>
                  <a:pt x="165" y="78"/>
                  <a:pt x="163" y="73"/>
                  <a:pt x="159" y="69"/>
                </a:cubicBezTo>
                <a:cubicBezTo>
                  <a:pt x="159" y="69"/>
                  <a:pt x="159" y="69"/>
                  <a:pt x="159" y="69"/>
                </a:cubicBezTo>
                <a:cubicBezTo>
                  <a:pt x="157" y="67"/>
                  <a:pt x="155" y="66"/>
                  <a:pt x="152" y="65"/>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15">
            <a:extLst>
              <a:ext uri="{FF2B5EF4-FFF2-40B4-BE49-F238E27FC236}">
                <a16:creationId xmlns:a16="http://schemas.microsoft.com/office/drawing/2014/main" id="{98C67054-613A-7E47-A2D9-D4E1393D27BE}"/>
              </a:ext>
            </a:extLst>
          </p:cNvPr>
          <p:cNvSpPr>
            <a:spLocks noEditPoints="1"/>
          </p:cNvSpPr>
          <p:nvPr>
            <p:custDataLst>
              <p:tags r:id="rId9"/>
            </p:custDataLst>
          </p:nvPr>
        </p:nvSpPr>
        <p:spPr bwMode="auto">
          <a:xfrm>
            <a:off x="5703888" y="3557098"/>
            <a:ext cx="342900" cy="360474"/>
          </a:xfrm>
          <a:custGeom>
            <a:avLst/>
            <a:gdLst>
              <a:gd name="T0" fmla="*/ 156 w 183"/>
              <a:gd name="T1" fmla="*/ 27 h 192"/>
              <a:gd name="T2" fmla="*/ 161 w 183"/>
              <a:gd name="T3" fmla="*/ 151 h 192"/>
              <a:gd name="T4" fmla="*/ 169 w 183"/>
              <a:gd name="T5" fmla="*/ 96 h 192"/>
              <a:gd name="T6" fmla="*/ 138 w 183"/>
              <a:gd name="T7" fmla="*/ 129 h 192"/>
              <a:gd name="T8" fmla="*/ 134 w 183"/>
              <a:gd name="T9" fmla="*/ 96 h 192"/>
              <a:gd name="T10" fmla="*/ 54 w 183"/>
              <a:gd name="T11" fmla="*/ 127 h 192"/>
              <a:gd name="T12" fmla="*/ 41 w 183"/>
              <a:gd name="T13" fmla="*/ 96 h 192"/>
              <a:gd name="T14" fmla="*/ 33 w 183"/>
              <a:gd name="T15" fmla="*/ 142 h 192"/>
              <a:gd name="T16" fmla="*/ 0 w 183"/>
              <a:gd name="T17" fmla="*/ 92 h 192"/>
              <a:gd name="T18" fmla="*/ 92 w 183"/>
              <a:gd name="T19" fmla="*/ 0 h 192"/>
              <a:gd name="T20" fmla="*/ 119 w 183"/>
              <a:gd name="T21" fmla="*/ 166 h 192"/>
              <a:gd name="T22" fmla="*/ 112 w 183"/>
              <a:gd name="T23" fmla="*/ 192 h 192"/>
              <a:gd name="T24" fmla="*/ 71 w 183"/>
              <a:gd name="T25" fmla="*/ 192 h 192"/>
              <a:gd name="T26" fmla="*/ 64 w 183"/>
              <a:gd name="T27" fmla="*/ 185 h 192"/>
              <a:gd name="T28" fmla="*/ 42 w 183"/>
              <a:gd name="T29" fmla="*/ 166 h 192"/>
              <a:gd name="T30" fmla="*/ 38 w 183"/>
              <a:gd name="T31" fmla="*/ 154 h 192"/>
              <a:gd name="T32" fmla="*/ 97 w 183"/>
              <a:gd name="T33" fmla="*/ 105 h 192"/>
              <a:gd name="T34" fmla="*/ 146 w 183"/>
              <a:gd name="T35" fmla="*/ 154 h 192"/>
              <a:gd name="T36" fmla="*/ 141 w 183"/>
              <a:gd name="T37" fmla="*/ 166 h 192"/>
              <a:gd name="T38" fmla="*/ 119 w 183"/>
              <a:gd name="T39" fmla="*/ 166 h 192"/>
              <a:gd name="T40" fmla="*/ 105 w 183"/>
              <a:gd name="T41" fmla="*/ 178 h 192"/>
              <a:gd name="T42" fmla="*/ 105 w 183"/>
              <a:gd name="T43" fmla="*/ 159 h 192"/>
              <a:gd name="T44" fmla="*/ 124 w 183"/>
              <a:gd name="T45" fmla="*/ 152 h 192"/>
              <a:gd name="T46" fmla="*/ 59 w 183"/>
              <a:gd name="T47" fmla="*/ 152 h 192"/>
              <a:gd name="T48" fmla="*/ 71 w 183"/>
              <a:gd name="T49" fmla="*/ 152 h 192"/>
              <a:gd name="T50" fmla="*/ 78 w 183"/>
              <a:gd name="T51" fmla="*/ 178 h 192"/>
              <a:gd name="T52" fmla="*/ 146 w 183"/>
              <a:gd name="T53" fmla="*/ 37 h 192"/>
              <a:gd name="T54" fmla="*/ 144 w 183"/>
              <a:gd name="T55" fmla="*/ 35 h 192"/>
              <a:gd name="T56" fmla="*/ 142 w 183"/>
              <a:gd name="T57" fmla="*/ 88 h 192"/>
              <a:gd name="T58" fmla="*/ 146 w 183"/>
              <a:gd name="T59" fmla="*/ 37 h 192"/>
              <a:gd name="T60" fmla="*/ 138 w 183"/>
              <a:gd name="T61" fmla="*/ 30 h 192"/>
              <a:gd name="T62" fmla="*/ 128 w 183"/>
              <a:gd name="T63" fmla="*/ 30 h 192"/>
              <a:gd name="T64" fmla="*/ 138 w 183"/>
              <a:gd name="T65" fmla="*/ 30 h 192"/>
              <a:gd name="T66" fmla="*/ 104 w 183"/>
              <a:gd name="T67" fmla="*/ 16 h 192"/>
              <a:gd name="T68" fmla="*/ 96 w 183"/>
              <a:gd name="T69" fmla="*/ 44 h 192"/>
              <a:gd name="T70" fmla="*/ 123 w 183"/>
              <a:gd name="T71" fmla="*/ 38 h 192"/>
              <a:gd name="T72" fmla="*/ 104 w 183"/>
              <a:gd name="T73" fmla="*/ 16 h 192"/>
              <a:gd name="T74" fmla="*/ 87 w 183"/>
              <a:gd name="T75" fmla="*/ 15 h 192"/>
              <a:gd name="T76" fmla="*/ 62 w 183"/>
              <a:gd name="T77" fmla="*/ 34 h 192"/>
              <a:gd name="T78" fmla="*/ 64 w 183"/>
              <a:gd name="T79" fmla="*/ 39 h 192"/>
              <a:gd name="T80" fmla="*/ 87 w 183"/>
              <a:gd name="T81" fmla="*/ 15 h 192"/>
              <a:gd name="T82" fmla="*/ 61 w 183"/>
              <a:gd name="T83" fmla="*/ 21 h 192"/>
              <a:gd name="T84" fmla="*/ 53 w 183"/>
              <a:gd name="T85" fmla="*/ 34 h 192"/>
              <a:gd name="T86" fmla="*/ 61 w 183"/>
              <a:gd name="T87" fmla="*/ 21 h 192"/>
              <a:gd name="T88" fmla="*/ 39 w 183"/>
              <a:gd name="T89" fmla="*/ 35 h 192"/>
              <a:gd name="T90" fmla="*/ 14 w 183"/>
              <a:gd name="T91" fmla="*/ 88 h 192"/>
              <a:gd name="T92" fmla="*/ 50 w 183"/>
              <a:gd name="T93" fmla="*/ 42 h 192"/>
              <a:gd name="T94" fmla="*/ 126 w 183"/>
              <a:gd name="T95" fmla="*/ 46 h 192"/>
              <a:gd name="T96" fmla="*/ 123 w 183"/>
              <a:gd name="T97" fmla="*/ 47 h 192"/>
              <a:gd name="T98" fmla="*/ 96 w 183"/>
              <a:gd name="T99" fmla="*/ 88 h 192"/>
              <a:gd name="T100" fmla="*/ 126 w 183"/>
              <a:gd name="T101" fmla="*/ 46 h 192"/>
              <a:gd name="T102" fmla="*/ 87 w 183"/>
              <a:gd name="T103" fmla="*/ 53 h 192"/>
              <a:gd name="T104" fmla="*/ 57 w 183"/>
              <a:gd name="T105" fmla="*/ 46 h 192"/>
              <a:gd name="T106" fmla="*/ 87 w 183"/>
              <a:gd name="T107"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92">
                <a:moveTo>
                  <a:pt x="92" y="0"/>
                </a:moveTo>
                <a:cubicBezTo>
                  <a:pt x="117" y="0"/>
                  <a:pt x="140" y="11"/>
                  <a:pt x="156" y="27"/>
                </a:cubicBezTo>
                <a:cubicBezTo>
                  <a:pt x="173" y="44"/>
                  <a:pt x="183" y="67"/>
                  <a:pt x="183" y="92"/>
                </a:cubicBezTo>
                <a:cubicBezTo>
                  <a:pt x="183" y="114"/>
                  <a:pt x="175" y="135"/>
                  <a:pt x="161" y="151"/>
                </a:cubicBezTo>
                <a:cubicBezTo>
                  <a:pt x="156" y="158"/>
                  <a:pt x="144" y="149"/>
                  <a:pt x="151" y="142"/>
                </a:cubicBezTo>
                <a:cubicBezTo>
                  <a:pt x="161" y="129"/>
                  <a:pt x="168" y="113"/>
                  <a:pt x="169" y="96"/>
                </a:cubicBezTo>
                <a:cubicBezTo>
                  <a:pt x="142" y="96"/>
                  <a:pt x="142" y="96"/>
                  <a:pt x="142" y="96"/>
                </a:cubicBezTo>
                <a:cubicBezTo>
                  <a:pt x="142" y="108"/>
                  <a:pt x="140" y="119"/>
                  <a:pt x="138" y="129"/>
                </a:cubicBezTo>
                <a:cubicBezTo>
                  <a:pt x="136" y="135"/>
                  <a:pt x="128" y="133"/>
                  <a:pt x="129" y="127"/>
                </a:cubicBezTo>
                <a:cubicBezTo>
                  <a:pt x="132" y="118"/>
                  <a:pt x="133" y="107"/>
                  <a:pt x="134" y="96"/>
                </a:cubicBezTo>
                <a:cubicBezTo>
                  <a:pt x="99" y="96"/>
                  <a:pt x="84" y="96"/>
                  <a:pt x="49" y="96"/>
                </a:cubicBezTo>
                <a:cubicBezTo>
                  <a:pt x="50" y="107"/>
                  <a:pt x="51" y="118"/>
                  <a:pt x="54" y="127"/>
                </a:cubicBezTo>
                <a:cubicBezTo>
                  <a:pt x="55" y="133"/>
                  <a:pt x="47" y="135"/>
                  <a:pt x="45" y="128"/>
                </a:cubicBezTo>
                <a:cubicBezTo>
                  <a:pt x="43" y="118"/>
                  <a:pt x="41" y="107"/>
                  <a:pt x="41" y="96"/>
                </a:cubicBezTo>
                <a:cubicBezTo>
                  <a:pt x="14" y="96"/>
                  <a:pt x="14" y="96"/>
                  <a:pt x="14" y="96"/>
                </a:cubicBezTo>
                <a:cubicBezTo>
                  <a:pt x="15" y="114"/>
                  <a:pt x="22" y="129"/>
                  <a:pt x="33" y="142"/>
                </a:cubicBezTo>
                <a:cubicBezTo>
                  <a:pt x="39" y="149"/>
                  <a:pt x="28" y="158"/>
                  <a:pt x="22" y="151"/>
                </a:cubicBezTo>
                <a:cubicBezTo>
                  <a:pt x="8" y="135"/>
                  <a:pt x="0" y="114"/>
                  <a:pt x="0" y="92"/>
                </a:cubicBezTo>
                <a:cubicBezTo>
                  <a:pt x="0" y="67"/>
                  <a:pt x="10" y="44"/>
                  <a:pt x="27" y="27"/>
                </a:cubicBezTo>
                <a:cubicBezTo>
                  <a:pt x="43" y="11"/>
                  <a:pt x="66" y="0"/>
                  <a:pt x="92" y="0"/>
                </a:cubicBezTo>
                <a:close/>
                <a:moveTo>
                  <a:pt x="119" y="166"/>
                </a:moveTo>
                <a:cubicBezTo>
                  <a:pt x="119" y="166"/>
                  <a:pt x="119" y="166"/>
                  <a:pt x="119" y="166"/>
                </a:cubicBezTo>
                <a:cubicBezTo>
                  <a:pt x="119" y="185"/>
                  <a:pt x="119" y="185"/>
                  <a:pt x="119" y="185"/>
                </a:cubicBezTo>
                <a:cubicBezTo>
                  <a:pt x="119" y="189"/>
                  <a:pt x="116" y="192"/>
                  <a:pt x="112" y="192"/>
                </a:cubicBezTo>
                <a:cubicBezTo>
                  <a:pt x="112" y="192"/>
                  <a:pt x="112" y="192"/>
                  <a:pt x="112" y="192"/>
                </a:cubicBezTo>
                <a:cubicBezTo>
                  <a:pt x="71" y="192"/>
                  <a:pt x="71" y="192"/>
                  <a:pt x="71" y="192"/>
                </a:cubicBezTo>
                <a:cubicBezTo>
                  <a:pt x="67" y="192"/>
                  <a:pt x="64" y="189"/>
                  <a:pt x="64" y="185"/>
                </a:cubicBezTo>
                <a:cubicBezTo>
                  <a:pt x="64" y="185"/>
                  <a:pt x="64" y="185"/>
                  <a:pt x="64" y="185"/>
                </a:cubicBezTo>
                <a:cubicBezTo>
                  <a:pt x="64" y="166"/>
                  <a:pt x="64" y="166"/>
                  <a:pt x="64" y="166"/>
                </a:cubicBezTo>
                <a:cubicBezTo>
                  <a:pt x="42" y="166"/>
                  <a:pt x="42" y="166"/>
                  <a:pt x="42" y="166"/>
                </a:cubicBezTo>
                <a:cubicBezTo>
                  <a:pt x="39" y="166"/>
                  <a:pt x="36" y="163"/>
                  <a:pt x="36" y="159"/>
                </a:cubicBezTo>
                <a:cubicBezTo>
                  <a:pt x="36" y="157"/>
                  <a:pt x="36" y="155"/>
                  <a:pt x="38" y="154"/>
                </a:cubicBezTo>
                <a:cubicBezTo>
                  <a:pt x="87" y="105"/>
                  <a:pt x="87" y="105"/>
                  <a:pt x="87" y="105"/>
                </a:cubicBezTo>
                <a:cubicBezTo>
                  <a:pt x="89" y="102"/>
                  <a:pt x="94" y="102"/>
                  <a:pt x="97" y="105"/>
                </a:cubicBezTo>
                <a:cubicBezTo>
                  <a:pt x="97" y="105"/>
                  <a:pt x="97" y="105"/>
                  <a:pt x="97" y="105"/>
                </a:cubicBezTo>
                <a:cubicBezTo>
                  <a:pt x="146" y="154"/>
                  <a:pt x="146" y="154"/>
                  <a:pt x="146" y="154"/>
                </a:cubicBezTo>
                <a:cubicBezTo>
                  <a:pt x="148" y="157"/>
                  <a:pt x="148" y="161"/>
                  <a:pt x="146" y="164"/>
                </a:cubicBezTo>
                <a:cubicBezTo>
                  <a:pt x="144" y="165"/>
                  <a:pt x="142" y="166"/>
                  <a:pt x="141" y="166"/>
                </a:cubicBezTo>
                <a:cubicBezTo>
                  <a:pt x="140" y="166"/>
                  <a:pt x="140" y="166"/>
                  <a:pt x="140" y="166"/>
                </a:cubicBezTo>
                <a:cubicBezTo>
                  <a:pt x="119" y="166"/>
                  <a:pt x="119" y="166"/>
                  <a:pt x="119" y="166"/>
                </a:cubicBezTo>
                <a:close/>
                <a:moveTo>
                  <a:pt x="105" y="178"/>
                </a:moveTo>
                <a:cubicBezTo>
                  <a:pt x="105" y="178"/>
                  <a:pt x="105" y="178"/>
                  <a:pt x="105" y="178"/>
                </a:cubicBezTo>
                <a:cubicBezTo>
                  <a:pt x="105" y="159"/>
                  <a:pt x="105" y="159"/>
                  <a:pt x="105" y="159"/>
                </a:cubicBezTo>
                <a:cubicBezTo>
                  <a:pt x="105" y="159"/>
                  <a:pt x="105" y="159"/>
                  <a:pt x="105" y="159"/>
                </a:cubicBezTo>
                <a:cubicBezTo>
                  <a:pt x="105" y="155"/>
                  <a:pt x="109" y="152"/>
                  <a:pt x="112" y="152"/>
                </a:cubicBezTo>
                <a:cubicBezTo>
                  <a:pt x="124" y="152"/>
                  <a:pt x="124" y="152"/>
                  <a:pt x="124" y="152"/>
                </a:cubicBezTo>
                <a:cubicBezTo>
                  <a:pt x="92" y="120"/>
                  <a:pt x="92" y="120"/>
                  <a:pt x="92" y="120"/>
                </a:cubicBezTo>
                <a:cubicBezTo>
                  <a:pt x="59" y="152"/>
                  <a:pt x="59" y="152"/>
                  <a:pt x="59" y="152"/>
                </a:cubicBezTo>
                <a:cubicBezTo>
                  <a:pt x="71" y="152"/>
                  <a:pt x="71" y="152"/>
                  <a:pt x="71" y="152"/>
                </a:cubicBezTo>
                <a:cubicBezTo>
                  <a:pt x="71" y="152"/>
                  <a:pt x="71" y="152"/>
                  <a:pt x="71" y="152"/>
                </a:cubicBezTo>
                <a:cubicBezTo>
                  <a:pt x="75" y="152"/>
                  <a:pt x="78" y="155"/>
                  <a:pt x="78" y="159"/>
                </a:cubicBezTo>
                <a:cubicBezTo>
                  <a:pt x="78" y="178"/>
                  <a:pt x="78" y="178"/>
                  <a:pt x="78" y="178"/>
                </a:cubicBezTo>
                <a:cubicBezTo>
                  <a:pt x="105" y="178"/>
                  <a:pt x="105" y="178"/>
                  <a:pt x="105" y="178"/>
                </a:cubicBezTo>
                <a:close/>
                <a:moveTo>
                  <a:pt x="146" y="37"/>
                </a:moveTo>
                <a:cubicBezTo>
                  <a:pt x="146" y="37"/>
                  <a:pt x="146" y="37"/>
                  <a:pt x="146" y="37"/>
                </a:cubicBezTo>
                <a:cubicBezTo>
                  <a:pt x="146" y="37"/>
                  <a:pt x="145" y="36"/>
                  <a:pt x="144" y="35"/>
                </a:cubicBezTo>
                <a:cubicBezTo>
                  <a:pt x="141" y="38"/>
                  <a:pt x="137" y="40"/>
                  <a:pt x="134" y="42"/>
                </a:cubicBezTo>
                <a:cubicBezTo>
                  <a:pt x="139" y="55"/>
                  <a:pt x="142" y="71"/>
                  <a:pt x="142" y="88"/>
                </a:cubicBezTo>
                <a:cubicBezTo>
                  <a:pt x="169" y="88"/>
                  <a:pt x="169" y="88"/>
                  <a:pt x="169" y="88"/>
                </a:cubicBezTo>
                <a:cubicBezTo>
                  <a:pt x="168" y="68"/>
                  <a:pt x="159" y="50"/>
                  <a:pt x="146" y="37"/>
                </a:cubicBezTo>
                <a:close/>
                <a:moveTo>
                  <a:pt x="138" y="30"/>
                </a:moveTo>
                <a:cubicBezTo>
                  <a:pt x="138" y="30"/>
                  <a:pt x="138" y="30"/>
                  <a:pt x="138" y="30"/>
                </a:cubicBezTo>
                <a:cubicBezTo>
                  <a:pt x="133" y="26"/>
                  <a:pt x="128" y="23"/>
                  <a:pt x="122" y="21"/>
                </a:cubicBezTo>
                <a:cubicBezTo>
                  <a:pt x="124" y="24"/>
                  <a:pt x="126" y="27"/>
                  <a:pt x="128" y="30"/>
                </a:cubicBezTo>
                <a:cubicBezTo>
                  <a:pt x="129" y="32"/>
                  <a:pt x="130" y="33"/>
                  <a:pt x="130" y="34"/>
                </a:cubicBezTo>
                <a:cubicBezTo>
                  <a:pt x="133" y="33"/>
                  <a:pt x="135" y="31"/>
                  <a:pt x="138" y="30"/>
                </a:cubicBezTo>
                <a:close/>
                <a:moveTo>
                  <a:pt x="104" y="16"/>
                </a:moveTo>
                <a:cubicBezTo>
                  <a:pt x="104" y="16"/>
                  <a:pt x="104" y="16"/>
                  <a:pt x="104" y="16"/>
                </a:cubicBezTo>
                <a:cubicBezTo>
                  <a:pt x="102" y="15"/>
                  <a:pt x="99" y="15"/>
                  <a:pt x="96" y="15"/>
                </a:cubicBezTo>
                <a:cubicBezTo>
                  <a:pt x="96" y="44"/>
                  <a:pt x="96" y="44"/>
                  <a:pt x="96" y="44"/>
                </a:cubicBezTo>
                <a:cubicBezTo>
                  <a:pt x="104" y="44"/>
                  <a:pt x="112" y="42"/>
                  <a:pt x="120" y="39"/>
                </a:cubicBezTo>
                <a:cubicBezTo>
                  <a:pt x="121" y="39"/>
                  <a:pt x="122" y="39"/>
                  <a:pt x="123" y="38"/>
                </a:cubicBezTo>
                <a:cubicBezTo>
                  <a:pt x="122" y="37"/>
                  <a:pt x="121" y="35"/>
                  <a:pt x="121" y="34"/>
                </a:cubicBezTo>
                <a:cubicBezTo>
                  <a:pt x="116" y="26"/>
                  <a:pt x="111" y="19"/>
                  <a:pt x="104" y="16"/>
                </a:cubicBezTo>
                <a:close/>
                <a:moveTo>
                  <a:pt x="87" y="15"/>
                </a:moveTo>
                <a:cubicBezTo>
                  <a:pt x="87" y="15"/>
                  <a:pt x="87" y="15"/>
                  <a:pt x="87" y="15"/>
                </a:cubicBezTo>
                <a:cubicBezTo>
                  <a:pt x="85" y="15"/>
                  <a:pt x="82" y="15"/>
                  <a:pt x="79" y="16"/>
                </a:cubicBezTo>
                <a:cubicBezTo>
                  <a:pt x="73" y="19"/>
                  <a:pt x="67" y="26"/>
                  <a:pt x="62" y="34"/>
                </a:cubicBezTo>
                <a:cubicBezTo>
                  <a:pt x="62" y="35"/>
                  <a:pt x="61" y="37"/>
                  <a:pt x="60" y="38"/>
                </a:cubicBezTo>
                <a:cubicBezTo>
                  <a:pt x="62" y="39"/>
                  <a:pt x="63" y="39"/>
                  <a:pt x="64" y="39"/>
                </a:cubicBezTo>
                <a:cubicBezTo>
                  <a:pt x="71" y="42"/>
                  <a:pt x="79" y="44"/>
                  <a:pt x="87" y="44"/>
                </a:cubicBezTo>
                <a:cubicBezTo>
                  <a:pt x="87" y="15"/>
                  <a:pt x="87" y="15"/>
                  <a:pt x="87" y="15"/>
                </a:cubicBezTo>
                <a:close/>
                <a:moveTo>
                  <a:pt x="61" y="21"/>
                </a:moveTo>
                <a:cubicBezTo>
                  <a:pt x="61" y="21"/>
                  <a:pt x="61" y="21"/>
                  <a:pt x="61" y="21"/>
                </a:cubicBezTo>
                <a:cubicBezTo>
                  <a:pt x="56" y="23"/>
                  <a:pt x="50" y="26"/>
                  <a:pt x="45" y="30"/>
                </a:cubicBezTo>
                <a:cubicBezTo>
                  <a:pt x="48" y="31"/>
                  <a:pt x="50" y="33"/>
                  <a:pt x="53" y="34"/>
                </a:cubicBezTo>
                <a:cubicBezTo>
                  <a:pt x="54" y="33"/>
                  <a:pt x="54" y="32"/>
                  <a:pt x="55" y="30"/>
                </a:cubicBezTo>
                <a:cubicBezTo>
                  <a:pt x="57" y="27"/>
                  <a:pt x="59" y="24"/>
                  <a:pt x="61" y="21"/>
                </a:cubicBezTo>
                <a:close/>
                <a:moveTo>
                  <a:pt x="39" y="35"/>
                </a:moveTo>
                <a:cubicBezTo>
                  <a:pt x="39" y="35"/>
                  <a:pt x="39" y="35"/>
                  <a:pt x="39" y="35"/>
                </a:cubicBezTo>
                <a:cubicBezTo>
                  <a:pt x="38" y="36"/>
                  <a:pt x="38" y="37"/>
                  <a:pt x="37" y="37"/>
                </a:cubicBezTo>
                <a:cubicBezTo>
                  <a:pt x="24" y="50"/>
                  <a:pt x="15" y="68"/>
                  <a:pt x="14" y="88"/>
                </a:cubicBezTo>
                <a:cubicBezTo>
                  <a:pt x="41" y="88"/>
                  <a:pt x="41" y="88"/>
                  <a:pt x="41" y="88"/>
                </a:cubicBezTo>
                <a:cubicBezTo>
                  <a:pt x="41" y="71"/>
                  <a:pt x="45" y="55"/>
                  <a:pt x="50" y="42"/>
                </a:cubicBezTo>
                <a:cubicBezTo>
                  <a:pt x="46" y="40"/>
                  <a:pt x="42" y="38"/>
                  <a:pt x="39" y="35"/>
                </a:cubicBezTo>
                <a:close/>
                <a:moveTo>
                  <a:pt x="126" y="46"/>
                </a:moveTo>
                <a:cubicBezTo>
                  <a:pt x="126" y="46"/>
                  <a:pt x="126" y="46"/>
                  <a:pt x="126" y="46"/>
                </a:cubicBezTo>
                <a:cubicBezTo>
                  <a:pt x="125" y="46"/>
                  <a:pt x="124" y="47"/>
                  <a:pt x="123" y="47"/>
                </a:cubicBezTo>
                <a:cubicBezTo>
                  <a:pt x="114" y="50"/>
                  <a:pt x="105" y="52"/>
                  <a:pt x="96" y="53"/>
                </a:cubicBezTo>
                <a:cubicBezTo>
                  <a:pt x="96" y="88"/>
                  <a:pt x="96" y="88"/>
                  <a:pt x="96" y="88"/>
                </a:cubicBezTo>
                <a:cubicBezTo>
                  <a:pt x="134" y="88"/>
                  <a:pt x="134" y="88"/>
                  <a:pt x="134" y="88"/>
                </a:cubicBezTo>
                <a:cubicBezTo>
                  <a:pt x="133" y="72"/>
                  <a:pt x="131" y="58"/>
                  <a:pt x="126" y="46"/>
                </a:cubicBezTo>
                <a:close/>
                <a:moveTo>
                  <a:pt x="87" y="53"/>
                </a:moveTo>
                <a:cubicBezTo>
                  <a:pt x="87" y="53"/>
                  <a:pt x="87" y="53"/>
                  <a:pt x="87" y="53"/>
                </a:cubicBezTo>
                <a:cubicBezTo>
                  <a:pt x="78" y="52"/>
                  <a:pt x="69" y="50"/>
                  <a:pt x="61" y="47"/>
                </a:cubicBezTo>
                <a:cubicBezTo>
                  <a:pt x="59" y="47"/>
                  <a:pt x="58" y="46"/>
                  <a:pt x="57" y="46"/>
                </a:cubicBezTo>
                <a:cubicBezTo>
                  <a:pt x="53" y="58"/>
                  <a:pt x="50" y="72"/>
                  <a:pt x="49" y="88"/>
                </a:cubicBezTo>
                <a:cubicBezTo>
                  <a:pt x="87" y="88"/>
                  <a:pt x="87" y="88"/>
                  <a:pt x="87" y="88"/>
                </a:cubicBezTo>
                <a:cubicBezTo>
                  <a:pt x="87" y="53"/>
                  <a:pt x="87" y="53"/>
                  <a:pt x="87" y="53"/>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1" name="PA_任意多边形 16">
            <a:extLst>
              <a:ext uri="{FF2B5EF4-FFF2-40B4-BE49-F238E27FC236}">
                <a16:creationId xmlns:a16="http://schemas.microsoft.com/office/drawing/2014/main" id="{1A15640A-E706-E247-B03B-6BC2548883CD}"/>
              </a:ext>
            </a:extLst>
          </p:cNvPr>
          <p:cNvSpPr>
            <a:spLocks noEditPoints="1"/>
          </p:cNvSpPr>
          <p:nvPr>
            <p:custDataLst>
              <p:tags r:id="rId10"/>
            </p:custDataLst>
          </p:nvPr>
        </p:nvSpPr>
        <p:spPr bwMode="auto">
          <a:xfrm>
            <a:off x="4398964" y="1464127"/>
            <a:ext cx="344487" cy="322362"/>
          </a:xfrm>
          <a:custGeom>
            <a:avLst/>
            <a:gdLst>
              <a:gd name="T0" fmla="*/ 52 w 183"/>
              <a:gd name="T1" fmla="*/ 142 h 172"/>
              <a:gd name="T2" fmla="*/ 156 w 183"/>
              <a:gd name="T3" fmla="*/ 138 h 172"/>
              <a:gd name="T4" fmla="*/ 156 w 183"/>
              <a:gd name="T5" fmla="*/ 146 h 172"/>
              <a:gd name="T6" fmla="*/ 56 w 183"/>
              <a:gd name="T7" fmla="*/ 24 h 172"/>
              <a:gd name="T8" fmla="*/ 52 w 183"/>
              <a:gd name="T9" fmla="*/ 28 h 172"/>
              <a:gd name="T10" fmla="*/ 52 w 183"/>
              <a:gd name="T11" fmla="*/ 58 h 172"/>
              <a:gd name="T12" fmla="*/ 57 w 183"/>
              <a:gd name="T13" fmla="*/ 62 h 172"/>
              <a:gd name="T14" fmla="*/ 156 w 183"/>
              <a:gd name="T15" fmla="*/ 62 h 172"/>
              <a:gd name="T16" fmla="*/ 160 w 183"/>
              <a:gd name="T17" fmla="*/ 28 h 172"/>
              <a:gd name="T18" fmla="*/ 156 w 183"/>
              <a:gd name="T19" fmla="*/ 24 h 172"/>
              <a:gd name="T20" fmla="*/ 61 w 183"/>
              <a:gd name="T21" fmla="*/ 54 h 172"/>
              <a:gd name="T22" fmla="*/ 61 w 183"/>
              <a:gd name="T23" fmla="*/ 32 h 172"/>
              <a:gd name="T24" fmla="*/ 152 w 183"/>
              <a:gd name="T25" fmla="*/ 54 h 172"/>
              <a:gd name="T26" fmla="*/ 29 w 183"/>
              <a:gd name="T27" fmla="*/ 52 h 172"/>
              <a:gd name="T28" fmla="*/ 14 w 183"/>
              <a:gd name="T29" fmla="*/ 52 h 172"/>
              <a:gd name="T30" fmla="*/ 29 w 183"/>
              <a:gd name="T31" fmla="*/ 150 h 172"/>
              <a:gd name="T32" fmla="*/ 22 w 183"/>
              <a:gd name="T33" fmla="*/ 172 h 172"/>
              <a:gd name="T34" fmla="*/ 7 w 183"/>
              <a:gd name="T35" fmla="*/ 166 h 172"/>
              <a:gd name="T36" fmla="*/ 0 w 183"/>
              <a:gd name="T37" fmla="*/ 150 h 172"/>
              <a:gd name="T38" fmla="*/ 0 w 183"/>
              <a:gd name="T39" fmla="*/ 45 h 172"/>
              <a:gd name="T40" fmla="*/ 29 w 183"/>
              <a:gd name="T41" fmla="*/ 38 h 172"/>
              <a:gd name="T42" fmla="*/ 37 w 183"/>
              <a:gd name="T43" fmla="*/ 0 h 172"/>
              <a:gd name="T44" fmla="*/ 176 w 183"/>
              <a:gd name="T45" fmla="*/ 0 h 172"/>
              <a:gd name="T46" fmla="*/ 183 w 183"/>
              <a:gd name="T47" fmla="*/ 7 h 172"/>
              <a:gd name="T48" fmla="*/ 177 w 183"/>
              <a:gd name="T49" fmla="*/ 166 h 172"/>
              <a:gd name="T50" fmla="*/ 177 w 183"/>
              <a:gd name="T51" fmla="*/ 166 h 172"/>
              <a:gd name="T52" fmla="*/ 22 w 183"/>
              <a:gd name="T53" fmla="*/ 172 h 172"/>
              <a:gd name="T54" fmla="*/ 22 w 183"/>
              <a:gd name="T55" fmla="*/ 172 h 172"/>
              <a:gd name="T56" fmla="*/ 169 w 183"/>
              <a:gd name="T57" fmla="*/ 150 h 172"/>
              <a:gd name="T58" fmla="*/ 44 w 183"/>
              <a:gd name="T59" fmla="*/ 14 h 172"/>
              <a:gd name="T60" fmla="*/ 42 w 183"/>
              <a:gd name="T61" fmla="*/ 158 h 172"/>
              <a:gd name="T62" fmla="*/ 167 w 183"/>
              <a:gd name="T63" fmla="*/ 156 h 172"/>
              <a:gd name="T64" fmla="*/ 169 w 183"/>
              <a:gd name="T65" fmla="*/ 150 h 172"/>
              <a:gd name="T66" fmla="*/ 111 w 183"/>
              <a:gd name="T67" fmla="*/ 70 h 172"/>
              <a:gd name="T68" fmla="*/ 156 w 183"/>
              <a:gd name="T69" fmla="*/ 70 h 172"/>
              <a:gd name="T70" fmla="*/ 160 w 183"/>
              <a:gd name="T71" fmla="*/ 75 h 172"/>
              <a:gd name="T72" fmla="*/ 156 w 183"/>
              <a:gd name="T73" fmla="*/ 101 h 172"/>
              <a:gd name="T74" fmla="*/ 111 w 183"/>
              <a:gd name="T75" fmla="*/ 101 h 172"/>
              <a:gd name="T76" fmla="*/ 107 w 183"/>
              <a:gd name="T77" fmla="*/ 97 h 172"/>
              <a:gd name="T78" fmla="*/ 111 w 183"/>
              <a:gd name="T79" fmla="*/ 70 h 172"/>
              <a:gd name="T80" fmla="*/ 152 w 183"/>
              <a:gd name="T81" fmla="*/ 79 h 172"/>
              <a:gd name="T82" fmla="*/ 115 w 183"/>
              <a:gd name="T83" fmla="*/ 93 h 172"/>
              <a:gd name="T84" fmla="*/ 152 w 183"/>
              <a:gd name="T85" fmla="*/ 79 h 172"/>
              <a:gd name="T86" fmla="*/ 56 w 183"/>
              <a:gd name="T87" fmla="*/ 79 h 172"/>
              <a:gd name="T88" fmla="*/ 56 w 183"/>
              <a:gd name="T89" fmla="*/ 70 h 172"/>
              <a:gd name="T90" fmla="*/ 102 w 183"/>
              <a:gd name="T91" fmla="*/ 75 h 172"/>
              <a:gd name="T92" fmla="*/ 56 w 183"/>
              <a:gd name="T93" fmla="*/ 79 h 172"/>
              <a:gd name="T94" fmla="*/ 56 w 183"/>
              <a:gd name="T95" fmla="*/ 101 h 172"/>
              <a:gd name="T96" fmla="*/ 56 w 183"/>
              <a:gd name="T97" fmla="*/ 93 h 172"/>
              <a:gd name="T98" fmla="*/ 102 w 183"/>
              <a:gd name="T99" fmla="*/ 97 h 172"/>
              <a:gd name="T100" fmla="*/ 56 w 183"/>
              <a:gd name="T101" fmla="*/ 101 h 172"/>
              <a:gd name="T102" fmla="*/ 56 w 183"/>
              <a:gd name="T103" fmla="*/ 124 h 172"/>
              <a:gd name="T104" fmla="*/ 56 w 183"/>
              <a:gd name="T105" fmla="*/ 115 h 172"/>
              <a:gd name="T106" fmla="*/ 160 w 183"/>
              <a:gd name="T107" fmla="*/ 120 h 172"/>
              <a:gd name="T108" fmla="*/ 56 w 183"/>
              <a:gd name="T109" fmla="*/ 12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172">
                <a:moveTo>
                  <a:pt x="56" y="146"/>
                </a:moveTo>
                <a:cubicBezTo>
                  <a:pt x="54" y="146"/>
                  <a:pt x="52" y="145"/>
                  <a:pt x="52" y="142"/>
                </a:cubicBezTo>
                <a:cubicBezTo>
                  <a:pt x="52" y="140"/>
                  <a:pt x="54" y="138"/>
                  <a:pt x="56" y="138"/>
                </a:cubicBezTo>
                <a:cubicBezTo>
                  <a:pt x="156" y="138"/>
                  <a:pt x="156" y="138"/>
                  <a:pt x="156" y="138"/>
                </a:cubicBezTo>
                <a:cubicBezTo>
                  <a:pt x="158" y="138"/>
                  <a:pt x="160" y="140"/>
                  <a:pt x="160" y="142"/>
                </a:cubicBezTo>
                <a:cubicBezTo>
                  <a:pt x="160" y="145"/>
                  <a:pt x="158" y="146"/>
                  <a:pt x="156" y="146"/>
                </a:cubicBezTo>
                <a:cubicBezTo>
                  <a:pt x="56" y="146"/>
                  <a:pt x="56" y="146"/>
                  <a:pt x="56" y="146"/>
                </a:cubicBezTo>
                <a:close/>
                <a:moveTo>
                  <a:pt x="56" y="24"/>
                </a:moveTo>
                <a:cubicBezTo>
                  <a:pt x="56" y="24"/>
                  <a:pt x="56" y="24"/>
                  <a:pt x="56" y="24"/>
                </a:cubicBezTo>
                <a:cubicBezTo>
                  <a:pt x="54" y="24"/>
                  <a:pt x="52" y="26"/>
                  <a:pt x="52" y="28"/>
                </a:cubicBezTo>
                <a:cubicBezTo>
                  <a:pt x="52" y="28"/>
                  <a:pt x="52" y="28"/>
                  <a:pt x="52" y="28"/>
                </a:cubicBezTo>
                <a:cubicBezTo>
                  <a:pt x="52" y="58"/>
                  <a:pt x="52" y="58"/>
                  <a:pt x="52" y="58"/>
                </a:cubicBezTo>
                <a:cubicBezTo>
                  <a:pt x="52" y="60"/>
                  <a:pt x="54" y="62"/>
                  <a:pt x="56" y="62"/>
                </a:cubicBezTo>
                <a:cubicBezTo>
                  <a:pt x="57" y="62"/>
                  <a:pt x="57" y="62"/>
                  <a:pt x="57" y="62"/>
                </a:cubicBezTo>
                <a:cubicBezTo>
                  <a:pt x="156" y="62"/>
                  <a:pt x="156" y="62"/>
                  <a:pt x="156" y="62"/>
                </a:cubicBezTo>
                <a:cubicBezTo>
                  <a:pt x="156" y="62"/>
                  <a:pt x="156" y="62"/>
                  <a:pt x="156" y="62"/>
                </a:cubicBezTo>
                <a:cubicBezTo>
                  <a:pt x="158" y="62"/>
                  <a:pt x="160" y="60"/>
                  <a:pt x="160" y="58"/>
                </a:cubicBezTo>
                <a:cubicBezTo>
                  <a:pt x="160" y="28"/>
                  <a:pt x="160" y="28"/>
                  <a:pt x="160" y="28"/>
                </a:cubicBezTo>
                <a:cubicBezTo>
                  <a:pt x="160" y="28"/>
                  <a:pt x="160" y="28"/>
                  <a:pt x="160" y="28"/>
                </a:cubicBezTo>
                <a:cubicBezTo>
                  <a:pt x="160" y="26"/>
                  <a:pt x="158" y="24"/>
                  <a:pt x="156" y="24"/>
                </a:cubicBezTo>
                <a:cubicBezTo>
                  <a:pt x="56" y="24"/>
                  <a:pt x="56" y="24"/>
                  <a:pt x="56" y="24"/>
                </a:cubicBezTo>
                <a:close/>
                <a:moveTo>
                  <a:pt x="61" y="54"/>
                </a:moveTo>
                <a:cubicBezTo>
                  <a:pt x="61" y="54"/>
                  <a:pt x="61" y="54"/>
                  <a:pt x="61" y="54"/>
                </a:cubicBezTo>
                <a:cubicBezTo>
                  <a:pt x="61" y="32"/>
                  <a:pt x="61" y="32"/>
                  <a:pt x="61" y="32"/>
                </a:cubicBezTo>
                <a:cubicBezTo>
                  <a:pt x="152" y="32"/>
                  <a:pt x="152" y="32"/>
                  <a:pt x="152" y="32"/>
                </a:cubicBezTo>
                <a:cubicBezTo>
                  <a:pt x="152" y="54"/>
                  <a:pt x="152" y="54"/>
                  <a:pt x="152" y="54"/>
                </a:cubicBezTo>
                <a:cubicBezTo>
                  <a:pt x="61" y="54"/>
                  <a:pt x="61" y="54"/>
                  <a:pt x="61" y="54"/>
                </a:cubicBezTo>
                <a:close/>
                <a:moveTo>
                  <a:pt x="29" y="52"/>
                </a:moveTo>
                <a:cubicBezTo>
                  <a:pt x="29" y="52"/>
                  <a:pt x="29" y="52"/>
                  <a:pt x="29" y="52"/>
                </a:cubicBezTo>
                <a:cubicBezTo>
                  <a:pt x="14" y="52"/>
                  <a:pt x="14" y="52"/>
                  <a:pt x="14" y="52"/>
                </a:cubicBezTo>
                <a:cubicBezTo>
                  <a:pt x="14" y="150"/>
                  <a:pt x="14" y="150"/>
                  <a:pt x="14" y="150"/>
                </a:cubicBezTo>
                <a:cubicBezTo>
                  <a:pt x="14" y="160"/>
                  <a:pt x="29" y="160"/>
                  <a:pt x="29" y="150"/>
                </a:cubicBezTo>
                <a:cubicBezTo>
                  <a:pt x="29" y="52"/>
                  <a:pt x="29" y="52"/>
                  <a:pt x="29" y="52"/>
                </a:cubicBezTo>
                <a:close/>
                <a:moveTo>
                  <a:pt x="22" y="172"/>
                </a:moveTo>
                <a:cubicBezTo>
                  <a:pt x="22" y="172"/>
                  <a:pt x="22" y="172"/>
                  <a:pt x="22" y="172"/>
                </a:cubicBezTo>
                <a:cubicBezTo>
                  <a:pt x="16" y="172"/>
                  <a:pt x="10" y="170"/>
                  <a:pt x="7" y="166"/>
                </a:cubicBezTo>
                <a:cubicBezTo>
                  <a:pt x="6" y="166"/>
                  <a:pt x="6" y="166"/>
                  <a:pt x="6" y="166"/>
                </a:cubicBezTo>
                <a:cubicBezTo>
                  <a:pt x="3" y="162"/>
                  <a:pt x="0" y="156"/>
                  <a:pt x="0" y="150"/>
                </a:cubicBezTo>
                <a:cubicBezTo>
                  <a:pt x="0" y="45"/>
                  <a:pt x="0" y="45"/>
                  <a:pt x="0" y="45"/>
                </a:cubicBezTo>
                <a:cubicBezTo>
                  <a:pt x="0" y="45"/>
                  <a:pt x="0" y="45"/>
                  <a:pt x="0" y="45"/>
                </a:cubicBezTo>
                <a:cubicBezTo>
                  <a:pt x="0" y="41"/>
                  <a:pt x="3" y="38"/>
                  <a:pt x="7" y="38"/>
                </a:cubicBezTo>
                <a:cubicBezTo>
                  <a:pt x="29" y="38"/>
                  <a:pt x="29" y="38"/>
                  <a:pt x="29" y="38"/>
                </a:cubicBezTo>
                <a:cubicBezTo>
                  <a:pt x="29" y="7"/>
                  <a:pt x="29" y="7"/>
                  <a:pt x="29" y="7"/>
                </a:cubicBezTo>
                <a:cubicBezTo>
                  <a:pt x="29" y="3"/>
                  <a:pt x="33" y="0"/>
                  <a:pt x="37" y="0"/>
                </a:cubicBezTo>
                <a:cubicBezTo>
                  <a:pt x="37" y="0"/>
                  <a:pt x="37" y="0"/>
                  <a:pt x="37" y="0"/>
                </a:cubicBezTo>
                <a:cubicBezTo>
                  <a:pt x="176" y="0"/>
                  <a:pt x="176" y="0"/>
                  <a:pt x="176" y="0"/>
                </a:cubicBezTo>
                <a:cubicBezTo>
                  <a:pt x="180" y="0"/>
                  <a:pt x="183" y="3"/>
                  <a:pt x="183" y="7"/>
                </a:cubicBezTo>
                <a:cubicBezTo>
                  <a:pt x="183" y="7"/>
                  <a:pt x="183" y="7"/>
                  <a:pt x="183" y="7"/>
                </a:cubicBezTo>
                <a:cubicBezTo>
                  <a:pt x="183" y="150"/>
                  <a:pt x="183" y="150"/>
                  <a:pt x="183" y="150"/>
                </a:cubicBezTo>
                <a:cubicBezTo>
                  <a:pt x="183" y="156"/>
                  <a:pt x="181" y="162"/>
                  <a:pt x="177" y="166"/>
                </a:cubicBezTo>
                <a:cubicBezTo>
                  <a:pt x="177" y="166"/>
                  <a:pt x="177" y="166"/>
                  <a:pt x="177" y="166"/>
                </a:cubicBezTo>
                <a:cubicBezTo>
                  <a:pt x="177" y="166"/>
                  <a:pt x="177" y="166"/>
                  <a:pt x="177" y="166"/>
                </a:cubicBezTo>
                <a:cubicBezTo>
                  <a:pt x="173" y="170"/>
                  <a:pt x="167" y="172"/>
                  <a:pt x="161" y="172"/>
                </a:cubicBezTo>
                <a:cubicBezTo>
                  <a:pt x="22" y="172"/>
                  <a:pt x="22" y="172"/>
                  <a:pt x="22" y="172"/>
                </a:cubicBezTo>
                <a:cubicBezTo>
                  <a:pt x="22" y="172"/>
                  <a:pt x="22" y="172"/>
                  <a:pt x="22" y="172"/>
                </a:cubicBezTo>
                <a:cubicBezTo>
                  <a:pt x="22" y="172"/>
                  <a:pt x="22" y="172"/>
                  <a:pt x="22" y="172"/>
                </a:cubicBezTo>
                <a:close/>
                <a:moveTo>
                  <a:pt x="169" y="150"/>
                </a:moveTo>
                <a:cubicBezTo>
                  <a:pt x="169" y="150"/>
                  <a:pt x="169" y="150"/>
                  <a:pt x="169" y="150"/>
                </a:cubicBezTo>
                <a:cubicBezTo>
                  <a:pt x="169" y="14"/>
                  <a:pt x="169" y="14"/>
                  <a:pt x="169" y="14"/>
                </a:cubicBezTo>
                <a:cubicBezTo>
                  <a:pt x="44" y="14"/>
                  <a:pt x="44" y="14"/>
                  <a:pt x="44" y="14"/>
                </a:cubicBezTo>
                <a:cubicBezTo>
                  <a:pt x="44" y="59"/>
                  <a:pt x="44" y="105"/>
                  <a:pt x="44" y="150"/>
                </a:cubicBezTo>
                <a:cubicBezTo>
                  <a:pt x="44" y="153"/>
                  <a:pt x="43" y="156"/>
                  <a:pt x="42" y="158"/>
                </a:cubicBezTo>
                <a:cubicBezTo>
                  <a:pt x="161" y="158"/>
                  <a:pt x="161" y="158"/>
                  <a:pt x="161" y="158"/>
                </a:cubicBezTo>
                <a:cubicBezTo>
                  <a:pt x="163" y="158"/>
                  <a:pt x="165" y="157"/>
                  <a:pt x="167" y="156"/>
                </a:cubicBezTo>
                <a:cubicBezTo>
                  <a:pt x="167" y="156"/>
                  <a:pt x="167" y="156"/>
                  <a:pt x="167" y="156"/>
                </a:cubicBezTo>
                <a:cubicBezTo>
                  <a:pt x="168" y="154"/>
                  <a:pt x="169" y="153"/>
                  <a:pt x="169" y="150"/>
                </a:cubicBezTo>
                <a:close/>
                <a:moveTo>
                  <a:pt x="111" y="70"/>
                </a:moveTo>
                <a:cubicBezTo>
                  <a:pt x="111" y="70"/>
                  <a:pt x="111" y="70"/>
                  <a:pt x="111" y="70"/>
                </a:cubicBezTo>
                <a:cubicBezTo>
                  <a:pt x="111" y="70"/>
                  <a:pt x="111" y="70"/>
                  <a:pt x="111" y="70"/>
                </a:cubicBezTo>
                <a:cubicBezTo>
                  <a:pt x="156" y="70"/>
                  <a:pt x="156" y="70"/>
                  <a:pt x="156" y="70"/>
                </a:cubicBezTo>
                <a:cubicBezTo>
                  <a:pt x="158" y="70"/>
                  <a:pt x="160" y="72"/>
                  <a:pt x="160" y="75"/>
                </a:cubicBezTo>
                <a:cubicBezTo>
                  <a:pt x="160" y="75"/>
                  <a:pt x="160" y="75"/>
                  <a:pt x="160" y="75"/>
                </a:cubicBezTo>
                <a:cubicBezTo>
                  <a:pt x="160" y="97"/>
                  <a:pt x="160" y="97"/>
                  <a:pt x="160" y="97"/>
                </a:cubicBezTo>
                <a:cubicBezTo>
                  <a:pt x="160" y="99"/>
                  <a:pt x="158" y="101"/>
                  <a:pt x="156" y="101"/>
                </a:cubicBezTo>
                <a:cubicBezTo>
                  <a:pt x="156" y="101"/>
                  <a:pt x="156" y="101"/>
                  <a:pt x="156" y="101"/>
                </a:cubicBezTo>
                <a:cubicBezTo>
                  <a:pt x="111" y="101"/>
                  <a:pt x="111" y="101"/>
                  <a:pt x="111" y="101"/>
                </a:cubicBezTo>
                <a:cubicBezTo>
                  <a:pt x="109" y="101"/>
                  <a:pt x="107" y="99"/>
                  <a:pt x="107" y="97"/>
                </a:cubicBezTo>
                <a:cubicBezTo>
                  <a:pt x="107" y="97"/>
                  <a:pt x="107" y="97"/>
                  <a:pt x="107" y="97"/>
                </a:cubicBezTo>
                <a:cubicBezTo>
                  <a:pt x="107" y="75"/>
                  <a:pt x="107" y="75"/>
                  <a:pt x="107" y="75"/>
                </a:cubicBezTo>
                <a:cubicBezTo>
                  <a:pt x="107" y="72"/>
                  <a:pt x="109" y="70"/>
                  <a:pt x="111" y="70"/>
                </a:cubicBezTo>
                <a:close/>
                <a:moveTo>
                  <a:pt x="152" y="79"/>
                </a:moveTo>
                <a:cubicBezTo>
                  <a:pt x="152" y="79"/>
                  <a:pt x="152" y="79"/>
                  <a:pt x="152" y="79"/>
                </a:cubicBezTo>
                <a:cubicBezTo>
                  <a:pt x="115" y="79"/>
                  <a:pt x="115" y="79"/>
                  <a:pt x="115" y="79"/>
                </a:cubicBezTo>
                <a:cubicBezTo>
                  <a:pt x="115" y="93"/>
                  <a:pt x="115" y="93"/>
                  <a:pt x="115" y="93"/>
                </a:cubicBezTo>
                <a:cubicBezTo>
                  <a:pt x="152" y="93"/>
                  <a:pt x="152" y="93"/>
                  <a:pt x="152" y="93"/>
                </a:cubicBezTo>
                <a:cubicBezTo>
                  <a:pt x="152" y="79"/>
                  <a:pt x="152" y="79"/>
                  <a:pt x="152" y="79"/>
                </a:cubicBezTo>
                <a:close/>
                <a:moveTo>
                  <a:pt x="56" y="79"/>
                </a:moveTo>
                <a:cubicBezTo>
                  <a:pt x="56" y="79"/>
                  <a:pt x="56" y="79"/>
                  <a:pt x="56" y="79"/>
                </a:cubicBezTo>
                <a:cubicBezTo>
                  <a:pt x="54" y="79"/>
                  <a:pt x="52" y="77"/>
                  <a:pt x="52" y="75"/>
                </a:cubicBezTo>
                <a:cubicBezTo>
                  <a:pt x="52" y="72"/>
                  <a:pt x="54" y="70"/>
                  <a:pt x="56" y="70"/>
                </a:cubicBezTo>
                <a:cubicBezTo>
                  <a:pt x="97" y="70"/>
                  <a:pt x="97" y="70"/>
                  <a:pt x="97" y="70"/>
                </a:cubicBezTo>
                <a:cubicBezTo>
                  <a:pt x="100" y="70"/>
                  <a:pt x="102" y="72"/>
                  <a:pt x="102" y="75"/>
                </a:cubicBezTo>
                <a:cubicBezTo>
                  <a:pt x="102" y="77"/>
                  <a:pt x="100" y="79"/>
                  <a:pt x="97" y="79"/>
                </a:cubicBezTo>
                <a:cubicBezTo>
                  <a:pt x="56" y="79"/>
                  <a:pt x="56" y="79"/>
                  <a:pt x="56" y="79"/>
                </a:cubicBezTo>
                <a:close/>
                <a:moveTo>
                  <a:pt x="56" y="101"/>
                </a:moveTo>
                <a:cubicBezTo>
                  <a:pt x="56" y="101"/>
                  <a:pt x="56" y="101"/>
                  <a:pt x="56" y="101"/>
                </a:cubicBezTo>
                <a:cubicBezTo>
                  <a:pt x="54" y="101"/>
                  <a:pt x="52" y="99"/>
                  <a:pt x="52" y="97"/>
                </a:cubicBezTo>
                <a:cubicBezTo>
                  <a:pt x="52" y="95"/>
                  <a:pt x="54" y="93"/>
                  <a:pt x="56" y="93"/>
                </a:cubicBezTo>
                <a:cubicBezTo>
                  <a:pt x="97" y="93"/>
                  <a:pt x="97" y="93"/>
                  <a:pt x="97" y="93"/>
                </a:cubicBezTo>
                <a:cubicBezTo>
                  <a:pt x="100" y="93"/>
                  <a:pt x="102" y="95"/>
                  <a:pt x="102" y="97"/>
                </a:cubicBezTo>
                <a:cubicBezTo>
                  <a:pt x="102" y="99"/>
                  <a:pt x="100" y="101"/>
                  <a:pt x="97" y="101"/>
                </a:cubicBezTo>
                <a:cubicBezTo>
                  <a:pt x="56" y="101"/>
                  <a:pt x="56" y="101"/>
                  <a:pt x="56" y="101"/>
                </a:cubicBezTo>
                <a:close/>
                <a:moveTo>
                  <a:pt x="56" y="124"/>
                </a:moveTo>
                <a:cubicBezTo>
                  <a:pt x="56" y="124"/>
                  <a:pt x="56" y="124"/>
                  <a:pt x="56" y="124"/>
                </a:cubicBezTo>
                <a:cubicBezTo>
                  <a:pt x="54" y="124"/>
                  <a:pt x="52" y="122"/>
                  <a:pt x="52" y="120"/>
                </a:cubicBezTo>
                <a:cubicBezTo>
                  <a:pt x="52" y="117"/>
                  <a:pt x="54" y="115"/>
                  <a:pt x="56" y="115"/>
                </a:cubicBezTo>
                <a:cubicBezTo>
                  <a:pt x="156" y="115"/>
                  <a:pt x="156" y="115"/>
                  <a:pt x="156" y="115"/>
                </a:cubicBezTo>
                <a:cubicBezTo>
                  <a:pt x="158" y="115"/>
                  <a:pt x="160" y="117"/>
                  <a:pt x="160" y="120"/>
                </a:cubicBezTo>
                <a:cubicBezTo>
                  <a:pt x="160" y="122"/>
                  <a:pt x="158" y="124"/>
                  <a:pt x="156" y="124"/>
                </a:cubicBezTo>
                <a:cubicBezTo>
                  <a:pt x="56" y="124"/>
                  <a:pt x="56" y="124"/>
                  <a:pt x="56" y="124"/>
                </a:cubicBez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PA_淘宝店chenying0907 17">
            <a:extLst>
              <a:ext uri="{FF2B5EF4-FFF2-40B4-BE49-F238E27FC236}">
                <a16:creationId xmlns:a16="http://schemas.microsoft.com/office/drawing/2014/main" id="{D57C4F6D-8F1C-DE4A-BCF1-F9121123B041}"/>
              </a:ext>
            </a:extLst>
          </p:cNvPr>
          <p:cNvSpPr>
            <a:spLocks noChangeArrowheads="1"/>
          </p:cNvSpPr>
          <p:nvPr>
            <p:custDataLst>
              <p:tags r:id="rId11"/>
            </p:custDataLst>
          </p:nvPr>
        </p:nvSpPr>
        <p:spPr bwMode="auto">
          <a:xfrm>
            <a:off x="103559" y="3371303"/>
            <a:ext cx="2476129"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100" b="1" dirty="0">
                <a:latin typeface="Noto Sans S Chinese Medium" panose="020B0600000000000000" pitchFamily="34" charset="-122"/>
                <a:ea typeface="Noto Sans S Chinese Medium" panose="020B0600000000000000" pitchFamily="34" charset="-122"/>
              </a:rPr>
              <a:t>Sense</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go</a:t>
            </a:r>
          </a:p>
          <a:p>
            <a:r>
              <a:rPr lang="en-US" altLang="zh-CN" sz="800" dirty="0">
                <a:latin typeface="Noto Sans S Chinese Medium" panose="020B0600000000000000" pitchFamily="34" charset="-122"/>
                <a:ea typeface="Noto Sans S Chinese Medium" panose="020B0600000000000000" pitchFamily="34" charset="-122"/>
              </a:rPr>
              <a:t>Based on computer vision technology such as face attribute recognition and customer feature detection, the consumer's various types of information are extracted from the video to form statistical analysis and analysis of consumer behavior, and statistical analysis of passenger flow is provided for large shopping malls, supermarkets, high-end cafes, etc. Big data information reference for refined operational analysis and decision making such as key customer analysis. It can be used in the supermarket or restaurant.</a:t>
            </a:r>
          </a:p>
        </p:txBody>
      </p:sp>
      <p:sp>
        <p:nvSpPr>
          <p:cNvPr id="13" name="PA_淘宝店chenying0907 18">
            <a:extLst>
              <a:ext uri="{FF2B5EF4-FFF2-40B4-BE49-F238E27FC236}">
                <a16:creationId xmlns:a16="http://schemas.microsoft.com/office/drawing/2014/main" id="{13FF044C-F166-BD45-B9D7-CA321DF3F3C8}"/>
              </a:ext>
            </a:extLst>
          </p:cNvPr>
          <p:cNvSpPr>
            <a:spLocks noChangeArrowheads="1"/>
          </p:cNvSpPr>
          <p:nvPr>
            <p:custDataLst>
              <p:tags r:id="rId12"/>
            </p:custDataLst>
          </p:nvPr>
        </p:nvSpPr>
        <p:spPr bwMode="auto">
          <a:xfrm>
            <a:off x="620330" y="2013639"/>
            <a:ext cx="2476129"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100" b="1" dirty="0">
                <a:latin typeface="Noto Sans S Chinese Medium" panose="020B0600000000000000" pitchFamily="34" charset="-122"/>
                <a:ea typeface="Noto Sans S Chinese Medium" panose="020B0600000000000000" pitchFamily="34" charset="-122"/>
              </a:rPr>
              <a:t>Sense photo</a:t>
            </a:r>
          </a:p>
          <a:p>
            <a:r>
              <a:rPr lang="en-US" altLang="zh-CN" sz="800" dirty="0">
                <a:latin typeface="Noto Sans S Chinese Medium" panose="020B0600000000000000" pitchFamily="34" charset="-122"/>
                <a:ea typeface="Noto Sans S Chinese Medium" panose="020B0600000000000000" pitchFamily="34" charset="-122"/>
              </a:rPr>
              <a:t>Based on deep learning technology, it realizes face unlocking, face detection and clustering functions for intelligent terminals, and provides image processing solutions such as dual camera, background blur, heavy lighting, and smart photo album. We can use it when we process our photos and to unlock the electronic equipment using face.</a:t>
            </a:r>
          </a:p>
        </p:txBody>
      </p:sp>
      <p:sp>
        <p:nvSpPr>
          <p:cNvPr id="14" name="PA_淘宝店chenying0907 19">
            <a:extLst>
              <a:ext uri="{FF2B5EF4-FFF2-40B4-BE49-F238E27FC236}">
                <a16:creationId xmlns:a16="http://schemas.microsoft.com/office/drawing/2014/main" id="{63A88D0C-95A7-F14C-B759-51B6D68FF2F8}"/>
              </a:ext>
            </a:extLst>
          </p:cNvPr>
          <p:cNvSpPr>
            <a:spLocks noChangeArrowheads="1"/>
          </p:cNvSpPr>
          <p:nvPr>
            <p:custDataLst>
              <p:tags r:id="rId13"/>
            </p:custDataLst>
          </p:nvPr>
        </p:nvSpPr>
        <p:spPr bwMode="auto">
          <a:xfrm>
            <a:off x="1080293" y="1001659"/>
            <a:ext cx="288925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100" b="1" dirty="0">
                <a:latin typeface="Noto Sans S Chinese Medium" panose="020B0600000000000000" pitchFamily="34" charset="-122"/>
                <a:ea typeface="Noto Sans S Chinese Medium" panose="020B0600000000000000" pitchFamily="34" charset="-122"/>
              </a:rPr>
              <a:t>Sense keeper</a:t>
            </a:r>
          </a:p>
          <a:p>
            <a:r>
              <a:rPr lang="en-US" altLang="zh-CN" sz="800" dirty="0">
                <a:latin typeface="Noto Sans S Chinese Medium" panose="020B0600000000000000" pitchFamily="34" charset="-122"/>
                <a:ea typeface="Noto Sans S Chinese Medium" panose="020B0600000000000000" pitchFamily="34" charset="-122"/>
              </a:rPr>
              <a:t>A face recognition device for controlling pedestrian access gates. It is mainly used for identity verification and intelligent security management in public channels. It can support multiple authentication methods such as ID card, smart IC card, QR code and face.</a:t>
            </a:r>
          </a:p>
        </p:txBody>
      </p:sp>
      <p:sp>
        <p:nvSpPr>
          <p:cNvPr id="15" name="PA_淘宝店chenying0907 20">
            <a:extLst>
              <a:ext uri="{FF2B5EF4-FFF2-40B4-BE49-F238E27FC236}">
                <a16:creationId xmlns:a16="http://schemas.microsoft.com/office/drawing/2014/main" id="{1F9BAA6B-6CF0-F345-A6A3-D58BDB631698}"/>
              </a:ext>
            </a:extLst>
          </p:cNvPr>
          <p:cNvSpPr>
            <a:spLocks noChangeArrowheads="1"/>
          </p:cNvSpPr>
          <p:nvPr>
            <p:custDataLst>
              <p:tags r:id="rId14"/>
            </p:custDataLst>
          </p:nvPr>
        </p:nvSpPr>
        <p:spPr bwMode="auto">
          <a:xfrm>
            <a:off x="6567489" y="3371303"/>
            <a:ext cx="2435057"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Sense</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ID</a:t>
            </a:r>
          </a:p>
          <a:p>
            <a:r>
              <a:rPr lang="en-US" altLang="zh-CN" sz="800" dirty="0">
                <a:latin typeface="Noto Sans S Chinese Medium" panose="020B0600000000000000" pitchFamily="34" charset="-122"/>
                <a:ea typeface="Noto Sans S Chinese Medium" panose="020B0600000000000000" pitchFamily="34" charset="-122"/>
              </a:rPr>
              <a:t>Relying on the world's leading face recognition technology, </a:t>
            </a:r>
            <a:r>
              <a:rPr lang="en-US" altLang="zh-CN" sz="800" dirty="0" err="1">
                <a:latin typeface="Noto Sans S Chinese Medium" panose="020B0600000000000000" pitchFamily="34" charset="-122"/>
                <a:ea typeface="Noto Sans S Chinese Medium" panose="020B0600000000000000" pitchFamily="34" charset="-122"/>
              </a:rPr>
              <a:t>Sensetime</a:t>
            </a:r>
            <a:r>
              <a:rPr lang="en-US" altLang="zh-CN" sz="800" dirty="0">
                <a:latin typeface="Noto Sans S Chinese Medium" panose="020B0600000000000000" pitchFamily="34" charset="-122"/>
                <a:ea typeface="Noto Sans S Chinese Medium" panose="020B0600000000000000" pitchFamily="34" charset="-122"/>
              </a:rPr>
              <a:t> Technology provides an integrated solution of “</a:t>
            </a:r>
            <a:r>
              <a:rPr lang="en-US" altLang="zh-CN" sz="800" dirty="0" err="1">
                <a:latin typeface="Noto Sans S Chinese Medium" panose="020B0600000000000000" pitchFamily="34" charset="-122"/>
                <a:ea typeface="Noto Sans S Chinese Medium" panose="020B0600000000000000" pitchFamily="34" charset="-122"/>
              </a:rPr>
              <a:t>cloud+end</a:t>
            </a:r>
            <a:r>
              <a:rPr lang="en-US" altLang="zh-CN" sz="800" dirty="0">
                <a:latin typeface="Noto Sans S Chinese Medium" panose="020B0600000000000000" pitchFamily="34" charset="-122"/>
                <a:ea typeface="Noto Sans S Chinese Medium" panose="020B0600000000000000" pitchFamily="34" charset="-122"/>
              </a:rPr>
              <a:t>”, including software SDK, cloud service and authentication hardware terminal products. Through the functions of living body detection, card identification, face comparison, etc., the authenticity of the user's identity is ensured. Reduced business risks and reduced human resource costs for customers such as the financial industry and mobile operators.</a:t>
            </a:r>
          </a:p>
        </p:txBody>
      </p:sp>
      <p:sp>
        <p:nvSpPr>
          <p:cNvPr id="16" name="PA_淘宝店chenying0907 21">
            <a:extLst>
              <a:ext uri="{FF2B5EF4-FFF2-40B4-BE49-F238E27FC236}">
                <a16:creationId xmlns:a16="http://schemas.microsoft.com/office/drawing/2014/main" id="{CF4B008C-92AF-BF42-B4D4-27B649D25F27}"/>
              </a:ext>
            </a:extLst>
          </p:cNvPr>
          <p:cNvSpPr>
            <a:spLocks noChangeArrowheads="1"/>
          </p:cNvSpPr>
          <p:nvPr>
            <p:custDataLst>
              <p:tags r:id="rId15"/>
            </p:custDataLst>
          </p:nvPr>
        </p:nvSpPr>
        <p:spPr bwMode="auto">
          <a:xfrm>
            <a:off x="6090470" y="1700210"/>
            <a:ext cx="2841251"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Sense</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drive</a:t>
            </a:r>
          </a:p>
          <a:p>
            <a:r>
              <a:rPr lang="en-US" altLang="zh-CN" sz="800" dirty="0">
                <a:latin typeface="Noto Sans S Chinese Medium" panose="020B0600000000000000" pitchFamily="34" charset="-122"/>
                <a:ea typeface="Noto Sans S Chinese Medium" panose="020B0600000000000000" pitchFamily="34" charset="-122"/>
              </a:rPr>
              <a:t>Provides complete in-car driver monitoring solutions including face detection, fatigue detection, attention detection and gesture recognition. Balanced safety, driver assistance and in-car interactive entertainment. And can be used in L3 autonomous driving man-machine control transfer (attention detection), Digital cockpit function control and entertainment interface (gesture recognition) as well as Transportation / Business Fleet Management (Fatigue Testing + Attention Detection).</a:t>
            </a:r>
          </a:p>
        </p:txBody>
      </p:sp>
      <p:sp>
        <p:nvSpPr>
          <p:cNvPr id="17" name="PA_任意多边形 22">
            <a:extLst>
              <a:ext uri="{FF2B5EF4-FFF2-40B4-BE49-F238E27FC236}">
                <a16:creationId xmlns:a16="http://schemas.microsoft.com/office/drawing/2014/main" id="{2C9A46BA-5E37-6746-AF83-8E6DFB8B437F}"/>
              </a:ext>
            </a:extLst>
          </p:cNvPr>
          <p:cNvSpPr>
            <a:spLocks/>
          </p:cNvSpPr>
          <p:nvPr>
            <p:custDataLst>
              <p:tags r:id="rId16"/>
            </p:custDataLst>
          </p:nvPr>
        </p:nvSpPr>
        <p:spPr bwMode="auto">
          <a:xfrm>
            <a:off x="5737225" y="1"/>
            <a:ext cx="3416300" cy="3318899"/>
          </a:xfrm>
          <a:custGeom>
            <a:avLst/>
            <a:gdLst>
              <a:gd name="T0" fmla="*/ 0 w 2152"/>
              <a:gd name="T1" fmla="*/ 0 h 2090"/>
              <a:gd name="T2" fmla="*/ 0 w 2152"/>
              <a:gd name="T3" fmla="*/ 0 h 2090"/>
              <a:gd name="T4" fmla="*/ 2152 w 2152"/>
              <a:gd name="T5" fmla="*/ 2090 h 2090"/>
              <a:gd name="T6" fmla="*/ 2152 w 2152"/>
              <a:gd name="T7" fmla="*/ 2090 h 2090"/>
              <a:gd name="T8" fmla="*/ 0 w 2152"/>
              <a:gd name="T9" fmla="*/ 0 h 2090"/>
            </a:gdLst>
            <a:ahLst/>
            <a:cxnLst>
              <a:cxn ang="0">
                <a:pos x="T0" y="T1"/>
              </a:cxn>
              <a:cxn ang="0">
                <a:pos x="T2" y="T3"/>
              </a:cxn>
              <a:cxn ang="0">
                <a:pos x="T4" y="T5"/>
              </a:cxn>
              <a:cxn ang="0">
                <a:pos x="T6" y="T7"/>
              </a:cxn>
              <a:cxn ang="0">
                <a:pos x="T8" y="T9"/>
              </a:cxn>
            </a:cxnLst>
            <a:rect l="0" t="0" r="r" b="b"/>
            <a:pathLst>
              <a:path w="2152" h="2090">
                <a:moveTo>
                  <a:pt x="0" y="0"/>
                </a:moveTo>
                <a:lnTo>
                  <a:pt x="0" y="0"/>
                </a:lnTo>
                <a:lnTo>
                  <a:pt x="2152" y="2090"/>
                </a:lnTo>
                <a:lnTo>
                  <a:pt x="2152" y="2090"/>
                </a:lnTo>
                <a:lnTo>
                  <a:pt x="0" y="0"/>
                </a:lnTo>
                <a:close/>
              </a:path>
            </a:pathLst>
          </a:custGeom>
          <a:solidFill>
            <a:srgbClr val="F286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8" name="PA_淘宝店chenying0907 43">
            <a:extLst>
              <a:ext uri="{FF2B5EF4-FFF2-40B4-BE49-F238E27FC236}">
                <a16:creationId xmlns:a16="http://schemas.microsoft.com/office/drawing/2014/main" id="{27828CAE-15D6-EA45-9890-FA6B5B869F22}"/>
              </a:ext>
            </a:extLst>
          </p:cNvPr>
          <p:cNvGrpSpPr/>
          <p:nvPr>
            <p:custDataLst>
              <p:tags r:id="rId17"/>
            </p:custDataLst>
          </p:nvPr>
        </p:nvGrpSpPr>
        <p:grpSpPr>
          <a:xfrm>
            <a:off x="-9190" y="0"/>
            <a:ext cx="620750" cy="791858"/>
            <a:chOff x="0" y="-21236"/>
            <a:chExt cx="3311527" cy="4224338"/>
          </a:xfrm>
        </p:grpSpPr>
        <p:sp>
          <p:nvSpPr>
            <p:cNvPr id="19" name="淘宝店chenying0907 37">
              <a:extLst>
                <a:ext uri="{FF2B5EF4-FFF2-40B4-BE49-F238E27FC236}">
                  <a16:creationId xmlns:a16="http://schemas.microsoft.com/office/drawing/2014/main" id="{98C5141E-827F-4E40-B2E2-0F17E965665D}"/>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淘宝店chenying0907 38">
              <a:extLst>
                <a:ext uri="{FF2B5EF4-FFF2-40B4-BE49-F238E27FC236}">
                  <a16:creationId xmlns:a16="http://schemas.microsoft.com/office/drawing/2014/main" id="{B70CFE18-6618-1440-99E1-99B74776ACCF}"/>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9">
              <a:extLst>
                <a:ext uri="{FF2B5EF4-FFF2-40B4-BE49-F238E27FC236}">
                  <a16:creationId xmlns:a16="http://schemas.microsoft.com/office/drawing/2014/main" id="{E5A6A591-EC56-B846-805A-701CAA50C18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2" name="PA_文本框 4">
            <a:extLst>
              <a:ext uri="{FF2B5EF4-FFF2-40B4-BE49-F238E27FC236}">
                <a16:creationId xmlns:a16="http://schemas.microsoft.com/office/drawing/2014/main" id="{277715AD-337D-AE49-82EC-F44340948159}"/>
              </a:ext>
            </a:extLst>
          </p:cNvPr>
          <p:cNvSpPr txBox="1">
            <a:spLocks noChangeArrowheads="1"/>
          </p:cNvSpPr>
          <p:nvPr>
            <p:custDataLst>
              <p:tags r:id="rId18"/>
            </p:custDataLst>
          </p:nvPr>
        </p:nvSpPr>
        <p:spPr bwMode="auto">
          <a:xfrm>
            <a:off x="535359" y="184337"/>
            <a:ext cx="1346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Products</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 </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23" name="PA_文本框 5">
            <a:extLst>
              <a:ext uri="{FF2B5EF4-FFF2-40B4-BE49-F238E27FC236}">
                <a16:creationId xmlns:a16="http://schemas.microsoft.com/office/drawing/2014/main" id="{F3522FFB-EAEA-3A46-B96A-B66AAB096F7A}"/>
              </a:ext>
            </a:extLst>
          </p:cNvPr>
          <p:cNvSpPr txBox="1">
            <a:spLocks noChangeArrowheads="1"/>
          </p:cNvSpPr>
          <p:nvPr>
            <p:custDataLst>
              <p:tags r:id="rId19"/>
            </p:custDataLst>
          </p:nvPr>
        </p:nvSpPr>
        <p:spPr bwMode="auto">
          <a:xfrm>
            <a:off x="535359" y="509426"/>
            <a:ext cx="14641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Introduction </a:t>
            </a:r>
          </a:p>
        </p:txBody>
      </p:sp>
    </p:spTree>
    <p:extLst>
      <p:ext uri="{BB962C8B-B14F-4D97-AF65-F5344CB8AC3E}">
        <p14:creationId xmlns:p14="http://schemas.microsoft.com/office/powerpoint/2010/main" val="4729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2">
            <a:extLst>
              <a:ext uri="{FF2B5EF4-FFF2-40B4-BE49-F238E27FC236}">
                <a16:creationId xmlns:a16="http://schemas.microsoft.com/office/drawing/2014/main" id="{26EAD297-CF10-FA46-B1E8-1C90087CCD69}"/>
              </a:ext>
            </a:extLst>
          </p:cNvPr>
          <p:cNvSpPr>
            <a:spLocks/>
          </p:cNvSpPr>
          <p:nvPr>
            <p:custDataLst>
              <p:tags r:id="rId1"/>
            </p:custDataLst>
          </p:nvPr>
        </p:nvSpPr>
        <p:spPr bwMode="auto">
          <a:xfrm>
            <a:off x="4051301" y="1103653"/>
            <a:ext cx="1039813" cy="4044610"/>
          </a:xfrm>
          <a:custGeom>
            <a:avLst/>
            <a:gdLst/>
            <a:ahLst/>
            <a:cxnLst/>
            <a:rect l="l" t="t" r="r" b="b"/>
            <a:pathLst>
              <a:path w="1039813" h="4044610">
                <a:moveTo>
                  <a:pt x="519907" y="95280"/>
                </a:moveTo>
                <a:cubicBezTo>
                  <a:pt x="284499" y="95280"/>
                  <a:pt x="93663" y="285820"/>
                  <a:pt x="93663" y="520862"/>
                </a:cubicBezTo>
                <a:cubicBezTo>
                  <a:pt x="93663" y="755904"/>
                  <a:pt x="284499" y="946444"/>
                  <a:pt x="519907" y="946444"/>
                </a:cubicBezTo>
                <a:cubicBezTo>
                  <a:pt x="755315" y="946444"/>
                  <a:pt x="946151" y="755904"/>
                  <a:pt x="946151" y="520862"/>
                </a:cubicBezTo>
                <a:cubicBezTo>
                  <a:pt x="946151" y="285820"/>
                  <a:pt x="755315" y="95280"/>
                  <a:pt x="519907" y="95280"/>
                </a:cubicBezTo>
                <a:close/>
                <a:moveTo>
                  <a:pt x="520700" y="0"/>
                </a:moveTo>
                <a:cubicBezTo>
                  <a:pt x="808038" y="0"/>
                  <a:pt x="1039813" y="231847"/>
                  <a:pt x="1039813" y="520861"/>
                </a:cubicBezTo>
                <a:cubicBezTo>
                  <a:pt x="1039813" y="792407"/>
                  <a:pt x="831851" y="1016314"/>
                  <a:pt x="568325" y="1040133"/>
                </a:cubicBezTo>
                <a:cubicBezTo>
                  <a:pt x="568325" y="1040133"/>
                  <a:pt x="568325" y="1276744"/>
                  <a:pt x="568325" y="4044610"/>
                </a:cubicBezTo>
                <a:cubicBezTo>
                  <a:pt x="568325" y="4044610"/>
                  <a:pt x="569913" y="4041434"/>
                  <a:pt x="473075" y="4041434"/>
                </a:cubicBezTo>
                <a:cubicBezTo>
                  <a:pt x="473075" y="4041434"/>
                  <a:pt x="471488" y="3808000"/>
                  <a:pt x="471488" y="1040133"/>
                </a:cubicBezTo>
                <a:cubicBezTo>
                  <a:pt x="207963" y="1016314"/>
                  <a:pt x="0" y="792407"/>
                  <a:pt x="0" y="520861"/>
                </a:cubicBezTo>
                <a:cubicBezTo>
                  <a:pt x="0" y="231847"/>
                  <a:pt x="231775" y="0"/>
                  <a:pt x="520700" y="0"/>
                </a:cubicBez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3">
            <a:extLst>
              <a:ext uri="{FF2B5EF4-FFF2-40B4-BE49-F238E27FC236}">
                <a16:creationId xmlns:a16="http://schemas.microsoft.com/office/drawing/2014/main" id="{AB7504E8-01A3-664D-A5C1-BA4CBADAEF69}"/>
              </a:ext>
            </a:extLst>
          </p:cNvPr>
          <p:cNvSpPr>
            <a:spLocks/>
          </p:cNvSpPr>
          <p:nvPr>
            <p:custDataLst>
              <p:tags r:id="rId2"/>
            </p:custDataLst>
          </p:nvPr>
        </p:nvSpPr>
        <p:spPr bwMode="auto">
          <a:xfrm>
            <a:off x="3171825" y="2126319"/>
            <a:ext cx="1042988" cy="3017181"/>
          </a:xfrm>
          <a:custGeom>
            <a:avLst/>
            <a:gdLst/>
            <a:ahLst/>
            <a:cxnLst/>
            <a:rect l="l" t="t" r="r" b="b"/>
            <a:pathLst>
              <a:path w="1042988" h="3017181">
                <a:moveTo>
                  <a:pt x="519908" y="95280"/>
                </a:moveTo>
                <a:cubicBezTo>
                  <a:pt x="284500" y="95280"/>
                  <a:pt x="93664" y="286175"/>
                  <a:pt x="93664" y="521655"/>
                </a:cubicBezTo>
                <a:cubicBezTo>
                  <a:pt x="93664" y="757135"/>
                  <a:pt x="284500" y="948030"/>
                  <a:pt x="519908" y="948030"/>
                </a:cubicBezTo>
                <a:cubicBezTo>
                  <a:pt x="755316" y="948030"/>
                  <a:pt x="946152" y="757135"/>
                  <a:pt x="946152" y="521655"/>
                </a:cubicBezTo>
                <a:cubicBezTo>
                  <a:pt x="946152" y="286175"/>
                  <a:pt x="755316" y="95280"/>
                  <a:pt x="519908" y="95280"/>
                </a:cubicBezTo>
                <a:close/>
                <a:moveTo>
                  <a:pt x="521494" y="0"/>
                </a:moveTo>
                <a:cubicBezTo>
                  <a:pt x="808503" y="0"/>
                  <a:pt x="1042988" y="232524"/>
                  <a:pt x="1042988" y="521303"/>
                </a:cubicBezTo>
                <a:cubicBezTo>
                  <a:pt x="1042988" y="521303"/>
                  <a:pt x="1042988" y="521303"/>
                  <a:pt x="1042988" y="3017181"/>
                </a:cubicBezTo>
                <a:cubicBezTo>
                  <a:pt x="1042988" y="3017181"/>
                  <a:pt x="1042988" y="3017181"/>
                  <a:pt x="947318" y="3017181"/>
                </a:cubicBezTo>
                <a:cubicBezTo>
                  <a:pt x="947318" y="3017181"/>
                  <a:pt x="947318" y="3017181"/>
                  <a:pt x="947318" y="819458"/>
                </a:cubicBezTo>
                <a:cubicBezTo>
                  <a:pt x="853525" y="954472"/>
                  <a:pt x="697827" y="1042606"/>
                  <a:pt x="521494" y="1042606"/>
                </a:cubicBezTo>
                <a:cubicBezTo>
                  <a:pt x="232609" y="1042606"/>
                  <a:pt x="0" y="808207"/>
                  <a:pt x="0" y="521303"/>
                </a:cubicBezTo>
                <a:cubicBezTo>
                  <a:pt x="0" y="232524"/>
                  <a:pt x="232609" y="0"/>
                  <a:pt x="521494" y="0"/>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4">
            <a:extLst>
              <a:ext uri="{FF2B5EF4-FFF2-40B4-BE49-F238E27FC236}">
                <a16:creationId xmlns:a16="http://schemas.microsoft.com/office/drawing/2014/main" id="{C9DBB8C5-8537-2B42-8EC0-8F30AE4840B9}"/>
              </a:ext>
            </a:extLst>
          </p:cNvPr>
          <p:cNvSpPr>
            <a:spLocks/>
          </p:cNvSpPr>
          <p:nvPr>
            <p:custDataLst>
              <p:tags r:id="rId3"/>
            </p:custDataLst>
          </p:nvPr>
        </p:nvSpPr>
        <p:spPr bwMode="auto">
          <a:xfrm>
            <a:off x="2746376" y="3215681"/>
            <a:ext cx="1039813" cy="1927820"/>
          </a:xfrm>
          <a:custGeom>
            <a:avLst/>
            <a:gdLst/>
            <a:ahLst/>
            <a:cxnLst/>
            <a:rect l="l" t="t" r="r" b="b"/>
            <a:pathLst>
              <a:path w="1039813" h="1927820">
                <a:moveTo>
                  <a:pt x="519907" y="95279"/>
                </a:moveTo>
                <a:cubicBezTo>
                  <a:pt x="284499" y="95279"/>
                  <a:pt x="93663" y="286530"/>
                  <a:pt x="93663" y="522449"/>
                </a:cubicBezTo>
                <a:cubicBezTo>
                  <a:pt x="93663" y="758368"/>
                  <a:pt x="284499" y="949619"/>
                  <a:pt x="519907" y="949619"/>
                </a:cubicBezTo>
                <a:cubicBezTo>
                  <a:pt x="755315" y="949619"/>
                  <a:pt x="946151" y="758368"/>
                  <a:pt x="946151" y="522449"/>
                </a:cubicBezTo>
                <a:cubicBezTo>
                  <a:pt x="946151" y="286530"/>
                  <a:pt x="755315" y="95279"/>
                  <a:pt x="519907" y="95279"/>
                </a:cubicBezTo>
                <a:close/>
                <a:moveTo>
                  <a:pt x="518970" y="0"/>
                </a:moveTo>
                <a:cubicBezTo>
                  <a:pt x="807495" y="0"/>
                  <a:pt x="1039813" y="234414"/>
                  <a:pt x="1039813" y="521337"/>
                </a:cubicBezTo>
                <a:cubicBezTo>
                  <a:pt x="1039813" y="521337"/>
                  <a:pt x="1039813" y="521337"/>
                  <a:pt x="1039813" y="1927820"/>
                </a:cubicBezTo>
                <a:cubicBezTo>
                  <a:pt x="1039813" y="1927820"/>
                  <a:pt x="1039813" y="1927820"/>
                  <a:pt x="946136" y="1927820"/>
                </a:cubicBezTo>
                <a:cubicBezTo>
                  <a:pt x="946136" y="1927820"/>
                  <a:pt x="946136" y="1927820"/>
                  <a:pt x="946136" y="821386"/>
                </a:cubicBezTo>
                <a:cubicBezTo>
                  <a:pt x="852459" y="954534"/>
                  <a:pt x="696956" y="1042673"/>
                  <a:pt x="518970" y="1042673"/>
                </a:cubicBezTo>
                <a:cubicBezTo>
                  <a:pt x="232319" y="1042673"/>
                  <a:pt x="0" y="810135"/>
                  <a:pt x="0" y="521337"/>
                </a:cubicBezTo>
                <a:cubicBezTo>
                  <a:pt x="0" y="234414"/>
                  <a:pt x="232319" y="0"/>
                  <a:pt x="518970" y="0"/>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5">
            <a:extLst>
              <a:ext uri="{FF2B5EF4-FFF2-40B4-BE49-F238E27FC236}">
                <a16:creationId xmlns:a16="http://schemas.microsoft.com/office/drawing/2014/main" id="{FAE8C749-CBA8-4841-B6A5-B88B4D1F9CE3}"/>
              </a:ext>
            </a:extLst>
          </p:cNvPr>
          <p:cNvSpPr>
            <a:spLocks/>
          </p:cNvSpPr>
          <p:nvPr>
            <p:custDataLst>
              <p:tags r:id="rId4"/>
            </p:custDataLst>
          </p:nvPr>
        </p:nvSpPr>
        <p:spPr bwMode="auto">
          <a:xfrm>
            <a:off x="4927600" y="2126319"/>
            <a:ext cx="1042988" cy="3017181"/>
          </a:xfrm>
          <a:custGeom>
            <a:avLst/>
            <a:gdLst/>
            <a:ahLst/>
            <a:cxnLst/>
            <a:rect l="l" t="t" r="r" b="b"/>
            <a:pathLst>
              <a:path w="1042988" h="3017181">
                <a:moveTo>
                  <a:pt x="523083" y="95280"/>
                </a:moveTo>
                <a:cubicBezTo>
                  <a:pt x="287675" y="95280"/>
                  <a:pt x="96839" y="286175"/>
                  <a:pt x="96839" y="521655"/>
                </a:cubicBezTo>
                <a:cubicBezTo>
                  <a:pt x="96839" y="757135"/>
                  <a:pt x="287675" y="948030"/>
                  <a:pt x="523083" y="948030"/>
                </a:cubicBezTo>
                <a:cubicBezTo>
                  <a:pt x="758491" y="948030"/>
                  <a:pt x="949327" y="757135"/>
                  <a:pt x="949327" y="521655"/>
                </a:cubicBezTo>
                <a:cubicBezTo>
                  <a:pt x="949327" y="286175"/>
                  <a:pt x="758491" y="95280"/>
                  <a:pt x="523083" y="95280"/>
                </a:cubicBezTo>
                <a:close/>
                <a:moveTo>
                  <a:pt x="521494" y="0"/>
                </a:moveTo>
                <a:cubicBezTo>
                  <a:pt x="810379" y="0"/>
                  <a:pt x="1042988" y="232524"/>
                  <a:pt x="1042988" y="521303"/>
                </a:cubicBezTo>
                <a:cubicBezTo>
                  <a:pt x="1042988" y="808207"/>
                  <a:pt x="810379" y="1042606"/>
                  <a:pt x="521494" y="1042606"/>
                </a:cubicBezTo>
                <a:cubicBezTo>
                  <a:pt x="345162" y="1042606"/>
                  <a:pt x="189464" y="954472"/>
                  <a:pt x="95670" y="819458"/>
                </a:cubicBezTo>
                <a:cubicBezTo>
                  <a:pt x="95670" y="819458"/>
                  <a:pt x="95670" y="819458"/>
                  <a:pt x="95670" y="3017181"/>
                </a:cubicBezTo>
                <a:cubicBezTo>
                  <a:pt x="95670" y="3017181"/>
                  <a:pt x="95670" y="3017181"/>
                  <a:pt x="0" y="3017181"/>
                </a:cubicBezTo>
                <a:cubicBezTo>
                  <a:pt x="0" y="3017181"/>
                  <a:pt x="0" y="3017181"/>
                  <a:pt x="0" y="521303"/>
                </a:cubicBezTo>
                <a:cubicBezTo>
                  <a:pt x="0" y="232524"/>
                  <a:pt x="234485" y="0"/>
                  <a:pt x="521494" y="0"/>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6">
            <a:extLst>
              <a:ext uri="{FF2B5EF4-FFF2-40B4-BE49-F238E27FC236}">
                <a16:creationId xmlns:a16="http://schemas.microsoft.com/office/drawing/2014/main" id="{AFBDBB29-394C-CD4B-88A6-EBE58417D9E9}"/>
              </a:ext>
            </a:extLst>
          </p:cNvPr>
          <p:cNvSpPr>
            <a:spLocks/>
          </p:cNvSpPr>
          <p:nvPr>
            <p:custDataLst>
              <p:tags r:id="rId5"/>
            </p:custDataLst>
          </p:nvPr>
        </p:nvSpPr>
        <p:spPr bwMode="auto">
          <a:xfrm>
            <a:off x="5356226" y="3215681"/>
            <a:ext cx="1039813" cy="1927820"/>
          </a:xfrm>
          <a:custGeom>
            <a:avLst/>
            <a:gdLst/>
            <a:ahLst/>
            <a:cxnLst/>
            <a:rect l="l" t="t" r="r" b="b"/>
            <a:pathLst>
              <a:path w="1039813" h="1927820">
                <a:moveTo>
                  <a:pt x="519907" y="95279"/>
                </a:moveTo>
                <a:cubicBezTo>
                  <a:pt x="284499" y="95279"/>
                  <a:pt x="93663" y="286530"/>
                  <a:pt x="93663" y="522449"/>
                </a:cubicBezTo>
                <a:cubicBezTo>
                  <a:pt x="93663" y="758368"/>
                  <a:pt x="284499" y="949619"/>
                  <a:pt x="519907" y="949619"/>
                </a:cubicBezTo>
                <a:cubicBezTo>
                  <a:pt x="755315" y="949619"/>
                  <a:pt x="946151" y="758368"/>
                  <a:pt x="946151" y="522449"/>
                </a:cubicBezTo>
                <a:cubicBezTo>
                  <a:pt x="946151" y="286530"/>
                  <a:pt x="755315" y="95279"/>
                  <a:pt x="519907" y="95279"/>
                </a:cubicBezTo>
                <a:close/>
                <a:moveTo>
                  <a:pt x="520844" y="0"/>
                </a:moveTo>
                <a:cubicBezTo>
                  <a:pt x="807495" y="0"/>
                  <a:pt x="1039813" y="234414"/>
                  <a:pt x="1039813" y="521337"/>
                </a:cubicBezTo>
                <a:cubicBezTo>
                  <a:pt x="1039813" y="810135"/>
                  <a:pt x="807495" y="1042673"/>
                  <a:pt x="520844" y="1042673"/>
                </a:cubicBezTo>
                <a:cubicBezTo>
                  <a:pt x="342858" y="1042673"/>
                  <a:pt x="187354" y="954534"/>
                  <a:pt x="93677" y="821386"/>
                </a:cubicBezTo>
                <a:cubicBezTo>
                  <a:pt x="93677" y="821386"/>
                  <a:pt x="93677" y="821386"/>
                  <a:pt x="93677" y="1927820"/>
                </a:cubicBezTo>
                <a:cubicBezTo>
                  <a:pt x="93677" y="1927820"/>
                  <a:pt x="93677" y="1927820"/>
                  <a:pt x="0" y="1927820"/>
                </a:cubicBezTo>
                <a:cubicBezTo>
                  <a:pt x="0" y="1927820"/>
                  <a:pt x="0" y="1927820"/>
                  <a:pt x="0" y="521337"/>
                </a:cubicBezTo>
                <a:cubicBezTo>
                  <a:pt x="0" y="234414"/>
                  <a:pt x="232319" y="0"/>
                  <a:pt x="520844" y="0"/>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12">
            <a:extLst>
              <a:ext uri="{FF2B5EF4-FFF2-40B4-BE49-F238E27FC236}">
                <a16:creationId xmlns:a16="http://schemas.microsoft.com/office/drawing/2014/main" id="{7E159897-D488-FF4C-81CE-5590379CEDAF}"/>
              </a:ext>
            </a:extLst>
          </p:cNvPr>
          <p:cNvSpPr>
            <a:spLocks noEditPoints="1"/>
          </p:cNvSpPr>
          <p:nvPr>
            <p:custDataLst>
              <p:tags r:id="rId6"/>
            </p:custDataLst>
          </p:nvPr>
        </p:nvSpPr>
        <p:spPr bwMode="auto">
          <a:xfrm>
            <a:off x="5243514" y="2462974"/>
            <a:ext cx="414337" cy="370001"/>
          </a:xfrm>
          <a:custGeom>
            <a:avLst/>
            <a:gdLst>
              <a:gd name="T0" fmla="*/ 89 w 221"/>
              <a:gd name="T1" fmla="*/ 52 h 198"/>
              <a:gd name="T2" fmla="*/ 65 w 221"/>
              <a:gd name="T3" fmla="*/ 37 h 198"/>
              <a:gd name="T4" fmla="*/ 75 w 221"/>
              <a:gd name="T5" fmla="*/ 27 h 198"/>
              <a:gd name="T6" fmla="*/ 69 w 221"/>
              <a:gd name="T7" fmla="*/ 59 h 198"/>
              <a:gd name="T8" fmla="*/ 88 w 221"/>
              <a:gd name="T9" fmla="*/ 62 h 198"/>
              <a:gd name="T10" fmla="*/ 104 w 221"/>
              <a:gd name="T11" fmla="*/ 48 h 198"/>
              <a:gd name="T12" fmla="*/ 165 w 221"/>
              <a:gd name="T13" fmla="*/ 56 h 198"/>
              <a:gd name="T14" fmla="*/ 180 w 221"/>
              <a:gd name="T15" fmla="*/ 92 h 198"/>
              <a:gd name="T16" fmla="*/ 173 w 221"/>
              <a:gd name="T17" fmla="*/ 117 h 198"/>
              <a:gd name="T18" fmla="*/ 168 w 221"/>
              <a:gd name="T19" fmla="*/ 183 h 198"/>
              <a:gd name="T20" fmla="*/ 69 w 221"/>
              <a:gd name="T21" fmla="*/ 198 h 198"/>
              <a:gd name="T22" fmla="*/ 0 w 221"/>
              <a:gd name="T23" fmla="*/ 128 h 198"/>
              <a:gd name="T24" fmla="*/ 69 w 221"/>
              <a:gd name="T25" fmla="*/ 59 h 198"/>
              <a:gd name="T26" fmla="*/ 102 w 221"/>
              <a:gd name="T27" fmla="*/ 67 h 198"/>
              <a:gd name="T28" fmla="*/ 130 w 221"/>
              <a:gd name="T29" fmla="*/ 96 h 198"/>
              <a:gd name="T30" fmla="*/ 163 w 221"/>
              <a:gd name="T31" fmla="*/ 106 h 198"/>
              <a:gd name="T32" fmla="*/ 166 w 221"/>
              <a:gd name="T33" fmla="*/ 92 h 198"/>
              <a:gd name="T34" fmla="*/ 155 w 221"/>
              <a:gd name="T35" fmla="*/ 66 h 198"/>
              <a:gd name="T36" fmla="*/ 111 w 221"/>
              <a:gd name="T37" fmla="*/ 60 h 198"/>
              <a:gd name="T38" fmla="*/ 102 w 221"/>
              <a:gd name="T39" fmla="*/ 67 h 198"/>
              <a:gd name="T40" fmla="*/ 193 w 221"/>
              <a:gd name="T41" fmla="*/ 99 h 198"/>
              <a:gd name="T42" fmla="*/ 193 w 221"/>
              <a:gd name="T43" fmla="*/ 85 h 198"/>
              <a:gd name="T44" fmla="*/ 221 w 221"/>
              <a:gd name="T45" fmla="*/ 92 h 198"/>
              <a:gd name="T46" fmla="*/ 193 w 221"/>
              <a:gd name="T47" fmla="*/ 99 h 198"/>
              <a:gd name="T48" fmla="*/ 179 w 221"/>
              <a:gd name="T49" fmla="*/ 52 h 198"/>
              <a:gd name="T50" fmla="*/ 169 w 221"/>
              <a:gd name="T51" fmla="*/ 42 h 198"/>
              <a:gd name="T52" fmla="*/ 194 w 221"/>
              <a:gd name="T53" fmla="*/ 27 h 198"/>
              <a:gd name="T54" fmla="*/ 179 w 221"/>
              <a:gd name="T55" fmla="*/ 52 h 198"/>
              <a:gd name="T56" fmla="*/ 136 w 221"/>
              <a:gd name="T57" fmla="*/ 28 h 198"/>
              <a:gd name="T58" fmla="*/ 122 w 221"/>
              <a:gd name="T59" fmla="*/ 28 h 198"/>
              <a:gd name="T60" fmla="*/ 129 w 221"/>
              <a:gd name="T61" fmla="*/ 0 h 198"/>
              <a:gd name="T62" fmla="*/ 136 w 221"/>
              <a:gd name="T63" fmla="*/ 28 h 198"/>
              <a:gd name="T64" fmla="*/ 99 w 221"/>
              <a:gd name="T65" fmla="*/ 82 h 198"/>
              <a:gd name="T66" fmla="*/ 30 w 221"/>
              <a:gd name="T67" fmla="*/ 89 h 198"/>
              <a:gd name="T68" fmla="*/ 30 w 221"/>
              <a:gd name="T69" fmla="*/ 167 h 198"/>
              <a:gd name="T70" fmla="*/ 132 w 221"/>
              <a:gd name="T71" fmla="*/ 183 h 198"/>
              <a:gd name="T72" fmla="*/ 169 w 221"/>
              <a:gd name="T73" fmla="*/ 146 h 198"/>
              <a:gd name="T74" fmla="*/ 132 w 221"/>
              <a:gd name="T75" fmla="*/ 109 h 198"/>
              <a:gd name="T76" fmla="*/ 127 w 221"/>
              <a:gd name="T77" fmla="*/ 110 h 198"/>
              <a:gd name="T78" fmla="*/ 99 w 221"/>
              <a:gd name="T79" fmla="*/ 8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198">
                <a:moveTo>
                  <a:pt x="89" y="42"/>
                </a:moveTo>
                <a:cubicBezTo>
                  <a:pt x="92" y="44"/>
                  <a:pt x="92" y="49"/>
                  <a:pt x="89" y="52"/>
                </a:cubicBezTo>
                <a:cubicBezTo>
                  <a:pt x="86" y="54"/>
                  <a:pt x="82" y="54"/>
                  <a:pt x="79" y="52"/>
                </a:cubicBezTo>
                <a:cubicBezTo>
                  <a:pt x="65" y="37"/>
                  <a:pt x="65" y="37"/>
                  <a:pt x="65" y="37"/>
                </a:cubicBezTo>
                <a:cubicBezTo>
                  <a:pt x="62" y="34"/>
                  <a:pt x="62" y="30"/>
                  <a:pt x="65" y="27"/>
                </a:cubicBezTo>
                <a:cubicBezTo>
                  <a:pt x="67" y="24"/>
                  <a:pt x="72" y="24"/>
                  <a:pt x="75" y="27"/>
                </a:cubicBezTo>
                <a:cubicBezTo>
                  <a:pt x="89" y="42"/>
                  <a:pt x="89" y="42"/>
                  <a:pt x="89" y="42"/>
                </a:cubicBezTo>
                <a:close/>
                <a:moveTo>
                  <a:pt x="69" y="59"/>
                </a:moveTo>
                <a:cubicBezTo>
                  <a:pt x="69" y="59"/>
                  <a:pt x="69" y="59"/>
                  <a:pt x="69" y="59"/>
                </a:cubicBezTo>
                <a:cubicBezTo>
                  <a:pt x="76" y="59"/>
                  <a:pt x="82" y="60"/>
                  <a:pt x="88" y="62"/>
                </a:cubicBezTo>
                <a:cubicBezTo>
                  <a:pt x="92" y="56"/>
                  <a:pt x="97" y="52"/>
                  <a:pt x="103" y="48"/>
                </a:cubicBezTo>
                <a:cubicBezTo>
                  <a:pt x="104" y="48"/>
                  <a:pt x="104" y="48"/>
                  <a:pt x="104" y="48"/>
                </a:cubicBezTo>
                <a:cubicBezTo>
                  <a:pt x="111" y="43"/>
                  <a:pt x="120" y="41"/>
                  <a:pt x="129" y="41"/>
                </a:cubicBezTo>
                <a:cubicBezTo>
                  <a:pt x="143" y="41"/>
                  <a:pt x="156" y="47"/>
                  <a:pt x="165" y="56"/>
                </a:cubicBezTo>
                <a:cubicBezTo>
                  <a:pt x="165" y="56"/>
                  <a:pt x="165" y="56"/>
                  <a:pt x="165" y="56"/>
                </a:cubicBezTo>
                <a:cubicBezTo>
                  <a:pt x="175" y="65"/>
                  <a:pt x="180" y="78"/>
                  <a:pt x="180" y="92"/>
                </a:cubicBezTo>
                <a:cubicBezTo>
                  <a:pt x="180" y="97"/>
                  <a:pt x="179" y="103"/>
                  <a:pt x="178" y="108"/>
                </a:cubicBezTo>
                <a:cubicBezTo>
                  <a:pt x="177" y="111"/>
                  <a:pt x="175" y="114"/>
                  <a:pt x="173" y="117"/>
                </a:cubicBezTo>
                <a:cubicBezTo>
                  <a:pt x="179" y="126"/>
                  <a:pt x="183" y="136"/>
                  <a:pt x="183" y="146"/>
                </a:cubicBezTo>
                <a:cubicBezTo>
                  <a:pt x="183" y="161"/>
                  <a:pt x="177" y="173"/>
                  <a:pt x="168" y="183"/>
                </a:cubicBezTo>
                <a:cubicBezTo>
                  <a:pt x="158" y="192"/>
                  <a:pt x="146" y="198"/>
                  <a:pt x="132" y="198"/>
                </a:cubicBezTo>
                <a:cubicBezTo>
                  <a:pt x="69" y="198"/>
                  <a:pt x="69" y="198"/>
                  <a:pt x="69" y="198"/>
                </a:cubicBezTo>
                <a:cubicBezTo>
                  <a:pt x="50" y="198"/>
                  <a:pt x="32" y="190"/>
                  <a:pt x="20" y="177"/>
                </a:cubicBezTo>
                <a:cubicBezTo>
                  <a:pt x="7" y="165"/>
                  <a:pt x="0" y="147"/>
                  <a:pt x="0" y="128"/>
                </a:cubicBezTo>
                <a:cubicBezTo>
                  <a:pt x="0" y="109"/>
                  <a:pt x="7" y="92"/>
                  <a:pt x="20" y="79"/>
                </a:cubicBezTo>
                <a:cubicBezTo>
                  <a:pt x="32" y="67"/>
                  <a:pt x="50" y="59"/>
                  <a:pt x="69" y="59"/>
                </a:cubicBezTo>
                <a:close/>
                <a:moveTo>
                  <a:pt x="102" y="67"/>
                </a:moveTo>
                <a:cubicBezTo>
                  <a:pt x="102" y="67"/>
                  <a:pt x="102" y="67"/>
                  <a:pt x="102" y="67"/>
                </a:cubicBezTo>
                <a:cubicBezTo>
                  <a:pt x="103" y="68"/>
                  <a:pt x="105" y="69"/>
                  <a:pt x="106" y="70"/>
                </a:cubicBezTo>
                <a:cubicBezTo>
                  <a:pt x="116" y="77"/>
                  <a:pt x="124" y="85"/>
                  <a:pt x="130" y="96"/>
                </a:cubicBezTo>
                <a:cubicBezTo>
                  <a:pt x="132" y="96"/>
                  <a:pt x="132" y="96"/>
                  <a:pt x="132" y="96"/>
                </a:cubicBezTo>
                <a:cubicBezTo>
                  <a:pt x="144" y="96"/>
                  <a:pt x="154" y="100"/>
                  <a:pt x="163" y="106"/>
                </a:cubicBezTo>
                <a:cubicBezTo>
                  <a:pt x="164" y="105"/>
                  <a:pt x="164" y="104"/>
                  <a:pt x="164" y="103"/>
                </a:cubicBezTo>
                <a:cubicBezTo>
                  <a:pt x="166" y="100"/>
                  <a:pt x="166" y="96"/>
                  <a:pt x="166" y="92"/>
                </a:cubicBezTo>
                <a:cubicBezTo>
                  <a:pt x="166" y="82"/>
                  <a:pt x="162" y="72"/>
                  <a:pt x="155" y="66"/>
                </a:cubicBezTo>
                <a:cubicBezTo>
                  <a:pt x="155" y="66"/>
                  <a:pt x="155" y="66"/>
                  <a:pt x="155" y="66"/>
                </a:cubicBezTo>
                <a:cubicBezTo>
                  <a:pt x="149" y="59"/>
                  <a:pt x="139" y="55"/>
                  <a:pt x="129" y="55"/>
                </a:cubicBezTo>
                <a:cubicBezTo>
                  <a:pt x="122" y="55"/>
                  <a:pt x="116" y="57"/>
                  <a:pt x="111" y="60"/>
                </a:cubicBezTo>
                <a:cubicBezTo>
                  <a:pt x="110" y="60"/>
                  <a:pt x="110" y="60"/>
                  <a:pt x="110" y="60"/>
                </a:cubicBezTo>
                <a:cubicBezTo>
                  <a:pt x="107" y="62"/>
                  <a:pt x="104" y="65"/>
                  <a:pt x="102" y="67"/>
                </a:cubicBezTo>
                <a:close/>
                <a:moveTo>
                  <a:pt x="193" y="99"/>
                </a:moveTo>
                <a:cubicBezTo>
                  <a:pt x="193" y="99"/>
                  <a:pt x="193" y="99"/>
                  <a:pt x="193" y="99"/>
                </a:cubicBezTo>
                <a:cubicBezTo>
                  <a:pt x="189" y="99"/>
                  <a:pt x="186" y="96"/>
                  <a:pt x="186" y="92"/>
                </a:cubicBezTo>
                <a:cubicBezTo>
                  <a:pt x="186" y="88"/>
                  <a:pt x="189" y="85"/>
                  <a:pt x="193" y="85"/>
                </a:cubicBezTo>
                <a:cubicBezTo>
                  <a:pt x="214" y="85"/>
                  <a:pt x="214" y="85"/>
                  <a:pt x="214" y="85"/>
                </a:cubicBezTo>
                <a:cubicBezTo>
                  <a:pt x="218" y="85"/>
                  <a:pt x="221" y="88"/>
                  <a:pt x="221" y="92"/>
                </a:cubicBezTo>
                <a:cubicBezTo>
                  <a:pt x="221" y="96"/>
                  <a:pt x="218" y="99"/>
                  <a:pt x="214" y="99"/>
                </a:cubicBezTo>
                <a:cubicBezTo>
                  <a:pt x="193" y="99"/>
                  <a:pt x="193" y="99"/>
                  <a:pt x="193" y="99"/>
                </a:cubicBezTo>
                <a:close/>
                <a:moveTo>
                  <a:pt x="179" y="52"/>
                </a:moveTo>
                <a:cubicBezTo>
                  <a:pt x="179" y="52"/>
                  <a:pt x="179" y="52"/>
                  <a:pt x="179" y="52"/>
                </a:cubicBezTo>
                <a:cubicBezTo>
                  <a:pt x="177" y="54"/>
                  <a:pt x="172" y="54"/>
                  <a:pt x="169" y="52"/>
                </a:cubicBezTo>
                <a:cubicBezTo>
                  <a:pt x="167" y="49"/>
                  <a:pt x="167" y="44"/>
                  <a:pt x="169" y="42"/>
                </a:cubicBezTo>
                <a:cubicBezTo>
                  <a:pt x="184" y="27"/>
                  <a:pt x="184" y="27"/>
                  <a:pt x="184" y="27"/>
                </a:cubicBezTo>
                <a:cubicBezTo>
                  <a:pt x="187" y="24"/>
                  <a:pt x="191" y="24"/>
                  <a:pt x="194" y="27"/>
                </a:cubicBezTo>
                <a:cubicBezTo>
                  <a:pt x="197" y="30"/>
                  <a:pt x="197" y="34"/>
                  <a:pt x="194" y="37"/>
                </a:cubicBezTo>
                <a:cubicBezTo>
                  <a:pt x="179" y="52"/>
                  <a:pt x="179" y="52"/>
                  <a:pt x="179" y="52"/>
                </a:cubicBezTo>
                <a:close/>
                <a:moveTo>
                  <a:pt x="136" y="28"/>
                </a:moveTo>
                <a:cubicBezTo>
                  <a:pt x="136" y="28"/>
                  <a:pt x="136" y="28"/>
                  <a:pt x="136" y="28"/>
                </a:cubicBezTo>
                <a:cubicBezTo>
                  <a:pt x="136" y="32"/>
                  <a:pt x="133" y="35"/>
                  <a:pt x="129" y="35"/>
                </a:cubicBezTo>
                <a:cubicBezTo>
                  <a:pt x="125" y="35"/>
                  <a:pt x="122" y="32"/>
                  <a:pt x="122" y="28"/>
                </a:cubicBezTo>
                <a:cubicBezTo>
                  <a:pt x="122" y="7"/>
                  <a:pt x="122" y="7"/>
                  <a:pt x="122" y="7"/>
                </a:cubicBezTo>
                <a:cubicBezTo>
                  <a:pt x="122" y="3"/>
                  <a:pt x="125" y="0"/>
                  <a:pt x="129" y="0"/>
                </a:cubicBezTo>
                <a:cubicBezTo>
                  <a:pt x="133" y="0"/>
                  <a:pt x="136" y="3"/>
                  <a:pt x="136" y="7"/>
                </a:cubicBezTo>
                <a:cubicBezTo>
                  <a:pt x="136" y="28"/>
                  <a:pt x="136" y="28"/>
                  <a:pt x="136" y="28"/>
                </a:cubicBezTo>
                <a:close/>
                <a:moveTo>
                  <a:pt x="99" y="82"/>
                </a:moveTo>
                <a:cubicBezTo>
                  <a:pt x="99" y="82"/>
                  <a:pt x="99" y="82"/>
                  <a:pt x="99" y="82"/>
                </a:cubicBezTo>
                <a:cubicBezTo>
                  <a:pt x="90" y="76"/>
                  <a:pt x="80" y="73"/>
                  <a:pt x="69" y="73"/>
                </a:cubicBezTo>
                <a:cubicBezTo>
                  <a:pt x="54" y="73"/>
                  <a:pt x="40" y="79"/>
                  <a:pt x="30" y="89"/>
                </a:cubicBezTo>
                <a:cubicBezTo>
                  <a:pt x="20" y="99"/>
                  <a:pt x="14" y="113"/>
                  <a:pt x="14" y="128"/>
                </a:cubicBezTo>
                <a:cubicBezTo>
                  <a:pt x="14" y="144"/>
                  <a:pt x="20" y="157"/>
                  <a:pt x="30" y="167"/>
                </a:cubicBezTo>
                <a:cubicBezTo>
                  <a:pt x="40" y="177"/>
                  <a:pt x="54" y="183"/>
                  <a:pt x="69" y="183"/>
                </a:cubicBezTo>
                <a:cubicBezTo>
                  <a:pt x="132" y="183"/>
                  <a:pt x="132" y="183"/>
                  <a:pt x="132" y="183"/>
                </a:cubicBezTo>
                <a:cubicBezTo>
                  <a:pt x="142" y="183"/>
                  <a:pt x="151" y="179"/>
                  <a:pt x="158" y="173"/>
                </a:cubicBezTo>
                <a:cubicBezTo>
                  <a:pt x="164" y="166"/>
                  <a:pt x="169" y="157"/>
                  <a:pt x="169" y="146"/>
                </a:cubicBezTo>
                <a:cubicBezTo>
                  <a:pt x="169" y="136"/>
                  <a:pt x="164" y="127"/>
                  <a:pt x="158" y="120"/>
                </a:cubicBezTo>
                <a:cubicBezTo>
                  <a:pt x="151" y="114"/>
                  <a:pt x="142" y="109"/>
                  <a:pt x="132" y="109"/>
                </a:cubicBezTo>
                <a:cubicBezTo>
                  <a:pt x="131" y="109"/>
                  <a:pt x="130" y="109"/>
                  <a:pt x="129" y="110"/>
                </a:cubicBezTo>
                <a:cubicBezTo>
                  <a:pt x="128" y="110"/>
                  <a:pt x="127" y="110"/>
                  <a:pt x="127" y="110"/>
                </a:cubicBezTo>
                <a:cubicBezTo>
                  <a:pt x="124" y="110"/>
                  <a:pt x="121" y="109"/>
                  <a:pt x="119" y="106"/>
                </a:cubicBezTo>
                <a:cubicBezTo>
                  <a:pt x="115" y="96"/>
                  <a:pt x="108" y="88"/>
                  <a:pt x="99" y="82"/>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13">
            <a:extLst>
              <a:ext uri="{FF2B5EF4-FFF2-40B4-BE49-F238E27FC236}">
                <a16:creationId xmlns:a16="http://schemas.microsoft.com/office/drawing/2014/main" id="{B5080E0F-5C4C-8A42-8E4B-2761860447BA}"/>
              </a:ext>
            </a:extLst>
          </p:cNvPr>
          <p:cNvSpPr>
            <a:spLocks noEditPoints="1"/>
          </p:cNvSpPr>
          <p:nvPr>
            <p:custDataLst>
              <p:tags r:id="rId7"/>
            </p:custDataLst>
          </p:nvPr>
        </p:nvSpPr>
        <p:spPr bwMode="auto">
          <a:xfrm>
            <a:off x="3521075" y="2485206"/>
            <a:ext cx="342900" cy="325537"/>
          </a:xfrm>
          <a:custGeom>
            <a:avLst/>
            <a:gdLst>
              <a:gd name="T0" fmla="*/ 27 w 183"/>
              <a:gd name="T1" fmla="*/ 96 h 174"/>
              <a:gd name="T2" fmla="*/ 19 w 183"/>
              <a:gd name="T3" fmla="*/ 96 h 174"/>
              <a:gd name="T4" fmla="*/ 152 w 183"/>
              <a:gd name="T5" fmla="*/ 0 h 174"/>
              <a:gd name="T6" fmla="*/ 152 w 183"/>
              <a:gd name="T7" fmla="*/ 8 h 174"/>
              <a:gd name="T8" fmla="*/ 27 w 183"/>
              <a:gd name="T9" fmla="*/ 4 h 174"/>
              <a:gd name="T10" fmla="*/ 152 w 183"/>
              <a:gd name="T11" fmla="*/ 0 h 174"/>
              <a:gd name="T12" fmla="*/ 152 w 183"/>
              <a:gd name="T13" fmla="*/ 17 h 174"/>
              <a:gd name="T14" fmla="*/ 152 w 183"/>
              <a:gd name="T15" fmla="*/ 25 h 174"/>
              <a:gd name="T16" fmla="*/ 27 w 183"/>
              <a:gd name="T17" fmla="*/ 21 h 174"/>
              <a:gd name="T18" fmla="*/ 152 w 183"/>
              <a:gd name="T19" fmla="*/ 17 h 174"/>
              <a:gd name="T20" fmla="*/ 36 w 183"/>
              <a:gd name="T21" fmla="*/ 96 h 174"/>
              <a:gd name="T22" fmla="*/ 49 w 183"/>
              <a:gd name="T23" fmla="*/ 96 h 174"/>
              <a:gd name="T24" fmla="*/ 68 w 183"/>
              <a:gd name="T25" fmla="*/ 124 h 174"/>
              <a:gd name="T26" fmla="*/ 116 w 183"/>
              <a:gd name="T27" fmla="*/ 124 h 174"/>
              <a:gd name="T28" fmla="*/ 135 w 183"/>
              <a:gd name="T29" fmla="*/ 96 h 174"/>
              <a:gd name="T30" fmla="*/ 148 w 183"/>
              <a:gd name="T31" fmla="*/ 42 h 174"/>
              <a:gd name="T32" fmla="*/ 36 w 183"/>
              <a:gd name="T33" fmla="*/ 96 h 174"/>
              <a:gd name="T34" fmla="*/ 156 w 183"/>
              <a:gd name="T35" fmla="*/ 96 h 174"/>
              <a:gd name="T36" fmla="*/ 156 w 183"/>
              <a:gd name="T37" fmla="*/ 80 h 174"/>
              <a:gd name="T38" fmla="*/ 156 w 183"/>
              <a:gd name="T39" fmla="*/ 52 h 174"/>
              <a:gd name="T40" fmla="*/ 182 w 183"/>
              <a:gd name="T41" fmla="*/ 97 h 174"/>
              <a:gd name="T42" fmla="*/ 183 w 183"/>
              <a:gd name="T43" fmla="*/ 103 h 174"/>
              <a:gd name="T44" fmla="*/ 183 w 183"/>
              <a:gd name="T45" fmla="*/ 167 h 174"/>
              <a:gd name="T46" fmla="*/ 176 w 183"/>
              <a:gd name="T47" fmla="*/ 174 h 174"/>
              <a:gd name="T48" fmla="*/ 0 w 183"/>
              <a:gd name="T49" fmla="*/ 167 h 174"/>
              <a:gd name="T50" fmla="*/ 0 w 183"/>
              <a:gd name="T51" fmla="*/ 103 h 174"/>
              <a:gd name="T52" fmla="*/ 1 w 183"/>
              <a:gd name="T53" fmla="*/ 97 h 174"/>
              <a:gd name="T54" fmla="*/ 27 w 183"/>
              <a:gd name="T55" fmla="*/ 38 h 174"/>
              <a:gd name="T56" fmla="*/ 32 w 183"/>
              <a:gd name="T57" fmla="*/ 34 h 174"/>
              <a:gd name="T58" fmla="*/ 152 w 183"/>
              <a:gd name="T59" fmla="*/ 34 h 174"/>
              <a:gd name="T60" fmla="*/ 156 w 183"/>
              <a:gd name="T61" fmla="*/ 52 h 174"/>
              <a:gd name="T62" fmla="*/ 43 w 183"/>
              <a:gd name="T63" fmla="*/ 110 h 174"/>
              <a:gd name="T64" fmla="*/ 15 w 183"/>
              <a:gd name="T65" fmla="*/ 160 h 174"/>
              <a:gd name="T66" fmla="*/ 169 w 183"/>
              <a:gd name="T67" fmla="*/ 110 h 174"/>
              <a:gd name="T68" fmla="*/ 125 w 183"/>
              <a:gd name="T69" fmla="*/ 134 h 174"/>
              <a:gd name="T70" fmla="*/ 59 w 183"/>
              <a:gd name="T71" fmla="*/ 1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 h="174">
                <a:moveTo>
                  <a:pt x="19" y="96"/>
                </a:moveTo>
                <a:cubicBezTo>
                  <a:pt x="27" y="96"/>
                  <a:pt x="27" y="96"/>
                  <a:pt x="27" y="96"/>
                </a:cubicBezTo>
                <a:cubicBezTo>
                  <a:pt x="27" y="80"/>
                  <a:pt x="27" y="80"/>
                  <a:pt x="27" y="80"/>
                </a:cubicBezTo>
                <a:cubicBezTo>
                  <a:pt x="19" y="96"/>
                  <a:pt x="19" y="96"/>
                  <a:pt x="19" y="96"/>
                </a:cubicBezTo>
                <a:close/>
                <a:moveTo>
                  <a:pt x="152" y="0"/>
                </a:moveTo>
                <a:cubicBezTo>
                  <a:pt x="152" y="0"/>
                  <a:pt x="152" y="0"/>
                  <a:pt x="152" y="0"/>
                </a:cubicBezTo>
                <a:cubicBezTo>
                  <a:pt x="154" y="0"/>
                  <a:pt x="156" y="2"/>
                  <a:pt x="156" y="4"/>
                </a:cubicBezTo>
                <a:cubicBezTo>
                  <a:pt x="156" y="7"/>
                  <a:pt x="154" y="8"/>
                  <a:pt x="152" y="8"/>
                </a:cubicBezTo>
                <a:cubicBezTo>
                  <a:pt x="32" y="8"/>
                  <a:pt x="32" y="8"/>
                  <a:pt x="32" y="8"/>
                </a:cubicBezTo>
                <a:cubicBezTo>
                  <a:pt x="29" y="8"/>
                  <a:pt x="27" y="7"/>
                  <a:pt x="27" y="4"/>
                </a:cubicBezTo>
                <a:cubicBezTo>
                  <a:pt x="27" y="2"/>
                  <a:pt x="29" y="0"/>
                  <a:pt x="32" y="0"/>
                </a:cubicBezTo>
                <a:cubicBezTo>
                  <a:pt x="152" y="0"/>
                  <a:pt x="152" y="0"/>
                  <a:pt x="152" y="0"/>
                </a:cubicBezTo>
                <a:close/>
                <a:moveTo>
                  <a:pt x="152" y="17"/>
                </a:moveTo>
                <a:cubicBezTo>
                  <a:pt x="152" y="17"/>
                  <a:pt x="152" y="17"/>
                  <a:pt x="152" y="17"/>
                </a:cubicBezTo>
                <a:cubicBezTo>
                  <a:pt x="154" y="17"/>
                  <a:pt x="156" y="19"/>
                  <a:pt x="156" y="21"/>
                </a:cubicBezTo>
                <a:cubicBezTo>
                  <a:pt x="156" y="23"/>
                  <a:pt x="154" y="25"/>
                  <a:pt x="152" y="25"/>
                </a:cubicBezTo>
                <a:cubicBezTo>
                  <a:pt x="32" y="25"/>
                  <a:pt x="32" y="25"/>
                  <a:pt x="32" y="25"/>
                </a:cubicBezTo>
                <a:cubicBezTo>
                  <a:pt x="29" y="25"/>
                  <a:pt x="27" y="23"/>
                  <a:pt x="27" y="21"/>
                </a:cubicBezTo>
                <a:cubicBezTo>
                  <a:pt x="27" y="19"/>
                  <a:pt x="29" y="17"/>
                  <a:pt x="32" y="17"/>
                </a:cubicBezTo>
                <a:cubicBezTo>
                  <a:pt x="152" y="17"/>
                  <a:pt x="152" y="17"/>
                  <a:pt x="152" y="17"/>
                </a:cubicBezTo>
                <a:close/>
                <a:moveTo>
                  <a:pt x="36" y="96"/>
                </a:moveTo>
                <a:cubicBezTo>
                  <a:pt x="36" y="96"/>
                  <a:pt x="36" y="96"/>
                  <a:pt x="36" y="96"/>
                </a:cubicBezTo>
                <a:cubicBezTo>
                  <a:pt x="49" y="96"/>
                  <a:pt x="49" y="96"/>
                  <a:pt x="49" y="96"/>
                </a:cubicBezTo>
                <a:cubicBezTo>
                  <a:pt x="49" y="96"/>
                  <a:pt x="49" y="96"/>
                  <a:pt x="49" y="96"/>
                </a:cubicBezTo>
                <a:cubicBezTo>
                  <a:pt x="53" y="96"/>
                  <a:pt x="55" y="98"/>
                  <a:pt x="56" y="102"/>
                </a:cubicBezTo>
                <a:cubicBezTo>
                  <a:pt x="57" y="111"/>
                  <a:pt x="62" y="118"/>
                  <a:pt x="68" y="124"/>
                </a:cubicBezTo>
                <a:cubicBezTo>
                  <a:pt x="74" y="129"/>
                  <a:pt x="83" y="132"/>
                  <a:pt x="92" y="132"/>
                </a:cubicBezTo>
                <a:cubicBezTo>
                  <a:pt x="101" y="132"/>
                  <a:pt x="109" y="129"/>
                  <a:pt x="116" y="124"/>
                </a:cubicBezTo>
                <a:cubicBezTo>
                  <a:pt x="122" y="118"/>
                  <a:pt x="127" y="110"/>
                  <a:pt x="128" y="102"/>
                </a:cubicBezTo>
                <a:cubicBezTo>
                  <a:pt x="129" y="98"/>
                  <a:pt x="132" y="96"/>
                  <a:pt x="135" y="96"/>
                </a:cubicBezTo>
                <a:cubicBezTo>
                  <a:pt x="148" y="96"/>
                  <a:pt x="148" y="96"/>
                  <a:pt x="148" y="96"/>
                </a:cubicBezTo>
                <a:cubicBezTo>
                  <a:pt x="148" y="42"/>
                  <a:pt x="148" y="42"/>
                  <a:pt x="148" y="42"/>
                </a:cubicBezTo>
                <a:cubicBezTo>
                  <a:pt x="36" y="42"/>
                  <a:pt x="36" y="42"/>
                  <a:pt x="36" y="42"/>
                </a:cubicBezTo>
                <a:cubicBezTo>
                  <a:pt x="36" y="96"/>
                  <a:pt x="36" y="96"/>
                  <a:pt x="36" y="96"/>
                </a:cubicBezTo>
                <a:close/>
                <a:moveTo>
                  <a:pt x="156" y="96"/>
                </a:moveTo>
                <a:cubicBezTo>
                  <a:pt x="156" y="96"/>
                  <a:pt x="156" y="96"/>
                  <a:pt x="156" y="96"/>
                </a:cubicBezTo>
                <a:cubicBezTo>
                  <a:pt x="165" y="96"/>
                  <a:pt x="165" y="96"/>
                  <a:pt x="165" y="96"/>
                </a:cubicBezTo>
                <a:cubicBezTo>
                  <a:pt x="156" y="80"/>
                  <a:pt x="156" y="80"/>
                  <a:pt x="156" y="80"/>
                </a:cubicBezTo>
                <a:cubicBezTo>
                  <a:pt x="156" y="96"/>
                  <a:pt x="156" y="96"/>
                  <a:pt x="156" y="96"/>
                </a:cubicBezTo>
                <a:close/>
                <a:moveTo>
                  <a:pt x="156" y="52"/>
                </a:moveTo>
                <a:cubicBezTo>
                  <a:pt x="156" y="52"/>
                  <a:pt x="156" y="52"/>
                  <a:pt x="156" y="52"/>
                </a:cubicBezTo>
                <a:cubicBezTo>
                  <a:pt x="182" y="97"/>
                  <a:pt x="182" y="97"/>
                  <a:pt x="182" y="97"/>
                </a:cubicBezTo>
                <a:cubicBezTo>
                  <a:pt x="183" y="99"/>
                  <a:pt x="183" y="100"/>
                  <a:pt x="183" y="102"/>
                </a:cubicBezTo>
                <a:cubicBezTo>
                  <a:pt x="183" y="102"/>
                  <a:pt x="183" y="102"/>
                  <a:pt x="183" y="103"/>
                </a:cubicBezTo>
                <a:cubicBezTo>
                  <a:pt x="183" y="103"/>
                  <a:pt x="183" y="103"/>
                  <a:pt x="183" y="103"/>
                </a:cubicBezTo>
                <a:cubicBezTo>
                  <a:pt x="183" y="167"/>
                  <a:pt x="183" y="167"/>
                  <a:pt x="183" y="167"/>
                </a:cubicBezTo>
                <a:cubicBezTo>
                  <a:pt x="183" y="171"/>
                  <a:pt x="180" y="174"/>
                  <a:pt x="176" y="174"/>
                </a:cubicBezTo>
                <a:cubicBezTo>
                  <a:pt x="176" y="174"/>
                  <a:pt x="176" y="174"/>
                  <a:pt x="176" y="174"/>
                </a:cubicBezTo>
                <a:cubicBezTo>
                  <a:pt x="7" y="174"/>
                  <a:pt x="7" y="174"/>
                  <a:pt x="7" y="174"/>
                </a:cubicBezTo>
                <a:cubicBezTo>
                  <a:pt x="4" y="174"/>
                  <a:pt x="0" y="171"/>
                  <a:pt x="0" y="167"/>
                </a:cubicBezTo>
                <a:cubicBezTo>
                  <a:pt x="0" y="167"/>
                  <a:pt x="0" y="167"/>
                  <a:pt x="0" y="167"/>
                </a:cubicBezTo>
                <a:cubicBezTo>
                  <a:pt x="0" y="103"/>
                  <a:pt x="0" y="103"/>
                  <a:pt x="0" y="103"/>
                </a:cubicBezTo>
                <a:cubicBezTo>
                  <a:pt x="0" y="102"/>
                  <a:pt x="0" y="102"/>
                  <a:pt x="0" y="102"/>
                </a:cubicBezTo>
                <a:cubicBezTo>
                  <a:pt x="0" y="100"/>
                  <a:pt x="0" y="99"/>
                  <a:pt x="1" y="97"/>
                </a:cubicBezTo>
                <a:cubicBezTo>
                  <a:pt x="27" y="52"/>
                  <a:pt x="27" y="52"/>
                  <a:pt x="27" y="52"/>
                </a:cubicBezTo>
                <a:cubicBezTo>
                  <a:pt x="27" y="38"/>
                  <a:pt x="27" y="38"/>
                  <a:pt x="27" y="38"/>
                </a:cubicBezTo>
                <a:cubicBezTo>
                  <a:pt x="27" y="38"/>
                  <a:pt x="27" y="38"/>
                  <a:pt x="27" y="38"/>
                </a:cubicBezTo>
                <a:cubicBezTo>
                  <a:pt x="27" y="36"/>
                  <a:pt x="29" y="34"/>
                  <a:pt x="32" y="34"/>
                </a:cubicBezTo>
                <a:cubicBezTo>
                  <a:pt x="152" y="34"/>
                  <a:pt x="152" y="34"/>
                  <a:pt x="152" y="34"/>
                </a:cubicBezTo>
                <a:cubicBezTo>
                  <a:pt x="152" y="34"/>
                  <a:pt x="152" y="34"/>
                  <a:pt x="152" y="34"/>
                </a:cubicBezTo>
                <a:cubicBezTo>
                  <a:pt x="154" y="34"/>
                  <a:pt x="156" y="36"/>
                  <a:pt x="156" y="38"/>
                </a:cubicBezTo>
                <a:cubicBezTo>
                  <a:pt x="156" y="52"/>
                  <a:pt x="156" y="52"/>
                  <a:pt x="156" y="52"/>
                </a:cubicBezTo>
                <a:close/>
                <a:moveTo>
                  <a:pt x="43" y="110"/>
                </a:moveTo>
                <a:cubicBezTo>
                  <a:pt x="43" y="110"/>
                  <a:pt x="43" y="110"/>
                  <a:pt x="43" y="110"/>
                </a:cubicBezTo>
                <a:cubicBezTo>
                  <a:pt x="15" y="110"/>
                  <a:pt x="15" y="110"/>
                  <a:pt x="15" y="110"/>
                </a:cubicBezTo>
                <a:cubicBezTo>
                  <a:pt x="15" y="160"/>
                  <a:pt x="15" y="160"/>
                  <a:pt x="15" y="160"/>
                </a:cubicBezTo>
                <a:cubicBezTo>
                  <a:pt x="169" y="160"/>
                  <a:pt x="169" y="160"/>
                  <a:pt x="169" y="160"/>
                </a:cubicBezTo>
                <a:cubicBezTo>
                  <a:pt x="169" y="110"/>
                  <a:pt x="169" y="110"/>
                  <a:pt x="169" y="110"/>
                </a:cubicBezTo>
                <a:cubicBezTo>
                  <a:pt x="141" y="110"/>
                  <a:pt x="141" y="110"/>
                  <a:pt x="141" y="110"/>
                </a:cubicBezTo>
                <a:cubicBezTo>
                  <a:pt x="138" y="119"/>
                  <a:pt x="132" y="128"/>
                  <a:pt x="125" y="134"/>
                </a:cubicBezTo>
                <a:cubicBezTo>
                  <a:pt x="116" y="142"/>
                  <a:pt x="104" y="147"/>
                  <a:pt x="92" y="147"/>
                </a:cubicBezTo>
                <a:cubicBezTo>
                  <a:pt x="79" y="147"/>
                  <a:pt x="68" y="142"/>
                  <a:pt x="59" y="134"/>
                </a:cubicBezTo>
                <a:cubicBezTo>
                  <a:pt x="51" y="128"/>
                  <a:pt x="46" y="119"/>
                  <a:pt x="43" y="110"/>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14">
            <a:extLst>
              <a:ext uri="{FF2B5EF4-FFF2-40B4-BE49-F238E27FC236}">
                <a16:creationId xmlns:a16="http://schemas.microsoft.com/office/drawing/2014/main" id="{54E5ECD2-A62B-C54B-9B34-E8565C464B8C}"/>
              </a:ext>
            </a:extLst>
          </p:cNvPr>
          <p:cNvSpPr>
            <a:spLocks noEditPoints="1"/>
          </p:cNvSpPr>
          <p:nvPr>
            <p:custDataLst>
              <p:tags r:id="rId8"/>
            </p:custDataLst>
          </p:nvPr>
        </p:nvSpPr>
        <p:spPr bwMode="auto">
          <a:xfrm>
            <a:off x="3105150" y="3572978"/>
            <a:ext cx="323850" cy="328714"/>
          </a:xfrm>
          <a:custGeom>
            <a:avLst/>
            <a:gdLst>
              <a:gd name="T0" fmla="*/ 82 w 173"/>
              <a:gd name="T1" fmla="*/ 124 h 176"/>
              <a:gd name="T2" fmla="*/ 79 w 173"/>
              <a:gd name="T3" fmla="*/ 119 h 176"/>
              <a:gd name="T4" fmla="*/ 85 w 173"/>
              <a:gd name="T5" fmla="*/ 157 h 176"/>
              <a:gd name="T6" fmla="*/ 68 w 173"/>
              <a:gd name="T7" fmla="*/ 171 h 176"/>
              <a:gd name="T8" fmla="*/ 46 w 173"/>
              <a:gd name="T9" fmla="*/ 171 h 176"/>
              <a:gd name="T10" fmla="*/ 9 w 173"/>
              <a:gd name="T11" fmla="*/ 107 h 176"/>
              <a:gd name="T12" fmla="*/ 10 w 173"/>
              <a:gd name="T13" fmla="*/ 58 h 176"/>
              <a:gd name="T14" fmla="*/ 10 w 173"/>
              <a:gd name="T15" fmla="*/ 58 h 176"/>
              <a:gd name="T16" fmla="*/ 79 w 173"/>
              <a:gd name="T17" fmla="*/ 47 h 176"/>
              <a:gd name="T18" fmla="*/ 141 w 173"/>
              <a:gd name="T19" fmla="*/ 2 h 176"/>
              <a:gd name="T20" fmla="*/ 152 w 173"/>
              <a:gd name="T21" fmla="*/ 8 h 176"/>
              <a:gd name="T22" fmla="*/ 165 w 173"/>
              <a:gd name="T23" fmla="*/ 63 h 176"/>
              <a:gd name="T24" fmla="*/ 173 w 173"/>
              <a:gd name="T25" fmla="*/ 83 h 176"/>
              <a:gd name="T26" fmla="*/ 165 w 173"/>
              <a:gd name="T27" fmla="*/ 103 h 176"/>
              <a:gd name="T28" fmla="*/ 152 w 173"/>
              <a:gd name="T29" fmla="*/ 110 h 176"/>
              <a:gd name="T30" fmla="*/ 145 w 173"/>
              <a:gd name="T31" fmla="*/ 165 h 176"/>
              <a:gd name="T32" fmla="*/ 84 w 173"/>
              <a:gd name="T33" fmla="*/ 104 h 176"/>
              <a:gd name="T34" fmla="*/ 84 w 173"/>
              <a:gd name="T35" fmla="*/ 62 h 176"/>
              <a:gd name="T36" fmla="*/ 20 w 173"/>
              <a:gd name="T37" fmla="*/ 68 h 176"/>
              <a:gd name="T38" fmla="*/ 19 w 173"/>
              <a:gd name="T39" fmla="*/ 97 h 176"/>
              <a:gd name="T40" fmla="*/ 39 w 173"/>
              <a:gd name="T41" fmla="*/ 109 h 176"/>
              <a:gd name="T42" fmla="*/ 63 w 173"/>
              <a:gd name="T43" fmla="*/ 157 h 176"/>
              <a:gd name="T44" fmla="*/ 55 w 173"/>
              <a:gd name="T45" fmla="*/ 114 h 176"/>
              <a:gd name="T46" fmla="*/ 62 w 173"/>
              <a:gd name="T47" fmla="*/ 104 h 176"/>
              <a:gd name="T48" fmla="*/ 93 w 173"/>
              <a:gd name="T49" fmla="*/ 55 h 176"/>
              <a:gd name="T50" fmla="*/ 93 w 173"/>
              <a:gd name="T51" fmla="*/ 111 h 176"/>
              <a:gd name="T52" fmla="*/ 93 w 173"/>
              <a:gd name="T53" fmla="*/ 112 h 176"/>
              <a:gd name="T54" fmla="*/ 93 w 173"/>
              <a:gd name="T55" fmla="*/ 115 h 176"/>
              <a:gd name="T56" fmla="*/ 138 w 173"/>
              <a:gd name="T57" fmla="*/ 21 h 176"/>
              <a:gd name="T58" fmla="*/ 93 w 173"/>
              <a:gd name="T59" fmla="*/ 54 h 176"/>
              <a:gd name="T60" fmla="*/ 93 w 173"/>
              <a:gd name="T61" fmla="*/ 55 h 176"/>
              <a:gd name="T62" fmla="*/ 152 w 173"/>
              <a:gd name="T63" fmla="*/ 65 h 176"/>
              <a:gd name="T64" fmla="*/ 159 w 173"/>
              <a:gd name="T65" fmla="*/ 97 h 176"/>
              <a:gd name="T66" fmla="*/ 165 w 173"/>
              <a:gd name="T67" fmla="*/ 83 h 176"/>
              <a:gd name="T68" fmla="*/ 159 w 173"/>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6">
                <a:moveTo>
                  <a:pt x="141" y="164"/>
                </a:moveTo>
                <a:cubicBezTo>
                  <a:pt x="82" y="124"/>
                  <a:pt x="82" y="124"/>
                  <a:pt x="82" y="124"/>
                </a:cubicBezTo>
                <a:cubicBezTo>
                  <a:pt x="80" y="123"/>
                  <a:pt x="79" y="121"/>
                  <a:pt x="79" y="119"/>
                </a:cubicBezTo>
                <a:cubicBezTo>
                  <a:pt x="79" y="119"/>
                  <a:pt x="79" y="119"/>
                  <a:pt x="79" y="119"/>
                </a:cubicBezTo>
                <a:cubicBezTo>
                  <a:pt x="72" y="119"/>
                  <a:pt x="72" y="119"/>
                  <a:pt x="72" y="119"/>
                </a:cubicBezTo>
                <a:cubicBezTo>
                  <a:pt x="85" y="157"/>
                  <a:pt x="85" y="157"/>
                  <a:pt x="85" y="157"/>
                </a:cubicBezTo>
                <a:cubicBezTo>
                  <a:pt x="86" y="161"/>
                  <a:pt x="84" y="165"/>
                  <a:pt x="81" y="166"/>
                </a:cubicBezTo>
                <a:cubicBezTo>
                  <a:pt x="68" y="171"/>
                  <a:pt x="68" y="171"/>
                  <a:pt x="68" y="171"/>
                </a:cubicBezTo>
                <a:cubicBezTo>
                  <a:pt x="54" y="175"/>
                  <a:pt x="54" y="175"/>
                  <a:pt x="54" y="175"/>
                </a:cubicBezTo>
                <a:cubicBezTo>
                  <a:pt x="51" y="176"/>
                  <a:pt x="47" y="174"/>
                  <a:pt x="46" y="171"/>
                </a:cubicBezTo>
                <a:cubicBezTo>
                  <a:pt x="27" y="118"/>
                  <a:pt x="27" y="118"/>
                  <a:pt x="27" y="118"/>
                </a:cubicBezTo>
                <a:cubicBezTo>
                  <a:pt x="20" y="116"/>
                  <a:pt x="14" y="112"/>
                  <a:pt x="9" y="107"/>
                </a:cubicBezTo>
                <a:cubicBezTo>
                  <a:pt x="3" y="100"/>
                  <a:pt x="0" y="92"/>
                  <a:pt x="0" y="83"/>
                </a:cubicBezTo>
                <a:cubicBezTo>
                  <a:pt x="0" y="73"/>
                  <a:pt x="4" y="64"/>
                  <a:pt x="10" y="58"/>
                </a:cubicBezTo>
                <a:cubicBezTo>
                  <a:pt x="10" y="58"/>
                  <a:pt x="10" y="58"/>
                  <a:pt x="10" y="58"/>
                </a:cubicBezTo>
                <a:cubicBezTo>
                  <a:pt x="10" y="58"/>
                  <a:pt x="10" y="58"/>
                  <a:pt x="10" y="58"/>
                </a:cubicBezTo>
                <a:cubicBezTo>
                  <a:pt x="17" y="51"/>
                  <a:pt x="26" y="47"/>
                  <a:pt x="35" y="47"/>
                </a:cubicBezTo>
                <a:cubicBezTo>
                  <a:pt x="79" y="47"/>
                  <a:pt x="79" y="47"/>
                  <a:pt x="79" y="47"/>
                </a:cubicBezTo>
                <a:cubicBezTo>
                  <a:pt x="79" y="45"/>
                  <a:pt x="80" y="43"/>
                  <a:pt x="82" y="41"/>
                </a:cubicBezTo>
                <a:cubicBezTo>
                  <a:pt x="141" y="2"/>
                  <a:pt x="141" y="2"/>
                  <a:pt x="141" y="2"/>
                </a:cubicBezTo>
                <a:cubicBezTo>
                  <a:pt x="144" y="0"/>
                  <a:pt x="149" y="1"/>
                  <a:pt x="151" y="4"/>
                </a:cubicBezTo>
                <a:cubicBezTo>
                  <a:pt x="152" y="5"/>
                  <a:pt x="152" y="7"/>
                  <a:pt x="152" y="8"/>
                </a:cubicBezTo>
                <a:cubicBezTo>
                  <a:pt x="152" y="56"/>
                  <a:pt x="152" y="56"/>
                  <a:pt x="152" y="56"/>
                </a:cubicBezTo>
                <a:cubicBezTo>
                  <a:pt x="157" y="57"/>
                  <a:pt x="161" y="59"/>
                  <a:pt x="165" y="63"/>
                </a:cubicBezTo>
                <a:cubicBezTo>
                  <a:pt x="165" y="63"/>
                  <a:pt x="165" y="63"/>
                  <a:pt x="165" y="63"/>
                </a:cubicBezTo>
                <a:cubicBezTo>
                  <a:pt x="170" y="68"/>
                  <a:pt x="173" y="75"/>
                  <a:pt x="173" y="83"/>
                </a:cubicBezTo>
                <a:cubicBezTo>
                  <a:pt x="173" y="91"/>
                  <a:pt x="170" y="98"/>
                  <a:pt x="165" y="103"/>
                </a:cubicBezTo>
                <a:cubicBezTo>
                  <a:pt x="165" y="103"/>
                  <a:pt x="165" y="103"/>
                  <a:pt x="165" y="103"/>
                </a:cubicBezTo>
                <a:cubicBezTo>
                  <a:pt x="165" y="103"/>
                  <a:pt x="165" y="103"/>
                  <a:pt x="165" y="103"/>
                </a:cubicBezTo>
                <a:cubicBezTo>
                  <a:pt x="161" y="106"/>
                  <a:pt x="157" y="109"/>
                  <a:pt x="152" y="110"/>
                </a:cubicBezTo>
                <a:cubicBezTo>
                  <a:pt x="152" y="158"/>
                  <a:pt x="152" y="158"/>
                  <a:pt x="152" y="158"/>
                </a:cubicBezTo>
                <a:cubicBezTo>
                  <a:pt x="152" y="162"/>
                  <a:pt x="149" y="165"/>
                  <a:pt x="145" y="165"/>
                </a:cubicBezTo>
                <a:cubicBezTo>
                  <a:pt x="143" y="165"/>
                  <a:pt x="142" y="165"/>
                  <a:pt x="141" y="164"/>
                </a:cubicBezTo>
                <a:close/>
                <a:moveTo>
                  <a:pt x="84" y="104"/>
                </a:moveTo>
                <a:cubicBezTo>
                  <a:pt x="84" y="104"/>
                  <a:pt x="84" y="104"/>
                  <a:pt x="84" y="104"/>
                </a:cubicBezTo>
                <a:cubicBezTo>
                  <a:pt x="84" y="62"/>
                  <a:pt x="84" y="62"/>
                  <a:pt x="84" y="62"/>
                </a:cubicBezTo>
                <a:cubicBezTo>
                  <a:pt x="35" y="62"/>
                  <a:pt x="35" y="62"/>
                  <a:pt x="35" y="62"/>
                </a:cubicBezTo>
                <a:cubicBezTo>
                  <a:pt x="29" y="62"/>
                  <a:pt x="24" y="64"/>
                  <a:pt x="20" y="68"/>
                </a:cubicBezTo>
                <a:cubicBezTo>
                  <a:pt x="16" y="72"/>
                  <a:pt x="14" y="77"/>
                  <a:pt x="14" y="83"/>
                </a:cubicBezTo>
                <a:cubicBezTo>
                  <a:pt x="14" y="89"/>
                  <a:pt x="16" y="94"/>
                  <a:pt x="19" y="97"/>
                </a:cubicBezTo>
                <a:cubicBezTo>
                  <a:pt x="23" y="101"/>
                  <a:pt x="27" y="104"/>
                  <a:pt x="33" y="104"/>
                </a:cubicBezTo>
                <a:cubicBezTo>
                  <a:pt x="35" y="105"/>
                  <a:pt x="38" y="106"/>
                  <a:pt x="39" y="109"/>
                </a:cubicBezTo>
                <a:cubicBezTo>
                  <a:pt x="56" y="160"/>
                  <a:pt x="56" y="160"/>
                  <a:pt x="56" y="160"/>
                </a:cubicBezTo>
                <a:cubicBezTo>
                  <a:pt x="63" y="157"/>
                  <a:pt x="63" y="157"/>
                  <a:pt x="63" y="157"/>
                </a:cubicBezTo>
                <a:cubicBezTo>
                  <a:pt x="69" y="155"/>
                  <a:pt x="69" y="155"/>
                  <a:pt x="69" y="155"/>
                </a:cubicBezTo>
                <a:cubicBezTo>
                  <a:pt x="55" y="114"/>
                  <a:pt x="55" y="114"/>
                  <a:pt x="55" y="114"/>
                </a:cubicBezTo>
                <a:cubicBezTo>
                  <a:pt x="55" y="113"/>
                  <a:pt x="55" y="113"/>
                  <a:pt x="55" y="112"/>
                </a:cubicBezTo>
                <a:cubicBezTo>
                  <a:pt x="55" y="108"/>
                  <a:pt x="58" y="104"/>
                  <a:pt x="62" y="104"/>
                </a:cubicBezTo>
                <a:cubicBezTo>
                  <a:pt x="84" y="104"/>
                  <a:pt x="84" y="104"/>
                  <a:pt x="84" y="104"/>
                </a:cubicBezTo>
                <a:close/>
                <a:moveTo>
                  <a:pt x="93" y="55"/>
                </a:moveTo>
                <a:cubicBezTo>
                  <a:pt x="93" y="55"/>
                  <a:pt x="93" y="55"/>
                  <a:pt x="93" y="55"/>
                </a:cubicBezTo>
                <a:cubicBezTo>
                  <a:pt x="93" y="111"/>
                  <a:pt x="93" y="111"/>
                  <a:pt x="93" y="111"/>
                </a:cubicBezTo>
                <a:cubicBezTo>
                  <a:pt x="93" y="112"/>
                  <a:pt x="93" y="112"/>
                  <a:pt x="93" y="112"/>
                </a:cubicBezTo>
                <a:cubicBezTo>
                  <a:pt x="93" y="112"/>
                  <a:pt x="93" y="112"/>
                  <a:pt x="93" y="112"/>
                </a:cubicBezTo>
                <a:cubicBezTo>
                  <a:pt x="93" y="112"/>
                  <a:pt x="93" y="112"/>
                  <a:pt x="93" y="112"/>
                </a:cubicBezTo>
                <a:cubicBezTo>
                  <a:pt x="93" y="115"/>
                  <a:pt x="93" y="115"/>
                  <a:pt x="93" y="115"/>
                </a:cubicBezTo>
                <a:cubicBezTo>
                  <a:pt x="138" y="145"/>
                  <a:pt x="138" y="145"/>
                  <a:pt x="138" y="145"/>
                </a:cubicBezTo>
                <a:cubicBezTo>
                  <a:pt x="138" y="21"/>
                  <a:pt x="138" y="21"/>
                  <a:pt x="138" y="21"/>
                </a:cubicBezTo>
                <a:cubicBezTo>
                  <a:pt x="93" y="51"/>
                  <a:pt x="93" y="51"/>
                  <a:pt x="93" y="51"/>
                </a:cubicBezTo>
                <a:cubicBezTo>
                  <a:pt x="93" y="54"/>
                  <a:pt x="93" y="54"/>
                  <a:pt x="93" y="54"/>
                </a:cubicBezTo>
                <a:cubicBezTo>
                  <a:pt x="93" y="55"/>
                  <a:pt x="93" y="55"/>
                  <a:pt x="93" y="55"/>
                </a:cubicBezTo>
                <a:cubicBezTo>
                  <a:pt x="93" y="55"/>
                  <a:pt x="93" y="55"/>
                  <a:pt x="93" y="55"/>
                </a:cubicBezTo>
                <a:close/>
                <a:moveTo>
                  <a:pt x="152" y="65"/>
                </a:moveTo>
                <a:cubicBezTo>
                  <a:pt x="152" y="65"/>
                  <a:pt x="152" y="65"/>
                  <a:pt x="152" y="65"/>
                </a:cubicBezTo>
                <a:cubicBezTo>
                  <a:pt x="152" y="101"/>
                  <a:pt x="152" y="101"/>
                  <a:pt x="152" y="101"/>
                </a:cubicBezTo>
                <a:cubicBezTo>
                  <a:pt x="155" y="100"/>
                  <a:pt x="157" y="99"/>
                  <a:pt x="159" y="97"/>
                </a:cubicBezTo>
                <a:cubicBezTo>
                  <a:pt x="159" y="97"/>
                  <a:pt x="159" y="97"/>
                  <a:pt x="159" y="97"/>
                </a:cubicBezTo>
                <a:cubicBezTo>
                  <a:pt x="163" y="93"/>
                  <a:pt x="165" y="89"/>
                  <a:pt x="165" y="83"/>
                </a:cubicBezTo>
                <a:cubicBezTo>
                  <a:pt x="165" y="78"/>
                  <a:pt x="163" y="73"/>
                  <a:pt x="159" y="69"/>
                </a:cubicBezTo>
                <a:cubicBezTo>
                  <a:pt x="159" y="69"/>
                  <a:pt x="159" y="69"/>
                  <a:pt x="159" y="69"/>
                </a:cubicBezTo>
                <a:cubicBezTo>
                  <a:pt x="157" y="67"/>
                  <a:pt x="155" y="66"/>
                  <a:pt x="152" y="65"/>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15">
            <a:extLst>
              <a:ext uri="{FF2B5EF4-FFF2-40B4-BE49-F238E27FC236}">
                <a16:creationId xmlns:a16="http://schemas.microsoft.com/office/drawing/2014/main" id="{98C67054-613A-7E47-A2D9-D4E1393D27BE}"/>
              </a:ext>
            </a:extLst>
          </p:cNvPr>
          <p:cNvSpPr>
            <a:spLocks noEditPoints="1"/>
          </p:cNvSpPr>
          <p:nvPr>
            <p:custDataLst>
              <p:tags r:id="rId9"/>
            </p:custDataLst>
          </p:nvPr>
        </p:nvSpPr>
        <p:spPr bwMode="auto">
          <a:xfrm>
            <a:off x="5703888" y="3557098"/>
            <a:ext cx="342900" cy="360474"/>
          </a:xfrm>
          <a:custGeom>
            <a:avLst/>
            <a:gdLst>
              <a:gd name="T0" fmla="*/ 156 w 183"/>
              <a:gd name="T1" fmla="*/ 27 h 192"/>
              <a:gd name="T2" fmla="*/ 161 w 183"/>
              <a:gd name="T3" fmla="*/ 151 h 192"/>
              <a:gd name="T4" fmla="*/ 169 w 183"/>
              <a:gd name="T5" fmla="*/ 96 h 192"/>
              <a:gd name="T6" fmla="*/ 138 w 183"/>
              <a:gd name="T7" fmla="*/ 129 h 192"/>
              <a:gd name="T8" fmla="*/ 134 w 183"/>
              <a:gd name="T9" fmla="*/ 96 h 192"/>
              <a:gd name="T10" fmla="*/ 54 w 183"/>
              <a:gd name="T11" fmla="*/ 127 h 192"/>
              <a:gd name="T12" fmla="*/ 41 w 183"/>
              <a:gd name="T13" fmla="*/ 96 h 192"/>
              <a:gd name="T14" fmla="*/ 33 w 183"/>
              <a:gd name="T15" fmla="*/ 142 h 192"/>
              <a:gd name="T16" fmla="*/ 0 w 183"/>
              <a:gd name="T17" fmla="*/ 92 h 192"/>
              <a:gd name="T18" fmla="*/ 92 w 183"/>
              <a:gd name="T19" fmla="*/ 0 h 192"/>
              <a:gd name="T20" fmla="*/ 119 w 183"/>
              <a:gd name="T21" fmla="*/ 166 h 192"/>
              <a:gd name="T22" fmla="*/ 112 w 183"/>
              <a:gd name="T23" fmla="*/ 192 h 192"/>
              <a:gd name="T24" fmla="*/ 71 w 183"/>
              <a:gd name="T25" fmla="*/ 192 h 192"/>
              <a:gd name="T26" fmla="*/ 64 w 183"/>
              <a:gd name="T27" fmla="*/ 185 h 192"/>
              <a:gd name="T28" fmla="*/ 42 w 183"/>
              <a:gd name="T29" fmla="*/ 166 h 192"/>
              <a:gd name="T30" fmla="*/ 38 w 183"/>
              <a:gd name="T31" fmla="*/ 154 h 192"/>
              <a:gd name="T32" fmla="*/ 97 w 183"/>
              <a:gd name="T33" fmla="*/ 105 h 192"/>
              <a:gd name="T34" fmla="*/ 146 w 183"/>
              <a:gd name="T35" fmla="*/ 154 h 192"/>
              <a:gd name="T36" fmla="*/ 141 w 183"/>
              <a:gd name="T37" fmla="*/ 166 h 192"/>
              <a:gd name="T38" fmla="*/ 119 w 183"/>
              <a:gd name="T39" fmla="*/ 166 h 192"/>
              <a:gd name="T40" fmla="*/ 105 w 183"/>
              <a:gd name="T41" fmla="*/ 178 h 192"/>
              <a:gd name="T42" fmla="*/ 105 w 183"/>
              <a:gd name="T43" fmla="*/ 159 h 192"/>
              <a:gd name="T44" fmla="*/ 124 w 183"/>
              <a:gd name="T45" fmla="*/ 152 h 192"/>
              <a:gd name="T46" fmla="*/ 59 w 183"/>
              <a:gd name="T47" fmla="*/ 152 h 192"/>
              <a:gd name="T48" fmla="*/ 71 w 183"/>
              <a:gd name="T49" fmla="*/ 152 h 192"/>
              <a:gd name="T50" fmla="*/ 78 w 183"/>
              <a:gd name="T51" fmla="*/ 178 h 192"/>
              <a:gd name="T52" fmla="*/ 146 w 183"/>
              <a:gd name="T53" fmla="*/ 37 h 192"/>
              <a:gd name="T54" fmla="*/ 144 w 183"/>
              <a:gd name="T55" fmla="*/ 35 h 192"/>
              <a:gd name="T56" fmla="*/ 142 w 183"/>
              <a:gd name="T57" fmla="*/ 88 h 192"/>
              <a:gd name="T58" fmla="*/ 146 w 183"/>
              <a:gd name="T59" fmla="*/ 37 h 192"/>
              <a:gd name="T60" fmla="*/ 138 w 183"/>
              <a:gd name="T61" fmla="*/ 30 h 192"/>
              <a:gd name="T62" fmla="*/ 128 w 183"/>
              <a:gd name="T63" fmla="*/ 30 h 192"/>
              <a:gd name="T64" fmla="*/ 138 w 183"/>
              <a:gd name="T65" fmla="*/ 30 h 192"/>
              <a:gd name="T66" fmla="*/ 104 w 183"/>
              <a:gd name="T67" fmla="*/ 16 h 192"/>
              <a:gd name="T68" fmla="*/ 96 w 183"/>
              <a:gd name="T69" fmla="*/ 44 h 192"/>
              <a:gd name="T70" fmla="*/ 123 w 183"/>
              <a:gd name="T71" fmla="*/ 38 h 192"/>
              <a:gd name="T72" fmla="*/ 104 w 183"/>
              <a:gd name="T73" fmla="*/ 16 h 192"/>
              <a:gd name="T74" fmla="*/ 87 w 183"/>
              <a:gd name="T75" fmla="*/ 15 h 192"/>
              <a:gd name="T76" fmla="*/ 62 w 183"/>
              <a:gd name="T77" fmla="*/ 34 h 192"/>
              <a:gd name="T78" fmla="*/ 64 w 183"/>
              <a:gd name="T79" fmla="*/ 39 h 192"/>
              <a:gd name="T80" fmla="*/ 87 w 183"/>
              <a:gd name="T81" fmla="*/ 15 h 192"/>
              <a:gd name="T82" fmla="*/ 61 w 183"/>
              <a:gd name="T83" fmla="*/ 21 h 192"/>
              <a:gd name="T84" fmla="*/ 53 w 183"/>
              <a:gd name="T85" fmla="*/ 34 h 192"/>
              <a:gd name="T86" fmla="*/ 61 w 183"/>
              <a:gd name="T87" fmla="*/ 21 h 192"/>
              <a:gd name="T88" fmla="*/ 39 w 183"/>
              <a:gd name="T89" fmla="*/ 35 h 192"/>
              <a:gd name="T90" fmla="*/ 14 w 183"/>
              <a:gd name="T91" fmla="*/ 88 h 192"/>
              <a:gd name="T92" fmla="*/ 50 w 183"/>
              <a:gd name="T93" fmla="*/ 42 h 192"/>
              <a:gd name="T94" fmla="*/ 126 w 183"/>
              <a:gd name="T95" fmla="*/ 46 h 192"/>
              <a:gd name="T96" fmla="*/ 123 w 183"/>
              <a:gd name="T97" fmla="*/ 47 h 192"/>
              <a:gd name="T98" fmla="*/ 96 w 183"/>
              <a:gd name="T99" fmla="*/ 88 h 192"/>
              <a:gd name="T100" fmla="*/ 126 w 183"/>
              <a:gd name="T101" fmla="*/ 46 h 192"/>
              <a:gd name="T102" fmla="*/ 87 w 183"/>
              <a:gd name="T103" fmla="*/ 53 h 192"/>
              <a:gd name="T104" fmla="*/ 57 w 183"/>
              <a:gd name="T105" fmla="*/ 46 h 192"/>
              <a:gd name="T106" fmla="*/ 87 w 183"/>
              <a:gd name="T107"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92">
                <a:moveTo>
                  <a:pt x="92" y="0"/>
                </a:moveTo>
                <a:cubicBezTo>
                  <a:pt x="117" y="0"/>
                  <a:pt x="140" y="11"/>
                  <a:pt x="156" y="27"/>
                </a:cubicBezTo>
                <a:cubicBezTo>
                  <a:pt x="173" y="44"/>
                  <a:pt x="183" y="67"/>
                  <a:pt x="183" y="92"/>
                </a:cubicBezTo>
                <a:cubicBezTo>
                  <a:pt x="183" y="114"/>
                  <a:pt x="175" y="135"/>
                  <a:pt x="161" y="151"/>
                </a:cubicBezTo>
                <a:cubicBezTo>
                  <a:pt x="156" y="158"/>
                  <a:pt x="144" y="149"/>
                  <a:pt x="151" y="142"/>
                </a:cubicBezTo>
                <a:cubicBezTo>
                  <a:pt x="161" y="129"/>
                  <a:pt x="168" y="113"/>
                  <a:pt x="169" y="96"/>
                </a:cubicBezTo>
                <a:cubicBezTo>
                  <a:pt x="142" y="96"/>
                  <a:pt x="142" y="96"/>
                  <a:pt x="142" y="96"/>
                </a:cubicBezTo>
                <a:cubicBezTo>
                  <a:pt x="142" y="108"/>
                  <a:pt x="140" y="119"/>
                  <a:pt x="138" y="129"/>
                </a:cubicBezTo>
                <a:cubicBezTo>
                  <a:pt x="136" y="135"/>
                  <a:pt x="128" y="133"/>
                  <a:pt x="129" y="127"/>
                </a:cubicBezTo>
                <a:cubicBezTo>
                  <a:pt x="132" y="118"/>
                  <a:pt x="133" y="107"/>
                  <a:pt x="134" y="96"/>
                </a:cubicBezTo>
                <a:cubicBezTo>
                  <a:pt x="99" y="96"/>
                  <a:pt x="84" y="96"/>
                  <a:pt x="49" y="96"/>
                </a:cubicBezTo>
                <a:cubicBezTo>
                  <a:pt x="50" y="107"/>
                  <a:pt x="51" y="118"/>
                  <a:pt x="54" y="127"/>
                </a:cubicBezTo>
                <a:cubicBezTo>
                  <a:pt x="55" y="133"/>
                  <a:pt x="47" y="135"/>
                  <a:pt x="45" y="128"/>
                </a:cubicBezTo>
                <a:cubicBezTo>
                  <a:pt x="43" y="118"/>
                  <a:pt x="41" y="107"/>
                  <a:pt x="41" y="96"/>
                </a:cubicBezTo>
                <a:cubicBezTo>
                  <a:pt x="14" y="96"/>
                  <a:pt x="14" y="96"/>
                  <a:pt x="14" y="96"/>
                </a:cubicBezTo>
                <a:cubicBezTo>
                  <a:pt x="15" y="114"/>
                  <a:pt x="22" y="129"/>
                  <a:pt x="33" y="142"/>
                </a:cubicBezTo>
                <a:cubicBezTo>
                  <a:pt x="39" y="149"/>
                  <a:pt x="28" y="158"/>
                  <a:pt x="22" y="151"/>
                </a:cubicBezTo>
                <a:cubicBezTo>
                  <a:pt x="8" y="135"/>
                  <a:pt x="0" y="114"/>
                  <a:pt x="0" y="92"/>
                </a:cubicBezTo>
                <a:cubicBezTo>
                  <a:pt x="0" y="67"/>
                  <a:pt x="10" y="44"/>
                  <a:pt x="27" y="27"/>
                </a:cubicBezTo>
                <a:cubicBezTo>
                  <a:pt x="43" y="11"/>
                  <a:pt x="66" y="0"/>
                  <a:pt x="92" y="0"/>
                </a:cubicBezTo>
                <a:close/>
                <a:moveTo>
                  <a:pt x="119" y="166"/>
                </a:moveTo>
                <a:cubicBezTo>
                  <a:pt x="119" y="166"/>
                  <a:pt x="119" y="166"/>
                  <a:pt x="119" y="166"/>
                </a:cubicBezTo>
                <a:cubicBezTo>
                  <a:pt x="119" y="185"/>
                  <a:pt x="119" y="185"/>
                  <a:pt x="119" y="185"/>
                </a:cubicBezTo>
                <a:cubicBezTo>
                  <a:pt x="119" y="189"/>
                  <a:pt x="116" y="192"/>
                  <a:pt x="112" y="192"/>
                </a:cubicBezTo>
                <a:cubicBezTo>
                  <a:pt x="112" y="192"/>
                  <a:pt x="112" y="192"/>
                  <a:pt x="112" y="192"/>
                </a:cubicBezTo>
                <a:cubicBezTo>
                  <a:pt x="71" y="192"/>
                  <a:pt x="71" y="192"/>
                  <a:pt x="71" y="192"/>
                </a:cubicBezTo>
                <a:cubicBezTo>
                  <a:pt x="67" y="192"/>
                  <a:pt x="64" y="189"/>
                  <a:pt x="64" y="185"/>
                </a:cubicBezTo>
                <a:cubicBezTo>
                  <a:pt x="64" y="185"/>
                  <a:pt x="64" y="185"/>
                  <a:pt x="64" y="185"/>
                </a:cubicBezTo>
                <a:cubicBezTo>
                  <a:pt x="64" y="166"/>
                  <a:pt x="64" y="166"/>
                  <a:pt x="64" y="166"/>
                </a:cubicBezTo>
                <a:cubicBezTo>
                  <a:pt x="42" y="166"/>
                  <a:pt x="42" y="166"/>
                  <a:pt x="42" y="166"/>
                </a:cubicBezTo>
                <a:cubicBezTo>
                  <a:pt x="39" y="166"/>
                  <a:pt x="36" y="163"/>
                  <a:pt x="36" y="159"/>
                </a:cubicBezTo>
                <a:cubicBezTo>
                  <a:pt x="36" y="157"/>
                  <a:pt x="36" y="155"/>
                  <a:pt x="38" y="154"/>
                </a:cubicBezTo>
                <a:cubicBezTo>
                  <a:pt x="87" y="105"/>
                  <a:pt x="87" y="105"/>
                  <a:pt x="87" y="105"/>
                </a:cubicBezTo>
                <a:cubicBezTo>
                  <a:pt x="89" y="102"/>
                  <a:pt x="94" y="102"/>
                  <a:pt x="97" y="105"/>
                </a:cubicBezTo>
                <a:cubicBezTo>
                  <a:pt x="97" y="105"/>
                  <a:pt x="97" y="105"/>
                  <a:pt x="97" y="105"/>
                </a:cubicBezTo>
                <a:cubicBezTo>
                  <a:pt x="146" y="154"/>
                  <a:pt x="146" y="154"/>
                  <a:pt x="146" y="154"/>
                </a:cubicBezTo>
                <a:cubicBezTo>
                  <a:pt x="148" y="157"/>
                  <a:pt x="148" y="161"/>
                  <a:pt x="146" y="164"/>
                </a:cubicBezTo>
                <a:cubicBezTo>
                  <a:pt x="144" y="165"/>
                  <a:pt x="142" y="166"/>
                  <a:pt x="141" y="166"/>
                </a:cubicBezTo>
                <a:cubicBezTo>
                  <a:pt x="140" y="166"/>
                  <a:pt x="140" y="166"/>
                  <a:pt x="140" y="166"/>
                </a:cubicBezTo>
                <a:cubicBezTo>
                  <a:pt x="119" y="166"/>
                  <a:pt x="119" y="166"/>
                  <a:pt x="119" y="166"/>
                </a:cubicBezTo>
                <a:close/>
                <a:moveTo>
                  <a:pt x="105" y="178"/>
                </a:moveTo>
                <a:cubicBezTo>
                  <a:pt x="105" y="178"/>
                  <a:pt x="105" y="178"/>
                  <a:pt x="105" y="178"/>
                </a:cubicBezTo>
                <a:cubicBezTo>
                  <a:pt x="105" y="159"/>
                  <a:pt x="105" y="159"/>
                  <a:pt x="105" y="159"/>
                </a:cubicBezTo>
                <a:cubicBezTo>
                  <a:pt x="105" y="159"/>
                  <a:pt x="105" y="159"/>
                  <a:pt x="105" y="159"/>
                </a:cubicBezTo>
                <a:cubicBezTo>
                  <a:pt x="105" y="155"/>
                  <a:pt x="109" y="152"/>
                  <a:pt x="112" y="152"/>
                </a:cubicBezTo>
                <a:cubicBezTo>
                  <a:pt x="124" y="152"/>
                  <a:pt x="124" y="152"/>
                  <a:pt x="124" y="152"/>
                </a:cubicBezTo>
                <a:cubicBezTo>
                  <a:pt x="92" y="120"/>
                  <a:pt x="92" y="120"/>
                  <a:pt x="92" y="120"/>
                </a:cubicBezTo>
                <a:cubicBezTo>
                  <a:pt x="59" y="152"/>
                  <a:pt x="59" y="152"/>
                  <a:pt x="59" y="152"/>
                </a:cubicBezTo>
                <a:cubicBezTo>
                  <a:pt x="71" y="152"/>
                  <a:pt x="71" y="152"/>
                  <a:pt x="71" y="152"/>
                </a:cubicBezTo>
                <a:cubicBezTo>
                  <a:pt x="71" y="152"/>
                  <a:pt x="71" y="152"/>
                  <a:pt x="71" y="152"/>
                </a:cubicBezTo>
                <a:cubicBezTo>
                  <a:pt x="75" y="152"/>
                  <a:pt x="78" y="155"/>
                  <a:pt x="78" y="159"/>
                </a:cubicBezTo>
                <a:cubicBezTo>
                  <a:pt x="78" y="178"/>
                  <a:pt x="78" y="178"/>
                  <a:pt x="78" y="178"/>
                </a:cubicBezTo>
                <a:cubicBezTo>
                  <a:pt x="105" y="178"/>
                  <a:pt x="105" y="178"/>
                  <a:pt x="105" y="178"/>
                </a:cubicBezTo>
                <a:close/>
                <a:moveTo>
                  <a:pt x="146" y="37"/>
                </a:moveTo>
                <a:cubicBezTo>
                  <a:pt x="146" y="37"/>
                  <a:pt x="146" y="37"/>
                  <a:pt x="146" y="37"/>
                </a:cubicBezTo>
                <a:cubicBezTo>
                  <a:pt x="146" y="37"/>
                  <a:pt x="145" y="36"/>
                  <a:pt x="144" y="35"/>
                </a:cubicBezTo>
                <a:cubicBezTo>
                  <a:pt x="141" y="38"/>
                  <a:pt x="137" y="40"/>
                  <a:pt x="134" y="42"/>
                </a:cubicBezTo>
                <a:cubicBezTo>
                  <a:pt x="139" y="55"/>
                  <a:pt x="142" y="71"/>
                  <a:pt x="142" y="88"/>
                </a:cubicBezTo>
                <a:cubicBezTo>
                  <a:pt x="169" y="88"/>
                  <a:pt x="169" y="88"/>
                  <a:pt x="169" y="88"/>
                </a:cubicBezTo>
                <a:cubicBezTo>
                  <a:pt x="168" y="68"/>
                  <a:pt x="159" y="50"/>
                  <a:pt x="146" y="37"/>
                </a:cubicBezTo>
                <a:close/>
                <a:moveTo>
                  <a:pt x="138" y="30"/>
                </a:moveTo>
                <a:cubicBezTo>
                  <a:pt x="138" y="30"/>
                  <a:pt x="138" y="30"/>
                  <a:pt x="138" y="30"/>
                </a:cubicBezTo>
                <a:cubicBezTo>
                  <a:pt x="133" y="26"/>
                  <a:pt x="128" y="23"/>
                  <a:pt x="122" y="21"/>
                </a:cubicBezTo>
                <a:cubicBezTo>
                  <a:pt x="124" y="24"/>
                  <a:pt x="126" y="27"/>
                  <a:pt x="128" y="30"/>
                </a:cubicBezTo>
                <a:cubicBezTo>
                  <a:pt x="129" y="32"/>
                  <a:pt x="130" y="33"/>
                  <a:pt x="130" y="34"/>
                </a:cubicBezTo>
                <a:cubicBezTo>
                  <a:pt x="133" y="33"/>
                  <a:pt x="135" y="31"/>
                  <a:pt x="138" y="30"/>
                </a:cubicBezTo>
                <a:close/>
                <a:moveTo>
                  <a:pt x="104" y="16"/>
                </a:moveTo>
                <a:cubicBezTo>
                  <a:pt x="104" y="16"/>
                  <a:pt x="104" y="16"/>
                  <a:pt x="104" y="16"/>
                </a:cubicBezTo>
                <a:cubicBezTo>
                  <a:pt x="102" y="15"/>
                  <a:pt x="99" y="15"/>
                  <a:pt x="96" y="15"/>
                </a:cubicBezTo>
                <a:cubicBezTo>
                  <a:pt x="96" y="44"/>
                  <a:pt x="96" y="44"/>
                  <a:pt x="96" y="44"/>
                </a:cubicBezTo>
                <a:cubicBezTo>
                  <a:pt x="104" y="44"/>
                  <a:pt x="112" y="42"/>
                  <a:pt x="120" y="39"/>
                </a:cubicBezTo>
                <a:cubicBezTo>
                  <a:pt x="121" y="39"/>
                  <a:pt x="122" y="39"/>
                  <a:pt x="123" y="38"/>
                </a:cubicBezTo>
                <a:cubicBezTo>
                  <a:pt x="122" y="37"/>
                  <a:pt x="121" y="35"/>
                  <a:pt x="121" y="34"/>
                </a:cubicBezTo>
                <a:cubicBezTo>
                  <a:pt x="116" y="26"/>
                  <a:pt x="111" y="19"/>
                  <a:pt x="104" y="16"/>
                </a:cubicBezTo>
                <a:close/>
                <a:moveTo>
                  <a:pt x="87" y="15"/>
                </a:moveTo>
                <a:cubicBezTo>
                  <a:pt x="87" y="15"/>
                  <a:pt x="87" y="15"/>
                  <a:pt x="87" y="15"/>
                </a:cubicBezTo>
                <a:cubicBezTo>
                  <a:pt x="85" y="15"/>
                  <a:pt x="82" y="15"/>
                  <a:pt x="79" y="16"/>
                </a:cubicBezTo>
                <a:cubicBezTo>
                  <a:pt x="73" y="19"/>
                  <a:pt x="67" y="26"/>
                  <a:pt x="62" y="34"/>
                </a:cubicBezTo>
                <a:cubicBezTo>
                  <a:pt x="62" y="35"/>
                  <a:pt x="61" y="37"/>
                  <a:pt x="60" y="38"/>
                </a:cubicBezTo>
                <a:cubicBezTo>
                  <a:pt x="62" y="39"/>
                  <a:pt x="63" y="39"/>
                  <a:pt x="64" y="39"/>
                </a:cubicBezTo>
                <a:cubicBezTo>
                  <a:pt x="71" y="42"/>
                  <a:pt x="79" y="44"/>
                  <a:pt x="87" y="44"/>
                </a:cubicBezTo>
                <a:cubicBezTo>
                  <a:pt x="87" y="15"/>
                  <a:pt x="87" y="15"/>
                  <a:pt x="87" y="15"/>
                </a:cubicBezTo>
                <a:close/>
                <a:moveTo>
                  <a:pt x="61" y="21"/>
                </a:moveTo>
                <a:cubicBezTo>
                  <a:pt x="61" y="21"/>
                  <a:pt x="61" y="21"/>
                  <a:pt x="61" y="21"/>
                </a:cubicBezTo>
                <a:cubicBezTo>
                  <a:pt x="56" y="23"/>
                  <a:pt x="50" y="26"/>
                  <a:pt x="45" y="30"/>
                </a:cubicBezTo>
                <a:cubicBezTo>
                  <a:pt x="48" y="31"/>
                  <a:pt x="50" y="33"/>
                  <a:pt x="53" y="34"/>
                </a:cubicBezTo>
                <a:cubicBezTo>
                  <a:pt x="54" y="33"/>
                  <a:pt x="54" y="32"/>
                  <a:pt x="55" y="30"/>
                </a:cubicBezTo>
                <a:cubicBezTo>
                  <a:pt x="57" y="27"/>
                  <a:pt x="59" y="24"/>
                  <a:pt x="61" y="21"/>
                </a:cubicBezTo>
                <a:close/>
                <a:moveTo>
                  <a:pt x="39" y="35"/>
                </a:moveTo>
                <a:cubicBezTo>
                  <a:pt x="39" y="35"/>
                  <a:pt x="39" y="35"/>
                  <a:pt x="39" y="35"/>
                </a:cubicBezTo>
                <a:cubicBezTo>
                  <a:pt x="38" y="36"/>
                  <a:pt x="38" y="37"/>
                  <a:pt x="37" y="37"/>
                </a:cubicBezTo>
                <a:cubicBezTo>
                  <a:pt x="24" y="50"/>
                  <a:pt x="15" y="68"/>
                  <a:pt x="14" y="88"/>
                </a:cubicBezTo>
                <a:cubicBezTo>
                  <a:pt x="41" y="88"/>
                  <a:pt x="41" y="88"/>
                  <a:pt x="41" y="88"/>
                </a:cubicBezTo>
                <a:cubicBezTo>
                  <a:pt x="41" y="71"/>
                  <a:pt x="45" y="55"/>
                  <a:pt x="50" y="42"/>
                </a:cubicBezTo>
                <a:cubicBezTo>
                  <a:pt x="46" y="40"/>
                  <a:pt x="42" y="38"/>
                  <a:pt x="39" y="35"/>
                </a:cubicBezTo>
                <a:close/>
                <a:moveTo>
                  <a:pt x="126" y="46"/>
                </a:moveTo>
                <a:cubicBezTo>
                  <a:pt x="126" y="46"/>
                  <a:pt x="126" y="46"/>
                  <a:pt x="126" y="46"/>
                </a:cubicBezTo>
                <a:cubicBezTo>
                  <a:pt x="125" y="46"/>
                  <a:pt x="124" y="47"/>
                  <a:pt x="123" y="47"/>
                </a:cubicBezTo>
                <a:cubicBezTo>
                  <a:pt x="114" y="50"/>
                  <a:pt x="105" y="52"/>
                  <a:pt x="96" y="53"/>
                </a:cubicBezTo>
                <a:cubicBezTo>
                  <a:pt x="96" y="88"/>
                  <a:pt x="96" y="88"/>
                  <a:pt x="96" y="88"/>
                </a:cubicBezTo>
                <a:cubicBezTo>
                  <a:pt x="134" y="88"/>
                  <a:pt x="134" y="88"/>
                  <a:pt x="134" y="88"/>
                </a:cubicBezTo>
                <a:cubicBezTo>
                  <a:pt x="133" y="72"/>
                  <a:pt x="131" y="58"/>
                  <a:pt x="126" y="46"/>
                </a:cubicBezTo>
                <a:close/>
                <a:moveTo>
                  <a:pt x="87" y="53"/>
                </a:moveTo>
                <a:cubicBezTo>
                  <a:pt x="87" y="53"/>
                  <a:pt x="87" y="53"/>
                  <a:pt x="87" y="53"/>
                </a:cubicBezTo>
                <a:cubicBezTo>
                  <a:pt x="78" y="52"/>
                  <a:pt x="69" y="50"/>
                  <a:pt x="61" y="47"/>
                </a:cubicBezTo>
                <a:cubicBezTo>
                  <a:pt x="59" y="47"/>
                  <a:pt x="58" y="46"/>
                  <a:pt x="57" y="46"/>
                </a:cubicBezTo>
                <a:cubicBezTo>
                  <a:pt x="53" y="58"/>
                  <a:pt x="50" y="72"/>
                  <a:pt x="49" y="88"/>
                </a:cubicBezTo>
                <a:cubicBezTo>
                  <a:pt x="87" y="88"/>
                  <a:pt x="87" y="88"/>
                  <a:pt x="87" y="88"/>
                </a:cubicBezTo>
                <a:cubicBezTo>
                  <a:pt x="87" y="53"/>
                  <a:pt x="87" y="53"/>
                  <a:pt x="87" y="53"/>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1" name="PA_任意多边形 16">
            <a:extLst>
              <a:ext uri="{FF2B5EF4-FFF2-40B4-BE49-F238E27FC236}">
                <a16:creationId xmlns:a16="http://schemas.microsoft.com/office/drawing/2014/main" id="{1A15640A-E706-E247-B03B-6BC2548883CD}"/>
              </a:ext>
            </a:extLst>
          </p:cNvPr>
          <p:cNvSpPr>
            <a:spLocks noEditPoints="1"/>
          </p:cNvSpPr>
          <p:nvPr>
            <p:custDataLst>
              <p:tags r:id="rId10"/>
            </p:custDataLst>
          </p:nvPr>
        </p:nvSpPr>
        <p:spPr bwMode="auto">
          <a:xfrm>
            <a:off x="4398964" y="1464127"/>
            <a:ext cx="344487" cy="322362"/>
          </a:xfrm>
          <a:custGeom>
            <a:avLst/>
            <a:gdLst>
              <a:gd name="T0" fmla="*/ 52 w 183"/>
              <a:gd name="T1" fmla="*/ 142 h 172"/>
              <a:gd name="T2" fmla="*/ 156 w 183"/>
              <a:gd name="T3" fmla="*/ 138 h 172"/>
              <a:gd name="T4" fmla="*/ 156 w 183"/>
              <a:gd name="T5" fmla="*/ 146 h 172"/>
              <a:gd name="T6" fmla="*/ 56 w 183"/>
              <a:gd name="T7" fmla="*/ 24 h 172"/>
              <a:gd name="T8" fmla="*/ 52 w 183"/>
              <a:gd name="T9" fmla="*/ 28 h 172"/>
              <a:gd name="T10" fmla="*/ 52 w 183"/>
              <a:gd name="T11" fmla="*/ 58 h 172"/>
              <a:gd name="T12" fmla="*/ 57 w 183"/>
              <a:gd name="T13" fmla="*/ 62 h 172"/>
              <a:gd name="T14" fmla="*/ 156 w 183"/>
              <a:gd name="T15" fmla="*/ 62 h 172"/>
              <a:gd name="T16" fmla="*/ 160 w 183"/>
              <a:gd name="T17" fmla="*/ 28 h 172"/>
              <a:gd name="T18" fmla="*/ 156 w 183"/>
              <a:gd name="T19" fmla="*/ 24 h 172"/>
              <a:gd name="T20" fmla="*/ 61 w 183"/>
              <a:gd name="T21" fmla="*/ 54 h 172"/>
              <a:gd name="T22" fmla="*/ 61 w 183"/>
              <a:gd name="T23" fmla="*/ 32 h 172"/>
              <a:gd name="T24" fmla="*/ 152 w 183"/>
              <a:gd name="T25" fmla="*/ 54 h 172"/>
              <a:gd name="T26" fmla="*/ 29 w 183"/>
              <a:gd name="T27" fmla="*/ 52 h 172"/>
              <a:gd name="T28" fmla="*/ 14 w 183"/>
              <a:gd name="T29" fmla="*/ 52 h 172"/>
              <a:gd name="T30" fmla="*/ 29 w 183"/>
              <a:gd name="T31" fmla="*/ 150 h 172"/>
              <a:gd name="T32" fmla="*/ 22 w 183"/>
              <a:gd name="T33" fmla="*/ 172 h 172"/>
              <a:gd name="T34" fmla="*/ 7 w 183"/>
              <a:gd name="T35" fmla="*/ 166 h 172"/>
              <a:gd name="T36" fmla="*/ 0 w 183"/>
              <a:gd name="T37" fmla="*/ 150 h 172"/>
              <a:gd name="T38" fmla="*/ 0 w 183"/>
              <a:gd name="T39" fmla="*/ 45 h 172"/>
              <a:gd name="T40" fmla="*/ 29 w 183"/>
              <a:gd name="T41" fmla="*/ 38 h 172"/>
              <a:gd name="T42" fmla="*/ 37 w 183"/>
              <a:gd name="T43" fmla="*/ 0 h 172"/>
              <a:gd name="T44" fmla="*/ 176 w 183"/>
              <a:gd name="T45" fmla="*/ 0 h 172"/>
              <a:gd name="T46" fmla="*/ 183 w 183"/>
              <a:gd name="T47" fmla="*/ 7 h 172"/>
              <a:gd name="T48" fmla="*/ 177 w 183"/>
              <a:gd name="T49" fmla="*/ 166 h 172"/>
              <a:gd name="T50" fmla="*/ 177 w 183"/>
              <a:gd name="T51" fmla="*/ 166 h 172"/>
              <a:gd name="T52" fmla="*/ 22 w 183"/>
              <a:gd name="T53" fmla="*/ 172 h 172"/>
              <a:gd name="T54" fmla="*/ 22 w 183"/>
              <a:gd name="T55" fmla="*/ 172 h 172"/>
              <a:gd name="T56" fmla="*/ 169 w 183"/>
              <a:gd name="T57" fmla="*/ 150 h 172"/>
              <a:gd name="T58" fmla="*/ 44 w 183"/>
              <a:gd name="T59" fmla="*/ 14 h 172"/>
              <a:gd name="T60" fmla="*/ 42 w 183"/>
              <a:gd name="T61" fmla="*/ 158 h 172"/>
              <a:gd name="T62" fmla="*/ 167 w 183"/>
              <a:gd name="T63" fmla="*/ 156 h 172"/>
              <a:gd name="T64" fmla="*/ 169 w 183"/>
              <a:gd name="T65" fmla="*/ 150 h 172"/>
              <a:gd name="T66" fmla="*/ 111 w 183"/>
              <a:gd name="T67" fmla="*/ 70 h 172"/>
              <a:gd name="T68" fmla="*/ 156 w 183"/>
              <a:gd name="T69" fmla="*/ 70 h 172"/>
              <a:gd name="T70" fmla="*/ 160 w 183"/>
              <a:gd name="T71" fmla="*/ 75 h 172"/>
              <a:gd name="T72" fmla="*/ 156 w 183"/>
              <a:gd name="T73" fmla="*/ 101 h 172"/>
              <a:gd name="T74" fmla="*/ 111 w 183"/>
              <a:gd name="T75" fmla="*/ 101 h 172"/>
              <a:gd name="T76" fmla="*/ 107 w 183"/>
              <a:gd name="T77" fmla="*/ 97 h 172"/>
              <a:gd name="T78" fmla="*/ 111 w 183"/>
              <a:gd name="T79" fmla="*/ 70 h 172"/>
              <a:gd name="T80" fmla="*/ 152 w 183"/>
              <a:gd name="T81" fmla="*/ 79 h 172"/>
              <a:gd name="T82" fmla="*/ 115 w 183"/>
              <a:gd name="T83" fmla="*/ 93 h 172"/>
              <a:gd name="T84" fmla="*/ 152 w 183"/>
              <a:gd name="T85" fmla="*/ 79 h 172"/>
              <a:gd name="T86" fmla="*/ 56 w 183"/>
              <a:gd name="T87" fmla="*/ 79 h 172"/>
              <a:gd name="T88" fmla="*/ 56 w 183"/>
              <a:gd name="T89" fmla="*/ 70 h 172"/>
              <a:gd name="T90" fmla="*/ 102 w 183"/>
              <a:gd name="T91" fmla="*/ 75 h 172"/>
              <a:gd name="T92" fmla="*/ 56 w 183"/>
              <a:gd name="T93" fmla="*/ 79 h 172"/>
              <a:gd name="T94" fmla="*/ 56 w 183"/>
              <a:gd name="T95" fmla="*/ 101 h 172"/>
              <a:gd name="T96" fmla="*/ 56 w 183"/>
              <a:gd name="T97" fmla="*/ 93 h 172"/>
              <a:gd name="T98" fmla="*/ 102 w 183"/>
              <a:gd name="T99" fmla="*/ 97 h 172"/>
              <a:gd name="T100" fmla="*/ 56 w 183"/>
              <a:gd name="T101" fmla="*/ 101 h 172"/>
              <a:gd name="T102" fmla="*/ 56 w 183"/>
              <a:gd name="T103" fmla="*/ 124 h 172"/>
              <a:gd name="T104" fmla="*/ 56 w 183"/>
              <a:gd name="T105" fmla="*/ 115 h 172"/>
              <a:gd name="T106" fmla="*/ 160 w 183"/>
              <a:gd name="T107" fmla="*/ 120 h 172"/>
              <a:gd name="T108" fmla="*/ 56 w 183"/>
              <a:gd name="T109" fmla="*/ 12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172">
                <a:moveTo>
                  <a:pt x="56" y="146"/>
                </a:moveTo>
                <a:cubicBezTo>
                  <a:pt x="54" y="146"/>
                  <a:pt x="52" y="145"/>
                  <a:pt x="52" y="142"/>
                </a:cubicBezTo>
                <a:cubicBezTo>
                  <a:pt x="52" y="140"/>
                  <a:pt x="54" y="138"/>
                  <a:pt x="56" y="138"/>
                </a:cubicBezTo>
                <a:cubicBezTo>
                  <a:pt x="156" y="138"/>
                  <a:pt x="156" y="138"/>
                  <a:pt x="156" y="138"/>
                </a:cubicBezTo>
                <a:cubicBezTo>
                  <a:pt x="158" y="138"/>
                  <a:pt x="160" y="140"/>
                  <a:pt x="160" y="142"/>
                </a:cubicBezTo>
                <a:cubicBezTo>
                  <a:pt x="160" y="145"/>
                  <a:pt x="158" y="146"/>
                  <a:pt x="156" y="146"/>
                </a:cubicBezTo>
                <a:cubicBezTo>
                  <a:pt x="56" y="146"/>
                  <a:pt x="56" y="146"/>
                  <a:pt x="56" y="146"/>
                </a:cubicBezTo>
                <a:close/>
                <a:moveTo>
                  <a:pt x="56" y="24"/>
                </a:moveTo>
                <a:cubicBezTo>
                  <a:pt x="56" y="24"/>
                  <a:pt x="56" y="24"/>
                  <a:pt x="56" y="24"/>
                </a:cubicBezTo>
                <a:cubicBezTo>
                  <a:pt x="54" y="24"/>
                  <a:pt x="52" y="26"/>
                  <a:pt x="52" y="28"/>
                </a:cubicBezTo>
                <a:cubicBezTo>
                  <a:pt x="52" y="28"/>
                  <a:pt x="52" y="28"/>
                  <a:pt x="52" y="28"/>
                </a:cubicBezTo>
                <a:cubicBezTo>
                  <a:pt x="52" y="58"/>
                  <a:pt x="52" y="58"/>
                  <a:pt x="52" y="58"/>
                </a:cubicBezTo>
                <a:cubicBezTo>
                  <a:pt x="52" y="60"/>
                  <a:pt x="54" y="62"/>
                  <a:pt x="56" y="62"/>
                </a:cubicBezTo>
                <a:cubicBezTo>
                  <a:pt x="57" y="62"/>
                  <a:pt x="57" y="62"/>
                  <a:pt x="57" y="62"/>
                </a:cubicBezTo>
                <a:cubicBezTo>
                  <a:pt x="156" y="62"/>
                  <a:pt x="156" y="62"/>
                  <a:pt x="156" y="62"/>
                </a:cubicBezTo>
                <a:cubicBezTo>
                  <a:pt x="156" y="62"/>
                  <a:pt x="156" y="62"/>
                  <a:pt x="156" y="62"/>
                </a:cubicBezTo>
                <a:cubicBezTo>
                  <a:pt x="158" y="62"/>
                  <a:pt x="160" y="60"/>
                  <a:pt x="160" y="58"/>
                </a:cubicBezTo>
                <a:cubicBezTo>
                  <a:pt x="160" y="28"/>
                  <a:pt x="160" y="28"/>
                  <a:pt x="160" y="28"/>
                </a:cubicBezTo>
                <a:cubicBezTo>
                  <a:pt x="160" y="28"/>
                  <a:pt x="160" y="28"/>
                  <a:pt x="160" y="28"/>
                </a:cubicBezTo>
                <a:cubicBezTo>
                  <a:pt x="160" y="26"/>
                  <a:pt x="158" y="24"/>
                  <a:pt x="156" y="24"/>
                </a:cubicBezTo>
                <a:cubicBezTo>
                  <a:pt x="56" y="24"/>
                  <a:pt x="56" y="24"/>
                  <a:pt x="56" y="24"/>
                </a:cubicBezTo>
                <a:close/>
                <a:moveTo>
                  <a:pt x="61" y="54"/>
                </a:moveTo>
                <a:cubicBezTo>
                  <a:pt x="61" y="54"/>
                  <a:pt x="61" y="54"/>
                  <a:pt x="61" y="54"/>
                </a:cubicBezTo>
                <a:cubicBezTo>
                  <a:pt x="61" y="32"/>
                  <a:pt x="61" y="32"/>
                  <a:pt x="61" y="32"/>
                </a:cubicBezTo>
                <a:cubicBezTo>
                  <a:pt x="152" y="32"/>
                  <a:pt x="152" y="32"/>
                  <a:pt x="152" y="32"/>
                </a:cubicBezTo>
                <a:cubicBezTo>
                  <a:pt x="152" y="54"/>
                  <a:pt x="152" y="54"/>
                  <a:pt x="152" y="54"/>
                </a:cubicBezTo>
                <a:cubicBezTo>
                  <a:pt x="61" y="54"/>
                  <a:pt x="61" y="54"/>
                  <a:pt x="61" y="54"/>
                </a:cubicBezTo>
                <a:close/>
                <a:moveTo>
                  <a:pt x="29" y="52"/>
                </a:moveTo>
                <a:cubicBezTo>
                  <a:pt x="29" y="52"/>
                  <a:pt x="29" y="52"/>
                  <a:pt x="29" y="52"/>
                </a:cubicBezTo>
                <a:cubicBezTo>
                  <a:pt x="14" y="52"/>
                  <a:pt x="14" y="52"/>
                  <a:pt x="14" y="52"/>
                </a:cubicBezTo>
                <a:cubicBezTo>
                  <a:pt x="14" y="150"/>
                  <a:pt x="14" y="150"/>
                  <a:pt x="14" y="150"/>
                </a:cubicBezTo>
                <a:cubicBezTo>
                  <a:pt x="14" y="160"/>
                  <a:pt x="29" y="160"/>
                  <a:pt x="29" y="150"/>
                </a:cubicBezTo>
                <a:cubicBezTo>
                  <a:pt x="29" y="52"/>
                  <a:pt x="29" y="52"/>
                  <a:pt x="29" y="52"/>
                </a:cubicBezTo>
                <a:close/>
                <a:moveTo>
                  <a:pt x="22" y="172"/>
                </a:moveTo>
                <a:cubicBezTo>
                  <a:pt x="22" y="172"/>
                  <a:pt x="22" y="172"/>
                  <a:pt x="22" y="172"/>
                </a:cubicBezTo>
                <a:cubicBezTo>
                  <a:pt x="16" y="172"/>
                  <a:pt x="10" y="170"/>
                  <a:pt x="7" y="166"/>
                </a:cubicBezTo>
                <a:cubicBezTo>
                  <a:pt x="6" y="166"/>
                  <a:pt x="6" y="166"/>
                  <a:pt x="6" y="166"/>
                </a:cubicBezTo>
                <a:cubicBezTo>
                  <a:pt x="3" y="162"/>
                  <a:pt x="0" y="156"/>
                  <a:pt x="0" y="150"/>
                </a:cubicBezTo>
                <a:cubicBezTo>
                  <a:pt x="0" y="45"/>
                  <a:pt x="0" y="45"/>
                  <a:pt x="0" y="45"/>
                </a:cubicBezTo>
                <a:cubicBezTo>
                  <a:pt x="0" y="45"/>
                  <a:pt x="0" y="45"/>
                  <a:pt x="0" y="45"/>
                </a:cubicBezTo>
                <a:cubicBezTo>
                  <a:pt x="0" y="41"/>
                  <a:pt x="3" y="38"/>
                  <a:pt x="7" y="38"/>
                </a:cubicBezTo>
                <a:cubicBezTo>
                  <a:pt x="29" y="38"/>
                  <a:pt x="29" y="38"/>
                  <a:pt x="29" y="38"/>
                </a:cubicBezTo>
                <a:cubicBezTo>
                  <a:pt x="29" y="7"/>
                  <a:pt x="29" y="7"/>
                  <a:pt x="29" y="7"/>
                </a:cubicBezTo>
                <a:cubicBezTo>
                  <a:pt x="29" y="3"/>
                  <a:pt x="33" y="0"/>
                  <a:pt x="37" y="0"/>
                </a:cubicBezTo>
                <a:cubicBezTo>
                  <a:pt x="37" y="0"/>
                  <a:pt x="37" y="0"/>
                  <a:pt x="37" y="0"/>
                </a:cubicBezTo>
                <a:cubicBezTo>
                  <a:pt x="176" y="0"/>
                  <a:pt x="176" y="0"/>
                  <a:pt x="176" y="0"/>
                </a:cubicBezTo>
                <a:cubicBezTo>
                  <a:pt x="180" y="0"/>
                  <a:pt x="183" y="3"/>
                  <a:pt x="183" y="7"/>
                </a:cubicBezTo>
                <a:cubicBezTo>
                  <a:pt x="183" y="7"/>
                  <a:pt x="183" y="7"/>
                  <a:pt x="183" y="7"/>
                </a:cubicBezTo>
                <a:cubicBezTo>
                  <a:pt x="183" y="150"/>
                  <a:pt x="183" y="150"/>
                  <a:pt x="183" y="150"/>
                </a:cubicBezTo>
                <a:cubicBezTo>
                  <a:pt x="183" y="156"/>
                  <a:pt x="181" y="162"/>
                  <a:pt x="177" y="166"/>
                </a:cubicBezTo>
                <a:cubicBezTo>
                  <a:pt x="177" y="166"/>
                  <a:pt x="177" y="166"/>
                  <a:pt x="177" y="166"/>
                </a:cubicBezTo>
                <a:cubicBezTo>
                  <a:pt x="177" y="166"/>
                  <a:pt x="177" y="166"/>
                  <a:pt x="177" y="166"/>
                </a:cubicBezTo>
                <a:cubicBezTo>
                  <a:pt x="173" y="170"/>
                  <a:pt x="167" y="172"/>
                  <a:pt x="161" y="172"/>
                </a:cubicBezTo>
                <a:cubicBezTo>
                  <a:pt x="22" y="172"/>
                  <a:pt x="22" y="172"/>
                  <a:pt x="22" y="172"/>
                </a:cubicBezTo>
                <a:cubicBezTo>
                  <a:pt x="22" y="172"/>
                  <a:pt x="22" y="172"/>
                  <a:pt x="22" y="172"/>
                </a:cubicBezTo>
                <a:cubicBezTo>
                  <a:pt x="22" y="172"/>
                  <a:pt x="22" y="172"/>
                  <a:pt x="22" y="172"/>
                </a:cubicBezTo>
                <a:close/>
                <a:moveTo>
                  <a:pt x="169" y="150"/>
                </a:moveTo>
                <a:cubicBezTo>
                  <a:pt x="169" y="150"/>
                  <a:pt x="169" y="150"/>
                  <a:pt x="169" y="150"/>
                </a:cubicBezTo>
                <a:cubicBezTo>
                  <a:pt x="169" y="14"/>
                  <a:pt x="169" y="14"/>
                  <a:pt x="169" y="14"/>
                </a:cubicBezTo>
                <a:cubicBezTo>
                  <a:pt x="44" y="14"/>
                  <a:pt x="44" y="14"/>
                  <a:pt x="44" y="14"/>
                </a:cubicBezTo>
                <a:cubicBezTo>
                  <a:pt x="44" y="59"/>
                  <a:pt x="44" y="105"/>
                  <a:pt x="44" y="150"/>
                </a:cubicBezTo>
                <a:cubicBezTo>
                  <a:pt x="44" y="153"/>
                  <a:pt x="43" y="156"/>
                  <a:pt x="42" y="158"/>
                </a:cubicBezTo>
                <a:cubicBezTo>
                  <a:pt x="161" y="158"/>
                  <a:pt x="161" y="158"/>
                  <a:pt x="161" y="158"/>
                </a:cubicBezTo>
                <a:cubicBezTo>
                  <a:pt x="163" y="158"/>
                  <a:pt x="165" y="157"/>
                  <a:pt x="167" y="156"/>
                </a:cubicBezTo>
                <a:cubicBezTo>
                  <a:pt x="167" y="156"/>
                  <a:pt x="167" y="156"/>
                  <a:pt x="167" y="156"/>
                </a:cubicBezTo>
                <a:cubicBezTo>
                  <a:pt x="168" y="154"/>
                  <a:pt x="169" y="153"/>
                  <a:pt x="169" y="150"/>
                </a:cubicBezTo>
                <a:close/>
                <a:moveTo>
                  <a:pt x="111" y="70"/>
                </a:moveTo>
                <a:cubicBezTo>
                  <a:pt x="111" y="70"/>
                  <a:pt x="111" y="70"/>
                  <a:pt x="111" y="70"/>
                </a:cubicBezTo>
                <a:cubicBezTo>
                  <a:pt x="111" y="70"/>
                  <a:pt x="111" y="70"/>
                  <a:pt x="111" y="70"/>
                </a:cubicBezTo>
                <a:cubicBezTo>
                  <a:pt x="156" y="70"/>
                  <a:pt x="156" y="70"/>
                  <a:pt x="156" y="70"/>
                </a:cubicBezTo>
                <a:cubicBezTo>
                  <a:pt x="158" y="70"/>
                  <a:pt x="160" y="72"/>
                  <a:pt x="160" y="75"/>
                </a:cubicBezTo>
                <a:cubicBezTo>
                  <a:pt x="160" y="75"/>
                  <a:pt x="160" y="75"/>
                  <a:pt x="160" y="75"/>
                </a:cubicBezTo>
                <a:cubicBezTo>
                  <a:pt x="160" y="97"/>
                  <a:pt x="160" y="97"/>
                  <a:pt x="160" y="97"/>
                </a:cubicBezTo>
                <a:cubicBezTo>
                  <a:pt x="160" y="99"/>
                  <a:pt x="158" y="101"/>
                  <a:pt x="156" y="101"/>
                </a:cubicBezTo>
                <a:cubicBezTo>
                  <a:pt x="156" y="101"/>
                  <a:pt x="156" y="101"/>
                  <a:pt x="156" y="101"/>
                </a:cubicBezTo>
                <a:cubicBezTo>
                  <a:pt x="111" y="101"/>
                  <a:pt x="111" y="101"/>
                  <a:pt x="111" y="101"/>
                </a:cubicBezTo>
                <a:cubicBezTo>
                  <a:pt x="109" y="101"/>
                  <a:pt x="107" y="99"/>
                  <a:pt x="107" y="97"/>
                </a:cubicBezTo>
                <a:cubicBezTo>
                  <a:pt x="107" y="97"/>
                  <a:pt x="107" y="97"/>
                  <a:pt x="107" y="97"/>
                </a:cubicBezTo>
                <a:cubicBezTo>
                  <a:pt x="107" y="75"/>
                  <a:pt x="107" y="75"/>
                  <a:pt x="107" y="75"/>
                </a:cubicBezTo>
                <a:cubicBezTo>
                  <a:pt x="107" y="72"/>
                  <a:pt x="109" y="70"/>
                  <a:pt x="111" y="70"/>
                </a:cubicBezTo>
                <a:close/>
                <a:moveTo>
                  <a:pt x="152" y="79"/>
                </a:moveTo>
                <a:cubicBezTo>
                  <a:pt x="152" y="79"/>
                  <a:pt x="152" y="79"/>
                  <a:pt x="152" y="79"/>
                </a:cubicBezTo>
                <a:cubicBezTo>
                  <a:pt x="115" y="79"/>
                  <a:pt x="115" y="79"/>
                  <a:pt x="115" y="79"/>
                </a:cubicBezTo>
                <a:cubicBezTo>
                  <a:pt x="115" y="93"/>
                  <a:pt x="115" y="93"/>
                  <a:pt x="115" y="93"/>
                </a:cubicBezTo>
                <a:cubicBezTo>
                  <a:pt x="152" y="93"/>
                  <a:pt x="152" y="93"/>
                  <a:pt x="152" y="93"/>
                </a:cubicBezTo>
                <a:cubicBezTo>
                  <a:pt x="152" y="79"/>
                  <a:pt x="152" y="79"/>
                  <a:pt x="152" y="79"/>
                </a:cubicBezTo>
                <a:close/>
                <a:moveTo>
                  <a:pt x="56" y="79"/>
                </a:moveTo>
                <a:cubicBezTo>
                  <a:pt x="56" y="79"/>
                  <a:pt x="56" y="79"/>
                  <a:pt x="56" y="79"/>
                </a:cubicBezTo>
                <a:cubicBezTo>
                  <a:pt x="54" y="79"/>
                  <a:pt x="52" y="77"/>
                  <a:pt x="52" y="75"/>
                </a:cubicBezTo>
                <a:cubicBezTo>
                  <a:pt x="52" y="72"/>
                  <a:pt x="54" y="70"/>
                  <a:pt x="56" y="70"/>
                </a:cubicBezTo>
                <a:cubicBezTo>
                  <a:pt x="97" y="70"/>
                  <a:pt x="97" y="70"/>
                  <a:pt x="97" y="70"/>
                </a:cubicBezTo>
                <a:cubicBezTo>
                  <a:pt x="100" y="70"/>
                  <a:pt x="102" y="72"/>
                  <a:pt x="102" y="75"/>
                </a:cubicBezTo>
                <a:cubicBezTo>
                  <a:pt x="102" y="77"/>
                  <a:pt x="100" y="79"/>
                  <a:pt x="97" y="79"/>
                </a:cubicBezTo>
                <a:cubicBezTo>
                  <a:pt x="56" y="79"/>
                  <a:pt x="56" y="79"/>
                  <a:pt x="56" y="79"/>
                </a:cubicBezTo>
                <a:close/>
                <a:moveTo>
                  <a:pt x="56" y="101"/>
                </a:moveTo>
                <a:cubicBezTo>
                  <a:pt x="56" y="101"/>
                  <a:pt x="56" y="101"/>
                  <a:pt x="56" y="101"/>
                </a:cubicBezTo>
                <a:cubicBezTo>
                  <a:pt x="54" y="101"/>
                  <a:pt x="52" y="99"/>
                  <a:pt x="52" y="97"/>
                </a:cubicBezTo>
                <a:cubicBezTo>
                  <a:pt x="52" y="95"/>
                  <a:pt x="54" y="93"/>
                  <a:pt x="56" y="93"/>
                </a:cubicBezTo>
                <a:cubicBezTo>
                  <a:pt x="97" y="93"/>
                  <a:pt x="97" y="93"/>
                  <a:pt x="97" y="93"/>
                </a:cubicBezTo>
                <a:cubicBezTo>
                  <a:pt x="100" y="93"/>
                  <a:pt x="102" y="95"/>
                  <a:pt x="102" y="97"/>
                </a:cubicBezTo>
                <a:cubicBezTo>
                  <a:pt x="102" y="99"/>
                  <a:pt x="100" y="101"/>
                  <a:pt x="97" y="101"/>
                </a:cubicBezTo>
                <a:cubicBezTo>
                  <a:pt x="56" y="101"/>
                  <a:pt x="56" y="101"/>
                  <a:pt x="56" y="101"/>
                </a:cubicBezTo>
                <a:close/>
                <a:moveTo>
                  <a:pt x="56" y="124"/>
                </a:moveTo>
                <a:cubicBezTo>
                  <a:pt x="56" y="124"/>
                  <a:pt x="56" y="124"/>
                  <a:pt x="56" y="124"/>
                </a:cubicBezTo>
                <a:cubicBezTo>
                  <a:pt x="54" y="124"/>
                  <a:pt x="52" y="122"/>
                  <a:pt x="52" y="120"/>
                </a:cubicBezTo>
                <a:cubicBezTo>
                  <a:pt x="52" y="117"/>
                  <a:pt x="54" y="115"/>
                  <a:pt x="56" y="115"/>
                </a:cubicBezTo>
                <a:cubicBezTo>
                  <a:pt x="156" y="115"/>
                  <a:pt x="156" y="115"/>
                  <a:pt x="156" y="115"/>
                </a:cubicBezTo>
                <a:cubicBezTo>
                  <a:pt x="158" y="115"/>
                  <a:pt x="160" y="117"/>
                  <a:pt x="160" y="120"/>
                </a:cubicBezTo>
                <a:cubicBezTo>
                  <a:pt x="160" y="122"/>
                  <a:pt x="158" y="124"/>
                  <a:pt x="156" y="124"/>
                </a:cubicBezTo>
                <a:cubicBezTo>
                  <a:pt x="56" y="124"/>
                  <a:pt x="56" y="124"/>
                  <a:pt x="56" y="124"/>
                </a:cubicBez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PA_淘宝店chenying0907 17">
            <a:extLst>
              <a:ext uri="{FF2B5EF4-FFF2-40B4-BE49-F238E27FC236}">
                <a16:creationId xmlns:a16="http://schemas.microsoft.com/office/drawing/2014/main" id="{D57C4F6D-8F1C-DE4A-BCF1-F9121123B041}"/>
              </a:ext>
            </a:extLst>
          </p:cNvPr>
          <p:cNvSpPr>
            <a:spLocks noChangeArrowheads="1"/>
          </p:cNvSpPr>
          <p:nvPr>
            <p:custDataLst>
              <p:tags r:id="rId11"/>
            </p:custDataLst>
          </p:nvPr>
        </p:nvSpPr>
        <p:spPr bwMode="auto">
          <a:xfrm>
            <a:off x="430753" y="3631520"/>
            <a:ext cx="2195741"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100" b="1" dirty="0">
                <a:latin typeface="Noto Sans S Chinese Medium" panose="020B0600000000000000" pitchFamily="34" charset="-122"/>
                <a:ea typeface="Noto Sans S Chinese Medium" panose="020B0600000000000000" pitchFamily="34" charset="-122"/>
              </a:rPr>
              <a:t>Sense</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go</a:t>
            </a:r>
          </a:p>
          <a:p>
            <a:r>
              <a:rPr lang="en-US" altLang="zh-CN" sz="800" dirty="0">
                <a:latin typeface="Noto Sans S Chinese Medium" panose="020B0600000000000000" pitchFamily="34" charset="-122"/>
                <a:ea typeface="Noto Sans S Chinese Medium" panose="020B0600000000000000" pitchFamily="34" charset="-122"/>
              </a:rPr>
              <a:t>1. Accuracy is greater than 99%.</a:t>
            </a:r>
          </a:p>
          <a:p>
            <a:r>
              <a:rPr lang="en-US" altLang="zh-CN" sz="800" dirty="0">
                <a:latin typeface="Noto Sans S Chinese Medium" panose="020B0600000000000000" pitchFamily="34" charset="-122"/>
                <a:ea typeface="Noto Sans S Chinese Medium" panose="020B0600000000000000" pitchFamily="34" charset="-122"/>
              </a:rPr>
              <a:t>2. No need of sense of experience, no need of consumer experience.</a:t>
            </a:r>
          </a:p>
          <a:p>
            <a:r>
              <a:rPr lang="en-US" altLang="zh-CN" sz="800" dirty="0">
                <a:latin typeface="Noto Sans S Chinese Medium" panose="020B0600000000000000" pitchFamily="34" charset="-122"/>
                <a:ea typeface="Noto Sans S Chinese Medium" panose="020B0600000000000000" pitchFamily="34" charset="-122"/>
              </a:rPr>
              <a:t>3. Not limited to a specific scene.</a:t>
            </a:r>
          </a:p>
        </p:txBody>
      </p:sp>
      <p:sp>
        <p:nvSpPr>
          <p:cNvPr id="13" name="PA_淘宝店chenying0907 18">
            <a:extLst>
              <a:ext uri="{FF2B5EF4-FFF2-40B4-BE49-F238E27FC236}">
                <a16:creationId xmlns:a16="http://schemas.microsoft.com/office/drawing/2014/main" id="{13FF044C-F166-BD45-B9D7-CA321DF3F3C8}"/>
              </a:ext>
            </a:extLst>
          </p:cNvPr>
          <p:cNvSpPr>
            <a:spLocks noChangeArrowheads="1"/>
          </p:cNvSpPr>
          <p:nvPr>
            <p:custDataLst>
              <p:tags r:id="rId12"/>
            </p:custDataLst>
          </p:nvPr>
        </p:nvSpPr>
        <p:spPr bwMode="auto">
          <a:xfrm>
            <a:off x="428638" y="2143786"/>
            <a:ext cx="267651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100" b="1" dirty="0">
                <a:latin typeface="Noto Sans S Chinese Medium" panose="020B0600000000000000" pitchFamily="34" charset="-122"/>
                <a:ea typeface="Noto Sans S Chinese Medium" panose="020B0600000000000000" pitchFamily="34" charset="-122"/>
              </a:rPr>
              <a:t>Sense photo</a:t>
            </a:r>
          </a:p>
          <a:p>
            <a:r>
              <a:rPr lang="en-US" altLang="zh-CN" sz="800" dirty="0">
                <a:latin typeface="Noto Sans S Chinese Medium" panose="020B0600000000000000" pitchFamily="34" charset="-122"/>
                <a:ea typeface="Noto Sans S Chinese Medium" panose="020B0600000000000000" pitchFamily="34" charset="-122"/>
              </a:rPr>
              <a:t>1. Leading artificial intelligence deep learning technology, big data driven image analysis algorithm.</a:t>
            </a:r>
          </a:p>
          <a:p>
            <a:r>
              <a:rPr lang="en-US" altLang="zh-CN" sz="800" dirty="0">
                <a:latin typeface="Noto Sans S Chinese Medium" panose="020B0600000000000000" pitchFamily="34" charset="-122"/>
                <a:ea typeface="Noto Sans S Chinese Medium" panose="020B0600000000000000" pitchFamily="34" charset="-122"/>
              </a:rPr>
              <a:t>2. Industry-leading image processing, clear and accurate image recognition</a:t>
            </a:r>
          </a:p>
          <a:p>
            <a:r>
              <a:rPr lang="en-US" altLang="zh-CN" sz="800" dirty="0">
                <a:latin typeface="Noto Sans S Chinese Medium" panose="020B0600000000000000" pitchFamily="34" charset="-122"/>
                <a:ea typeface="Noto Sans S Chinese Medium" panose="020B0600000000000000" pitchFamily="34" charset="-122"/>
              </a:rPr>
              <a:t>.</a:t>
            </a:r>
          </a:p>
        </p:txBody>
      </p:sp>
      <p:sp>
        <p:nvSpPr>
          <p:cNvPr id="14" name="PA_淘宝店chenying0907 19">
            <a:extLst>
              <a:ext uri="{FF2B5EF4-FFF2-40B4-BE49-F238E27FC236}">
                <a16:creationId xmlns:a16="http://schemas.microsoft.com/office/drawing/2014/main" id="{63A88D0C-95A7-F14C-B759-51B6D68FF2F8}"/>
              </a:ext>
            </a:extLst>
          </p:cNvPr>
          <p:cNvSpPr>
            <a:spLocks noChangeArrowheads="1"/>
          </p:cNvSpPr>
          <p:nvPr>
            <p:custDataLst>
              <p:tags r:id="rId13"/>
            </p:custDataLst>
          </p:nvPr>
        </p:nvSpPr>
        <p:spPr bwMode="auto">
          <a:xfrm>
            <a:off x="383947" y="1001659"/>
            <a:ext cx="358559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100" b="1" dirty="0">
                <a:latin typeface="Noto Sans S Chinese Medium" panose="020B0600000000000000" pitchFamily="34" charset="-122"/>
                <a:ea typeface="Noto Sans S Chinese Medium" panose="020B0600000000000000" pitchFamily="34" charset="-122"/>
              </a:rPr>
              <a:t>Sense keeper</a:t>
            </a:r>
          </a:p>
          <a:p>
            <a:r>
              <a:rPr lang="en-US" altLang="zh-CN" sz="800" dirty="0">
                <a:latin typeface="Noto Sans S Chinese Medium" panose="020B0600000000000000" pitchFamily="34" charset="-122"/>
                <a:ea typeface="Noto Sans S Chinese Medium" panose="020B0600000000000000" pitchFamily="34" charset="-122"/>
              </a:rPr>
              <a:t>1. The accuracy of face recognition exceeds the accuracy of the human eye and the recognition is completed within 1 second.</a:t>
            </a:r>
          </a:p>
          <a:p>
            <a:r>
              <a:rPr lang="en-US" altLang="zh-CN" sz="800" dirty="0">
                <a:latin typeface="Noto Sans S Chinese Medium" panose="020B0600000000000000" pitchFamily="34" charset="-122"/>
                <a:ea typeface="Noto Sans S Chinese Medium" panose="020B0600000000000000" pitchFamily="34" charset="-122"/>
              </a:rPr>
              <a:t>2. Support online, offline scenarios and remote data entry</a:t>
            </a:r>
          </a:p>
          <a:p>
            <a:r>
              <a:rPr lang="en-US" altLang="zh-CN" sz="800" dirty="0">
                <a:latin typeface="Noto Sans S Chinese Medium" panose="020B0600000000000000" pitchFamily="34" charset="-122"/>
                <a:ea typeface="Noto Sans S Chinese Medium" panose="020B0600000000000000" pitchFamily="34" charset="-122"/>
              </a:rPr>
              <a:t>3. Defense of 3D printing, electronic screens, masks, and hooded hackers</a:t>
            </a:r>
          </a:p>
          <a:p>
            <a:r>
              <a:rPr lang="en-US" altLang="zh-CN" sz="800" dirty="0">
                <a:latin typeface="Noto Sans S Chinese Medium" panose="020B0600000000000000" pitchFamily="34" charset="-122"/>
                <a:ea typeface="Noto Sans S Chinese Medium" panose="020B0600000000000000" pitchFamily="34" charset="-122"/>
              </a:rPr>
              <a:t>4. Embedded soft and hard integrated design, system maintainability</a:t>
            </a:r>
          </a:p>
        </p:txBody>
      </p:sp>
      <p:sp>
        <p:nvSpPr>
          <p:cNvPr id="15" name="PA_淘宝店chenying0907 20">
            <a:extLst>
              <a:ext uri="{FF2B5EF4-FFF2-40B4-BE49-F238E27FC236}">
                <a16:creationId xmlns:a16="http://schemas.microsoft.com/office/drawing/2014/main" id="{1F9BAA6B-6CF0-F345-A6A3-D58BDB631698}"/>
              </a:ext>
            </a:extLst>
          </p:cNvPr>
          <p:cNvSpPr>
            <a:spLocks noChangeArrowheads="1"/>
          </p:cNvSpPr>
          <p:nvPr>
            <p:custDataLst>
              <p:tags r:id="rId14"/>
            </p:custDataLst>
          </p:nvPr>
        </p:nvSpPr>
        <p:spPr bwMode="auto">
          <a:xfrm>
            <a:off x="6506941" y="3557098"/>
            <a:ext cx="2535682"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rPr>
              <a:t>Sense</a:t>
            </a: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 </a:t>
            </a:r>
            <a:r>
              <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rPr>
              <a:t>ID</a:t>
            </a:r>
          </a:p>
          <a:p>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1. The all-in-one hardware terminal has high performance, low cost, easy deployment, fast integration, and flexible expansion.</a:t>
            </a:r>
          </a:p>
          <a:p>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2. Face recognition accuracy exceeds human eye accuracy, effectively reducing risk.</a:t>
            </a:r>
          </a:p>
          <a:p>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3. Supports live verification testing, effectively preventing paper pictures, screen remake, mask models and Other types of attacks.</a:t>
            </a:r>
          </a:p>
        </p:txBody>
      </p:sp>
      <p:sp>
        <p:nvSpPr>
          <p:cNvPr id="16" name="PA_淘宝店chenying0907 21">
            <a:extLst>
              <a:ext uri="{FF2B5EF4-FFF2-40B4-BE49-F238E27FC236}">
                <a16:creationId xmlns:a16="http://schemas.microsoft.com/office/drawing/2014/main" id="{CF4B008C-92AF-BF42-B4D4-27B649D25F27}"/>
              </a:ext>
            </a:extLst>
          </p:cNvPr>
          <p:cNvSpPr>
            <a:spLocks noChangeArrowheads="1"/>
          </p:cNvSpPr>
          <p:nvPr>
            <p:custDataLst>
              <p:tags r:id="rId15"/>
            </p:custDataLst>
          </p:nvPr>
        </p:nvSpPr>
        <p:spPr bwMode="auto">
          <a:xfrm>
            <a:off x="6090470" y="1700210"/>
            <a:ext cx="284125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rPr>
              <a:t>Sense</a:t>
            </a:r>
            <a:r>
              <a:rPr lang="zh-CN" altLang="en-US" sz="1100" b="1" dirty="0">
                <a:solidFill>
                  <a:schemeClr val="bg1">
                    <a:lumMod val="50000"/>
                  </a:schemeClr>
                </a:solidFill>
                <a:latin typeface="Noto Sans S Chinese Medium" panose="020B0600000000000000" pitchFamily="34" charset="-122"/>
                <a:ea typeface="Noto Sans S Chinese Medium" panose="020B0600000000000000" pitchFamily="34" charset="-122"/>
              </a:rPr>
              <a:t> </a:t>
            </a:r>
            <a:r>
              <a:rPr lang="en-US" altLang="zh-CN" sz="1100" b="1" dirty="0">
                <a:solidFill>
                  <a:schemeClr val="bg1">
                    <a:lumMod val="50000"/>
                  </a:schemeClr>
                </a:solidFill>
                <a:latin typeface="Noto Sans S Chinese Medium" panose="020B0600000000000000" pitchFamily="34" charset="-122"/>
                <a:ea typeface="Noto Sans S Chinese Medium" panose="020B0600000000000000" pitchFamily="34" charset="-122"/>
              </a:rPr>
              <a:t>drive</a:t>
            </a:r>
          </a:p>
          <a:p>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1. Only add a camera is enough, low cost</a:t>
            </a:r>
          </a:p>
          <a:p>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2. Support RGB and infrared cameras, Meet the complex lighting scene inside the car</a:t>
            </a:r>
          </a:p>
          <a:p>
            <a:r>
              <a:rPr lang="en-US" altLang="zh-CN" sz="800" dirty="0">
                <a:solidFill>
                  <a:schemeClr val="bg1">
                    <a:lumMod val="50000"/>
                  </a:schemeClr>
                </a:solidFill>
                <a:latin typeface="Noto Sans S Chinese Medium" panose="020B0600000000000000" pitchFamily="34" charset="-122"/>
                <a:ea typeface="Noto Sans S Chinese Medium" panose="020B0600000000000000" pitchFamily="34" charset="-122"/>
              </a:rPr>
              <a:t>3. The core technology is extremely optimized, Millisecond response</a:t>
            </a:r>
          </a:p>
        </p:txBody>
      </p:sp>
      <p:sp>
        <p:nvSpPr>
          <p:cNvPr id="17" name="PA_任意多边形 22">
            <a:extLst>
              <a:ext uri="{FF2B5EF4-FFF2-40B4-BE49-F238E27FC236}">
                <a16:creationId xmlns:a16="http://schemas.microsoft.com/office/drawing/2014/main" id="{2C9A46BA-5E37-6746-AF83-8E6DFB8B437F}"/>
              </a:ext>
            </a:extLst>
          </p:cNvPr>
          <p:cNvSpPr>
            <a:spLocks/>
          </p:cNvSpPr>
          <p:nvPr>
            <p:custDataLst>
              <p:tags r:id="rId16"/>
            </p:custDataLst>
          </p:nvPr>
        </p:nvSpPr>
        <p:spPr bwMode="auto">
          <a:xfrm>
            <a:off x="5737225" y="1"/>
            <a:ext cx="3416300" cy="3318899"/>
          </a:xfrm>
          <a:custGeom>
            <a:avLst/>
            <a:gdLst>
              <a:gd name="T0" fmla="*/ 0 w 2152"/>
              <a:gd name="T1" fmla="*/ 0 h 2090"/>
              <a:gd name="T2" fmla="*/ 0 w 2152"/>
              <a:gd name="T3" fmla="*/ 0 h 2090"/>
              <a:gd name="T4" fmla="*/ 2152 w 2152"/>
              <a:gd name="T5" fmla="*/ 2090 h 2090"/>
              <a:gd name="T6" fmla="*/ 2152 w 2152"/>
              <a:gd name="T7" fmla="*/ 2090 h 2090"/>
              <a:gd name="T8" fmla="*/ 0 w 2152"/>
              <a:gd name="T9" fmla="*/ 0 h 2090"/>
            </a:gdLst>
            <a:ahLst/>
            <a:cxnLst>
              <a:cxn ang="0">
                <a:pos x="T0" y="T1"/>
              </a:cxn>
              <a:cxn ang="0">
                <a:pos x="T2" y="T3"/>
              </a:cxn>
              <a:cxn ang="0">
                <a:pos x="T4" y="T5"/>
              </a:cxn>
              <a:cxn ang="0">
                <a:pos x="T6" y="T7"/>
              </a:cxn>
              <a:cxn ang="0">
                <a:pos x="T8" y="T9"/>
              </a:cxn>
            </a:cxnLst>
            <a:rect l="0" t="0" r="r" b="b"/>
            <a:pathLst>
              <a:path w="2152" h="2090">
                <a:moveTo>
                  <a:pt x="0" y="0"/>
                </a:moveTo>
                <a:lnTo>
                  <a:pt x="0" y="0"/>
                </a:lnTo>
                <a:lnTo>
                  <a:pt x="2152" y="2090"/>
                </a:lnTo>
                <a:lnTo>
                  <a:pt x="2152" y="2090"/>
                </a:lnTo>
                <a:lnTo>
                  <a:pt x="0" y="0"/>
                </a:lnTo>
                <a:close/>
              </a:path>
            </a:pathLst>
          </a:custGeom>
          <a:solidFill>
            <a:srgbClr val="F286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8" name="PA_淘宝店chenying0907 43">
            <a:extLst>
              <a:ext uri="{FF2B5EF4-FFF2-40B4-BE49-F238E27FC236}">
                <a16:creationId xmlns:a16="http://schemas.microsoft.com/office/drawing/2014/main" id="{27828CAE-15D6-EA45-9890-FA6B5B869F22}"/>
              </a:ext>
            </a:extLst>
          </p:cNvPr>
          <p:cNvGrpSpPr/>
          <p:nvPr>
            <p:custDataLst>
              <p:tags r:id="rId17"/>
            </p:custDataLst>
          </p:nvPr>
        </p:nvGrpSpPr>
        <p:grpSpPr>
          <a:xfrm>
            <a:off x="-9190" y="0"/>
            <a:ext cx="620750" cy="791858"/>
            <a:chOff x="0" y="-21236"/>
            <a:chExt cx="3311527" cy="4224338"/>
          </a:xfrm>
        </p:grpSpPr>
        <p:sp>
          <p:nvSpPr>
            <p:cNvPr id="19" name="淘宝店chenying0907 37">
              <a:extLst>
                <a:ext uri="{FF2B5EF4-FFF2-40B4-BE49-F238E27FC236}">
                  <a16:creationId xmlns:a16="http://schemas.microsoft.com/office/drawing/2014/main" id="{98C5141E-827F-4E40-B2E2-0F17E965665D}"/>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淘宝店chenying0907 38">
              <a:extLst>
                <a:ext uri="{FF2B5EF4-FFF2-40B4-BE49-F238E27FC236}">
                  <a16:creationId xmlns:a16="http://schemas.microsoft.com/office/drawing/2014/main" id="{B70CFE18-6618-1440-99E1-99B74776ACCF}"/>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9">
              <a:extLst>
                <a:ext uri="{FF2B5EF4-FFF2-40B4-BE49-F238E27FC236}">
                  <a16:creationId xmlns:a16="http://schemas.microsoft.com/office/drawing/2014/main" id="{E5A6A591-EC56-B846-805A-701CAA50C18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2" name="PA_文本框 4">
            <a:extLst>
              <a:ext uri="{FF2B5EF4-FFF2-40B4-BE49-F238E27FC236}">
                <a16:creationId xmlns:a16="http://schemas.microsoft.com/office/drawing/2014/main" id="{277715AD-337D-AE49-82EC-F44340948159}"/>
              </a:ext>
            </a:extLst>
          </p:cNvPr>
          <p:cNvSpPr txBox="1">
            <a:spLocks noChangeArrowheads="1"/>
          </p:cNvSpPr>
          <p:nvPr>
            <p:custDataLst>
              <p:tags r:id="rId18"/>
            </p:custDataLst>
          </p:nvPr>
        </p:nvSpPr>
        <p:spPr bwMode="auto">
          <a:xfrm>
            <a:off x="535359" y="184337"/>
            <a:ext cx="1346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Products</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 </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23" name="PA_文本框 5">
            <a:extLst>
              <a:ext uri="{FF2B5EF4-FFF2-40B4-BE49-F238E27FC236}">
                <a16:creationId xmlns:a16="http://schemas.microsoft.com/office/drawing/2014/main" id="{F3522FFB-EAEA-3A46-B96A-B66AAB096F7A}"/>
              </a:ext>
            </a:extLst>
          </p:cNvPr>
          <p:cNvSpPr txBox="1">
            <a:spLocks noChangeArrowheads="1"/>
          </p:cNvSpPr>
          <p:nvPr>
            <p:custDataLst>
              <p:tags r:id="rId19"/>
            </p:custDataLst>
          </p:nvPr>
        </p:nvSpPr>
        <p:spPr bwMode="auto">
          <a:xfrm>
            <a:off x="535359" y="509426"/>
            <a:ext cx="14598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Advantages  </a:t>
            </a:r>
          </a:p>
        </p:txBody>
      </p:sp>
    </p:spTree>
    <p:extLst>
      <p:ext uri="{BB962C8B-B14F-4D97-AF65-F5344CB8AC3E}">
        <p14:creationId xmlns:p14="http://schemas.microsoft.com/office/powerpoint/2010/main" val="135449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id="{0F803C45-561C-0A4D-836A-21C01D709FCC}"/>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id="{3436384D-D35C-4D40-BB9F-25DD299BD3E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E4C10C18-BA64-D64B-848E-94FBEB73BE97}"/>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F2DA8888-52EE-B649-89A7-232639B53DC2}"/>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540D1C18-A498-BB42-A707-7C5DFC966356}"/>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id="{2EB3A486-742A-9B4B-9838-FD370D7097AB}"/>
              </a:ext>
            </a:extLst>
          </p:cNvPr>
          <p:cNvSpPr/>
          <p:nvPr>
            <p:custDataLst>
              <p:tags r:id="rId2"/>
            </p:custDataLst>
          </p:nvPr>
        </p:nvSpPr>
        <p:spPr>
          <a:xfrm>
            <a:off x="3203846"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id="{38148F02-5665-A24D-9286-0C2FA2D3B994}"/>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latin typeface="Noto Sans S Chinese Medium" panose="020B0600000000000000" pitchFamily="34" charset="-122"/>
                <a:ea typeface="Noto Sans S Chinese Medium" panose="020B0600000000000000" pitchFamily="34" charset="-122"/>
              </a:rPr>
              <a:t>03</a:t>
            </a:r>
            <a:endParaRPr lang="zh-CN" altLang="en-US" sz="4800" dirty="0">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id="{D9D86260-6BAD-4840-A1BC-38B41227E690}"/>
              </a:ext>
            </a:extLst>
          </p:cNvPr>
          <p:cNvSpPr txBox="1"/>
          <p:nvPr>
            <p:custDataLst>
              <p:tags r:id="rId4"/>
            </p:custDataLst>
          </p:nvPr>
        </p:nvSpPr>
        <p:spPr>
          <a:xfrm>
            <a:off x="3524160" y="1692848"/>
            <a:ext cx="1506631" cy="461665"/>
          </a:xfrm>
          <a:prstGeom prst="rect">
            <a:avLst/>
          </a:prstGeom>
          <a:noFill/>
        </p:spPr>
        <p:txBody>
          <a:bodyPr wrap="none" rtlCol="0">
            <a:spAutoFit/>
          </a:bodyPr>
          <a:lstStyle/>
          <a:p>
            <a:r>
              <a:rPr lang="en-US" altLang="zh-CN" sz="2400" dirty="0">
                <a:latin typeface="Noto Sans S Chinese Medium" panose="020B0600000000000000" pitchFamily="34" charset="-122"/>
                <a:ea typeface="Noto Sans S Chinese Medium" panose="020B0600000000000000" pitchFamily="34" charset="-122"/>
              </a:rPr>
              <a:t>Partners </a:t>
            </a:r>
            <a:endParaRPr lang="zh-CN" altLang="en-US" sz="2400" dirty="0">
              <a:latin typeface="Noto Sans S Chinese Medium" panose="020B0600000000000000" pitchFamily="34" charset="-122"/>
              <a:ea typeface="Noto Sans S Chinese Medium" panose="020B0600000000000000" pitchFamily="34" charset="-122"/>
            </a:endParaRPr>
          </a:p>
        </p:txBody>
      </p:sp>
      <p:grpSp>
        <p:nvGrpSpPr>
          <p:cNvPr id="10" name="PA_淘宝店chenying0907 18">
            <a:extLst>
              <a:ext uri="{FF2B5EF4-FFF2-40B4-BE49-F238E27FC236}">
                <a16:creationId xmlns:a16="http://schemas.microsoft.com/office/drawing/2014/main" id="{98203767-F347-A340-95C2-FBA8CFB3873E}"/>
              </a:ext>
            </a:extLst>
          </p:cNvPr>
          <p:cNvGrpSpPr/>
          <p:nvPr>
            <p:custDataLst>
              <p:tags r:id="rId5"/>
            </p:custDataLst>
          </p:nvPr>
        </p:nvGrpSpPr>
        <p:grpSpPr>
          <a:xfrm>
            <a:off x="2243226" y="2221456"/>
            <a:ext cx="528300" cy="710884"/>
            <a:chOff x="4211960" y="594800"/>
            <a:chExt cx="374475" cy="662059"/>
          </a:xfrm>
        </p:grpSpPr>
        <p:sp>
          <p:nvSpPr>
            <p:cNvPr id="11" name="直角三角形 10">
              <a:extLst>
                <a:ext uri="{FF2B5EF4-FFF2-40B4-BE49-F238E27FC236}">
                  <a16:creationId xmlns:a16="http://schemas.microsoft.com/office/drawing/2014/main" id="{5F6CFF0F-405A-2E45-B282-CA791E69263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cxnSp>
          <p:nvCxnSpPr>
            <p:cNvPr id="12" name="直接连接符 20">
              <a:extLst>
                <a:ext uri="{FF2B5EF4-FFF2-40B4-BE49-F238E27FC236}">
                  <a16:creationId xmlns:a16="http://schemas.microsoft.com/office/drawing/2014/main" id="{A2D1A06A-DB9A-5C41-9AB4-CA67C8352D01}"/>
                </a:ext>
              </a:extLst>
            </p:cNvPr>
            <p:cNvCxnSpPr>
              <a:stCxn id="11" idx="4"/>
              <a:endCxn id="11"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PA_淘宝店chenying0907 23">
            <a:extLst>
              <a:ext uri="{FF2B5EF4-FFF2-40B4-BE49-F238E27FC236}">
                <a16:creationId xmlns:a16="http://schemas.microsoft.com/office/drawing/2014/main" id="{549E7884-4082-C249-A73F-B7ACED245198}"/>
              </a:ext>
            </a:extLst>
          </p:cNvPr>
          <p:cNvSpPr/>
          <p:nvPr>
            <p:custDataLst>
              <p:tags r:id="rId6"/>
            </p:custDataLst>
          </p:nvPr>
        </p:nvSpPr>
        <p:spPr>
          <a:xfrm>
            <a:off x="3524160" y="2101851"/>
            <a:ext cx="2800860" cy="1760418"/>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Qualcomm </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Chinese Government </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Honda </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Deloitte</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Xiaomi, </a:t>
            </a:r>
            <a:r>
              <a:rPr lang="en-US" altLang="zh-CN" sz="1050" dirty="0" err="1">
                <a:latin typeface="Noto Sans S Chinese Medium" panose="020B0600000000000000" pitchFamily="34" charset="-122"/>
                <a:ea typeface="Noto Sans S Chinese Medium" panose="020B0600000000000000" pitchFamily="34" charset="-122"/>
              </a:rPr>
              <a:t>Oppo</a:t>
            </a:r>
            <a:r>
              <a:rPr lang="en-US" altLang="zh-CN" sz="1050" dirty="0">
                <a:latin typeface="Noto Sans S Chinese Medium" panose="020B0600000000000000" pitchFamily="34" charset="-122"/>
                <a:ea typeface="Noto Sans S Chinese Medium" panose="020B0600000000000000" pitchFamily="34" charset="-122"/>
              </a:rPr>
              <a:t>, Vivo and Huawei</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Suning   </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Alibaba </a:t>
            </a:r>
          </a:p>
        </p:txBody>
      </p:sp>
    </p:spTree>
    <p:extLst>
      <p:ext uri="{BB962C8B-B14F-4D97-AF65-F5344CB8AC3E}">
        <p14:creationId xmlns:p14="http://schemas.microsoft.com/office/powerpoint/2010/main" val="287728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21">
            <a:extLst>
              <a:ext uri="{FF2B5EF4-FFF2-40B4-BE49-F238E27FC236}">
                <a16:creationId xmlns:a16="http://schemas.microsoft.com/office/drawing/2014/main" id="{C26A6060-65D3-DD4D-80F0-17A190518322}"/>
              </a:ext>
            </a:extLst>
          </p:cNvPr>
          <p:cNvSpPr>
            <a:spLocks/>
          </p:cNvSpPr>
          <p:nvPr>
            <p:custDataLst>
              <p:tags r:id="rId1"/>
            </p:custDataLst>
          </p:nvPr>
        </p:nvSpPr>
        <p:spPr bwMode="auto">
          <a:xfrm>
            <a:off x="3446464" y="3384453"/>
            <a:ext cx="1081087" cy="963909"/>
          </a:xfrm>
          <a:custGeom>
            <a:avLst/>
            <a:gdLst>
              <a:gd name="T0" fmla="*/ 0 w 288"/>
              <a:gd name="T1" fmla="*/ 91 h 257"/>
              <a:gd name="T2" fmla="*/ 288 w 288"/>
              <a:gd name="T3" fmla="*/ 257 h 257"/>
              <a:gd name="T4" fmla="*/ 288 w 288"/>
              <a:gd name="T5" fmla="*/ 76 h 257"/>
              <a:gd name="T6" fmla="*/ 157 w 288"/>
              <a:gd name="T7" fmla="*/ 0 h 257"/>
              <a:gd name="T8" fmla="*/ 0 w 288"/>
              <a:gd name="T9" fmla="*/ 91 h 257"/>
            </a:gdLst>
            <a:ahLst/>
            <a:cxnLst>
              <a:cxn ang="0">
                <a:pos x="T0" y="T1"/>
              </a:cxn>
              <a:cxn ang="0">
                <a:pos x="T2" y="T3"/>
              </a:cxn>
              <a:cxn ang="0">
                <a:pos x="T4" y="T5"/>
              </a:cxn>
              <a:cxn ang="0">
                <a:pos x="T6" y="T7"/>
              </a:cxn>
              <a:cxn ang="0">
                <a:pos x="T8" y="T9"/>
              </a:cxn>
            </a:cxnLst>
            <a:rect l="0" t="0" r="r" b="b"/>
            <a:pathLst>
              <a:path w="288" h="257">
                <a:moveTo>
                  <a:pt x="0" y="91"/>
                </a:moveTo>
                <a:cubicBezTo>
                  <a:pt x="60" y="188"/>
                  <a:pt x="166" y="253"/>
                  <a:pt x="288" y="257"/>
                </a:cubicBezTo>
                <a:cubicBezTo>
                  <a:pt x="288" y="76"/>
                  <a:pt x="288" y="76"/>
                  <a:pt x="288" y="76"/>
                </a:cubicBezTo>
                <a:cubicBezTo>
                  <a:pt x="157" y="0"/>
                  <a:pt x="157" y="0"/>
                  <a:pt x="157" y="0"/>
                </a:cubicBezTo>
                <a:lnTo>
                  <a:pt x="0" y="91"/>
                </a:ln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22">
            <a:extLst>
              <a:ext uri="{FF2B5EF4-FFF2-40B4-BE49-F238E27FC236}">
                <a16:creationId xmlns:a16="http://schemas.microsoft.com/office/drawing/2014/main" id="{0589D7E6-1F99-BA4F-AEFC-C7C2F66ADA21}"/>
              </a:ext>
            </a:extLst>
          </p:cNvPr>
          <p:cNvSpPr>
            <a:spLocks/>
          </p:cNvSpPr>
          <p:nvPr>
            <p:custDataLst>
              <p:tags r:id="rId2"/>
            </p:custDataLst>
          </p:nvPr>
        </p:nvSpPr>
        <p:spPr bwMode="auto">
          <a:xfrm>
            <a:off x="3244851" y="2398312"/>
            <a:ext cx="746125" cy="1248160"/>
          </a:xfrm>
          <a:custGeom>
            <a:avLst/>
            <a:gdLst>
              <a:gd name="T0" fmla="*/ 42 w 199"/>
              <a:gd name="T1" fmla="*/ 0 h 333"/>
              <a:gd name="T2" fmla="*/ 0 w 199"/>
              <a:gd name="T3" fmla="*/ 167 h 333"/>
              <a:gd name="T4" fmla="*/ 42 w 199"/>
              <a:gd name="T5" fmla="*/ 333 h 333"/>
              <a:gd name="T6" fmla="*/ 199 w 199"/>
              <a:gd name="T7" fmla="*/ 242 h 333"/>
              <a:gd name="T8" fmla="*/ 199 w 199"/>
              <a:gd name="T9" fmla="*/ 91 h 333"/>
              <a:gd name="T10" fmla="*/ 42 w 199"/>
              <a:gd name="T11" fmla="*/ 0 h 333"/>
            </a:gdLst>
            <a:ahLst/>
            <a:cxnLst>
              <a:cxn ang="0">
                <a:pos x="T0" y="T1"/>
              </a:cxn>
              <a:cxn ang="0">
                <a:pos x="T2" y="T3"/>
              </a:cxn>
              <a:cxn ang="0">
                <a:pos x="T4" y="T5"/>
              </a:cxn>
              <a:cxn ang="0">
                <a:pos x="T6" y="T7"/>
              </a:cxn>
              <a:cxn ang="0">
                <a:pos x="T8" y="T9"/>
              </a:cxn>
              <a:cxn ang="0">
                <a:pos x="T10" y="T11"/>
              </a:cxn>
            </a:cxnLst>
            <a:rect l="0" t="0" r="r" b="b"/>
            <a:pathLst>
              <a:path w="199" h="333">
                <a:moveTo>
                  <a:pt x="42" y="0"/>
                </a:moveTo>
                <a:cubicBezTo>
                  <a:pt x="15" y="50"/>
                  <a:pt x="0" y="106"/>
                  <a:pt x="0" y="167"/>
                </a:cubicBezTo>
                <a:cubicBezTo>
                  <a:pt x="0" y="227"/>
                  <a:pt x="15" y="283"/>
                  <a:pt x="42" y="333"/>
                </a:cubicBezTo>
                <a:cubicBezTo>
                  <a:pt x="199" y="242"/>
                  <a:pt x="199" y="242"/>
                  <a:pt x="199" y="242"/>
                </a:cubicBezTo>
                <a:cubicBezTo>
                  <a:pt x="199" y="91"/>
                  <a:pt x="199" y="91"/>
                  <a:pt x="199" y="91"/>
                </a:cubicBezTo>
                <a:lnTo>
                  <a:pt x="42" y="0"/>
                </a:ln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23">
            <a:extLst>
              <a:ext uri="{FF2B5EF4-FFF2-40B4-BE49-F238E27FC236}">
                <a16:creationId xmlns:a16="http://schemas.microsoft.com/office/drawing/2014/main" id="{A71C2395-1CFA-FA41-9CE1-D27FD0A62680}"/>
              </a:ext>
            </a:extLst>
          </p:cNvPr>
          <p:cNvSpPr>
            <a:spLocks/>
          </p:cNvSpPr>
          <p:nvPr>
            <p:custDataLst>
              <p:tags r:id="rId3"/>
            </p:custDataLst>
          </p:nvPr>
        </p:nvSpPr>
        <p:spPr bwMode="auto">
          <a:xfrm>
            <a:off x="4616450" y="3384453"/>
            <a:ext cx="1079500" cy="963909"/>
          </a:xfrm>
          <a:custGeom>
            <a:avLst/>
            <a:gdLst>
              <a:gd name="T0" fmla="*/ 0 w 288"/>
              <a:gd name="T1" fmla="*/ 257 h 257"/>
              <a:gd name="T2" fmla="*/ 288 w 288"/>
              <a:gd name="T3" fmla="*/ 91 h 257"/>
              <a:gd name="T4" fmla="*/ 131 w 288"/>
              <a:gd name="T5" fmla="*/ 0 h 257"/>
              <a:gd name="T6" fmla="*/ 0 w 288"/>
              <a:gd name="T7" fmla="*/ 76 h 257"/>
              <a:gd name="T8" fmla="*/ 0 w 288"/>
              <a:gd name="T9" fmla="*/ 257 h 257"/>
            </a:gdLst>
            <a:ahLst/>
            <a:cxnLst>
              <a:cxn ang="0">
                <a:pos x="T0" y="T1"/>
              </a:cxn>
              <a:cxn ang="0">
                <a:pos x="T2" y="T3"/>
              </a:cxn>
              <a:cxn ang="0">
                <a:pos x="T4" y="T5"/>
              </a:cxn>
              <a:cxn ang="0">
                <a:pos x="T6" y="T7"/>
              </a:cxn>
              <a:cxn ang="0">
                <a:pos x="T8" y="T9"/>
              </a:cxn>
            </a:cxnLst>
            <a:rect l="0" t="0" r="r" b="b"/>
            <a:pathLst>
              <a:path w="288" h="257">
                <a:moveTo>
                  <a:pt x="0" y="257"/>
                </a:moveTo>
                <a:cubicBezTo>
                  <a:pt x="122" y="253"/>
                  <a:pt x="228" y="188"/>
                  <a:pt x="288" y="91"/>
                </a:cubicBezTo>
                <a:cubicBezTo>
                  <a:pt x="131" y="0"/>
                  <a:pt x="131" y="0"/>
                  <a:pt x="131" y="0"/>
                </a:cubicBezTo>
                <a:cubicBezTo>
                  <a:pt x="0" y="76"/>
                  <a:pt x="0" y="76"/>
                  <a:pt x="0" y="76"/>
                </a:cubicBezTo>
                <a:lnTo>
                  <a:pt x="0" y="257"/>
                </a:ln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24">
            <a:extLst>
              <a:ext uri="{FF2B5EF4-FFF2-40B4-BE49-F238E27FC236}">
                <a16:creationId xmlns:a16="http://schemas.microsoft.com/office/drawing/2014/main" id="{C427C6EB-9AF1-4744-9F3A-9C2256E2F01A}"/>
              </a:ext>
            </a:extLst>
          </p:cNvPr>
          <p:cNvSpPr>
            <a:spLocks/>
          </p:cNvSpPr>
          <p:nvPr>
            <p:custDataLst>
              <p:tags r:id="rId4"/>
            </p:custDataLst>
          </p:nvPr>
        </p:nvSpPr>
        <p:spPr bwMode="auto">
          <a:xfrm>
            <a:off x="3446464" y="1696420"/>
            <a:ext cx="1081087" cy="963910"/>
          </a:xfrm>
          <a:custGeom>
            <a:avLst/>
            <a:gdLst>
              <a:gd name="T0" fmla="*/ 288 w 288"/>
              <a:gd name="T1" fmla="*/ 0 h 257"/>
              <a:gd name="T2" fmla="*/ 0 w 288"/>
              <a:gd name="T3" fmla="*/ 166 h 257"/>
              <a:gd name="T4" fmla="*/ 157 w 288"/>
              <a:gd name="T5" fmla="*/ 257 h 257"/>
              <a:gd name="T6" fmla="*/ 288 w 288"/>
              <a:gd name="T7" fmla="*/ 181 h 257"/>
              <a:gd name="T8" fmla="*/ 288 w 288"/>
              <a:gd name="T9" fmla="*/ 0 h 257"/>
            </a:gdLst>
            <a:ahLst/>
            <a:cxnLst>
              <a:cxn ang="0">
                <a:pos x="T0" y="T1"/>
              </a:cxn>
              <a:cxn ang="0">
                <a:pos x="T2" y="T3"/>
              </a:cxn>
              <a:cxn ang="0">
                <a:pos x="T4" y="T5"/>
              </a:cxn>
              <a:cxn ang="0">
                <a:pos x="T6" y="T7"/>
              </a:cxn>
              <a:cxn ang="0">
                <a:pos x="T8" y="T9"/>
              </a:cxn>
            </a:cxnLst>
            <a:rect l="0" t="0" r="r" b="b"/>
            <a:pathLst>
              <a:path w="288" h="257">
                <a:moveTo>
                  <a:pt x="288" y="0"/>
                </a:moveTo>
                <a:cubicBezTo>
                  <a:pt x="166" y="4"/>
                  <a:pt x="60" y="69"/>
                  <a:pt x="0" y="166"/>
                </a:cubicBezTo>
                <a:cubicBezTo>
                  <a:pt x="157" y="257"/>
                  <a:pt x="157" y="257"/>
                  <a:pt x="157" y="257"/>
                </a:cubicBezTo>
                <a:cubicBezTo>
                  <a:pt x="288" y="181"/>
                  <a:pt x="288" y="181"/>
                  <a:pt x="288" y="181"/>
                </a:cubicBezTo>
                <a:lnTo>
                  <a:pt x="288" y="0"/>
                </a:ln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25">
            <a:extLst>
              <a:ext uri="{FF2B5EF4-FFF2-40B4-BE49-F238E27FC236}">
                <a16:creationId xmlns:a16="http://schemas.microsoft.com/office/drawing/2014/main" id="{2FA0B679-C82F-B24D-8481-3EFBA72ECD9A}"/>
              </a:ext>
            </a:extLst>
          </p:cNvPr>
          <p:cNvSpPr>
            <a:spLocks/>
          </p:cNvSpPr>
          <p:nvPr>
            <p:custDataLst>
              <p:tags r:id="rId5"/>
            </p:custDataLst>
          </p:nvPr>
        </p:nvSpPr>
        <p:spPr bwMode="auto">
          <a:xfrm>
            <a:off x="5141823" y="2398312"/>
            <a:ext cx="746125" cy="1248160"/>
          </a:xfrm>
          <a:custGeom>
            <a:avLst/>
            <a:gdLst>
              <a:gd name="T0" fmla="*/ 157 w 199"/>
              <a:gd name="T1" fmla="*/ 333 h 333"/>
              <a:gd name="T2" fmla="*/ 199 w 199"/>
              <a:gd name="T3" fmla="*/ 167 h 333"/>
              <a:gd name="T4" fmla="*/ 157 w 199"/>
              <a:gd name="T5" fmla="*/ 0 h 333"/>
              <a:gd name="T6" fmla="*/ 0 w 199"/>
              <a:gd name="T7" fmla="*/ 91 h 333"/>
              <a:gd name="T8" fmla="*/ 0 w 199"/>
              <a:gd name="T9" fmla="*/ 242 h 333"/>
              <a:gd name="T10" fmla="*/ 157 w 199"/>
              <a:gd name="T11" fmla="*/ 333 h 333"/>
            </a:gdLst>
            <a:ahLst/>
            <a:cxnLst>
              <a:cxn ang="0">
                <a:pos x="T0" y="T1"/>
              </a:cxn>
              <a:cxn ang="0">
                <a:pos x="T2" y="T3"/>
              </a:cxn>
              <a:cxn ang="0">
                <a:pos x="T4" y="T5"/>
              </a:cxn>
              <a:cxn ang="0">
                <a:pos x="T6" y="T7"/>
              </a:cxn>
              <a:cxn ang="0">
                <a:pos x="T8" y="T9"/>
              </a:cxn>
              <a:cxn ang="0">
                <a:pos x="T10" y="T11"/>
              </a:cxn>
            </a:cxnLst>
            <a:rect l="0" t="0" r="r" b="b"/>
            <a:pathLst>
              <a:path w="199" h="333">
                <a:moveTo>
                  <a:pt x="157" y="333"/>
                </a:moveTo>
                <a:cubicBezTo>
                  <a:pt x="184" y="283"/>
                  <a:pt x="199" y="227"/>
                  <a:pt x="199" y="167"/>
                </a:cubicBezTo>
                <a:cubicBezTo>
                  <a:pt x="199" y="106"/>
                  <a:pt x="184" y="50"/>
                  <a:pt x="157" y="0"/>
                </a:cubicBezTo>
                <a:cubicBezTo>
                  <a:pt x="0" y="91"/>
                  <a:pt x="0" y="91"/>
                  <a:pt x="0" y="91"/>
                </a:cubicBezTo>
                <a:cubicBezTo>
                  <a:pt x="0" y="242"/>
                  <a:pt x="0" y="242"/>
                  <a:pt x="0" y="242"/>
                </a:cubicBezTo>
                <a:lnTo>
                  <a:pt x="157" y="333"/>
                </a:lnTo>
                <a:close/>
              </a:path>
            </a:pathLst>
          </a:custGeom>
          <a:solidFill>
            <a:srgbClr val="DB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26">
            <a:extLst>
              <a:ext uri="{FF2B5EF4-FFF2-40B4-BE49-F238E27FC236}">
                <a16:creationId xmlns:a16="http://schemas.microsoft.com/office/drawing/2014/main" id="{BAE659DB-F37F-1146-A220-6D36A984AE14}"/>
              </a:ext>
            </a:extLst>
          </p:cNvPr>
          <p:cNvSpPr>
            <a:spLocks/>
          </p:cNvSpPr>
          <p:nvPr>
            <p:custDataLst>
              <p:tags r:id="rId6"/>
            </p:custDataLst>
          </p:nvPr>
        </p:nvSpPr>
        <p:spPr bwMode="auto">
          <a:xfrm>
            <a:off x="4616450" y="1696420"/>
            <a:ext cx="1079500" cy="963910"/>
          </a:xfrm>
          <a:custGeom>
            <a:avLst/>
            <a:gdLst>
              <a:gd name="T0" fmla="*/ 288 w 288"/>
              <a:gd name="T1" fmla="*/ 166 h 257"/>
              <a:gd name="T2" fmla="*/ 0 w 288"/>
              <a:gd name="T3" fmla="*/ 0 h 257"/>
              <a:gd name="T4" fmla="*/ 0 w 288"/>
              <a:gd name="T5" fmla="*/ 181 h 257"/>
              <a:gd name="T6" fmla="*/ 131 w 288"/>
              <a:gd name="T7" fmla="*/ 257 h 257"/>
              <a:gd name="T8" fmla="*/ 288 w 288"/>
              <a:gd name="T9" fmla="*/ 166 h 257"/>
            </a:gdLst>
            <a:ahLst/>
            <a:cxnLst>
              <a:cxn ang="0">
                <a:pos x="T0" y="T1"/>
              </a:cxn>
              <a:cxn ang="0">
                <a:pos x="T2" y="T3"/>
              </a:cxn>
              <a:cxn ang="0">
                <a:pos x="T4" y="T5"/>
              </a:cxn>
              <a:cxn ang="0">
                <a:pos x="T6" y="T7"/>
              </a:cxn>
              <a:cxn ang="0">
                <a:pos x="T8" y="T9"/>
              </a:cxn>
            </a:cxnLst>
            <a:rect l="0" t="0" r="r" b="b"/>
            <a:pathLst>
              <a:path w="288" h="257">
                <a:moveTo>
                  <a:pt x="288" y="166"/>
                </a:moveTo>
                <a:cubicBezTo>
                  <a:pt x="228" y="69"/>
                  <a:pt x="122" y="4"/>
                  <a:pt x="0" y="0"/>
                </a:cubicBezTo>
                <a:cubicBezTo>
                  <a:pt x="0" y="181"/>
                  <a:pt x="0" y="181"/>
                  <a:pt x="0" y="181"/>
                </a:cubicBezTo>
                <a:cubicBezTo>
                  <a:pt x="131" y="257"/>
                  <a:pt x="131" y="257"/>
                  <a:pt x="131" y="257"/>
                </a:cubicBezTo>
                <a:lnTo>
                  <a:pt x="288" y="166"/>
                </a:ln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4" name="PA_淘宝店chenying0907 33">
            <a:extLst>
              <a:ext uri="{FF2B5EF4-FFF2-40B4-BE49-F238E27FC236}">
                <a16:creationId xmlns:a16="http://schemas.microsoft.com/office/drawing/2014/main" id="{6D7F1CBB-10C2-5143-8B6A-C232AB24EFB4}"/>
              </a:ext>
            </a:extLst>
          </p:cNvPr>
          <p:cNvSpPr>
            <a:spLocks noChangeArrowheads="1"/>
          </p:cNvSpPr>
          <p:nvPr>
            <p:custDataLst>
              <p:tags r:id="rId7"/>
            </p:custDataLst>
          </p:nvPr>
        </p:nvSpPr>
        <p:spPr bwMode="auto">
          <a:xfrm>
            <a:off x="4312954" y="2768769"/>
            <a:ext cx="518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latin typeface="Noto Sans S Chinese Medium" panose="020B0600000000000000" pitchFamily="34" charset="-122"/>
                <a:ea typeface="Noto Sans S Chinese Medium" panose="020B0600000000000000" pitchFamily="34" charset="-122"/>
              </a:rPr>
              <a:t>AI</a:t>
            </a:r>
            <a:endParaRPr lang="zh-CN" altLang="zh-CN" sz="2400" b="1" dirty="0">
              <a:latin typeface="Noto Sans S Chinese Medium" panose="020B0600000000000000" pitchFamily="34" charset="-122"/>
              <a:ea typeface="Noto Sans S Chinese Medium" panose="020B0600000000000000" pitchFamily="34" charset="-122"/>
            </a:endParaRPr>
          </a:p>
        </p:txBody>
      </p:sp>
      <p:sp>
        <p:nvSpPr>
          <p:cNvPr id="16" name="PA_淘宝店chenying0907 35">
            <a:extLst>
              <a:ext uri="{FF2B5EF4-FFF2-40B4-BE49-F238E27FC236}">
                <a16:creationId xmlns:a16="http://schemas.microsoft.com/office/drawing/2014/main" id="{7A62D311-F494-BD4C-86A7-AD293EE09E15}"/>
              </a:ext>
            </a:extLst>
          </p:cNvPr>
          <p:cNvSpPr>
            <a:spLocks noChangeArrowheads="1"/>
          </p:cNvSpPr>
          <p:nvPr>
            <p:custDataLst>
              <p:tags r:id="rId8"/>
            </p:custDataLst>
          </p:nvPr>
        </p:nvSpPr>
        <p:spPr bwMode="auto">
          <a:xfrm>
            <a:off x="121921" y="4000594"/>
            <a:ext cx="345090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200" b="1" dirty="0">
                <a:latin typeface="Noto Sans S Chinese Medium" panose="020B0600000000000000" pitchFamily="34" charset="-122"/>
                <a:ea typeface="Noto Sans S Chinese Medium" panose="020B0600000000000000" pitchFamily="34" charset="-122"/>
              </a:rPr>
              <a:t>Honda </a:t>
            </a:r>
            <a:r>
              <a:rPr lang="zh-CN" altLang="en-US" sz="2400" dirty="0">
                <a:latin typeface="Noto Sans S Chinese Medium" panose="020B0600000000000000" pitchFamily="34" charset="-122"/>
                <a:ea typeface="Noto Sans S Chinese Medium" panose="020B0600000000000000" pitchFamily="34" charset="-122"/>
              </a:rPr>
              <a:t>03</a:t>
            </a:r>
          </a:p>
          <a:p>
            <a:r>
              <a:rPr lang="en-US" altLang="zh-CN" sz="800" dirty="0" err="1">
                <a:latin typeface="Noto Sans S Chinese Medium" panose="020B0600000000000000" pitchFamily="34" charset="-122"/>
                <a:ea typeface="Noto Sans S Chinese Medium" panose="020B0600000000000000" pitchFamily="34" charset="-122"/>
              </a:rPr>
              <a:t>Sensetime</a:t>
            </a:r>
            <a:r>
              <a:rPr lang="en-US" altLang="zh-CN" sz="800" dirty="0">
                <a:latin typeface="Noto Sans S Chinese Medium" panose="020B0600000000000000" pitchFamily="34" charset="-122"/>
                <a:ea typeface="Noto Sans S Chinese Medium" panose="020B0600000000000000" pitchFamily="34" charset="-122"/>
              </a:rPr>
              <a:t> Japan announced that it has signed a long-term cooperation agreement with Japanese auto company Honda to jointly develop L4 level autopilot program suitable for passenger car scenes.</a:t>
            </a:r>
          </a:p>
        </p:txBody>
      </p:sp>
      <p:sp>
        <p:nvSpPr>
          <p:cNvPr id="17" name="PA_淘宝店chenying0907 36">
            <a:extLst>
              <a:ext uri="{FF2B5EF4-FFF2-40B4-BE49-F238E27FC236}">
                <a16:creationId xmlns:a16="http://schemas.microsoft.com/office/drawing/2014/main" id="{327F38AB-4B9C-494C-B1B1-91E8244FC82F}"/>
              </a:ext>
            </a:extLst>
          </p:cNvPr>
          <p:cNvSpPr>
            <a:spLocks noChangeArrowheads="1"/>
          </p:cNvSpPr>
          <p:nvPr>
            <p:custDataLst>
              <p:tags r:id="rId9"/>
            </p:custDataLst>
          </p:nvPr>
        </p:nvSpPr>
        <p:spPr bwMode="auto">
          <a:xfrm>
            <a:off x="358987" y="2631746"/>
            <a:ext cx="260179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200" b="1" dirty="0">
                <a:latin typeface="Noto Sans S Chinese Medium" panose="020B0600000000000000" pitchFamily="34" charset="-122"/>
                <a:ea typeface="Noto Sans S Chinese Medium" panose="020B0600000000000000" pitchFamily="34" charset="-122"/>
              </a:rPr>
              <a:t>Chinese Government </a:t>
            </a:r>
            <a:r>
              <a:rPr lang="zh-CN" altLang="en-US" sz="2400" dirty="0">
                <a:latin typeface="Noto Sans S Chinese Medium" panose="020B0600000000000000" pitchFamily="34" charset="-122"/>
                <a:ea typeface="Noto Sans S Chinese Medium" panose="020B0600000000000000" pitchFamily="34" charset="-122"/>
              </a:rPr>
              <a:t>02</a:t>
            </a:r>
          </a:p>
          <a:p>
            <a:r>
              <a:rPr lang="en-US" altLang="zh-CN" sz="800" dirty="0">
                <a:latin typeface="Noto Sans S Chinese Medium" panose="020B0600000000000000" pitchFamily="34" charset="-122"/>
                <a:ea typeface="Noto Sans S Chinese Medium" panose="020B0600000000000000" pitchFamily="34" charset="-122"/>
              </a:rPr>
              <a:t>The Shanghai Municipal Government will conduct comprehensive strategic cooperation with </a:t>
            </a:r>
            <a:r>
              <a:rPr lang="en-US" altLang="zh-CN" sz="800" dirty="0" err="1">
                <a:latin typeface="Noto Sans S Chinese Medium" panose="020B0600000000000000" pitchFamily="34" charset="-122"/>
                <a:ea typeface="Noto Sans S Chinese Medium" panose="020B0600000000000000" pitchFamily="34" charset="-122"/>
              </a:rPr>
              <a:t>Sensetime</a:t>
            </a:r>
            <a:r>
              <a:rPr lang="en-US" altLang="zh-CN" sz="800" dirty="0">
                <a:latin typeface="Noto Sans S Chinese Medium" panose="020B0600000000000000" pitchFamily="34" charset="-122"/>
                <a:ea typeface="Noto Sans S Chinese Medium" panose="020B0600000000000000" pitchFamily="34" charset="-122"/>
              </a:rPr>
              <a:t>. The total investment by </a:t>
            </a:r>
            <a:r>
              <a:rPr lang="en-US" altLang="zh-CN" sz="800" dirty="0" err="1">
                <a:latin typeface="Noto Sans S Chinese Medium" panose="020B0600000000000000" pitchFamily="34" charset="-122"/>
                <a:ea typeface="Noto Sans S Chinese Medium" panose="020B0600000000000000" pitchFamily="34" charset="-122"/>
              </a:rPr>
              <a:t>Sensetime</a:t>
            </a:r>
            <a:r>
              <a:rPr lang="en-US" altLang="zh-CN" sz="800" dirty="0">
                <a:latin typeface="Noto Sans S Chinese Medium" panose="020B0600000000000000" pitchFamily="34" charset="-122"/>
                <a:ea typeface="Noto Sans S Chinese Medium" panose="020B0600000000000000" pitchFamily="34" charset="-122"/>
              </a:rPr>
              <a:t> in Shanghai within 5 years is not less than 6 billion yuan. </a:t>
            </a:r>
          </a:p>
        </p:txBody>
      </p:sp>
      <p:sp>
        <p:nvSpPr>
          <p:cNvPr id="18" name="PA_淘宝店chenying0907 37">
            <a:extLst>
              <a:ext uri="{FF2B5EF4-FFF2-40B4-BE49-F238E27FC236}">
                <a16:creationId xmlns:a16="http://schemas.microsoft.com/office/drawing/2014/main" id="{C0717402-60A4-814E-B96C-81720CBC5466}"/>
              </a:ext>
            </a:extLst>
          </p:cNvPr>
          <p:cNvSpPr>
            <a:spLocks noChangeArrowheads="1"/>
          </p:cNvSpPr>
          <p:nvPr>
            <p:custDataLst>
              <p:tags r:id="rId10"/>
            </p:custDataLst>
          </p:nvPr>
        </p:nvSpPr>
        <p:spPr bwMode="auto">
          <a:xfrm>
            <a:off x="439883" y="1305774"/>
            <a:ext cx="302413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200" b="1" dirty="0">
                <a:latin typeface="Noto Sans S Chinese Medium" panose="020B0600000000000000" pitchFamily="34" charset="-122"/>
                <a:ea typeface="Noto Sans S Chinese Medium" panose="020B0600000000000000" pitchFamily="34" charset="-122"/>
              </a:rPr>
              <a:t>Qualcomm </a:t>
            </a:r>
            <a:r>
              <a:rPr lang="zh-CN" altLang="en-US" sz="2400" dirty="0">
                <a:latin typeface="Noto Sans S Chinese Medium" panose="020B0600000000000000" pitchFamily="34" charset="-122"/>
                <a:ea typeface="Noto Sans S Chinese Medium" panose="020B0600000000000000" pitchFamily="34" charset="-122"/>
              </a:rPr>
              <a:t>01</a:t>
            </a:r>
          </a:p>
          <a:p>
            <a:r>
              <a:rPr lang="en-US" altLang="zh-CN" sz="800" dirty="0" err="1">
                <a:latin typeface="Noto Sans S Chinese Medium" panose="020B0600000000000000" pitchFamily="34" charset="-122"/>
                <a:ea typeface="Noto Sans S Chinese Medium" panose="020B0600000000000000" pitchFamily="34" charset="-122"/>
              </a:rPr>
              <a:t>Sensetime</a:t>
            </a:r>
            <a:r>
              <a:rPr lang="en-US" altLang="zh-CN" sz="800" dirty="0">
                <a:latin typeface="Noto Sans S Chinese Medium" panose="020B0600000000000000" pitchFamily="34" charset="-122"/>
                <a:ea typeface="Noto Sans S Chinese Medium" panose="020B0600000000000000" pitchFamily="34" charset="-122"/>
              </a:rPr>
              <a:t> was received tens of millions of dollars of strategic investment by global communication giant Qualcomm and they have signed a comprehensive strategic cooperation agreement. </a:t>
            </a:r>
          </a:p>
        </p:txBody>
      </p:sp>
      <p:sp>
        <p:nvSpPr>
          <p:cNvPr id="19" name="PA_淘宝店chenying0907 38">
            <a:extLst>
              <a:ext uri="{FF2B5EF4-FFF2-40B4-BE49-F238E27FC236}">
                <a16:creationId xmlns:a16="http://schemas.microsoft.com/office/drawing/2014/main" id="{C08654C2-717F-7D42-8D30-F8BD865C3E34}"/>
              </a:ext>
            </a:extLst>
          </p:cNvPr>
          <p:cNvSpPr>
            <a:spLocks noChangeArrowheads="1"/>
          </p:cNvSpPr>
          <p:nvPr>
            <p:custDataLst>
              <p:tags r:id="rId11"/>
            </p:custDataLst>
          </p:nvPr>
        </p:nvSpPr>
        <p:spPr bwMode="auto">
          <a:xfrm>
            <a:off x="5750395" y="1305774"/>
            <a:ext cx="331277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04</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a:latin typeface="Noto Sans S Chinese Medium" panose="020B0600000000000000" pitchFamily="34" charset="-122"/>
                <a:ea typeface="Noto Sans S Chinese Medium" panose="020B0600000000000000" pitchFamily="34" charset="-122"/>
              </a:rPr>
              <a:t>Deloitte</a:t>
            </a:r>
          </a:p>
          <a:p>
            <a:r>
              <a:rPr lang="en-US" altLang="zh-CN" sz="800" dirty="0" err="1">
                <a:latin typeface="Noto Sans S Chinese Medium" panose="020B0600000000000000" pitchFamily="34" charset="-122"/>
                <a:ea typeface="Noto Sans S Chinese Medium" panose="020B0600000000000000" pitchFamily="34" charset="-122"/>
              </a:rPr>
              <a:t>Sensetime</a:t>
            </a:r>
            <a:r>
              <a:rPr lang="en-US" altLang="zh-CN" sz="800" dirty="0">
                <a:latin typeface="Noto Sans S Chinese Medium" panose="020B0600000000000000" pitchFamily="34" charset="-122"/>
                <a:ea typeface="Noto Sans S Chinese Medium" panose="020B0600000000000000" pitchFamily="34" charset="-122"/>
              </a:rPr>
              <a:t> and Deloitte will rely on Deloitte China's full range of professional services capabilities, as well as </a:t>
            </a:r>
            <a:r>
              <a:rPr lang="en-US" altLang="zh-CN" sz="800" dirty="0" err="1">
                <a:latin typeface="Noto Sans S Chinese Medium" panose="020B0600000000000000" pitchFamily="34" charset="-122"/>
                <a:ea typeface="Noto Sans S Chinese Medium" panose="020B0600000000000000" pitchFamily="34" charset="-122"/>
              </a:rPr>
              <a:t>Sensetime’s</a:t>
            </a:r>
            <a:r>
              <a:rPr lang="en-US" altLang="zh-CN" sz="800" dirty="0">
                <a:latin typeface="Noto Sans S Chinese Medium" panose="020B0600000000000000" pitchFamily="34" charset="-122"/>
                <a:ea typeface="Noto Sans S Chinese Medium" panose="020B0600000000000000" pitchFamily="34" charset="-122"/>
              </a:rPr>
              <a:t> extensive experience in the vision and image understanding field. </a:t>
            </a:r>
          </a:p>
        </p:txBody>
      </p:sp>
      <p:sp>
        <p:nvSpPr>
          <p:cNvPr id="20" name="PA_淘宝店chenying0907 39">
            <a:extLst>
              <a:ext uri="{FF2B5EF4-FFF2-40B4-BE49-F238E27FC236}">
                <a16:creationId xmlns:a16="http://schemas.microsoft.com/office/drawing/2014/main" id="{EA494F49-5E3F-3246-B389-ECD2600586B1}"/>
              </a:ext>
            </a:extLst>
          </p:cNvPr>
          <p:cNvSpPr>
            <a:spLocks noChangeArrowheads="1"/>
          </p:cNvSpPr>
          <p:nvPr>
            <p:custDataLst>
              <p:tags r:id="rId12"/>
            </p:custDataLst>
          </p:nvPr>
        </p:nvSpPr>
        <p:spPr bwMode="auto">
          <a:xfrm>
            <a:off x="6006728" y="2631746"/>
            <a:ext cx="305644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a:t>
            </a:r>
            <a:r>
              <a:rPr lang="en-US" altLang="zh-CN" sz="2400" dirty="0">
                <a:latin typeface="Noto Sans S Chinese Medium" panose="020B0600000000000000" pitchFamily="34" charset="-122"/>
                <a:ea typeface="Noto Sans S Chinese Medium" panose="020B0600000000000000" pitchFamily="34" charset="-122"/>
              </a:rPr>
              <a:t>5</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a:latin typeface="Noto Sans S Chinese Medium" panose="020B0600000000000000" pitchFamily="34" charset="-122"/>
                <a:ea typeface="Noto Sans S Chinese Medium" panose="020B0600000000000000" pitchFamily="34" charset="-122"/>
              </a:rPr>
              <a:t>Xiaomi, </a:t>
            </a:r>
            <a:r>
              <a:rPr lang="en-US" altLang="zh-CN" sz="1200" b="1" dirty="0" err="1">
                <a:latin typeface="Noto Sans S Chinese Medium" panose="020B0600000000000000" pitchFamily="34" charset="-122"/>
                <a:ea typeface="Noto Sans S Chinese Medium" panose="020B0600000000000000" pitchFamily="34" charset="-122"/>
              </a:rPr>
              <a:t>Oppo</a:t>
            </a:r>
            <a:r>
              <a:rPr lang="en-US" altLang="zh-CN" sz="1200" b="1" dirty="0">
                <a:latin typeface="Noto Sans S Chinese Medium" panose="020B0600000000000000" pitchFamily="34" charset="-122"/>
                <a:ea typeface="Noto Sans S Chinese Medium" panose="020B0600000000000000" pitchFamily="34" charset="-122"/>
              </a:rPr>
              <a:t>, Vivo and Huawei</a:t>
            </a:r>
          </a:p>
          <a:p>
            <a:r>
              <a:rPr lang="en-US" altLang="zh-CN" sz="800" dirty="0">
                <a:latin typeface="Noto Sans S Chinese Medium" panose="020B0600000000000000" pitchFamily="34" charset="-122"/>
                <a:ea typeface="Noto Sans S Chinese Medium" panose="020B0600000000000000" pitchFamily="34" charset="-122"/>
              </a:rPr>
              <a:t>Xiaomi 8 transparent exploration version, vivo NEX, vivo X23, OPPO Find X, Huawei nova3, one plus OnePlus6... In 2018, these famous versions of phones which have exploded the domestic network of technology circles are supported by AI technology of </a:t>
            </a:r>
            <a:r>
              <a:rPr lang="en-US" altLang="zh-CN" sz="800" dirty="0" err="1">
                <a:latin typeface="Noto Sans S Chinese Medium" panose="020B0600000000000000" pitchFamily="34" charset="-122"/>
                <a:ea typeface="Noto Sans S Chinese Medium" panose="020B0600000000000000" pitchFamily="34" charset="-122"/>
              </a:rPr>
              <a:t>Sensetime</a:t>
            </a:r>
            <a:r>
              <a:rPr lang="en-US" altLang="zh-CN" sz="800" dirty="0">
                <a:latin typeface="Noto Sans S Chinese Medium" panose="020B0600000000000000" pitchFamily="34" charset="-122"/>
                <a:ea typeface="Noto Sans S Chinese Medium" panose="020B0600000000000000" pitchFamily="34" charset="-122"/>
              </a:rPr>
              <a:t>. </a:t>
            </a:r>
          </a:p>
        </p:txBody>
      </p:sp>
      <p:sp>
        <p:nvSpPr>
          <p:cNvPr id="21" name="PA_淘宝店chenying0907 40">
            <a:extLst>
              <a:ext uri="{FF2B5EF4-FFF2-40B4-BE49-F238E27FC236}">
                <a16:creationId xmlns:a16="http://schemas.microsoft.com/office/drawing/2014/main" id="{5D20092A-46C0-1248-97AC-74208117F857}"/>
              </a:ext>
            </a:extLst>
          </p:cNvPr>
          <p:cNvSpPr>
            <a:spLocks noChangeArrowheads="1"/>
          </p:cNvSpPr>
          <p:nvPr>
            <p:custDataLst>
              <p:tags r:id="rId13"/>
            </p:custDataLst>
          </p:nvPr>
        </p:nvSpPr>
        <p:spPr bwMode="auto">
          <a:xfrm>
            <a:off x="5543278" y="4000594"/>
            <a:ext cx="331277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a:t>
            </a:r>
            <a:r>
              <a:rPr lang="en-US" altLang="zh-CN" sz="2400" dirty="0">
                <a:latin typeface="Noto Sans S Chinese Medium" panose="020B0600000000000000" pitchFamily="34" charset="-122"/>
                <a:ea typeface="Noto Sans S Chinese Medium" panose="020B0600000000000000" pitchFamily="34" charset="-122"/>
              </a:rPr>
              <a:t>6</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a:latin typeface="Noto Sans S Chinese Medium" panose="020B0600000000000000" pitchFamily="34" charset="-122"/>
                <a:ea typeface="Noto Sans S Chinese Medium" panose="020B0600000000000000" pitchFamily="34" charset="-122"/>
              </a:rPr>
              <a:t>Suning </a:t>
            </a:r>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The innovative technology is starting to play a critical role in personalizing and optimizing products, inventory, services and experience, boosting consumer satisfaction and business benefits both online and offline. </a:t>
            </a:r>
          </a:p>
        </p:txBody>
      </p:sp>
      <p:grpSp>
        <p:nvGrpSpPr>
          <p:cNvPr id="22" name="PA_淘宝店chenying0907 32">
            <a:extLst>
              <a:ext uri="{FF2B5EF4-FFF2-40B4-BE49-F238E27FC236}">
                <a16:creationId xmlns:a16="http://schemas.microsoft.com/office/drawing/2014/main" id="{EC1D7E34-2BFD-0B42-9309-36C6D25E1E2E}"/>
              </a:ext>
            </a:extLst>
          </p:cNvPr>
          <p:cNvGrpSpPr/>
          <p:nvPr>
            <p:custDataLst>
              <p:tags r:id="rId14"/>
            </p:custDataLst>
          </p:nvPr>
        </p:nvGrpSpPr>
        <p:grpSpPr>
          <a:xfrm>
            <a:off x="-9190" y="0"/>
            <a:ext cx="620750" cy="791858"/>
            <a:chOff x="0" y="-21236"/>
            <a:chExt cx="3311527" cy="4224338"/>
          </a:xfrm>
        </p:grpSpPr>
        <p:sp>
          <p:nvSpPr>
            <p:cNvPr id="23" name="淘宝店chenying0907 37">
              <a:extLst>
                <a:ext uri="{FF2B5EF4-FFF2-40B4-BE49-F238E27FC236}">
                  <a16:creationId xmlns:a16="http://schemas.microsoft.com/office/drawing/2014/main" id="{ABAD414A-5CDF-1245-BE37-ADEFE2304AF9}"/>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4" name="淘宝店chenying0907 38">
              <a:extLst>
                <a:ext uri="{FF2B5EF4-FFF2-40B4-BE49-F238E27FC236}">
                  <a16:creationId xmlns:a16="http://schemas.microsoft.com/office/drawing/2014/main" id="{30F99ABB-9CDE-8D4A-9E0F-2652D8D3BE8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5" name="淘宝店chenying0907 39">
              <a:extLst>
                <a:ext uri="{FF2B5EF4-FFF2-40B4-BE49-F238E27FC236}">
                  <a16:creationId xmlns:a16="http://schemas.microsoft.com/office/drawing/2014/main" id="{CFC801A1-FDD7-3E4F-A13D-1BAABE838326}"/>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6" name="PA_文本框 4">
            <a:extLst>
              <a:ext uri="{FF2B5EF4-FFF2-40B4-BE49-F238E27FC236}">
                <a16:creationId xmlns:a16="http://schemas.microsoft.com/office/drawing/2014/main" id="{9AB2F585-7135-8040-91F9-C373EDF9E71F}"/>
              </a:ext>
            </a:extLst>
          </p:cNvPr>
          <p:cNvSpPr txBox="1">
            <a:spLocks noChangeArrowheads="1"/>
          </p:cNvSpPr>
          <p:nvPr>
            <p:custDataLst>
              <p:tags r:id="rId15"/>
            </p:custDataLst>
          </p:nvPr>
        </p:nvSpPr>
        <p:spPr bwMode="auto">
          <a:xfrm>
            <a:off x="535359" y="184337"/>
            <a:ext cx="1274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Partners </a:t>
            </a:r>
          </a:p>
        </p:txBody>
      </p:sp>
      <p:sp>
        <p:nvSpPr>
          <p:cNvPr id="27" name="PA_文本框 5">
            <a:extLst>
              <a:ext uri="{FF2B5EF4-FFF2-40B4-BE49-F238E27FC236}">
                <a16:creationId xmlns:a16="http://schemas.microsoft.com/office/drawing/2014/main" id="{EAE25839-A9E4-F048-A4B9-78C9389288B7}"/>
              </a:ext>
            </a:extLst>
          </p:cNvPr>
          <p:cNvSpPr txBox="1">
            <a:spLocks noChangeArrowheads="1"/>
          </p:cNvSpPr>
          <p:nvPr>
            <p:custDataLst>
              <p:tags r:id="rId16"/>
            </p:custDataLst>
          </p:nvPr>
        </p:nvSpPr>
        <p:spPr bwMode="auto">
          <a:xfrm>
            <a:off x="535359" y="509426"/>
            <a:ext cx="532325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Partnerships with more than 400 leading enterprises</a:t>
            </a:r>
          </a:p>
        </p:txBody>
      </p:sp>
      <p:sp>
        <p:nvSpPr>
          <p:cNvPr id="28" name="PA_文本框 30">
            <a:extLst>
              <a:ext uri="{FF2B5EF4-FFF2-40B4-BE49-F238E27FC236}">
                <a16:creationId xmlns:a16="http://schemas.microsoft.com/office/drawing/2014/main" id="{4F26C1CF-AB90-4775-A0CF-5FC65C15B5C5}"/>
              </a:ext>
            </a:extLst>
          </p:cNvPr>
          <p:cNvSpPr txBox="1">
            <a:spLocks noChangeArrowheads="1"/>
          </p:cNvSpPr>
          <p:nvPr>
            <p:custDataLst>
              <p:tags r:id="rId17"/>
            </p:custDataLst>
          </p:nvPr>
        </p:nvSpPr>
        <p:spPr bwMode="auto">
          <a:xfrm>
            <a:off x="3800728" y="2082483"/>
            <a:ext cx="54854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dirty="0">
                <a:latin typeface="Noto Sans S Chinese Medium" panose="020B0600000000000000" pitchFamily="34" charset="-122"/>
                <a:ea typeface="Noto Sans S Chinese Medium" panose="020B0600000000000000" pitchFamily="34" charset="-122"/>
              </a:rPr>
              <a:t>Chip</a:t>
            </a:r>
            <a:r>
              <a:rPr lang="zh-CN" altLang="en-US" sz="1100" b="1" dirty="0">
                <a:latin typeface="Noto Sans S Chinese Medium" panose="020B0600000000000000" pitchFamily="34" charset="-122"/>
                <a:ea typeface="Noto Sans S Chinese Medium" panose="020B0600000000000000" pitchFamily="34" charset="-122"/>
              </a:rPr>
              <a:t> </a:t>
            </a:r>
            <a:endParaRPr lang="zh-CN" altLang="zh-CN" sz="1100" b="1" dirty="0">
              <a:latin typeface="Noto Sans S Chinese Medium" panose="020B0600000000000000" pitchFamily="34" charset="-122"/>
              <a:ea typeface="Noto Sans S Chinese Medium" panose="020B0600000000000000" pitchFamily="34" charset="-122"/>
            </a:endParaRPr>
          </a:p>
        </p:txBody>
      </p:sp>
      <p:sp>
        <p:nvSpPr>
          <p:cNvPr id="29" name="PA_文本框 30">
            <a:extLst>
              <a:ext uri="{FF2B5EF4-FFF2-40B4-BE49-F238E27FC236}">
                <a16:creationId xmlns:a16="http://schemas.microsoft.com/office/drawing/2014/main" id="{C9D10A93-A59C-44E4-96FC-081A592FF651}"/>
              </a:ext>
            </a:extLst>
          </p:cNvPr>
          <p:cNvSpPr txBox="1">
            <a:spLocks noChangeArrowheads="1"/>
          </p:cNvSpPr>
          <p:nvPr>
            <p:custDataLst>
              <p:tags r:id="rId18"/>
            </p:custDataLst>
          </p:nvPr>
        </p:nvSpPr>
        <p:spPr bwMode="auto">
          <a:xfrm>
            <a:off x="4685983" y="2082483"/>
            <a:ext cx="8066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dirty="0">
                <a:latin typeface="Noto Sans S Chinese Medium" panose="020B0600000000000000" pitchFamily="34" charset="-122"/>
                <a:ea typeface="Noto Sans S Chinese Medium" panose="020B0600000000000000" pitchFamily="34" charset="-122"/>
              </a:rPr>
              <a:t>Finance </a:t>
            </a:r>
            <a:r>
              <a:rPr lang="zh-CN" altLang="en-US" sz="1100" b="1" dirty="0">
                <a:latin typeface="Noto Sans S Chinese Medium" panose="020B0600000000000000" pitchFamily="34" charset="-122"/>
                <a:ea typeface="Noto Sans S Chinese Medium" panose="020B0600000000000000" pitchFamily="34" charset="-122"/>
              </a:rPr>
              <a:t> </a:t>
            </a:r>
            <a:endParaRPr lang="zh-CN" altLang="zh-CN" sz="1100" b="1" dirty="0">
              <a:latin typeface="Noto Sans S Chinese Medium" panose="020B0600000000000000" pitchFamily="34" charset="-122"/>
              <a:ea typeface="Noto Sans S Chinese Medium" panose="020B0600000000000000" pitchFamily="34" charset="-122"/>
            </a:endParaRPr>
          </a:p>
        </p:txBody>
      </p:sp>
      <p:sp>
        <p:nvSpPr>
          <p:cNvPr id="30" name="PA_文本框 30">
            <a:extLst>
              <a:ext uri="{FF2B5EF4-FFF2-40B4-BE49-F238E27FC236}">
                <a16:creationId xmlns:a16="http://schemas.microsoft.com/office/drawing/2014/main" id="{ADE60F4A-0BD7-4210-9317-031A525C2D5D}"/>
              </a:ext>
            </a:extLst>
          </p:cNvPr>
          <p:cNvSpPr txBox="1">
            <a:spLocks noChangeArrowheads="1"/>
          </p:cNvSpPr>
          <p:nvPr>
            <p:custDataLst>
              <p:tags r:id="rId19"/>
            </p:custDataLst>
          </p:nvPr>
        </p:nvSpPr>
        <p:spPr bwMode="auto">
          <a:xfrm>
            <a:off x="3348950" y="2795013"/>
            <a:ext cx="60625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dirty="0">
                <a:latin typeface="Noto Sans S Chinese Medium" panose="020B0600000000000000" pitchFamily="34" charset="-122"/>
                <a:ea typeface="Noto Sans S Chinese Medium" panose="020B0600000000000000" pitchFamily="34" charset="-122"/>
              </a:rPr>
              <a:t>Smart</a:t>
            </a:r>
          </a:p>
          <a:p>
            <a:r>
              <a:rPr lang="en-US" altLang="zh-CN" sz="1100" b="1" dirty="0">
                <a:latin typeface="Noto Sans S Chinese Medium" panose="020B0600000000000000" pitchFamily="34" charset="-122"/>
                <a:ea typeface="Noto Sans S Chinese Medium" panose="020B0600000000000000" pitchFamily="34" charset="-122"/>
              </a:rPr>
              <a:t>city</a:t>
            </a:r>
            <a:r>
              <a:rPr lang="zh-CN" altLang="en-US" sz="1100" b="1" dirty="0">
                <a:latin typeface="Noto Sans S Chinese Medium" panose="020B0600000000000000" pitchFamily="34" charset="-122"/>
                <a:ea typeface="Noto Sans S Chinese Medium" panose="020B0600000000000000" pitchFamily="34" charset="-122"/>
              </a:rPr>
              <a:t> </a:t>
            </a:r>
            <a:endParaRPr lang="zh-CN" altLang="zh-CN" sz="1100" b="1" dirty="0">
              <a:latin typeface="Noto Sans S Chinese Medium" panose="020B0600000000000000" pitchFamily="34" charset="-122"/>
              <a:ea typeface="Noto Sans S Chinese Medium" panose="020B0600000000000000" pitchFamily="34" charset="-122"/>
            </a:endParaRPr>
          </a:p>
        </p:txBody>
      </p:sp>
      <p:sp>
        <p:nvSpPr>
          <p:cNvPr id="31" name="PA_文本框 30">
            <a:extLst>
              <a:ext uri="{FF2B5EF4-FFF2-40B4-BE49-F238E27FC236}">
                <a16:creationId xmlns:a16="http://schemas.microsoft.com/office/drawing/2014/main" id="{140AAC4F-5658-41EF-B8BE-7A04885B9106}"/>
              </a:ext>
            </a:extLst>
          </p:cNvPr>
          <p:cNvSpPr txBox="1">
            <a:spLocks noChangeArrowheads="1"/>
          </p:cNvSpPr>
          <p:nvPr>
            <p:custDataLst>
              <p:tags r:id="rId20"/>
            </p:custDataLst>
          </p:nvPr>
        </p:nvSpPr>
        <p:spPr bwMode="auto">
          <a:xfrm>
            <a:off x="3632811" y="3641315"/>
            <a:ext cx="92365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dirty="0">
                <a:latin typeface="Noto Sans S Chinese Medium" panose="020B0600000000000000" pitchFamily="34" charset="-122"/>
                <a:ea typeface="Noto Sans S Chinese Medium" panose="020B0600000000000000" pitchFamily="34" charset="-122"/>
              </a:rPr>
              <a:t>Automatic</a:t>
            </a:r>
          </a:p>
          <a:p>
            <a:r>
              <a:rPr lang="en-US" altLang="zh-CN" sz="1100" b="1" dirty="0">
                <a:latin typeface="Noto Sans S Chinese Medium" panose="020B0600000000000000" pitchFamily="34" charset="-122"/>
                <a:ea typeface="Noto Sans S Chinese Medium" panose="020B0600000000000000" pitchFamily="34" charset="-122"/>
              </a:rPr>
              <a:t>driving</a:t>
            </a:r>
            <a:r>
              <a:rPr lang="zh-CN" altLang="en-US" sz="1100" b="1" dirty="0">
                <a:latin typeface="Noto Sans S Chinese Medium" panose="020B0600000000000000" pitchFamily="34" charset="-122"/>
                <a:ea typeface="Noto Sans S Chinese Medium" panose="020B0600000000000000" pitchFamily="34" charset="-122"/>
              </a:rPr>
              <a:t> </a:t>
            </a:r>
            <a:endParaRPr lang="zh-CN" altLang="zh-CN" sz="1100" b="1" dirty="0">
              <a:latin typeface="Noto Sans S Chinese Medium" panose="020B0600000000000000" pitchFamily="34" charset="-122"/>
              <a:ea typeface="Noto Sans S Chinese Medium" panose="020B0600000000000000" pitchFamily="34" charset="-122"/>
            </a:endParaRPr>
          </a:p>
        </p:txBody>
      </p:sp>
      <p:sp>
        <p:nvSpPr>
          <p:cNvPr id="32" name="PA_文本框 30">
            <a:extLst>
              <a:ext uri="{FF2B5EF4-FFF2-40B4-BE49-F238E27FC236}">
                <a16:creationId xmlns:a16="http://schemas.microsoft.com/office/drawing/2014/main" id="{8AF821B7-277B-4B3F-8D08-8C04AB0AFDFE}"/>
              </a:ext>
            </a:extLst>
          </p:cNvPr>
          <p:cNvSpPr txBox="1">
            <a:spLocks noChangeArrowheads="1"/>
          </p:cNvSpPr>
          <p:nvPr>
            <p:custDataLst>
              <p:tags r:id="rId21"/>
            </p:custDataLst>
          </p:nvPr>
        </p:nvSpPr>
        <p:spPr bwMode="auto">
          <a:xfrm>
            <a:off x="4556462" y="3641314"/>
            <a:ext cx="104547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dirty="0">
                <a:latin typeface="Noto Sans S Chinese Medium" panose="020B0600000000000000" pitchFamily="34" charset="-122"/>
                <a:ea typeface="Noto Sans S Chinese Medium" panose="020B0600000000000000" pitchFamily="34" charset="-122"/>
              </a:rPr>
              <a:t>Smart</a:t>
            </a:r>
          </a:p>
          <a:p>
            <a:r>
              <a:rPr lang="en-US" altLang="zh-CN" sz="1100" b="1" dirty="0">
                <a:latin typeface="Noto Sans S Chinese Medium" panose="020B0600000000000000" pitchFamily="34" charset="-122"/>
                <a:ea typeface="Noto Sans S Chinese Medium" panose="020B0600000000000000" pitchFamily="34" charset="-122"/>
              </a:rPr>
              <a:t>commercial</a:t>
            </a:r>
            <a:r>
              <a:rPr lang="zh-CN" altLang="en-US" sz="1100" b="1" dirty="0">
                <a:latin typeface="Noto Sans S Chinese Medium" panose="020B0600000000000000" pitchFamily="34" charset="-122"/>
                <a:ea typeface="Noto Sans S Chinese Medium" panose="020B0600000000000000" pitchFamily="34" charset="-122"/>
              </a:rPr>
              <a:t> </a:t>
            </a:r>
            <a:endParaRPr lang="zh-CN" altLang="zh-CN" sz="1100" b="1" dirty="0">
              <a:latin typeface="Noto Sans S Chinese Medium" panose="020B0600000000000000" pitchFamily="34" charset="-122"/>
              <a:ea typeface="Noto Sans S Chinese Medium" panose="020B0600000000000000" pitchFamily="34" charset="-122"/>
            </a:endParaRPr>
          </a:p>
        </p:txBody>
      </p:sp>
      <p:sp>
        <p:nvSpPr>
          <p:cNvPr id="33" name="PA_文本框 30">
            <a:extLst>
              <a:ext uri="{FF2B5EF4-FFF2-40B4-BE49-F238E27FC236}">
                <a16:creationId xmlns:a16="http://schemas.microsoft.com/office/drawing/2014/main" id="{7FD7F85B-78BF-4F6E-827B-496B46FCDDF2}"/>
              </a:ext>
            </a:extLst>
          </p:cNvPr>
          <p:cNvSpPr txBox="1">
            <a:spLocks noChangeArrowheads="1"/>
          </p:cNvSpPr>
          <p:nvPr>
            <p:custDataLst>
              <p:tags r:id="rId22"/>
            </p:custDataLst>
          </p:nvPr>
        </p:nvSpPr>
        <p:spPr bwMode="auto">
          <a:xfrm>
            <a:off x="5209557" y="2806948"/>
            <a:ext cx="6783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dirty="0">
                <a:latin typeface="Noto Sans S Chinese Medium" panose="020B0600000000000000" pitchFamily="34" charset="-122"/>
                <a:ea typeface="Noto Sans S Chinese Medium" panose="020B0600000000000000" pitchFamily="34" charset="-122"/>
              </a:rPr>
              <a:t>Smart</a:t>
            </a:r>
          </a:p>
          <a:p>
            <a:r>
              <a:rPr lang="en-US" altLang="zh-CN" sz="1100" b="1" dirty="0">
                <a:latin typeface="Noto Sans S Chinese Medium" panose="020B0600000000000000" pitchFamily="34" charset="-122"/>
                <a:ea typeface="Noto Sans S Chinese Medium" panose="020B0600000000000000" pitchFamily="34" charset="-122"/>
              </a:rPr>
              <a:t>phone</a:t>
            </a:r>
            <a:r>
              <a:rPr lang="zh-CN" altLang="en-US" sz="1100" b="1" dirty="0">
                <a:latin typeface="Noto Sans S Chinese Medium" panose="020B0600000000000000" pitchFamily="34" charset="-122"/>
                <a:ea typeface="Noto Sans S Chinese Medium" panose="020B0600000000000000" pitchFamily="34" charset="-122"/>
              </a:rPr>
              <a:t> </a:t>
            </a:r>
            <a:endParaRPr lang="zh-CN" altLang="zh-CN" sz="1100" b="1" dirty="0">
              <a:latin typeface="Noto Sans S Chinese Medium" panose="020B0600000000000000" pitchFamily="34" charset="-122"/>
              <a:ea typeface="Noto Sans S Chinese Medium" panose="020B0600000000000000" pitchFamily="34" charset="-122"/>
            </a:endParaRPr>
          </a:p>
        </p:txBody>
      </p:sp>
      <p:sp>
        <p:nvSpPr>
          <p:cNvPr id="34" name="PA_文本框 5">
            <a:extLst>
              <a:ext uri="{FF2B5EF4-FFF2-40B4-BE49-F238E27FC236}">
                <a16:creationId xmlns:a16="http://schemas.microsoft.com/office/drawing/2014/main" id="{A79D6284-0138-49C9-9A5E-CC5C4EF7A9FF}"/>
              </a:ext>
            </a:extLst>
          </p:cNvPr>
          <p:cNvSpPr txBox="1">
            <a:spLocks noChangeArrowheads="1"/>
          </p:cNvSpPr>
          <p:nvPr>
            <p:custDataLst>
              <p:tags r:id="rId23"/>
            </p:custDataLst>
          </p:nvPr>
        </p:nvSpPr>
        <p:spPr bwMode="auto">
          <a:xfrm>
            <a:off x="535359" y="830797"/>
            <a:ext cx="16773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200" dirty="0">
                <a:latin typeface="Noto Sans S Chinese Medium" panose="020B0600000000000000" pitchFamily="34" charset="-122"/>
                <a:ea typeface="Noto Sans S Chinese Medium" panose="020B0600000000000000" pitchFamily="34" charset="-122"/>
              </a:rPr>
              <a:t>Main cooperation </a:t>
            </a:r>
          </a:p>
        </p:txBody>
      </p:sp>
    </p:spTree>
    <p:extLst>
      <p:ext uri="{BB962C8B-B14F-4D97-AF65-F5344CB8AC3E}">
        <p14:creationId xmlns:p14="http://schemas.microsoft.com/office/powerpoint/2010/main" val="3346361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A_任意多边形 11">
            <a:extLst>
              <a:ext uri="{FF2B5EF4-FFF2-40B4-BE49-F238E27FC236}">
                <a16:creationId xmlns:a16="http://schemas.microsoft.com/office/drawing/2014/main" id="{E93F9776-5890-4059-AC1B-C2B3BE106D1F}"/>
              </a:ext>
            </a:extLst>
          </p:cNvPr>
          <p:cNvSpPr>
            <a:spLocks/>
          </p:cNvSpPr>
          <p:nvPr>
            <p:custDataLst>
              <p:tags r:id="rId1"/>
            </p:custDataLst>
          </p:nvPr>
        </p:nvSpPr>
        <p:spPr bwMode="auto">
          <a:xfrm rot="2895131">
            <a:off x="1310838" y="155437"/>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8" name="PA_淘宝店chenying0907 53">
            <a:extLst>
              <a:ext uri="{FF2B5EF4-FFF2-40B4-BE49-F238E27FC236}">
                <a16:creationId xmlns:a16="http://schemas.microsoft.com/office/drawing/2014/main" id="{8A110790-EB89-8045-B03A-BE183B213DD5}"/>
              </a:ext>
            </a:extLst>
          </p:cNvPr>
          <p:cNvSpPr>
            <a:spLocks noChangeArrowheads="1"/>
          </p:cNvSpPr>
          <p:nvPr>
            <p:custDataLst>
              <p:tags r:id="rId2"/>
            </p:custDataLst>
          </p:nvPr>
        </p:nvSpPr>
        <p:spPr bwMode="auto">
          <a:xfrm>
            <a:off x="927454" y="1540577"/>
            <a:ext cx="922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dirty="0">
                <a:solidFill>
                  <a:srgbClr val="F6E7E4"/>
                </a:solidFill>
                <a:latin typeface="Noto Sans S Chinese Medium" panose="020B0600000000000000" pitchFamily="34" charset="-122"/>
                <a:ea typeface="Noto Sans S Chinese Medium" panose="020B0600000000000000" pitchFamily="34" charset="-122"/>
              </a:rPr>
              <a:t>AI </a:t>
            </a:r>
          </a:p>
          <a:p>
            <a:r>
              <a:rPr lang="en-US" altLang="zh-CN" sz="1200" dirty="0">
                <a:solidFill>
                  <a:srgbClr val="F6E7E4"/>
                </a:solidFill>
                <a:latin typeface="Noto Sans S Chinese Medium" panose="020B0600000000000000" pitchFamily="34" charset="-122"/>
                <a:ea typeface="Noto Sans S Chinese Medium" panose="020B0600000000000000" pitchFamily="34" charset="-122"/>
              </a:rPr>
              <a:t>laboratory </a:t>
            </a:r>
          </a:p>
        </p:txBody>
      </p:sp>
      <p:sp>
        <p:nvSpPr>
          <p:cNvPr id="29" name="PA_淘宝店chenying0907 54">
            <a:extLst>
              <a:ext uri="{FF2B5EF4-FFF2-40B4-BE49-F238E27FC236}">
                <a16:creationId xmlns:a16="http://schemas.microsoft.com/office/drawing/2014/main" id="{1218CEBC-96B8-ED4F-B22F-8C33EB1CE0D4}"/>
              </a:ext>
            </a:extLst>
          </p:cNvPr>
          <p:cNvSpPr>
            <a:spLocks noChangeArrowheads="1"/>
          </p:cNvSpPr>
          <p:nvPr>
            <p:custDataLst>
              <p:tags r:id="rId3"/>
            </p:custDataLst>
          </p:nvPr>
        </p:nvSpPr>
        <p:spPr bwMode="auto">
          <a:xfrm>
            <a:off x="2875332" y="1313794"/>
            <a:ext cx="5341214"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b="1" dirty="0">
                <a:latin typeface="Noto Sans S Chinese Medium" panose="020B0600000000000000" pitchFamily="34" charset="-122"/>
                <a:ea typeface="Noto Sans S Chinese Medium" panose="020B0600000000000000" pitchFamily="34" charset="-122"/>
              </a:rPr>
              <a:t>Alibaba, </a:t>
            </a:r>
            <a:r>
              <a:rPr lang="en-US" altLang="zh-CN" sz="1200" b="1" dirty="0" err="1">
                <a:latin typeface="Noto Sans S Chinese Medium" panose="020B0600000000000000" pitchFamily="34" charset="-122"/>
                <a:ea typeface="Noto Sans S Chinese Medium" panose="020B0600000000000000" pitchFamily="34" charset="-122"/>
              </a:rPr>
              <a:t>Sensetime</a:t>
            </a:r>
            <a:r>
              <a:rPr lang="en-US" altLang="zh-CN" sz="1200" b="1" dirty="0">
                <a:latin typeface="Noto Sans S Chinese Medium" panose="020B0600000000000000" pitchFamily="34" charset="-122"/>
                <a:ea typeface="Noto Sans S Chinese Medium" panose="020B0600000000000000" pitchFamily="34" charset="-122"/>
              </a:rPr>
              <a:t> and Hong Kong Science and Technology Parks Corporation jointly set up an AI laboratory to promote the development of Hong Kong's artificial intelligence industry</a:t>
            </a:r>
          </a:p>
          <a:p>
            <a:endParaRPr lang="en-US" altLang="zh-CN" sz="1200" b="1"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The Hong Kong Artificial Intelligence Laboratory is a non-profit project dedicated to the use of cutting-edge technology and expertise to advance the development of artificial intelligence, assisting start-ups in commercializing research projects, and promoting exchanges between academics, scientists and entrepreneurs in the field of artificial intelligence. </a:t>
            </a:r>
          </a:p>
          <a:p>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Alibaba Entrepreneur Fund ("Fund") and </a:t>
            </a:r>
            <a:r>
              <a:rPr lang="en-US" altLang="zh-CN" sz="1000" dirty="0" err="1">
                <a:latin typeface="Noto Sans S Chinese Medium" panose="020B0600000000000000" pitchFamily="34" charset="-122"/>
                <a:ea typeface="Noto Sans S Chinese Medium" panose="020B0600000000000000" pitchFamily="34" charset="-122"/>
              </a:rPr>
              <a:t>Shangtang</a:t>
            </a:r>
            <a:r>
              <a:rPr lang="en-US" altLang="zh-CN" sz="1000" dirty="0">
                <a:latin typeface="Noto Sans S Chinese Medium" panose="020B0600000000000000" pitchFamily="34" charset="-122"/>
                <a:ea typeface="Noto Sans S Chinese Medium" panose="020B0600000000000000" pitchFamily="34" charset="-122"/>
              </a:rPr>
              <a:t> Group will jointly be responsible for the operating expenses of the "Hong Kong Artificial Intelligence Laboratory". </a:t>
            </a:r>
          </a:p>
          <a:p>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Two rounds of applications will be accepted each year. Each round will select about 10 potential start-ups and start-ups will be provided with funding and resource support. </a:t>
            </a:r>
            <a:r>
              <a:rPr lang="en-US" altLang="zh-CN" sz="1000" dirty="0" err="1">
                <a:latin typeface="Noto Sans S Chinese Medium" panose="020B0600000000000000" pitchFamily="34" charset="-122"/>
                <a:ea typeface="Noto Sans S Chinese Medium" panose="020B0600000000000000" pitchFamily="34" charset="-122"/>
              </a:rPr>
              <a:t>Sensetime</a:t>
            </a:r>
            <a:r>
              <a:rPr lang="en-US" altLang="zh-CN" sz="1000" dirty="0">
                <a:latin typeface="Noto Sans S Chinese Medium" panose="020B0600000000000000" pitchFamily="34" charset="-122"/>
                <a:ea typeface="Noto Sans S Chinese Medium" panose="020B0600000000000000" pitchFamily="34" charset="-122"/>
              </a:rPr>
              <a:t> will provide deep learning platforms and AI solutions for selected startups. </a:t>
            </a:r>
          </a:p>
        </p:txBody>
      </p:sp>
      <p:grpSp>
        <p:nvGrpSpPr>
          <p:cNvPr id="32" name="PA_淘宝店chenying0907 51">
            <a:extLst>
              <a:ext uri="{FF2B5EF4-FFF2-40B4-BE49-F238E27FC236}">
                <a16:creationId xmlns:a16="http://schemas.microsoft.com/office/drawing/2014/main" id="{7A77C53D-FEF0-BA40-B731-13AB97DAAA68}"/>
              </a:ext>
            </a:extLst>
          </p:cNvPr>
          <p:cNvGrpSpPr/>
          <p:nvPr>
            <p:custDataLst>
              <p:tags r:id="rId4"/>
            </p:custDataLst>
          </p:nvPr>
        </p:nvGrpSpPr>
        <p:grpSpPr>
          <a:xfrm>
            <a:off x="-9190" y="0"/>
            <a:ext cx="620750" cy="791858"/>
            <a:chOff x="0" y="-21236"/>
            <a:chExt cx="3311527" cy="4224338"/>
          </a:xfrm>
        </p:grpSpPr>
        <p:sp>
          <p:nvSpPr>
            <p:cNvPr id="33" name="淘宝店chenying0907 37">
              <a:extLst>
                <a:ext uri="{FF2B5EF4-FFF2-40B4-BE49-F238E27FC236}">
                  <a16:creationId xmlns:a16="http://schemas.microsoft.com/office/drawing/2014/main" id="{5C0E7E8E-0A56-C644-83CE-2EDDDF67DE7A}"/>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4" name="淘宝店chenying0907 38">
              <a:extLst>
                <a:ext uri="{FF2B5EF4-FFF2-40B4-BE49-F238E27FC236}">
                  <a16:creationId xmlns:a16="http://schemas.microsoft.com/office/drawing/2014/main" id="{5CB9A72F-882F-744E-A69F-433BF66ECD4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5" name="淘宝店chenying0907 39">
              <a:extLst>
                <a:ext uri="{FF2B5EF4-FFF2-40B4-BE49-F238E27FC236}">
                  <a16:creationId xmlns:a16="http://schemas.microsoft.com/office/drawing/2014/main" id="{DC24BE6F-39B4-B24D-B20B-F2FEEB688A4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6" name="PA_文本框 4">
            <a:extLst>
              <a:ext uri="{FF2B5EF4-FFF2-40B4-BE49-F238E27FC236}">
                <a16:creationId xmlns:a16="http://schemas.microsoft.com/office/drawing/2014/main" id="{E7242FB5-0D0D-F14D-A72E-C63C03BFEDEA}"/>
              </a:ext>
            </a:extLst>
          </p:cNvPr>
          <p:cNvSpPr txBox="1">
            <a:spLocks noChangeArrowheads="1"/>
          </p:cNvSpPr>
          <p:nvPr>
            <p:custDataLst>
              <p:tags r:id="rId5"/>
            </p:custDataLst>
          </p:nvPr>
        </p:nvSpPr>
        <p:spPr bwMode="auto">
          <a:xfrm>
            <a:off x="535359" y="184337"/>
            <a:ext cx="1274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Partners</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 </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37" name="PA_文本框 5">
            <a:extLst>
              <a:ext uri="{FF2B5EF4-FFF2-40B4-BE49-F238E27FC236}">
                <a16:creationId xmlns:a16="http://schemas.microsoft.com/office/drawing/2014/main" id="{83C24A59-D5C4-A64C-BC69-2EC40D685196}"/>
              </a:ext>
            </a:extLst>
          </p:cNvPr>
          <p:cNvSpPr txBox="1">
            <a:spLocks noChangeArrowheads="1"/>
          </p:cNvSpPr>
          <p:nvPr>
            <p:custDataLst>
              <p:tags r:id="rId6"/>
            </p:custDataLst>
          </p:nvPr>
        </p:nvSpPr>
        <p:spPr bwMode="auto">
          <a:xfrm>
            <a:off x="535359" y="509426"/>
            <a:ext cx="9226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Alibaba</a:t>
            </a:r>
          </a:p>
        </p:txBody>
      </p:sp>
    </p:spTree>
    <p:extLst>
      <p:ext uri="{BB962C8B-B14F-4D97-AF65-F5344CB8AC3E}">
        <p14:creationId xmlns:p14="http://schemas.microsoft.com/office/powerpoint/2010/main" val="236377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id="{50CE275A-AB08-5648-A614-E07742D68EF9}"/>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id="{4E46197C-CA8D-274C-B028-BB782B9B5F7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149ACC1A-5497-2F40-BB2B-217D291F9BE5}"/>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FC2B0B53-43E7-EA4F-9FCE-47006B3E59D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AAB3EEDA-D041-B74D-AA5B-63F0A859F651}"/>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id="{6D09EA53-738A-E54A-A284-28CC54A33662}"/>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id="{1627EDAC-E160-DD48-933F-FC87B86AB4C5}"/>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latin typeface="Noto Sans S Chinese Medium" panose="020B0600000000000000" pitchFamily="34" charset="-122"/>
                <a:ea typeface="Noto Sans S Chinese Medium" panose="020B0600000000000000" pitchFamily="34" charset="-122"/>
              </a:rPr>
              <a:t>04</a:t>
            </a:r>
            <a:endParaRPr lang="zh-CN" altLang="en-US" sz="4800" dirty="0">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id="{3D3A79DD-73E2-394D-A636-763F03563405}"/>
              </a:ext>
            </a:extLst>
          </p:cNvPr>
          <p:cNvSpPr txBox="1"/>
          <p:nvPr>
            <p:custDataLst>
              <p:tags r:id="rId4"/>
            </p:custDataLst>
          </p:nvPr>
        </p:nvSpPr>
        <p:spPr>
          <a:xfrm>
            <a:off x="3524160" y="1896092"/>
            <a:ext cx="2104743" cy="461665"/>
          </a:xfrm>
          <a:prstGeom prst="rect">
            <a:avLst/>
          </a:prstGeom>
          <a:noFill/>
        </p:spPr>
        <p:txBody>
          <a:bodyPr wrap="none" rtlCol="0">
            <a:spAutoFit/>
          </a:bodyPr>
          <a:lstStyle/>
          <a:p>
            <a:r>
              <a:rPr lang="en-US" altLang="zh-CN" sz="2400" dirty="0">
                <a:latin typeface="Noto Sans S Chinese Medium" panose="020B0600000000000000" pitchFamily="34" charset="-122"/>
                <a:ea typeface="Noto Sans S Chinese Medium" panose="020B0600000000000000" pitchFamily="34" charset="-122"/>
              </a:rPr>
              <a:t>Competitors </a:t>
            </a:r>
            <a:endParaRPr lang="zh-CN" altLang="en-US" sz="2400" dirty="0">
              <a:latin typeface="Noto Sans S Chinese Medium" panose="020B0600000000000000" pitchFamily="34" charset="-122"/>
              <a:ea typeface="Noto Sans S Chinese Medium" panose="020B0600000000000000" pitchFamily="34" charset="-122"/>
            </a:endParaRPr>
          </a:p>
        </p:txBody>
      </p:sp>
      <p:grpSp>
        <p:nvGrpSpPr>
          <p:cNvPr id="10" name="PA_淘宝店chenying0907 18">
            <a:extLst>
              <a:ext uri="{FF2B5EF4-FFF2-40B4-BE49-F238E27FC236}">
                <a16:creationId xmlns:a16="http://schemas.microsoft.com/office/drawing/2014/main" id="{702E92EB-A4C4-0E41-91F8-90391144AA6F}"/>
              </a:ext>
            </a:extLst>
          </p:cNvPr>
          <p:cNvGrpSpPr/>
          <p:nvPr>
            <p:custDataLst>
              <p:tags r:id="rId5"/>
            </p:custDataLst>
          </p:nvPr>
        </p:nvGrpSpPr>
        <p:grpSpPr>
          <a:xfrm>
            <a:off x="2243226" y="2221456"/>
            <a:ext cx="528300" cy="710884"/>
            <a:chOff x="4211960" y="594800"/>
            <a:chExt cx="374475" cy="662059"/>
          </a:xfrm>
        </p:grpSpPr>
        <p:sp>
          <p:nvSpPr>
            <p:cNvPr id="11" name="直角三角形 10">
              <a:extLst>
                <a:ext uri="{FF2B5EF4-FFF2-40B4-BE49-F238E27FC236}">
                  <a16:creationId xmlns:a16="http://schemas.microsoft.com/office/drawing/2014/main" id="{DC707ABC-FE69-684F-8642-11FFADBBC1EB}"/>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cxnSp>
          <p:nvCxnSpPr>
            <p:cNvPr id="12" name="直接连接符 20">
              <a:extLst>
                <a:ext uri="{FF2B5EF4-FFF2-40B4-BE49-F238E27FC236}">
                  <a16:creationId xmlns:a16="http://schemas.microsoft.com/office/drawing/2014/main" id="{CE4FBCAF-4229-FD43-A855-A21F9E0A73B9}"/>
                </a:ext>
              </a:extLst>
            </p:cNvPr>
            <p:cNvCxnSpPr>
              <a:stCxn id="11" idx="4"/>
              <a:endCxn id="11"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PA_淘宝店chenying0907 23">
            <a:extLst>
              <a:ext uri="{FF2B5EF4-FFF2-40B4-BE49-F238E27FC236}">
                <a16:creationId xmlns:a16="http://schemas.microsoft.com/office/drawing/2014/main" id="{E3CB36A4-CB44-FA49-8567-5A9F2B6DE3F7}"/>
              </a:ext>
            </a:extLst>
          </p:cNvPr>
          <p:cNvSpPr/>
          <p:nvPr>
            <p:custDataLst>
              <p:tags r:id="rId6"/>
            </p:custDataLst>
          </p:nvPr>
        </p:nvSpPr>
        <p:spPr>
          <a:xfrm>
            <a:off x="3524161" y="2356397"/>
            <a:ext cx="2286000" cy="1033296"/>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YITU</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MEGVII</a:t>
            </a:r>
          </a:p>
          <a:p>
            <a:pPr marL="171450" indent="-171450">
              <a:lnSpc>
                <a:spcPct val="150000"/>
              </a:lnSpc>
              <a:buClr>
                <a:schemeClr val="accent3"/>
              </a:buClr>
              <a:buFont typeface="Wingdings" panose="05000000000000000000" pitchFamily="2" charset="2"/>
              <a:buChar char="p"/>
            </a:pPr>
            <a:r>
              <a:rPr lang="en-US" altLang="zh-CN" sz="1050" dirty="0" err="1">
                <a:latin typeface="Noto Sans S Chinese Medium" panose="020B0600000000000000" pitchFamily="34" charset="-122"/>
                <a:ea typeface="Noto Sans S Chinese Medium" panose="020B0600000000000000" pitchFamily="34" charset="-122"/>
              </a:rPr>
              <a:t>CloudWalk</a:t>
            </a:r>
            <a:endParaRPr lang="en-US" altLang="zh-CN" sz="1050" dirty="0">
              <a:latin typeface="Noto Sans S Chinese Medium" panose="020B0600000000000000" pitchFamily="34" charset="-122"/>
              <a:ea typeface="Noto Sans S Chinese Medium" panose="020B0600000000000000" pitchFamily="34" charset="-122"/>
            </a:endParaRP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Others </a:t>
            </a:r>
          </a:p>
        </p:txBody>
      </p:sp>
    </p:spTree>
    <p:extLst>
      <p:ext uri="{BB962C8B-B14F-4D97-AF65-F5344CB8AC3E}">
        <p14:creationId xmlns:p14="http://schemas.microsoft.com/office/powerpoint/2010/main" val="2707731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21">
            <a:extLst>
              <a:ext uri="{FF2B5EF4-FFF2-40B4-BE49-F238E27FC236}">
                <a16:creationId xmlns:a16="http://schemas.microsoft.com/office/drawing/2014/main" id="{8FDB1F66-1EFA-A143-9EF3-DDE565260F02}"/>
              </a:ext>
            </a:extLst>
          </p:cNvPr>
          <p:cNvSpPr>
            <a:spLocks/>
          </p:cNvSpPr>
          <p:nvPr>
            <p:custDataLst>
              <p:tags r:id="rId1"/>
            </p:custDataLst>
          </p:nvPr>
        </p:nvSpPr>
        <p:spPr bwMode="auto">
          <a:xfrm>
            <a:off x="3195639" y="1590531"/>
            <a:ext cx="1679575" cy="1683269"/>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22">
            <a:extLst>
              <a:ext uri="{FF2B5EF4-FFF2-40B4-BE49-F238E27FC236}">
                <a16:creationId xmlns:a16="http://schemas.microsoft.com/office/drawing/2014/main" id="{0FFC23AD-77C7-CC47-A1C6-1664589B72A0}"/>
              </a:ext>
            </a:extLst>
          </p:cNvPr>
          <p:cNvSpPr>
            <a:spLocks/>
          </p:cNvSpPr>
          <p:nvPr>
            <p:custDataLst>
              <p:tags r:id="rId2"/>
            </p:custDataLst>
          </p:nvPr>
        </p:nvSpPr>
        <p:spPr bwMode="auto">
          <a:xfrm>
            <a:off x="3195639" y="2659249"/>
            <a:ext cx="1679575" cy="1680093"/>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23">
            <a:extLst>
              <a:ext uri="{FF2B5EF4-FFF2-40B4-BE49-F238E27FC236}">
                <a16:creationId xmlns:a16="http://schemas.microsoft.com/office/drawing/2014/main" id="{EFA98144-37FE-0F4F-9919-BCE93FC1A0EB}"/>
              </a:ext>
            </a:extLst>
          </p:cNvPr>
          <p:cNvSpPr>
            <a:spLocks/>
          </p:cNvSpPr>
          <p:nvPr>
            <p:custDataLst>
              <p:tags r:id="rId3"/>
            </p:custDataLst>
          </p:nvPr>
        </p:nvSpPr>
        <p:spPr bwMode="auto">
          <a:xfrm>
            <a:off x="4260851" y="1590531"/>
            <a:ext cx="1679575" cy="1683269"/>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24">
            <a:extLst>
              <a:ext uri="{FF2B5EF4-FFF2-40B4-BE49-F238E27FC236}">
                <a16:creationId xmlns:a16="http://schemas.microsoft.com/office/drawing/2014/main" id="{2F582017-6B5A-1F46-95FE-4F86203ECE2A}"/>
              </a:ext>
            </a:extLst>
          </p:cNvPr>
          <p:cNvSpPr>
            <a:spLocks/>
          </p:cNvSpPr>
          <p:nvPr>
            <p:custDataLst>
              <p:tags r:id="rId4"/>
            </p:custDataLst>
          </p:nvPr>
        </p:nvSpPr>
        <p:spPr bwMode="auto">
          <a:xfrm>
            <a:off x="4260851" y="2659249"/>
            <a:ext cx="1679575" cy="1680093"/>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25">
            <a:extLst>
              <a:ext uri="{FF2B5EF4-FFF2-40B4-BE49-F238E27FC236}">
                <a16:creationId xmlns:a16="http://schemas.microsoft.com/office/drawing/2014/main" id="{9CBD164A-45EE-7B4E-89B2-440F8D3D38EE}"/>
              </a:ext>
            </a:extLst>
          </p:cNvPr>
          <p:cNvSpPr>
            <a:spLocks noEditPoints="1"/>
          </p:cNvSpPr>
          <p:nvPr>
            <p:custDataLst>
              <p:tags r:id="rId5"/>
            </p:custDataLst>
          </p:nvPr>
        </p:nvSpPr>
        <p:spPr bwMode="auto">
          <a:xfrm>
            <a:off x="5494339" y="2881567"/>
            <a:ext cx="282575" cy="227082"/>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26">
            <a:extLst>
              <a:ext uri="{FF2B5EF4-FFF2-40B4-BE49-F238E27FC236}">
                <a16:creationId xmlns:a16="http://schemas.microsoft.com/office/drawing/2014/main" id="{AF5CCCCB-16D3-BC4C-9EAB-0CC61664FA43}"/>
              </a:ext>
            </a:extLst>
          </p:cNvPr>
          <p:cNvSpPr>
            <a:spLocks noEditPoints="1"/>
          </p:cNvSpPr>
          <p:nvPr>
            <p:custDataLst>
              <p:tags r:id="rId6"/>
            </p:custDataLst>
          </p:nvPr>
        </p:nvSpPr>
        <p:spPr bwMode="auto">
          <a:xfrm>
            <a:off x="3333750" y="2878391"/>
            <a:ext cx="279400" cy="233434"/>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27">
            <a:extLst>
              <a:ext uri="{FF2B5EF4-FFF2-40B4-BE49-F238E27FC236}">
                <a16:creationId xmlns:a16="http://schemas.microsoft.com/office/drawing/2014/main" id="{760F613D-F44E-FD4C-BE7D-C33C1A82EF3A}"/>
              </a:ext>
            </a:extLst>
          </p:cNvPr>
          <p:cNvSpPr>
            <a:spLocks noEditPoints="1"/>
          </p:cNvSpPr>
          <p:nvPr>
            <p:custDataLst>
              <p:tags r:id="rId7"/>
            </p:custDataLst>
          </p:nvPr>
        </p:nvSpPr>
        <p:spPr bwMode="auto">
          <a:xfrm>
            <a:off x="4448175" y="1747742"/>
            <a:ext cx="280988" cy="233434"/>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28">
            <a:extLst>
              <a:ext uri="{FF2B5EF4-FFF2-40B4-BE49-F238E27FC236}">
                <a16:creationId xmlns:a16="http://schemas.microsoft.com/office/drawing/2014/main" id="{484F9DFA-BC27-2545-90FE-2DEB5117E381}"/>
              </a:ext>
            </a:extLst>
          </p:cNvPr>
          <p:cNvSpPr>
            <a:spLocks noEditPoints="1"/>
          </p:cNvSpPr>
          <p:nvPr>
            <p:custDataLst>
              <p:tags r:id="rId8"/>
            </p:custDataLst>
          </p:nvPr>
        </p:nvSpPr>
        <p:spPr bwMode="auto">
          <a:xfrm>
            <a:off x="4416426" y="2837103"/>
            <a:ext cx="309563" cy="252490"/>
          </a:xfrm>
          <a:custGeom>
            <a:avLst/>
            <a:gdLst>
              <a:gd name="T0" fmla="*/ 125 w 162"/>
              <a:gd name="T1" fmla="*/ 29 h 132"/>
              <a:gd name="T2" fmla="*/ 146 w 162"/>
              <a:gd name="T3" fmla="*/ 77 h 132"/>
              <a:gd name="T4" fmla="*/ 162 w 162"/>
              <a:gd name="T5" fmla="*/ 106 h 132"/>
              <a:gd name="T6" fmla="*/ 154 w 162"/>
              <a:gd name="T7" fmla="*/ 125 h 132"/>
              <a:gd name="T8" fmla="*/ 146 w 162"/>
              <a:gd name="T9" fmla="*/ 127 h 132"/>
              <a:gd name="T10" fmla="*/ 21 w 162"/>
              <a:gd name="T11" fmla="*/ 132 h 132"/>
              <a:gd name="T12" fmla="*/ 16 w 162"/>
              <a:gd name="T13" fmla="*/ 125 h 132"/>
              <a:gd name="T14" fmla="*/ 2 w 162"/>
              <a:gd name="T15" fmla="*/ 121 h 132"/>
              <a:gd name="T16" fmla="*/ 3 w 162"/>
              <a:gd name="T17" fmla="*/ 94 h 132"/>
              <a:gd name="T18" fmla="*/ 8 w 162"/>
              <a:gd name="T19" fmla="*/ 58 h 132"/>
              <a:gd name="T20" fmla="*/ 46 w 162"/>
              <a:gd name="T21" fmla="*/ 30 h 132"/>
              <a:gd name="T22" fmla="*/ 97 w 162"/>
              <a:gd name="T23" fmla="*/ 122 h 132"/>
              <a:gd name="T24" fmla="*/ 97 w 162"/>
              <a:gd name="T25" fmla="*/ 117 h 132"/>
              <a:gd name="T26" fmla="*/ 103 w 162"/>
              <a:gd name="T27" fmla="*/ 98 h 132"/>
              <a:gd name="T28" fmla="*/ 117 w 162"/>
              <a:gd name="T29" fmla="*/ 111 h 132"/>
              <a:gd name="T30" fmla="*/ 115 w 162"/>
              <a:gd name="T31" fmla="*/ 88 h 132"/>
              <a:gd name="T32" fmla="*/ 112 w 162"/>
              <a:gd name="T33" fmla="*/ 83 h 132"/>
              <a:gd name="T34" fmla="*/ 112 w 162"/>
              <a:gd name="T35" fmla="*/ 82 h 132"/>
              <a:gd name="T36" fmla="*/ 109 w 162"/>
              <a:gd name="T37" fmla="*/ 79 h 132"/>
              <a:gd name="T38" fmla="*/ 64 w 162"/>
              <a:gd name="T39" fmla="*/ 68 h 132"/>
              <a:gd name="T40" fmla="*/ 50 w 162"/>
              <a:gd name="T41" fmla="*/ 82 h 132"/>
              <a:gd name="T42" fmla="*/ 50 w 162"/>
              <a:gd name="T43" fmla="*/ 82 h 132"/>
              <a:gd name="T44" fmla="*/ 45 w 162"/>
              <a:gd name="T45" fmla="*/ 100 h 132"/>
              <a:gd name="T46" fmla="*/ 59 w 162"/>
              <a:gd name="T47" fmla="*/ 112 h 132"/>
              <a:gd name="T48" fmla="*/ 65 w 162"/>
              <a:gd name="T49" fmla="*/ 98 h 132"/>
              <a:gd name="T50" fmla="*/ 65 w 162"/>
              <a:gd name="T51" fmla="*/ 117 h 132"/>
              <a:gd name="T52" fmla="*/ 81 w 162"/>
              <a:gd name="T53" fmla="*/ 61 h 132"/>
              <a:gd name="T54" fmla="*/ 81 w 162"/>
              <a:gd name="T55" fmla="*/ 11 h 132"/>
              <a:gd name="T56" fmla="*/ 26 w 162"/>
              <a:gd name="T57" fmla="*/ 122 h 132"/>
              <a:gd name="T58" fmla="*/ 37 w 162"/>
              <a:gd name="T59" fmla="*/ 118 h 132"/>
              <a:gd name="T60" fmla="*/ 36 w 162"/>
              <a:gd name="T61" fmla="*/ 86 h 132"/>
              <a:gd name="T62" fmla="*/ 12 w 162"/>
              <a:gd name="T63" fmla="*/ 98 h 132"/>
              <a:gd name="T64" fmla="*/ 11 w 162"/>
              <a:gd name="T65" fmla="*/ 114 h 132"/>
              <a:gd name="T66" fmla="*/ 23 w 162"/>
              <a:gd name="T67" fmla="*/ 102 h 132"/>
              <a:gd name="T68" fmla="*/ 46 w 162"/>
              <a:gd name="T69" fmla="*/ 42 h 132"/>
              <a:gd name="T70" fmla="*/ 37 w 162"/>
              <a:gd name="T71" fmla="*/ 40 h 132"/>
              <a:gd name="T72" fmla="*/ 24 w 162"/>
              <a:gd name="T73" fmla="*/ 71 h 132"/>
              <a:gd name="T74" fmla="*/ 41 w 162"/>
              <a:gd name="T75" fmla="*/ 76 h 132"/>
              <a:gd name="T76" fmla="*/ 56 w 162"/>
              <a:gd name="T77" fmla="*/ 62 h 132"/>
              <a:gd name="T78" fmla="*/ 56 w 162"/>
              <a:gd name="T79" fmla="*/ 61 h 132"/>
              <a:gd name="T80" fmla="*/ 46 w 162"/>
              <a:gd name="T81" fmla="*/ 42 h 132"/>
              <a:gd name="T82" fmla="*/ 136 w 162"/>
              <a:gd name="T83" fmla="*/ 122 h 132"/>
              <a:gd name="T84" fmla="*/ 139 w 162"/>
              <a:gd name="T85" fmla="*/ 102 h 132"/>
              <a:gd name="T86" fmla="*/ 151 w 162"/>
              <a:gd name="T87" fmla="*/ 114 h 132"/>
              <a:gd name="T88" fmla="*/ 150 w 162"/>
              <a:gd name="T89" fmla="*/ 98 h 132"/>
              <a:gd name="T90" fmla="*/ 137 w 162"/>
              <a:gd name="T91" fmla="*/ 84 h 132"/>
              <a:gd name="T92" fmla="*/ 128 w 162"/>
              <a:gd name="T93" fmla="*/ 111 h 132"/>
              <a:gd name="T94" fmla="*/ 136 w 162"/>
              <a:gd name="T95" fmla="*/ 122 h 132"/>
              <a:gd name="T96" fmla="*/ 116 w 162"/>
              <a:gd name="T97" fmla="*/ 42 h 132"/>
              <a:gd name="T98" fmla="*/ 116 w 162"/>
              <a:gd name="T99" fmla="*/ 42 h 132"/>
              <a:gd name="T100" fmla="*/ 106 w 162"/>
              <a:gd name="T101" fmla="*/ 61 h 132"/>
              <a:gd name="T102" fmla="*/ 116 w 162"/>
              <a:gd name="T103" fmla="*/ 72 h 132"/>
              <a:gd name="T104" fmla="*/ 121 w 162"/>
              <a:gd name="T105" fmla="*/ 76 h 132"/>
              <a:gd name="T106" fmla="*/ 138 w 162"/>
              <a:gd name="T107" fmla="*/ 71 h 132"/>
              <a:gd name="T108" fmla="*/ 125 w 162"/>
              <a:gd name="T109" fmla="*/ 4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132">
                <a:moveTo>
                  <a:pt x="81" y="0"/>
                </a:moveTo>
                <a:cubicBezTo>
                  <a:pt x="99" y="0"/>
                  <a:pt x="114" y="13"/>
                  <a:pt x="116" y="30"/>
                </a:cubicBezTo>
                <a:cubicBezTo>
                  <a:pt x="119" y="30"/>
                  <a:pt x="122" y="29"/>
                  <a:pt x="125" y="29"/>
                </a:cubicBezTo>
                <a:cubicBezTo>
                  <a:pt x="133" y="29"/>
                  <a:pt x="140" y="32"/>
                  <a:pt x="145" y="37"/>
                </a:cubicBezTo>
                <a:cubicBezTo>
                  <a:pt x="150" y="43"/>
                  <a:pt x="154" y="50"/>
                  <a:pt x="154" y="58"/>
                </a:cubicBezTo>
                <a:cubicBezTo>
                  <a:pt x="154" y="65"/>
                  <a:pt x="151" y="72"/>
                  <a:pt x="146" y="77"/>
                </a:cubicBezTo>
                <a:cubicBezTo>
                  <a:pt x="153" y="84"/>
                  <a:pt x="153" y="84"/>
                  <a:pt x="153" y="84"/>
                </a:cubicBezTo>
                <a:cubicBezTo>
                  <a:pt x="156" y="87"/>
                  <a:pt x="158" y="90"/>
                  <a:pt x="159" y="94"/>
                </a:cubicBezTo>
                <a:cubicBezTo>
                  <a:pt x="161" y="98"/>
                  <a:pt x="162" y="102"/>
                  <a:pt x="162" y="106"/>
                </a:cubicBezTo>
                <a:cubicBezTo>
                  <a:pt x="162" y="115"/>
                  <a:pt x="162" y="115"/>
                  <a:pt x="162" y="115"/>
                </a:cubicBezTo>
                <a:cubicBezTo>
                  <a:pt x="162" y="117"/>
                  <a:pt x="161" y="119"/>
                  <a:pt x="160" y="121"/>
                </a:cubicBezTo>
                <a:cubicBezTo>
                  <a:pt x="158" y="123"/>
                  <a:pt x="156" y="124"/>
                  <a:pt x="154" y="125"/>
                </a:cubicBezTo>
                <a:cubicBezTo>
                  <a:pt x="153" y="125"/>
                  <a:pt x="153" y="125"/>
                  <a:pt x="153" y="125"/>
                </a:cubicBezTo>
                <a:cubicBezTo>
                  <a:pt x="146" y="125"/>
                  <a:pt x="146" y="125"/>
                  <a:pt x="146" y="125"/>
                </a:cubicBezTo>
                <a:cubicBezTo>
                  <a:pt x="146" y="127"/>
                  <a:pt x="146" y="127"/>
                  <a:pt x="146" y="127"/>
                </a:cubicBezTo>
                <a:cubicBezTo>
                  <a:pt x="146" y="130"/>
                  <a:pt x="144" y="132"/>
                  <a:pt x="141" y="132"/>
                </a:cubicBezTo>
                <a:cubicBezTo>
                  <a:pt x="141" y="132"/>
                  <a:pt x="141" y="132"/>
                  <a:pt x="141" y="132"/>
                </a:cubicBezTo>
                <a:cubicBezTo>
                  <a:pt x="21" y="132"/>
                  <a:pt x="21" y="132"/>
                  <a:pt x="21" y="132"/>
                </a:cubicBezTo>
                <a:cubicBezTo>
                  <a:pt x="21" y="132"/>
                  <a:pt x="21" y="132"/>
                  <a:pt x="21" y="132"/>
                </a:cubicBezTo>
                <a:cubicBezTo>
                  <a:pt x="18" y="132"/>
                  <a:pt x="16" y="130"/>
                  <a:pt x="16" y="127"/>
                </a:cubicBezTo>
                <a:cubicBezTo>
                  <a:pt x="16" y="125"/>
                  <a:pt x="16" y="125"/>
                  <a:pt x="16" y="125"/>
                </a:cubicBezTo>
                <a:cubicBezTo>
                  <a:pt x="9" y="125"/>
                  <a:pt x="9" y="125"/>
                  <a:pt x="9" y="125"/>
                </a:cubicBezTo>
                <a:cubicBezTo>
                  <a:pt x="9" y="125"/>
                  <a:pt x="9" y="125"/>
                  <a:pt x="8" y="125"/>
                </a:cubicBezTo>
                <a:cubicBezTo>
                  <a:pt x="6" y="124"/>
                  <a:pt x="4" y="123"/>
                  <a:pt x="2" y="121"/>
                </a:cubicBezTo>
                <a:cubicBezTo>
                  <a:pt x="1" y="119"/>
                  <a:pt x="0" y="117"/>
                  <a:pt x="0" y="115"/>
                </a:cubicBezTo>
                <a:cubicBezTo>
                  <a:pt x="0" y="106"/>
                  <a:pt x="0" y="106"/>
                  <a:pt x="0" y="106"/>
                </a:cubicBezTo>
                <a:cubicBezTo>
                  <a:pt x="0" y="102"/>
                  <a:pt x="1" y="98"/>
                  <a:pt x="3" y="94"/>
                </a:cubicBezTo>
                <a:cubicBezTo>
                  <a:pt x="4" y="90"/>
                  <a:pt x="6" y="87"/>
                  <a:pt x="9" y="84"/>
                </a:cubicBezTo>
                <a:cubicBezTo>
                  <a:pt x="16" y="77"/>
                  <a:pt x="16" y="77"/>
                  <a:pt x="16" y="77"/>
                </a:cubicBezTo>
                <a:cubicBezTo>
                  <a:pt x="11" y="72"/>
                  <a:pt x="8" y="65"/>
                  <a:pt x="8" y="58"/>
                </a:cubicBezTo>
                <a:cubicBezTo>
                  <a:pt x="8" y="50"/>
                  <a:pt x="12" y="43"/>
                  <a:pt x="17" y="37"/>
                </a:cubicBezTo>
                <a:cubicBezTo>
                  <a:pt x="22" y="32"/>
                  <a:pt x="29" y="29"/>
                  <a:pt x="37" y="29"/>
                </a:cubicBezTo>
                <a:cubicBezTo>
                  <a:pt x="40" y="29"/>
                  <a:pt x="43" y="30"/>
                  <a:pt x="46" y="30"/>
                </a:cubicBezTo>
                <a:cubicBezTo>
                  <a:pt x="48" y="13"/>
                  <a:pt x="63" y="0"/>
                  <a:pt x="81" y="0"/>
                </a:cubicBezTo>
                <a:close/>
                <a:moveTo>
                  <a:pt x="97" y="122"/>
                </a:moveTo>
                <a:cubicBezTo>
                  <a:pt x="97" y="122"/>
                  <a:pt x="97" y="122"/>
                  <a:pt x="97" y="122"/>
                </a:cubicBezTo>
                <a:cubicBezTo>
                  <a:pt x="97" y="117"/>
                  <a:pt x="97" y="117"/>
                  <a:pt x="97" y="117"/>
                </a:cubicBezTo>
                <a:cubicBezTo>
                  <a:pt x="97" y="117"/>
                  <a:pt x="97" y="117"/>
                  <a:pt x="97" y="117"/>
                </a:cubicBezTo>
                <a:cubicBezTo>
                  <a:pt x="97" y="117"/>
                  <a:pt x="97" y="117"/>
                  <a:pt x="97" y="117"/>
                </a:cubicBezTo>
                <a:cubicBezTo>
                  <a:pt x="97" y="98"/>
                  <a:pt x="97" y="98"/>
                  <a:pt x="97" y="98"/>
                </a:cubicBezTo>
                <a:cubicBezTo>
                  <a:pt x="97" y="96"/>
                  <a:pt x="99" y="95"/>
                  <a:pt x="100" y="95"/>
                </a:cubicBezTo>
                <a:cubicBezTo>
                  <a:pt x="102" y="95"/>
                  <a:pt x="103" y="96"/>
                  <a:pt x="103" y="98"/>
                </a:cubicBezTo>
                <a:cubicBezTo>
                  <a:pt x="103" y="112"/>
                  <a:pt x="103" y="112"/>
                  <a:pt x="103" y="112"/>
                </a:cubicBezTo>
                <a:cubicBezTo>
                  <a:pt x="117" y="112"/>
                  <a:pt x="117" y="112"/>
                  <a:pt x="117" y="112"/>
                </a:cubicBezTo>
                <a:cubicBezTo>
                  <a:pt x="117" y="112"/>
                  <a:pt x="117" y="111"/>
                  <a:pt x="117" y="111"/>
                </a:cubicBezTo>
                <a:cubicBezTo>
                  <a:pt x="117" y="100"/>
                  <a:pt x="117" y="100"/>
                  <a:pt x="117" y="100"/>
                </a:cubicBezTo>
                <a:cubicBezTo>
                  <a:pt x="117" y="96"/>
                  <a:pt x="117" y="92"/>
                  <a:pt x="115" y="88"/>
                </a:cubicBezTo>
                <a:cubicBezTo>
                  <a:pt x="115" y="88"/>
                  <a:pt x="115" y="88"/>
                  <a:pt x="115" y="88"/>
                </a:cubicBezTo>
                <a:cubicBezTo>
                  <a:pt x="115" y="88"/>
                  <a:pt x="115" y="88"/>
                  <a:pt x="115" y="88"/>
                </a:cubicBezTo>
                <a:cubicBezTo>
                  <a:pt x="114" y="86"/>
                  <a:pt x="113" y="84"/>
                  <a:pt x="112" y="83"/>
                </a:cubicBezTo>
                <a:cubicBezTo>
                  <a:pt x="112" y="83"/>
                  <a:pt x="112" y="83"/>
                  <a:pt x="112" y="83"/>
                </a:cubicBezTo>
                <a:cubicBezTo>
                  <a:pt x="112" y="82"/>
                  <a:pt x="112" y="82"/>
                  <a:pt x="112" y="82"/>
                </a:cubicBezTo>
                <a:cubicBezTo>
                  <a:pt x="112" y="82"/>
                  <a:pt x="112" y="82"/>
                  <a:pt x="112" y="82"/>
                </a:cubicBezTo>
                <a:cubicBezTo>
                  <a:pt x="112" y="82"/>
                  <a:pt x="112" y="82"/>
                  <a:pt x="112" y="82"/>
                </a:cubicBezTo>
                <a:cubicBezTo>
                  <a:pt x="112" y="82"/>
                  <a:pt x="112" y="82"/>
                  <a:pt x="112" y="82"/>
                </a:cubicBezTo>
                <a:cubicBezTo>
                  <a:pt x="111" y="81"/>
                  <a:pt x="110" y="80"/>
                  <a:pt x="109" y="79"/>
                </a:cubicBezTo>
                <a:cubicBezTo>
                  <a:pt x="109" y="79"/>
                  <a:pt x="109" y="79"/>
                  <a:pt x="109" y="79"/>
                </a:cubicBezTo>
                <a:cubicBezTo>
                  <a:pt x="98" y="68"/>
                  <a:pt x="98" y="68"/>
                  <a:pt x="98" y="68"/>
                </a:cubicBezTo>
                <a:cubicBezTo>
                  <a:pt x="93" y="70"/>
                  <a:pt x="87" y="72"/>
                  <a:pt x="81" y="72"/>
                </a:cubicBezTo>
                <a:cubicBezTo>
                  <a:pt x="75" y="72"/>
                  <a:pt x="69" y="70"/>
                  <a:pt x="64" y="68"/>
                </a:cubicBezTo>
                <a:cubicBezTo>
                  <a:pt x="53" y="79"/>
                  <a:pt x="53" y="79"/>
                  <a:pt x="53" y="79"/>
                </a:cubicBezTo>
                <a:cubicBezTo>
                  <a:pt x="53" y="79"/>
                  <a:pt x="53" y="79"/>
                  <a:pt x="53" y="79"/>
                </a:cubicBezTo>
                <a:cubicBezTo>
                  <a:pt x="52" y="80"/>
                  <a:pt x="51" y="81"/>
                  <a:pt x="50" y="82"/>
                </a:cubicBezTo>
                <a:cubicBezTo>
                  <a:pt x="50" y="82"/>
                  <a:pt x="50" y="82"/>
                  <a:pt x="50" y="82"/>
                </a:cubicBezTo>
                <a:cubicBezTo>
                  <a:pt x="50" y="82"/>
                  <a:pt x="50" y="82"/>
                  <a:pt x="50" y="82"/>
                </a:cubicBezTo>
                <a:cubicBezTo>
                  <a:pt x="50" y="82"/>
                  <a:pt x="50" y="82"/>
                  <a:pt x="50" y="82"/>
                </a:cubicBezTo>
                <a:cubicBezTo>
                  <a:pt x="50" y="83"/>
                  <a:pt x="50" y="83"/>
                  <a:pt x="50" y="83"/>
                </a:cubicBezTo>
                <a:cubicBezTo>
                  <a:pt x="49" y="84"/>
                  <a:pt x="48" y="86"/>
                  <a:pt x="47" y="88"/>
                </a:cubicBezTo>
                <a:cubicBezTo>
                  <a:pt x="45" y="92"/>
                  <a:pt x="45" y="96"/>
                  <a:pt x="45" y="100"/>
                </a:cubicBezTo>
                <a:cubicBezTo>
                  <a:pt x="45" y="111"/>
                  <a:pt x="45" y="111"/>
                  <a:pt x="45" y="111"/>
                </a:cubicBezTo>
                <a:cubicBezTo>
                  <a:pt x="45" y="111"/>
                  <a:pt x="45" y="112"/>
                  <a:pt x="45" y="112"/>
                </a:cubicBezTo>
                <a:cubicBezTo>
                  <a:pt x="59" y="112"/>
                  <a:pt x="59" y="112"/>
                  <a:pt x="59" y="112"/>
                </a:cubicBezTo>
                <a:cubicBezTo>
                  <a:pt x="59" y="98"/>
                  <a:pt x="59" y="98"/>
                  <a:pt x="59" y="98"/>
                </a:cubicBezTo>
                <a:cubicBezTo>
                  <a:pt x="59" y="96"/>
                  <a:pt x="60" y="95"/>
                  <a:pt x="62" y="95"/>
                </a:cubicBezTo>
                <a:cubicBezTo>
                  <a:pt x="63" y="95"/>
                  <a:pt x="65" y="96"/>
                  <a:pt x="65" y="98"/>
                </a:cubicBezTo>
                <a:cubicBezTo>
                  <a:pt x="65" y="117"/>
                  <a:pt x="65" y="117"/>
                  <a:pt x="65" y="117"/>
                </a:cubicBezTo>
                <a:cubicBezTo>
                  <a:pt x="65" y="117"/>
                  <a:pt x="65" y="117"/>
                  <a:pt x="65" y="117"/>
                </a:cubicBezTo>
                <a:cubicBezTo>
                  <a:pt x="65" y="117"/>
                  <a:pt x="65" y="117"/>
                  <a:pt x="65" y="117"/>
                </a:cubicBezTo>
                <a:cubicBezTo>
                  <a:pt x="65" y="122"/>
                  <a:pt x="65" y="122"/>
                  <a:pt x="65" y="122"/>
                </a:cubicBezTo>
                <a:cubicBezTo>
                  <a:pt x="97" y="122"/>
                  <a:pt x="97" y="122"/>
                  <a:pt x="97" y="122"/>
                </a:cubicBezTo>
                <a:close/>
                <a:moveTo>
                  <a:pt x="81" y="61"/>
                </a:moveTo>
                <a:cubicBezTo>
                  <a:pt x="81" y="61"/>
                  <a:pt x="81" y="61"/>
                  <a:pt x="81" y="61"/>
                </a:cubicBezTo>
                <a:cubicBezTo>
                  <a:pt x="95" y="61"/>
                  <a:pt x="106" y="50"/>
                  <a:pt x="106" y="36"/>
                </a:cubicBezTo>
                <a:cubicBezTo>
                  <a:pt x="106" y="22"/>
                  <a:pt x="95" y="11"/>
                  <a:pt x="81" y="11"/>
                </a:cubicBezTo>
                <a:cubicBezTo>
                  <a:pt x="67" y="11"/>
                  <a:pt x="56" y="22"/>
                  <a:pt x="56" y="36"/>
                </a:cubicBezTo>
                <a:cubicBezTo>
                  <a:pt x="56" y="50"/>
                  <a:pt x="67" y="61"/>
                  <a:pt x="81" y="61"/>
                </a:cubicBezTo>
                <a:close/>
                <a:moveTo>
                  <a:pt x="26" y="122"/>
                </a:moveTo>
                <a:cubicBezTo>
                  <a:pt x="26" y="122"/>
                  <a:pt x="26" y="122"/>
                  <a:pt x="26" y="122"/>
                </a:cubicBezTo>
                <a:cubicBezTo>
                  <a:pt x="41" y="122"/>
                  <a:pt x="41" y="122"/>
                  <a:pt x="41" y="122"/>
                </a:cubicBezTo>
                <a:cubicBezTo>
                  <a:pt x="39" y="121"/>
                  <a:pt x="38" y="120"/>
                  <a:pt x="37" y="118"/>
                </a:cubicBezTo>
                <a:cubicBezTo>
                  <a:pt x="35" y="116"/>
                  <a:pt x="34" y="113"/>
                  <a:pt x="34" y="111"/>
                </a:cubicBezTo>
                <a:cubicBezTo>
                  <a:pt x="34" y="100"/>
                  <a:pt x="34" y="100"/>
                  <a:pt x="34" y="100"/>
                </a:cubicBezTo>
                <a:cubicBezTo>
                  <a:pt x="34" y="95"/>
                  <a:pt x="35" y="90"/>
                  <a:pt x="36" y="86"/>
                </a:cubicBezTo>
                <a:cubicBezTo>
                  <a:pt x="32" y="86"/>
                  <a:pt x="28" y="85"/>
                  <a:pt x="25" y="84"/>
                </a:cubicBezTo>
                <a:cubicBezTo>
                  <a:pt x="17" y="91"/>
                  <a:pt x="17" y="91"/>
                  <a:pt x="17" y="91"/>
                </a:cubicBezTo>
                <a:cubicBezTo>
                  <a:pt x="15" y="94"/>
                  <a:pt x="13" y="96"/>
                  <a:pt x="12" y="98"/>
                </a:cubicBezTo>
                <a:cubicBezTo>
                  <a:pt x="12" y="98"/>
                  <a:pt x="12" y="98"/>
                  <a:pt x="12" y="98"/>
                </a:cubicBezTo>
                <a:cubicBezTo>
                  <a:pt x="11" y="101"/>
                  <a:pt x="11" y="103"/>
                  <a:pt x="11" y="106"/>
                </a:cubicBezTo>
                <a:cubicBezTo>
                  <a:pt x="11" y="114"/>
                  <a:pt x="11" y="114"/>
                  <a:pt x="11" y="114"/>
                </a:cubicBezTo>
                <a:cubicBezTo>
                  <a:pt x="20" y="114"/>
                  <a:pt x="20" y="114"/>
                  <a:pt x="20" y="114"/>
                </a:cubicBezTo>
                <a:cubicBezTo>
                  <a:pt x="20" y="105"/>
                  <a:pt x="20" y="105"/>
                  <a:pt x="20" y="105"/>
                </a:cubicBezTo>
                <a:cubicBezTo>
                  <a:pt x="20" y="103"/>
                  <a:pt x="21" y="102"/>
                  <a:pt x="23" y="102"/>
                </a:cubicBezTo>
                <a:cubicBezTo>
                  <a:pt x="25" y="102"/>
                  <a:pt x="26" y="103"/>
                  <a:pt x="26" y="105"/>
                </a:cubicBezTo>
                <a:cubicBezTo>
                  <a:pt x="26" y="122"/>
                  <a:pt x="26" y="122"/>
                  <a:pt x="26" y="122"/>
                </a:cubicBezTo>
                <a:close/>
                <a:moveTo>
                  <a:pt x="46" y="42"/>
                </a:moveTo>
                <a:cubicBezTo>
                  <a:pt x="46" y="42"/>
                  <a:pt x="46" y="42"/>
                  <a:pt x="46" y="42"/>
                </a:cubicBezTo>
                <a:cubicBezTo>
                  <a:pt x="45" y="41"/>
                  <a:pt x="44" y="41"/>
                  <a:pt x="43" y="40"/>
                </a:cubicBezTo>
                <a:cubicBezTo>
                  <a:pt x="41" y="40"/>
                  <a:pt x="39" y="40"/>
                  <a:pt x="37" y="40"/>
                </a:cubicBezTo>
                <a:cubicBezTo>
                  <a:pt x="32" y="40"/>
                  <a:pt x="28" y="42"/>
                  <a:pt x="24" y="45"/>
                </a:cubicBezTo>
                <a:cubicBezTo>
                  <a:pt x="21" y="48"/>
                  <a:pt x="19" y="53"/>
                  <a:pt x="19" y="58"/>
                </a:cubicBezTo>
                <a:cubicBezTo>
                  <a:pt x="19" y="63"/>
                  <a:pt x="21" y="67"/>
                  <a:pt x="24" y="71"/>
                </a:cubicBezTo>
                <a:cubicBezTo>
                  <a:pt x="24" y="71"/>
                  <a:pt x="24" y="71"/>
                  <a:pt x="24" y="71"/>
                </a:cubicBezTo>
                <a:cubicBezTo>
                  <a:pt x="28" y="74"/>
                  <a:pt x="32" y="76"/>
                  <a:pt x="37" y="76"/>
                </a:cubicBezTo>
                <a:cubicBezTo>
                  <a:pt x="38" y="76"/>
                  <a:pt x="40" y="76"/>
                  <a:pt x="41" y="76"/>
                </a:cubicBezTo>
                <a:cubicBezTo>
                  <a:pt x="41" y="75"/>
                  <a:pt x="42" y="75"/>
                  <a:pt x="43" y="75"/>
                </a:cubicBezTo>
                <a:cubicBezTo>
                  <a:pt x="44" y="74"/>
                  <a:pt x="45" y="73"/>
                  <a:pt x="46" y="72"/>
                </a:cubicBezTo>
                <a:cubicBezTo>
                  <a:pt x="56" y="62"/>
                  <a:pt x="56" y="62"/>
                  <a:pt x="56" y="62"/>
                </a:cubicBezTo>
                <a:cubicBezTo>
                  <a:pt x="56" y="61"/>
                  <a:pt x="56" y="61"/>
                  <a:pt x="56" y="61"/>
                </a:cubicBezTo>
                <a:cubicBezTo>
                  <a:pt x="56" y="61"/>
                  <a:pt x="56" y="61"/>
                  <a:pt x="56" y="61"/>
                </a:cubicBezTo>
                <a:cubicBezTo>
                  <a:pt x="56" y="61"/>
                  <a:pt x="56" y="61"/>
                  <a:pt x="56" y="61"/>
                </a:cubicBezTo>
                <a:cubicBezTo>
                  <a:pt x="51" y="57"/>
                  <a:pt x="48" y="51"/>
                  <a:pt x="46" y="44"/>
                </a:cubicBezTo>
                <a:cubicBezTo>
                  <a:pt x="46" y="44"/>
                  <a:pt x="46" y="43"/>
                  <a:pt x="46" y="42"/>
                </a:cubicBezTo>
                <a:cubicBezTo>
                  <a:pt x="46" y="42"/>
                  <a:pt x="46" y="42"/>
                  <a:pt x="46" y="42"/>
                </a:cubicBezTo>
                <a:cubicBezTo>
                  <a:pt x="46" y="42"/>
                  <a:pt x="46" y="42"/>
                  <a:pt x="46" y="42"/>
                </a:cubicBezTo>
                <a:cubicBezTo>
                  <a:pt x="46" y="42"/>
                  <a:pt x="46" y="42"/>
                  <a:pt x="46" y="42"/>
                </a:cubicBezTo>
                <a:close/>
                <a:moveTo>
                  <a:pt x="136" y="122"/>
                </a:moveTo>
                <a:cubicBezTo>
                  <a:pt x="136" y="122"/>
                  <a:pt x="136" y="122"/>
                  <a:pt x="136" y="122"/>
                </a:cubicBezTo>
                <a:cubicBezTo>
                  <a:pt x="136" y="105"/>
                  <a:pt x="136" y="105"/>
                  <a:pt x="136" y="105"/>
                </a:cubicBezTo>
                <a:cubicBezTo>
                  <a:pt x="136" y="103"/>
                  <a:pt x="137" y="102"/>
                  <a:pt x="139" y="102"/>
                </a:cubicBezTo>
                <a:cubicBezTo>
                  <a:pt x="141" y="102"/>
                  <a:pt x="142" y="103"/>
                  <a:pt x="142" y="105"/>
                </a:cubicBezTo>
                <a:cubicBezTo>
                  <a:pt x="142" y="114"/>
                  <a:pt x="142" y="114"/>
                  <a:pt x="142" y="114"/>
                </a:cubicBezTo>
                <a:cubicBezTo>
                  <a:pt x="151" y="114"/>
                  <a:pt x="151" y="114"/>
                  <a:pt x="151" y="114"/>
                </a:cubicBezTo>
                <a:cubicBezTo>
                  <a:pt x="151" y="106"/>
                  <a:pt x="151" y="106"/>
                  <a:pt x="151" y="106"/>
                </a:cubicBezTo>
                <a:cubicBezTo>
                  <a:pt x="151" y="103"/>
                  <a:pt x="151" y="101"/>
                  <a:pt x="150" y="98"/>
                </a:cubicBezTo>
                <a:cubicBezTo>
                  <a:pt x="150" y="98"/>
                  <a:pt x="150" y="98"/>
                  <a:pt x="150" y="98"/>
                </a:cubicBezTo>
                <a:cubicBezTo>
                  <a:pt x="150" y="98"/>
                  <a:pt x="150" y="98"/>
                  <a:pt x="150" y="98"/>
                </a:cubicBezTo>
                <a:cubicBezTo>
                  <a:pt x="149" y="96"/>
                  <a:pt x="147" y="94"/>
                  <a:pt x="145" y="91"/>
                </a:cubicBezTo>
                <a:cubicBezTo>
                  <a:pt x="137" y="84"/>
                  <a:pt x="137" y="84"/>
                  <a:pt x="137" y="84"/>
                </a:cubicBezTo>
                <a:cubicBezTo>
                  <a:pt x="134" y="85"/>
                  <a:pt x="130" y="86"/>
                  <a:pt x="126" y="86"/>
                </a:cubicBezTo>
                <a:cubicBezTo>
                  <a:pt x="127" y="90"/>
                  <a:pt x="128" y="95"/>
                  <a:pt x="128" y="100"/>
                </a:cubicBezTo>
                <a:cubicBezTo>
                  <a:pt x="128" y="111"/>
                  <a:pt x="128" y="111"/>
                  <a:pt x="128" y="111"/>
                </a:cubicBezTo>
                <a:cubicBezTo>
                  <a:pt x="128" y="113"/>
                  <a:pt x="127" y="116"/>
                  <a:pt x="125" y="118"/>
                </a:cubicBezTo>
                <a:cubicBezTo>
                  <a:pt x="124" y="120"/>
                  <a:pt x="123" y="121"/>
                  <a:pt x="121" y="122"/>
                </a:cubicBezTo>
                <a:cubicBezTo>
                  <a:pt x="136" y="122"/>
                  <a:pt x="136" y="122"/>
                  <a:pt x="136" y="122"/>
                </a:cubicBezTo>
                <a:close/>
                <a:moveTo>
                  <a:pt x="116" y="42"/>
                </a:moveTo>
                <a:cubicBezTo>
                  <a:pt x="116" y="42"/>
                  <a:pt x="116" y="42"/>
                  <a:pt x="116" y="42"/>
                </a:cubicBezTo>
                <a:cubicBezTo>
                  <a:pt x="116" y="42"/>
                  <a:pt x="116" y="42"/>
                  <a:pt x="116" y="42"/>
                </a:cubicBezTo>
                <a:cubicBezTo>
                  <a:pt x="116" y="42"/>
                  <a:pt x="116" y="42"/>
                  <a:pt x="116" y="42"/>
                </a:cubicBezTo>
                <a:cubicBezTo>
                  <a:pt x="116" y="42"/>
                  <a:pt x="116" y="42"/>
                  <a:pt x="116" y="42"/>
                </a:cubicBezTo>
                <a:cubicBezTo>
                  <a:pt x="116" y="42"/>
                  <a:pt x="116" y="42"/>
                  <a:pt x="116" y="42"/>
                </a:cubicBezTo>
                <a:cubicBezTo>
                  <a:pt x="115" y="49"/>
                  <a:pt x="112" y="56"/>
                  <a:pt x="106" y="61"/>
                </a:cubicBezTo>
                <a:cubicBezTo>
                  <a:pt x="106" y="61"/>
                  <a:pt x="106" y="61"/>
                  <a:pt x="106" y="61"/>
                </a:cubicBezTo>
                <a:cubicBezTo>
                  <a:pt x="106" y="61"/>
                  <a:pt x="106" y="61"/>
                  <a:pt x="106" y="61"/>
                </a:cubicBezTo>
                <a:cubicBezTo>
                  <a:pt x="106" y="62"/>
                  <a:pt x="106" y="62"/>
                  <a:pt x="106" y="62"/>
                </a:cubicBezTo>
                <a:cubicBezTo>
                  <a:pt x="116" y="72"/>
                  <a:pt x="116" y="72"/>
                  <a:pt x="116" y="72"/>
                </a:cubicBezTo>
                <a:cubicBezTo>
                  <a:pt x="116" y="72"/>
                  <a:pt x="116" y="72"/>
                  <a:pt x="116" y="72"/>
                </a:cubicBezTo>
                <a:cubicBezTo>
                  <a:pt x="117" y="73"/>
                  <a:pt x="118" y="74"/>
                  <a:pt x="119" y="75"/>
                </a:cubicBezTo>
                <a:cubicBezTo>
                  <a:pt x="120" y="75"/>
                  <a:pt x="121" y="75"/>
                  <a:pt x="121" y="76"/>
                </a:cubicBezTo>
                <a:cubicBezTo>
                  <a:pt x="121" y="76"/>
                  <a:pt x="121" y="76"/>
                  <a:pt x="121" y="76"/>
                </a:cubicBezTo>
                <a:cubicBezTo>
                  <a:pt x="121" y="76"/>
                  <a:pt x="121" y="76"/>
                  <a:pt x="121" y="76"/>
                </a:cubicBezTo>
                <a:cubicBezTo>
                  <a:pt x="122" y="76"/>
                  <a:pt x="124" y="76"/>
                  <a:pt x="125" y="76"/>
                </a:cubicBezTo>
                <a:cubicBezTo>
                  <a:pt x="130" y="76"/>
                  <a:pt x="134" y="74"/>
                  <a:pt x="138" y="71"/>
                </a:cubicBezTo>
                <a:cubicBezTo>
                  <a:pt x="141" y="67"/>
                  <a:pt x="143" y="63"/>
                  <a:pt x="143" y="58"/>
                </a:cubicBezTo>
                <a:cubicBezTo>
                  <a:pt x="143" y="53"/>
                  <a:pt x="141" y="48"/>
                  <a:pt x="138" y="45"/>
                </a:cubicBezTo>
                <a:cubicBezTo>
                  <a:pt x="134" y="42"/>
                  <a:pt x="130" y="40"/>
                  <a:pt x="125" y="40"/>
                </a:cubicBezTo>
                <a:cubicBezTo>
                  <a:pt x="123" y="40"/>
                  <a:pt x="121" y="40"/>
                  <a:pt x="120" y="40"/>
                </a:cubicBezTo>
                <a:cubicBezTo>
                  <a:pt x="118" y="41"/>
                  <a:pt x="117" y="41"/>
                  <a:pt x="116" y="42"/>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29">
            <a:extLst>
              <a:ext uri="{FF2B5EF4-FFF2-40B4-BE49-F238E27FC236}">
                <a16:creationId xmlns:a16="http://schemas.microsoft.com/office/drawing/2014/main" id="{8D813008-4869-1E40-8B72-B0DB48CC0277}"/>
              </a:ext>
            </a:extLst>
          </p:cNvPr>
          <p:cNvSpPr>
            <a:spLocks noEditPoints="1"/>
          </p:cNvSpPr>
          <p:nvPr>
            <p:custDataLst>
              <p:tags r:id="rId9"/>
            </p:custDataLst>
          </p:nvPr>
        </p:nvSpPr>
        <p:spPr bwMode="auto">
          <a:xfrm>
            <a:off x="4491038" y="3923289"/>
            <a:ext cx="195262" cy="27631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5" name="PA_淘宝店chenying0907 34">
            <a:extLst>
              <a:ext uri="{FF2B5EF4-FFF2-40B4-BE49-F238E27FC236}">
                <a16:creationId xmlns:a16="http://schemas.microsoft.com/office/drawing/2014/main" id="{A33CFB6F-BA6D-654F-BE14-32E1AF84431A}"/>
              </a:ext>
            </a:extLst>
          </p:cNvPr>
          <p:cNvSpPr>
            <a:spLocks noChangeArrowheads="1"/>
          </p:cNvSpPr>
          <p:nvPr>
            <p:custDataLst>
              <p:tags r:id="rId10"/>
            </p:custDataLst>
          </p:nvPr>
        </p:nvSpPr>
        <p:spPr bwMode="auto">
          <a:xfrm>
            <a:off x="5707770" y="1585779"/>
            <a:ext cx="296873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dirty="0" err="1">
                <a:latin typeface="Noto Sans S Chinese Medium" panose="020B0600000000000000" pitchFamily="34" charset="-122"/>
                <a:ea typeface="Noto Sans S Chinese Medium" panose="020B0600000000000000"/>
              </a:rPr>
              <a:t>Megvii</a:t>
            </a:r>
            <a:r>
              <a:rPr lang="en-US" altLang="zh-CN" sz="1100" dirty="0">
                <a:latin typeface="Noto Sans S Chinese Medium" panose="020B0600000000000000" pitchFamily="34" charset="-122"/>
                <a:ea typeface="Noto Sans S Chinese Medium" panose="020B0600000000000000"/>
              </a:rPr>
              <a:t> has been one of </a:t>
            </a:r>
            <a:r>
              <a:rPr lang="en-US" altLang="zh-CN" sz="1100" dirty="0" err="1">
                <a:latin typeface="Noto Sans S Chinese Medium" panose="020B0600000000000000" pitchFamily="34" charset="-122"/>
                <a:ea typeface="Noto Sans S Chinese Medium" panose="020B0600000000000000"/>
              </a:rPr>
              <a:t>SenseTime's</a:t>
            </a:r>
            <a:r>
              <a:rPr lang="en-US" altLang="zh-CN" sz="1100" dirty="0">
                <a:latin typeface="Noto Sans S Chinese Medium" panose="020B0600000000000000" pitchFamily="34" charset="-122"/>
                <a:ea typeface="Noto Sans S Chinese Medium" panose="020B0600000000000000"/>
              </a:rPr>
              <a:t> top competitors. </a:t>
            </a:r>
            <a:r>
              <a:rPr lang="en-US" altLang="zh-CN" sz="1100" dirty="0" err="1">
                <a:latin typeface="Noto Sans S Chinese Medium" panose="020B0600000000000000" pitchFamily="34" charset="-122"/>
                <a:ea typeface="Noto Sans S Chinese Medium" panose="020B0600000000000000"/>
              </a:rPr>
              <a:t>Megvii</a:t>
            </a:r>
            <a:r>
              <a:rPr lang="en-US" altLang="zh-CN" sz="1100" dirty="0">
                <a:latin typeface="Noto Sans S Chinese Medium" panose="020B0600000000000000" pitchFamily="34" charset="-122"/>
                <a:ea typeface="Noto Sans S Chinese Medium" panose="020B0600000000000000"/>
              </a:rPr>
              <a:t> is headquartered in </a:t>
            </a:r>
            <a:r>
              <a:rPr lang="en-US" altLang="zh-CN" sz="1100" dirty="0" err="1">
                <a:latin typeface="Noto Sans S Chinese Medium" panose="020B0600000000000000" pitchFamily="34" charset="-122"/>
                <a:ea typeface="Noto Sans S Chinese Medium" panose="020B0600000000000000"/>
              </a:rPr>
              <a:t>Haidian</a:t>
            </a:r>
            <a:r>
              <a:rPr lang="en-US" altLang="zh-CN" sz="1100" dirty="0">
                <a:latin typeface="Noto Sans S Chinese Medium" panose="020B0600000000000000" pitchFamily="34" charset="-122"/>
                <a:ea typeface="Noto Sans S Chinese Medium" panose="020B0600000000000000"/>
              </a:rPr>
              <a:t>, Beijing Municipality, and was founded in 2011. </a:t>
            </a:r>
            <a:r>
              <a:rPr lang="en-US" altLang="zh-CN" sz="1100" dirty="0" err="1">
                <a:latin typeface="Noto Sans S Chinese Medium" panose="020B0600000000000000" pitchFamily="34" charset="-122"/>
                <a:ea typeface="Noto Sans S Chinese Medium" panose="020B0600000000000000"/>
              </a:rPr>
              <a:t>Megvii</a:t>
            </a:r>
            <a:r>
              <a:rPr lang="en-US" altLang="zh-CN" sz="1100" dirty="0">
                <a:latin typeface="Noto Sans S Chinese Medium" panose="020B0600000000000000" pitchFamily="34" charset="-122"/>
                <a:ea typeface="Noto Sans S Chinese Medium" panose="020B0600000000000000"/>
              </a:rPr>
              <a:t> generates 40% the revenue of </a:t>
            </a:r>
            <a:r>
              <a:rPr lang="en-US" altLang="zh-CN" sz="1100" dirty="0" err="1">
                <a:latin typeface="Noto Sans S Chinese Medium" panose="020B0600000000000000" pitchFamily="34" charset="-122"/>
                <a:ea typeface="Noto Sans S Chinese Medium" panose="020B0600000000000000"/>
              </a:rPr>
              <a:t>SenseTime</a:t>
            </a:r>
            <a:r>
              <a:rPr lang="en-US" altLang="zh-CN" sz="1100" dirty="0">
                <a:latin typeface="Noto Sans S Chinese Medium" panose="020B0600000000000000" pitchFamily="34" charset="-122"/>
                <a:ea typeface="Noto Sans S Chinese Medium" panose="020B0600000000000000"/>
              </a:rPr>
              <a:t>.</a:t>
            </a:r>
          </a:p>
        </p:txBody>
      </p:sp>
      <p:sp>
        <p:nvSpPr>
          <p:cNvPr id="18" name="PA_淘宝店chenying0907 37">
            <a:extLst>
              <a:ext uri="{FF2B5EF4-FFF2-40B4-BE49-F238E27FC236}">
                <a16:creationId xmlns:a16="http://schemas.microsoft.com/office/drawing/2014/main" id="{F3C161D2-CEE0-A648-8812-94784949D454}"/>
              </a:ext>
            </a:extLst>
          </p:cNvPr>
          <p:cNvSpPr>
            <a:spLocks noChangeArrowheads="1"/>
          </p:cNvSpPr>
          <p:nvPr>
            <p:custDataLst>
              <p:tags r:id="rId11"/>
            </p:custDataLst>
          </p:nvPr>
        </p:nvSpPr>
        <p:spPr bwMode="auto">
          <a:xfrm>
            <a:off x="367689" y="3520883"/>
            <a:ext cx="3308298"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dirty="0">
                <a:latin typeface="Noto Sans S Chinese Medium" panose="020B0600000000000000" pitchFamily="34" charset="-122"/>
                <a:ea typeface="Noto Sans S Chinese Medium" panose="020B0600000000000000" pitchFamily="34" charset="-122"/>
              </a:rPr>
              <a:t>YITU is </a:t>
            </a:r>
            <a:r>
              <a:rPr lang="en-US" altLang="zh-CN" sz="1100" dirty="0" err="1">
                <a:latin typeface="Noto Sans S Chinese Medium" panose="020B0600000000000000" pitchFamily="34" charset="-122"/>
                <a:ea typeface="Noto Sans S Chinese Medium" panose="020B0600000000000000" pitchFamily="34" charset="-122"/>
              </a:rPr>
              <a:t>SenseTime's</a:t>
            </a:r>
            <a:r>
              <a:rPr lang="en-US" altLang="zh-CN" sz="1100" dirty="0">
                <a:latin typeface="Noto Sans S Chinese Medium" panose="020B0600000000000000" pitchFamily="34" charset="-122"/>
                <a:ea typeface="Noto Sans S Chinese Medium" panose="020B0600000000000000" pitchFamily="34" charset="-122"/>
              </a:rPr>
              <a:t> top competitor. YITU is a Private company that was founded in </a:t>
            </a:r>
            <a:r>
              <a:rPr lang="en-US" altLang="zh-CN" sz="1100" dirty="0" err="1">
                <a:latin typeface="Noto Sans S Chinese Medium" panose="020B0600000000000000" pitchFamily="34" charset="-122"/>
                <a:ea typeface="Noto Sans S Chinese Medium" panose="020B0600000000000000" pitchFamily="34" charset="-122"/>
              </a:rPr>
              <a:t>Changning</a:t>
            </a:r>
            <a:r>
              <a:rPr lang="en-US" altLang="zh-CN" sz="1100" dirty="0">
                <a:latin typeface="Noto Sans S Chinese Medium" panose="020B0600000000000000" pitchFamily="34" charset="-122"/>
                <a:ea typeface="Noto Sans S Chinese Medium" panose="020B0600000000000000" pitchFamily="34" charset="-122"/>
              </a:rPr>
              <a:t>, Shanghai Municipality in 2012. YITU operates in the Application Software industry. YITU has 821 fewer employees vs. </a:t>
            </a:r>
            <a:r>
              <a:rPr lang="en-US" altLang="zh-CN" sz="1100" dirty="0" err="1">
                <a:latin typeface="Noto Sans S Chinese Medium" panose="020B0600000000000000" pitchFamily="34" charset="-122"/>
                <a:ea typeface="Noto Sans S Chinese Medium" panose="020B0600000000000000" pitchFamily="34" charset="-122"/>
              </a:rPr>
              <a:t>SenseTime</a:t>
            </a:r>
            <a:r>
              <a:rPr lang="en-US" altLang="zh-CN" sz="1100" dirty="0">
                <a:latin typeface="Noto Sans S Chinese Medium" panose="020B0600000000000000" pitchFamily="34" charset="-122"/>
                <a:ea typeface="Noto Sans S Chinese Medium" panose="020B0600000000000000" pitchFamily="34" charset="-122"/>
              </a:rPr>
              <a:t>.</a:t>
            </a:r>
            <a:endParaRPr lang="en-US" altLang="zh-CN" sz="800" dirty="0">
              <a:latin typeface="Noto Sans S Chinese Medium" panose="020B0600000000000000" pitchFamily="34" charset="-122"/>
              <a:ea typeface="Noto Sans S Chinese Medium" panose="020B0600000000000000" pitchFamily="34" charset="-122"/>
            </a:endParaRPr>
          </a:p>
        </p:txBody>
      </p:sp>
      <p:grpSp>
        <p:nvGrpSpPr>
          <p:cNvPr id="19" name="PA_淘宝店chenying0907 29">
            <a:extLst>
              <a:ext uri="{FF2B5EF4-FFF2-40B4-BE49-F238E27FC236}">
                <a16:creationId xmlns:a16="http://schemas.microsoft.com/office/drawing/2014/main" id="{C4AC1944-4E1E-A64B-A1E8-99B886562A56}"/>
              </a:ext>
            </a:extLst>
          </p:cNvPr>
          <p:cNvGrpSpPr/>
          <p:nvPr>
            <p:custDataLst>
              <p:tags r:id="rId12"/>
            </p:custDataLst>
          </p:nvPr>
        </p:nvGrpSpPr>
        <p:grpSpPr>
          <a:xfrm>
            <a:off x="-9190" y="0"/>
            <a:ext cx="620750" cy="791858"/>
            <a:chOff x="0" y="-21236"/>
            <a:chExt cx="3311527" cy="4224338"/>
          </a:xfrm>
        </p:grpSpPr>
        <p:sp>
          <p:nvSpPr>
            <p:cNvPr id="20" name="淘宝店chenying0907 37">
              <a:extLst>
                <a:ext uri="{FF2B5EF4-FFF2-40B4-BE49-F238E27FC236}">
                  <a16:creationId xmlns:a16="http://schemas.microsoft.com/office/drawing/2014/main" id="{F5F40270-B521-5547-9CC2-1E9D41BB091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8">
              <a:extLst>
                <a:ext uri="{FF2B5EF4-FFF2-40B4-BE49-F238E27FC236}">
                  <a16:creationId xmlns:a16="http://schemas.microsoft.com/office/drawing/2014/main" id="{F75DA831-4D6F-1344-9AB8-7E72355A3184}"/>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2" name="淘宝店chenying0907 39">
              <a:extLst>
                <a:ext uri="{FF2B5EF4-FFF2-40B4-BE49-F238E27FC236}">
                  <a16:creationId xmlns:a16="http://schemas.microsoft.com/office/drawing/2014/main" id="{584B42B4-08B4-D646-BCDC-EB2BCA705892}"/>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3" name="PA_文本框 4">
            <a:extLst>
              <a:ext uri="{FF2B5EF4-FFF2-40B4-BE49-F238E27FC236}">
                <a16:creationId xmlns:a16="http://schemas.microsoft.com/office/drawing/2014/main" id="{2C6D88E7-731D-9B4F-A8C5-D68E0C71210A}"/>
              </a:ext>
            </a:extLst>
          </p:cNvPr>
          <p:cNvSpPr txBox="1">
            <a:spLocks noChangeArrowheads="1"/>
          </p:cNvSpPr>
          <p:nvPr>
            <p:custDataLst>
              <p:tags r:id="rId13"/>
            </p:custDataLst>
          </p:nvPr>
        </p:nvSpPr>
        <p:spPr bwMode="auto">
          <a:xfrm>
            <a:off x="535359" y="184337"/>
            <a:ext cx="17104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Competitors</a:t>
            </a:r>
          </a:p>
        </p:txBody>
      </p:sp>
      <p:sp>
        <p:nvSpPr>
          <p:cNvPr id="24" name="PA_文本框 5">
            <a:extLst>
              <a:ext uri="{FF2B5EF4-FFF2-40B4-BE49-F238E27FC236}">
                <a16:creationId xmlns:a16="http://schemas.microsoft.com/office/drawing/2014/main" id="{224A90FE-35F9-1C43-BE9A-0AEA84AAD1E3}"/>
              </a:ext>
            </a:extLst>
          </p:cNvPr>
          <p:cNvSpPr txBox="1">
            <a:spLocks noChangeArrowheads="1"/>
          </p:cNvSpPr>
          <p:nvPr>
            <p:custDataLst>
              <p:tags r:id="rId14"/>
            </p:custDataLst>
          </p:nvPr>
        </p:nvSpPr>
        <p:spPr bwMode="auto">
          <a:xfrm>
            <a:off x="535359" y="509426"/>
            <a:ext cx="23958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Company introduction</a:t>
            </a:r>
          </a:p>
        </p:txBody>
      </p:sp>
      <p:pic>
        <p:nvPicPr>
          <p:cNvPr id="25" name="图片 24">
            <a:extLst>
              <a:ext uri="{FF2B5EF4-FFF2-40B4-BE49-F238E27FC236}">
                <a16:creationId xmlns:a16="http://schemas.microsoft.com/office/drawing/2014/main" id="{BC5457B0-1E73-4720-9041-2BD7B75BC858}"/>
              </a:ext>
            </a:extLst>
          </p:cNvPr>
          <p:cNvPicPr/>
          <p:nvPr/>
        </p:nvPicPr>
        <p:blipFill>
          <a:blip r:embed="rId18"/>
          <a:stretch>
            <a:fillRect/>
          </a:stretch>
        </p:blipFill>
        <p:spPr>
          <a:xfrm>
            <a:off x="419714" y="2576949"/>
            <a:ext cx="2527300" cy="736600"/>
          </a:xfrm>
          <a:prstGeom prst="rect">
            <a:avLst/>
          </a:prstGeom>
        </p:spPr>
      </p:pic>
      <p:pic>
        <p:nvPicPr>
          <p:cNvPr id="27" name="图片 26">
            <a:extLst>
              <a:ext uri="{FF2B5EF4-FFF2-40B4-BE49-F238E27FC236}">
                <a16:creationId xmlns:a16="http://schemas.microsoft.com/office/drawing/2014/main" id="{751269D0-0A7C-422A-9DB1-EF67511B5C05}"/>
              </a:ext>
            </a:extLst>
          </p:cNvPr>
          <p:cNvPicPr/>
          <p:nvPr/>
        </p:nvPicPr>
        <p:blipFill>
          <a:blip r:embed="rId19"/>
          <a:stretch>
            <a:fillRect/>
          </a:stretch>
        </p:blipFill>
        <p:spPr>
          <a:xfrm>
            <a:off x="5921482" y="564421"/>
            <a:ext cx="2171700" cy="674370"/>
          </a:xfrm>
          <a:prstGeom prst="rect">
            <a:avLst/>
          </a:prstGeom>
        </p:spPr>
      </p:pic>
      <p:pic>
        <p:nvPicPr>
          <p:cNvPr id="28" name="图片 27">
            <a:extLst>
              <a:ext uri="{FF2B5EF4-FFF2-40B4-BE49-F238E27FC236}">
                <a16:creationId xmlns:a16="http://schemas.microsoft.com/office/drawing/2014/main" id="{AC7500DB-28B6-4521-ADE2-ECAC6171FB20}"/>
              </a:ext>
            </a:extLst>
          </p:cNvPr>
          <p:cNvPicPr/>
          <p:nvPr/>
        </p:nvPicPr>
        <p:blipFill>
          <a:blip r:embed="rId20">
            <a:extLst>
              <a:ext uri="{28A0092B-C50C-407E-A947-70E740481C1C}">
                <a14:useLocalDpi xmlns:a14="http://schemas.microsoft.com/office/drawing/2010/main" val="0"/>
              </a:ext>
            </a:extLst>
          </a:blip>
          <a:stretch>
            <a:fillRect/>
          </a:stretch>
        </p:blipFill>
        <p:spPr>
          <a:xfrm>
            <a:off x="6096001" y="2578739"/>
            <a:ext cx="1511300" cy="1103630"/>
          </a:xfrm>
          <a:prstGeom prst="rect">
            <a:avLst/>
          </a:prstGeom>
        </p:spPr>
      </p:pic>
      <p:sp>
        <p:nvSpPr>
          <p:cNvPr id="30" name="PA_淘宝店chenying0907 37">
            <a:extLst>
              <a:ext uri="{FF2B5EF4-FFF2-40B4-BE49-F238E27FC236}">
                <a16:creationId xmlns:a16="http://schemas.microsoft.com/office/drawing/2014/main" id="{C9866057-70D9-42AE-A04F-45D5A762B945}"/>
              </a:ext>
            </a:extLst>
          </p:cNvPr>
          <p:cNvSpPr>
            <a:spLocks noChangeArrowheads="1"/>
          </p:cNvSpPr>
          <p:nvPr>
            <p:custDataLst>
              <p:tags r:id="rId15"/>
            </p:custDataLst>
          </p:nvPr>
        </p:nvSpPr>
        <p:spPr bwMode="auto">
          <a:xfrm>
            <a:off x="5389369" y="3691767"/>
            <a:ext cx="32325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dirty="0" err="1">
                <a:latin typeface="Noto Sans S Chinese Medium" panose="020B0600000000000000" pitchFamily="34" charset="-122"/>
                <a:ea typeface="Noto Sans S Chinese Medium" panose="020B0600000000000000" pitchFamily="34" charset="-122"/>
              </a:rPr>
              <a:t>CloudWalk</a:t>
            </a:r>
            <a:r>
              <a:rPr lang="en-US" altLang="zh-CN" sz="1100" dirty="0">
                <a:latin typeface="Noto Sans S Chinese Medium" panose="020B0600000000000000" pitchFamily="34" charset="-122"/>
                <a:ea typeface="Noto Sans S Chinese Medium" panose="020B0600000000000000" pitchFamily="34" charset="-122"/>
              </a:rPr>
              <a:t> has been one of </a:t>
            </a:r>
            <a:r>
              <a:rPr lang="en-US" altLang="zh-CN" sz="1100" dirty="0" err="1">
                <a:latin typeface="Noto Sans S Chinese Medium" panose="020B0600000000000000" pitchFamily="34" charset="-122"/>
                <a:ea typeface="Noto Sans S Chinese Medium" panose="020B0600000000000000" pitchFamily="34" charset="-122"/>
              </a:rPr>
              <a:t>SenseTime's</a:t>
            </a:r>
            <a:r>
              <a:rPr lang="en-US" altLang="zh-CN" sz="1100" dirty="0">
                <a:latin typeface="Noto Sans S Chinese Medium" panose="020B0600000000000000" pitchFamily="34" charset="-122"/>
                <a:ea typeface="Noto Sans S Chinese Medium" panose="020B0600000000000000" pitchFamily="34" charset="-122"/>
              </a:rPr>
              <a:t> top competitors. It hatched in Chongqing Research Institute of Chinese Academy of Sciences and was established in 2015. The headquarter of </a:t>
            </a:r>
            <a:r>
              <a:rPr lang="en-US" altLang="zh-CN" sz="1100" dirty="0" err="1">
                <a:latin typeface="Noto Sans S Chinese Medium" panose="020B0600000000000000" pitchFamily="34" charset="-122"/>
                <a:ea typeface="Noto Sans S Chinese Medium" panose="020B0600000000000000" pitchFamily="34" charset="-122"/>
              </a:rPr>
              <a:t>CloudWalk</a:t>
            </a:r>
            <a:r>
              <a:rPr lang="en-US" altLang="zh-CN" sz="1100" dirty="0">
                <a:latin typeface="Noto Sans S Chinese Medium" panose="020B0600000000000000" pitchFamily="34" charset="-122"/>
                <a:ea typeface="Noto Sans S Chinese Medium" panose="020B0600000000000000" pitchFamily="34" charset="-122"/>
              </a:rPr>
              <a:t> is located in Dongguan, Guangdong Province. </a:t>
            </a:r>
            <a:endParaRPr lang="en-US" altLang="zh-CN" sz="800" dirty="0">
              <a:latin typeface="Noto Sans S Chinese Medium" panose="020B0600000000000000" pitchFamily="34" charset="-122"/>
              <a:ea typeface="Noto Sans S Chinese Medium" panose="020B0600000000000000" pitchFamily="34" charset="-122"/>
            </a:endParaRPr>
          </a:p>
        </p:txBody>
      </p:sp>
      <p:pic>
        <p:nvPicPr>
          <p:cNvPr id="32" name="图片 31">
            <a:extLst>
              <a:ext uri="{FF2B5EF4-FFF2-40B4-BE49-F238E27FC236}">
                <a16:creationId xmlns:a16="http://schemas.microsoft.com/office/drawing/2014/main" id="{B5FFA60B-4721-4924-8521-49F5695905A7}"/>
              </a:ext>
            </a:extLst>
          </p:cNvPr>
          <p:cNvPicPr/>
          <p:nvPr/>
        </p:nvPicPr>
        <p:blipFill>
          <a:blip r:embed="rId21"/>
          <a:stretch>
            <a:fillRect/>
          </a:stretch>
        </p:blipFill>
        <p:spPr>
          <a:xfrm>
            <a:off x="1492692" y="1240690"/>
            <a:ext cx="2044700" cy="658495"/>
          </a:xfrm>
          <a:prstGeom prst="rect">
            <a:avLst/>
          </a:prstGeom>
        </p:spPr>
      </p:pic>
    </p:spTree>
    <p:extLst>
      <p:ext uri="{BB962C8B-B14F-4D97-AF65-F5344CB8AC3E}">
        <p14:creationId xmlns:p14="http://schemas.microsoft.com/office/powerpoint/2010/main" val="3362107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4">
            <a:extLst>
              <a:ext uri="{FF2B5EF4-FFF2-40B4-BE49-F238E27FC236}">
                <a16:creationId xmlns:a16="http://schemas.microsoft.com/office/drawing/2014/main" id="{8D8DD11F-38FD-2B46-9DB7-3C5A59F983AD}"/>
              </a:ext>
            </a:extLst>
          </p:cNvPr>
          <p:cNvSpPr>
            <a:spLocks noChangeArrowheads="1"/>
          </p:cNvSpPr>
          <p:nvPr>
            <p:custDataLst>
              <p:tags r:id="rId1"/>
            </p:custDataLst>
          </p:nvPr>
        </p:nvSpPr>
        <p:spPr bwMode="auto">
          <a:xfrm>
            <a:off x="923926" y="1564171"/>
            <a:ext cx="466725" cy="470045"/>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 name="PA_椭圆 5">
            <a:extLst>
              <a:ext uri="{FF2B5EF4-FFF2-40B4-BE49-F238E27FC236}">
                <a16:creationId xmlns:a16="http://schemas.microsoft.com/office/drawing/2014/main" id="{3BA0A5CD-72A3-4043-B2A3-69ED5CB51A8B}"/>
              </a:ext>
            </a:extLst>
          </p:cNvPr>
          <p:cNvSpPr>
            <a:spLocks noChangeArrowheads="1"/>
          </p:cNvSpPr>
          <p:nvPr>
            <p:custDataLst>
              <p:tags r:id="rId2"/>
            </p:custDataLst>
          </p:nvPr>
        </p:nvSpPr>
        <p:spPr bwMode="auto">
          <a:xfrm>
            <a:off x="923926" y="2408981"/>
            <a:ext cx="466725" cy="468457"/>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4" name="PA_椭圆 6">
            <a:extLst>
              <a:ext uri="{FF2B5EF4-FFF2-40B4-BE49-F238E27FC236}">
                <a16:creationId xmlns:a16="http://schemas.microsoft.com/office/drawing/2014/main" id="{E50427A7-DFBB-DB4B-BBC9-62D84F3327CD}"/>
              </a:ext>
            </a:extLst>
          </p:cNvPr>
          <p:cNvSpPr>
            <a:spLocks noChangeArrowheads="1"/>
          </p:cNvSpPr>
          <p:nvPr>
            <p:custDataLst>
              <p:tags r:id="rId3"/>
            </p:custDataLst>
          </p:nvPr>
        </p:nvSpPr>
        <p:spPr bwMode="auto">
          <a:xfrm>
            <a:off x="923926" y="3250616"/>
            <a:ext cx="466725" cy="468457"/>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5" name="PA_椭圆 7">
            <a:extLst>
              <a:ext uri="{FF2B5EF4-FFF2-40B4-BE49-F238E27FC236}">
                <a16:creationId xmlns:a16="http://schemas.microsoft.com/office/drawing/2014/main" id="{3E0DFF24-BBFD-9D4D-A94C-C07A19E7072E}"/>
              </a:ext>
            </a:extLst>
          </p:cNvPr>
          <p:cNvSpPr>
            <a:spLocks noChangeArrowheads="1"/>
          </p:cNvSpPr>
          <p:nvPr>
            <p:custDataLst>
              <p:tags r:id="rId4"/>
            </p:custDataLst>
          </p:nvPr>
        </p:nvSpPr>
        <p:spPr bwMode="auto">
          <a:xfrm>
            <a:off x="923926" y="4092250"/>
            <a:ext cx="466725" cy="468457"/>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grpSp>
        <p:nvGrpSpPr>
          <p:cNvPr id="10" name="PA_淘宝店chenying0907 12">
            <a:extLst>
              <a:ext uri="{FF2B5EF4-FFF2-40B4-BE49-F238E27FC236}">
                <a16:creationId xmlns:a16="http://schemas.microsoft.com/office/drawing/2014/main" id="{D069A8D0-30E4-8C41-B913-1548EF1FA0C2}"/>
              </a:ext>
            </a:extLst>
          </p:cNvPr>
          <p:cNvGrpSpPr>
            <a:grpSpLocks/>
          </p:cNvGrpSpPr>
          <p:nvPr>
            <p:custDataLst>
              <p:tags r:id="rId5"/>
            </p:custDataLst>
          </p:nvPr>
        </p:nvGrpSpPr>
        <p:grpSpPr bwMode="auto">
          <a:xfrm>
            <a:off x="1065213" y="1676917"/>
            <a:ext cx="190500" cy="242963"/>
            <a:chOff x="0" y="0"/>
            <a:chExt cx="120" cy="153"/>
          </a:xfrm>
        </p:grpSpPr>
        <p:sp>
          <p:nvSpPr>
            <p:cNvPr id="11" name="淘宝店chenying0907 13">
              <a:extLst>
                <a:ext uri="{FF2B5EF4-FFF2-40B4-BE49-F238E27FC236}">
                  <a16:creationId xmlns:a16="http://schemas.microsoft.com/office/drawing/2014/main" id="{37AAA976-686B-D848-BE03-C4157BBE5CBF}"/>
                </a:ext>
              </a:extLst>
            </p:cNvPr>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淘宝店chenying0907 14">
              <a:extLst>
                <a:ext uri="{FF2B5EF4-FFF2-40B4-BE49-F238E27FC236}">
                  <a16:creationId xmlns:a16="http://schemas.microsoft.com/office/drawing/2014/main" id="{82A0C168-4003-B249-9D2D-53D95CF9FC71}"/>
                </a:ext>
              </a:extLst>
            </p:cNvPr>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7" name="PA_任意多边形 19">
            <a:extLst>
              <a:ext uri="{FF2B5EF4-FFF2-40B4-BE49-F238E27FC236}">
                <a16:creationId xmlns:a16="http://schemas.microsoft.com/office/drawing/2014/main" id="{9135DC27-323B-2248-8247-EDFFB02B10E6}"/>
              </a:ext>
            </a:extLst>
          </p:cNvPr>
          <p:cNvSpPr>
            <a:spLocks noEditPoints="1"/>
          </p:cNvSpPr>
          <p:nvPr>
            <p:custDataLst>
              <p:tags r:id="rId6"/>
            </p:custDataLst>
          </p:nvPr>
        </p:nvSpPr>
        <p:spPr bwMode="auto">
          <a:xfrm>
            <a:off x="1042989" y="2523316"/>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PA_任意多边形 20">
            <a:extLst>
              <a:ext uri="{FF2B5EF4-FFF2-40B4-BE49-F238E27FC236}">
                <a16:creationId xmlns:a16="http://schemas.microsoft.com/office/drawing/2014/main" id="{CD9E0665-BD26-2B42-8F98-A0040CA1BAE1}"/>
              </a:ext>
            </a:extLst>
          </p:cNvPr>
          <p:cNvSpPr>
            <a:spLocks noEditPoints="1"/>
          </p:cNvSpPr>
          <p:nvPr>
            <p:custDataLst>
              <p:tags r:id="rId7"/>
            </p:custDataLst>
          </p:nvPr>
        </p:nvSpPr>
        <p:spPr bwMode="auto">
          <a:xfrm>
            <a:off x="1087439" y="3406239"/>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PA_任意多边形 23">
            <a:extLst>
              <a:ext uri="{FF2B5EF4-FFF2-40B4-BE49-F238E27FC236}">
                <a16:creationId xmlns:a16="http://schemas.microsoft.com/office/drawing/2014/main" id="{9699E805-456A-BC42-938F-206ABE961220}"/>
              </a:ext>
            </a:extLst>
          </p:cNvPr>
          <p:cNvSpPr>
            <a:spLocks noEditPoints="1"/>
          </p:cNvSpPr>
          <p:nvPr>
            <p:custDataLst>
              <p:tags r:id="rId8"/>
            </p:custDataLst>
          </p:nvPr>
        </p:nvSpPr>
        <p:spPr bwMode="auto">
          <a:xfrm>
            <a:off x="1042988" y="4212938"/>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2" name="PA_淘宝店chenying0907 24">
            <a:extLst>
              <a:ext uri="{FF2B5EF4-FFF2-40B4-BE49-F238E27FC236}">
                <a16:creationId xmlns:a16="http://schemas.microsoft.com/office/drawing/2014/main" id="{BD7225BD-9781-D44A-8DDF-551656455DF8}"/>
              </a:ext>
            </a:extLst>
          </p:cNvPr>
          <p:cNvSpPr>
            <a:spLocks noChangeArrowheads="1"/>
          </p:cNvSpPr>
          <p:nvPr>
            <p:custDataLst>
              <p:tags r:id="rId9"/>
            </p:custDataLst>
          </p:nvPr>
        </p:nvSpPr>
        <p:spPr bwMode="auto">
          <a:xfrm>
            <a:off x="1501775" y="1565758"/>
            <a:ext cx="2808288"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Team</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background</a:t>
            </a:r>
          </a:p>
          <a:p>
            <a:r>
              <a:rPr lang="en-US" altLang="zh-CN" sz="800" dirty="0">
                <a:latin typeface="Noto Sans S Chinese Medium" panose="020B0600000000000000" pitchFamily="34" charset="-122"/>
                <a:ea typeface="Noto Sans S Chinese Medium" panose="020B0600000000000000" pitchFamily="34" charset="-122"/>
              </a:rPr>
              <a:t>Some of the players are PhD and graduates from MIT, CUHK, Tsinghua University and Peking University while others are practitioners from Microsoft, Google, Lenovo, Baidu and other related fields.</a:t>
            </a:r>
          </a:p>
        </p:txBody>
      </p:sp>
      <p:sp>
        <p:nvSpPr>
          <p:cNvPr id="23" name="PA_淘宝店chenying0907 25">
            <a:extLst>
              <a:ext uri="{FF2B5EF4-FFF2-40B4-BE49-F238E27FC236}">
                <a16:creationId xmlns:a16="http://schemas.microsoft.com/office/drawing/2014/main" id="{78B9EDF0-C602-4344-B612-145864790E84}"/>
              </a:ext>
            </a:extLst>
          </p:cNvPr>
          <p:cNvSpPr>
            <a:spLocks noChangeArrowheads="1"/>
          </p:cNvSpPr>
          <p:nvPr>
            <p:custDataLst>
              <p:tags r:id="rId10"/>
            </p:custDataLst>
          </p:nvPr>
        </p:nvSpPr>
        <p:spPr bwMode="auto">
          <a:xfrm>
            <a:off x="1501775" y="2416921"/>
            <a:ext cx="2808288"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Core</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technology</a:t>
            </a:r>
          </a:p>
          <a:p>
            <a:r>
              <a:rPr lang="en-US" altLang="zh-CN" sz="800" dirty="0">
                <a:latin typeface="Noto Sans S Chinese Medium" panose="020B0600000000000000" pitchFamily="34" charset="-122"/>
                <a:ea typeface="Noto Sans S Chinese Medium" panose="020B0600000000000000" pitchFamily="34" charset="-122"/>
              </a:rPr>
              <a:t>Face recognition, video surveillance recognition algorithm, augmented reality, text recognition, automatic driving recognition algorithm, medical image recognition algorithm, etc.</a:t>
            </a:r>
          </a:p>
        </p:txBody>
      </p:sp>
      <p:sp>
        <p:nvSpPr>
          <p:cNvPr id="24" name="PA_淘宝店chenying0907 26">
            <a:extLst>
              <a:ext uri="{FF2B5EF4-FFF2-40B4-BE49-F238E27FC236}">
                <a16:creationId xmlns:a16="http://schemas.microsoft.com/office/drawing/2014/main" id="{DD04D7B3-998A-3A40-B229-31D7EEA84784}"/>
              </a:ext>
            </a:extLst>
          </p:cNvPr>
          <p:cNvSpPr>
            <a:spLocks noChangeArrowheads="1"/>
          </p:cNvSpPr>
          <p:nvPr>
            <p:custDataLst>
              <p:tags r:id="rId11"/>
            </p:custDataLst>
          </p:nvPr>
        </p:nvSpPr>
        <p:spPr bwMode="auto">
          <a:xfrm>
            <a:off x="1501775" y="3249027"/>
            <a:ext cx="28082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Application</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fields</a:t>
            </a:r>
          </a:p>
          <a:p>
            <a:r>
              <a:rPr lang="en-US" altLang="zh-CN" sz="800" dirty="0">
                <a:latin typeface="Noto Sans S Chinese Medium" panose="020B0600000000000000" pitchFamily="34" charset="-122"/>
                <a:ea typeface="Noto Sans S Chinese Medium" panose="020B0600000000000000" pitchFamily="34" charset="-122"/>
              </a:rPr>
              <a:t>Security monitoring, finance, mobile phones, mobile internet, deep learning chips, etc.</a:t>
            </a:r>
          </a:p>
        </p:txBody>
      </p:sp>
      <p:sp>
        <p:nvSpPr>
          <p:cNvPr id="25" name="PA_淘宝店chenying0907 27">
            <a:extLst>
              <a:ext uri="{FF2B5EF4-FFF2-40B4-BE49-F238E27FC236}">
                <a16:creationId xmlns:a16="http://schemas.microsoft.com/office/drawing/2014/main" id="{C095CF02-8F1E-A641-A760-4BB6D8C7CB95}"/>
              </a:ext>
            </a:extLst>
          </p:cNvPr>
          <p:cNvSpPr>
            <a:spLocks noChangeArrowheads="1"/>
          </p:cNvSpPr>
          <p:nvPr>
            <p:custDataLst>
              <p:tags r:id="rId12"/>
            </p:custDataLst>
          </p:nvPr>
        </p:nvSpPr>
        <p:spPr bwMode="auto">
          <a:xfrm>
            <a:off x="1501775" y="4106542"/>
            <a:ext cx="28082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Customers </a:t>
            </a:r>
          </a:p>
          <a:p>
            <a:r>
              <a:rPr lang="en-US" altLang="zh-CN" sz="800" dirty="0">
                <a:latin typeface="Noto Sans S Chinese Medium" panose="020B0600000000000000" pitchFamily="34" charset="-122"/>
                <a:ea typeface="Noto Sans S Chinese Medium" panose="020B0600000000000000" pitchFamily="34" charset="-122"/>
              </a:rPr>
              <a:t>China Mobile, UnionPay, Wanda, Huawei, Xiaomi, Weibo, banks, etc.</a:t>
            </a:r>
          </a:p>
        </p:txBody>
      </p:sp>
      <p:grpSp>
        <p:nvGrpSpPr>
          <p:cNvPr id="30" name="PA_淘宝店chenying0907 47">
            <a:extLst>
              <a:ext uri="{FF2B5EF4-FFF2-40B4-BE49-F238E27FC236}">
                <a16:creationId xmlns:a16="http://schemas.microsoft.com/office/drawing/2014/main" id="{DE1CEA85-2BE3-0341-B32B-ED272F4CFACD}"/>
              </a:ext>
            </a:extLst>
          </p:cNvPr>
          <p:cNvGrpSpPr/>
          <p:nvPr>
            <p:custDataLst>
              <p:tags r:id="rId13"/>
            </p:custDataLst>
          </p:nvPr>
        </p:nvGrpSpPr>
        <p:grpSpPr>
          <a:xfrm>
            <a:off x="-9190" y="0"/>
            <a:ext cx="620750" cy="791858"/>
            <a:chOff x="0" y="-21236"/>
            <a:chExt cx="3311527" cy="4224338"/>
          </a:xfrm>
        </p:grpSpPr>
        <p:sp>
          <p:nvSpPr>
            <p:cNvPr id="31" name="淘宝店chenying0907 37">
              <a:extLst>
                <a:ext uri="{FF2B5EF4-FFF2-40B4-BE49-F238E27FC236}">
                  <a16:creationId xmlns:a16="http://schemas.microsoft.com/office/drawing/2014/main" id="{1B4E19DE-183D-6D4C-B2F5-4E5970F31CF8}"/>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2" name="淘宝店chenying0907 38">
              <a:extLst>
                <a:ext uri="{FF2B5EF4-FFF2-40B4-BE49-F238E27FC236}">
                  <a16:creationId xmlns:a16="http://schemas.microsoft.com/office/drawing/2014/main" id="{E6931FB1-B50C-6642-8794-3C8C6CBC1436}"/>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3" name="淘宝店chenying0907 39">
              <a:extLst>
                <a:ext uri="{FF2B5EF4-FFF2-40B4-BE49-F238E27FC236}">
                  <a16:creationId xmlns:a16="http://schemas.microsoft.com/office/drawing/2014/main" id="{FF4BD863-24C9-E24F-9221-412B561AC7A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4" name="PA_文本框 4">
            <a:extLst>
              <a:ext uri="{FF2B5EF4-FFF2-40B4-BE49-F238E27FC236}">
                <a16:creationId xmlns:a16="http://schemas.microsoft.com/office/drawing/2014/main" id="{A44EE4F7-4392-4846-8540-B4FC95A3998A}"/>
              </a:ext>
            </a:extLst>
          </p:cNvPr>
          <p:cNvSpPr txBox="1">
            <a:spLocks noChangeArrowheads="1"/>
          </p:cNvSpPr>
          <p:nvPr>
            <p:custDataLst>
              <p:tags r:id="rId14"/>
            </p:custDataLst>
          </p:nvPr>
        </p:nvSpPr>
        <p:spPr bwMode="auto">
          <a:xfrm>
            <a:off x="535359" y="184337"/>
            <a:ext cx="178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Competitors </a:t>
            </a:r>
          </a:p>
        </p:txBody>
      </p:sp>
      <p:sp>
        <p:nvSpPr>
          <p:cNvPr id="35" name="PA_文本框 5">
            <a:extLst>
              <a:ext uri="{FF2B5EF4-FFF2-40B4-BE49-F238E27FC236}">
                <a16:creationId xmlns:a16="http://schemas.microsoft.com/office/drawing/2014/main" id="{6A6EE01E-A6E3-464D-AA59-D1549F807AB6}"/>
              </a:ext>
            </a:extLst>
          </p:cNvPr>
          <p:cNvSpPr txBox="1">
            <a:spLocks noChangeArrowheads="1"/>
          </p:cNvSpPr>
          <p:nvPr>
            <p:custDataLst>
              <p:tags r:id="rId15"/>
            </p:custDataLst>
          </p:nvPr>
        </p:nvSpPr>
        <p:spPr bwMode="auto">
          <a:xfrm>
            <a:off x="535359" y="509426"/>
            <a:ext cx="19944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err="1">
                <a:latin typeface="Noto Sans S Chinese Medium" panose="020B0600000000000000" pitchFamily="34" charset="-122"/>
                <a:ea typeface="Noto Sans S Chinese Medium" panose="020B0600000000000000" pitchFamily="34" charset="-122"/>
              </a:rPr>
              <a:t>SenseTime</a:t>
            </a:r>
            <a:r>
              <a:rPr lang="en-US" altLang="zh-CN" sz="1600" dirty="0">
                <a:latin typeface="Noto Sans S Chinese Medium" panose="020B0600000000000000" pitchFamily="34" charset="-122"/>
                <a:ea typeface="Noto Sans S Chinese Medium" panose="020B0600000000000000" pitchFamily="34" charset="-122"/>
              </a:rPr>
              <a:t> &amp; YITU</a:t>
            </a:r>
          </a:p>
        </p:txBody>
      </p:sp>
      <p:sp>
        <p:nvSpPr>
          <p:cNvPr id="36" name="PA_椭圆 4">
            <a:extLst>
              <a:ext uri="{FF2B5EF4-FFF2-40B4-BE49-F238E27FC236}">
                <a16:creationId xmlns:a16="http://schemas.microsoft.com/office/drawing/2014/main" id="{B18F13D1-3A43-4F82-A58F-63CC3A4C4FCC}"/>
              </a:ext>
            </a:extLst>
          </p:cNvPr>
          <p:cNvSpPr>
            <a:spLocks noChangeArrowheads="1"/>
          </p:cNvSpPr>
          <p:nvPr>
            <p:custDataLst>
              <p:tags r:id="rId16"/>
            </p:custDataLst>
          </p:nvPr>
        </p:nvSpPr>
        <p:spPr bwMode="auto">
          <a:xfrm>
            <a:off x="4882939" y="1564171"/>
            <a:ext cx="466725" cy="470045"/>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7" name="PA_椭圆 5">
            <a:extLst>
              <a:ext uri="{FF2B5EF4-FFF2-40B4-BE49-F238E27FC236}">
                <a16:creationId xmlns:a16="http://schemas.microsoft.com/office/drawing/2014/main" id="{9E0F2BA1-3239-4765-A1BC-80FCA402B1E1}"/>
              </a:ext>
            </a:extLst>
          </p:cNvPr>
          <p:cNvSpPr>
            <a:spLocks noChangeArrowheads="1"/>
          </p:cNvSpPr>
          <p:nvPr>
            <p:custDataLst>
              <p:tags r:id="rId17"/>
            </p:custDataLst>
          </p:nvPr>
        </p:nvSpPr>
        <p:spPr bwMode="auto">
          <a:xfrm>
            <a:off x="4882939" y="2408981"/>
            <a:ext cx="466725" cy="468457"/>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8" name="PA_椭圆 6">
            <a:extLst>
              <a:ext uri="{FF2B5EF4-FFF2-40B4-BE49-F238E27FC236}">
                <a16:creationId xmlns:a16="http://schemas.microsoft.com/office/drawing/2014/main" id="{740D6BC7-1814-44FA-B199-A4E25BD56D1D}"/>
              </a:ext>
            </a:extLst>
          </p:cNvPr>
          <p:cNvSpPr>
            <a:spLocks noChangeArrowheads="1"/>
          </p:cNvSpPr>
          <p:nvPr>
            <p:custDataLst>
              <p:tags r:id="rId18"/>
            </p:custDataLst>
          </p:nvPr>
        </p:nvSpPr>
        <p:spPr bwMode="auto">
          <a:xfrm>
            <a:off x="4882939" y="3250616"/>
            <a:ext cx="466725" cy="468457"/>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9" name="PA_椭圆 7">
            <a:extLst>
              <a:ext uri="{FF2B5EF4-FFF2-40B4-BE49-F238E27FC236}">
                <a16:creationId xmlns:a16="http://schemas.microsoft.com/office/drawing/2014/main" id="{51F32523-2333-49DE-8BE0-9AF543324898}"/>
              </a:ext>
            </a:extLst>
          </p:cNvPr>
          <p:cNvSpPr>
            <a:spLocks noChangeArrowheads="1"/>
          </p:cNvSpPr>
          <p:nvPr>
            <p:custDataLst>
              <p:tags r:id="rId19"/>
            </p:custDataLst>
          </p:nvPr>
        </p:nvSpPr>
        <p:spPr bwMode="auto">
          <a:xfrm>
            <a:off x="4882939" y="4092250"/>
            <a:ext cx="466725" cy="468457"/>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grpSp>
        <p:nvGrpSpPr>
          <p:cNvPr id="40" name="PA_淘宝店chenying0907 12">
            <a:extLst>
              <a:ext uri="{FF2B5EF4-FFF2-40B4-BE49-F238E27FC236}">
                <a16:creationId xmlns:a16="http://schemas.microsoft.com/office/drawing/2014/main" id="{5F3217B5-BCBA-4EC1-AA6A-4E11AA6DC5E9}"/>
              </a:ext>
            </a:extLst>
          </p:cNvPr>
          <p:cNvGrpSpPr>
            <a:grpSpLocks/>
          </p:cNvGrpSpPr>
          <p:nvPr>
            <p:custDataLst>
              <p:tags r:id="rId20"/>
            </p:custDataLst>
          </p:nvPr>
        </p:nvGrpSpPr>
        <p:grpSpPr bwMode="auto">
          <a:xfrm>
            <a:off x="5024226" y="1676917"/>
            <a:ext cx="190500" cy="242963"/>
            <a:chOff x="0" y="0"/>
            <a:chExt cx="120" cy="153"/>
          </a:xfrm>
        </p:grpSpPr>
        <p:sp>
          <p:nvSpPr>
            <p:cNvPr id="41" name="淘宝店chenying0907 13">
              <a:extLst>
                <a:ext uri="{FF2B5EF4-FFF2-40B4-BE49-F238E27FC236}">
                  <a16:creationId xmlns:a16="http://schemas.microsoft.com/office/drawing/2014/main" id="{36BCA62F-DF4E-4BAB-84CA-C2474E1CA7E6}"/>
                </a:ext>
              </a:extLst>
            </p:cNvPr>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2" name="淘宝店chenying0907 14">
              <a:extLst>
                <a:ext uri="{FF2B5EF4-FFF2-40B4-BE49-F238E27FC236}">
                  <a16:creationId xmlns:a16="http://schemas.microsoft.com/office/drawing/2014/main" id="{3331D7CB-8471-406F-940E-7A22469A7556}"/>
                </a:ext>
              </a:extLst>
            </p:cNvPr>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43" name="PA_任意多边形 19">
            <a:extLst>
              <a:ext uri="{FF2B5EF4-FFF2-40B4-BE49-F238E27FC236}">
                <a16:creationId xmlns:a16="http://schemas.microsoft.com/office/drawing/2014/main" id="{2D1B5CBF-F35E-4663-BB66-9C1800B84803}"/>
              </a:ext>
            </a:extLst>
          </p:cNvPr>
          <p:cNvSpPr>
            <a:spLocks noEditPoints="1"/>
          </p:cNvSpPr>
          <p:nvPr>
            <p:custDataLst>
              <p:tags r:id="rId21"/>
            </p:custDataLst>
          </p:nvPr>
        </p:nvSpPr>
        <p:spPr bwMode="auto">
          <a:xfrm>
            <a:off x="5002002" y="2523316"/>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4" name="PA_任意多边形 20">
            <a:extLst>
              <a:ext uri="{FF2B5EF4-FFF2-40B4-BE49-F238E27FC236}">
                <a16:creationId xmlns:a16="http://schemas.microsoft.com/office/drawing/2014/main" id="{BD7360CC-7AFA-4EB0-8BC7-4EEE3B52F1D9}"/>
              </a:ext>
            </a:extLst>
          </p:cNvPr>
          <p:cNvSpPr>
            <a:spLocks noEditPoints="1"/>
          </p:cNvSpPr>
          <p:nvPr>
            <p:custDataLst>
              <p:tags r:id="rId22"/>
            </p:custDataLst>
          </p:nvPr>
        </p:nvSpPr>
        <p:spPr bwMode="auto">
          <a:xfrm>
            <a:off x="5046452" y="3406239"/>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5" name="PA_任意多边形 23">
            <a:extLst>
              <a:ext uri="{FF2B5EF4-FFF2-40B4-BE49-F238E27FC236}">
                <a16:creationId xmlns:a16="http://schemas.microsoft.com/office/drawing/2014/main" id="{1ECB45C6-A1F4-47B3-9DDD-E7F2BD69240B}"/>
              </a:ext>
            </a:extLst>
          </p:cNvPr>
          <p:cNvSpPr>
            <a:spLocks noEditPoints="1"/>
          </p:cNvSpPr>
          <p:nvPr>
            <p:custDataLst>
              <p:tags r:id="rId23"/>
            </p:custDataLst>
          </p:nvPr>
        </p:nvSpPr>
        <p:spPr bwMode="auto">
          <a:xfrm>
            <a:off x="5002001" y="4212938"/>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6" name="PA_淘宝店chenying0907 24">
            <a:extLst>
              <a:ext uri="{FF2B5EF4-FFF2-40B4-BE49-F238E27FC236}">
                <a16:creationId xmlns:a16="http://schemas.microsoft.com/office/drawing/2014/main" id="{3367B4E0-6E36-4FE0-BCD1-BAAD576512C2}"/>
              </a:ext>
            </a:extLst>
          </p:cNvPr>
          <p:cNvSpPr>
            <a:spLocks noChangeArrowheads="1"/>
          </p:cNvSpPr>
          <p:nvPr>
            <p:custDataLst>
              <p:tags r:id="rId24"/>
            </p:custDataLst>
          </p:nvPr>
        </p:nvSpPr>
        <p:spPr bwMode="auto">
          <a:xfrm>
            <a:off x="5460788" y="1565758"/>
            <a:ext cx="2808288"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Team</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background</a:t>
            </a:r>
          </a:p>
          <a:p>
            <a:r>
              <a:rPr lang="en-US" altLang="zh-CN" sz="800" dirty="0">
                <a:latin typeface="Noto Sans S Chinese Medium" panose="020B0600000000000000" pitchFamily="34" charset="-122"/>
                <a:ea typeface="Noto Sans S Chinese Medium" panose="020B0600000000000000" pitchFamily="34" charset="-122"/>
              </a:rPr>
              <a:t>Nearly 200 researchers, practitioners from Microsoft, Google, Huawei and Alibaba and first Turing Award Chinese winner --Yao </a:t>
            </a:r>
            <a:r>
              <a:rPr lang="en-US" altLang="zh-CN" sz="800" dirty="0" err="1">
                <a:latin typeface="Noto Sans S Chinese Medium" panose="020B0600000000000000" pitchFamily="34" charset="-122"/>
                <a:ea typeface="Noto Sans S Chinese Medium" panose="020B0600000000000000" pitchFamily="34" charset="-122"/>
              </a:rPr>
              <a:t>Qizhi</a:t>
            </a:r>
            <a:r>
              <a:rPr lang="en-US" altLang="zh-CN" sz="800" dirty="0">
                <a:latin typeface="Noto Sans S Chinese Medium" panose="020B0600000000000000" pitchFamily="34" charset="-122"/>
                <a:ea typeface="Noto Sans S Chinese Medium" panose="020B0600000000000000" pitchFamily="34" charset="-122"/>
              </a:rPr>
              <a:t> as chief adviser.</a:t>
            </a:r>
          </a:p>
        </p:txBody>
      </p:sp>
      <p:sp>
        <p:nvSpPr>
          <p:cNvPr id="47" name="PA_淘宝店chenying0907 25">
            <a:extLst>
              <a:ext uri="{FF2B5EF4-FFF2-40B4-BE49-F238E27FC236}">
                <a16:creationId xmlns:a16="http://schemas.microsoft.com/office/drawing/2014/main" id="{C04B1098-8A6B-4738-A208-AA6AC4EB4521}"/>
              </a:ext>
            </a:extLst>
          </p:cNvPr>
          <p:cNvSpPr>
            <a:spLocks noChangeArrowheads="1"/>
          </p:cNvSpPr>
          <p:nvPr>
            <p:custDataLst>
              <p:tags r:id="rId25"/>
            </p:custDataLst>
          </p:nvPr>
        </p:nvSpPr>
        <p:spPr bwMode="auto">
          <a:xfrm>
            <a:off x="5460788" y="2416921"/>
            <a:ext cx="2808288"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Core</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technology</a:t>
            </a:r>
          </a:p>
          <a:p>
            <a:r>
              <a:rPr lang="en-US" altLang="zh-CN" sz="800" dirty="0">
                <a:latin typeface="Noto Sans S Chinese Medium" panose="020B0600000000000000" pitchFamily="34" charset="-122"/>
                <a:ea typeface="Noto Sans S Chinese Medium" panose="020B0600000000000000" pitchFamily="34" charset="-122"/>
              </a:rPr>
              <a:t>Face recognition, object detection and recognition, video intelligent analysis and pattern recognition, embedded system development, cloud computing and big data</a:t>
            </a:r>
          </a:p>
        </p:txBody>
      </p:sp>
      <p:sp>
        <p:nvSpPr>
          <p:cNvPr id="48" name="PA_淘宝店chenying0907 26">
            <a:extLst>
              <a:ext uri="{FF2B5EF4-FFF2-40B4-BE49-F238E27FC236}">
                <a16:creationId xmlns:a16="http://schemas.microsoft.com/office/drawing/2014/main" id="{62B1D93F-9A14-4A8D-B94C-C71FB1F86717}"/>
              </a:ext>
            </a:extLst>
          </p:cNvPr>
          <p:cNvSpPr>
            <a:spLocks noChangeArrowheads="1"/>
          </p:cNvSpPr>
          <p:nvPr>
            <p:custDataLst>
              <p:tags r:id="rId26"/>
            </p:custDataLst>
          </p:nvPr>
        </p:nvSpPr>
        <p:spPr bwMode="auto">
          <a:xfrm>
            <a:off x="5460788" y="3249027"/>
            <a:ext cx="28082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Application</a:t>
            </a:r>
            <a:r>
              <a:rPr lang="zh-CN" altLang="en-US" sz="1100" b="1" dirty="0">
                <a:latin typeface="Noto Sans S Chinese Medium" panose="020B0600000000000000" pitchFamily="34" charset="-122"/>
                <a:ea typeface="Noto Sans S Chinese Medium" panose="020B0600000000000000" pitchFamily="34" charset="-122"/>
              </a:rPr>
              <a:t> </a:t>
            </a:r>
            <a:r>
              <a:rPr lang="en-US" altLang="zh-CN" sz="1100" b="1" dirty="0">
                <a:latin typeface="Noto Sans S Chinese Medium" panose="020B0600000000000000" pitchFamily="34" charset="-122"/>
                <a:ea typeface="Noto Sans S Chinese Medium" panose="020B0600000000000000" pitchFamily="34" charset="-122"/>
              </a:rPr>
              <a:t>fields</a:t>
            </a:r>
          </a:p>
          <a:p>
            <a:r>
              <a:rPr lang="en-US" altLang="zh-CN" sz="800" dirty="0">
                <a:latin typeface="Noto Sans S Chinese Medium" panose="020B0600000000000000" pitchFamily="34" charset="-122"/>
                <a:ea typeface="Noto Sans S Chinese Medium" panose="020B0600000000000000" pitchFamily="34" charset="-122"/>
              </a:rPr>
              <a:t>Financial security, urban security, mobile phone intelligence, industrial robots, etc.</a:t>
            </a:r>
          </a:p>
        </p:txBody>
      </p:sp>
      <p:sp>
        <p:nvSpPr>
          <p:cNvPr id="49" name="PA_淘宝店chenying0907 27">
            <a:extLst>
              <a:ext uri="{FF2B5EF4-FFF2-40B4-BE49-F238E27FC236}">
                <a16:creationId xmlns:a16="http://schemas.microsoft.com/office/drawing/2014/main" id="{76F531B4-0F2D-4B5F-86A8-123F862D14F0}"/>
              </a:ext>
            </a:extLst>
          </p:cNvPr>
          <p:cNvSpPr>
            <a:spLocks noChangeArrowheads="1"/>
          </p:cNvSpPr>
          <p:nvPr>
            <p:custDataLst>
              <p:tags r:id="rId27"/>
            </p:custDataLst>
          </p:nvPr>
        </p:nvSpPr>
        <p:spPr bwMode="auto">
          <a:xfrm>
            <a:off x="5460788" y="4106542"/>
            <a:ext cx="280828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Customers </a:t>
            </a:r>
          </a:p>
          <a:p>
            <a:r>
              <a:rPr lang="nb-NO" altLang="zh-CN" sz="800" dirty="0">
                <a:latin typeface="Noto Sans S Chinese Medium" panose="020B0600000000000000" pitchFamily="34" charset="-122"/>
                <a:ea typeface="Noto Sans S Chinese Medium" panose="020B0600000000000000" pitchFamily="34" charset="-122"/>
              </a:rPr>
              <a:t>Didi, Foxconn, banks, sporting events, etc.</a:t>
            </a:r>
            <a:endParaRPr lang="en-US" altLang="zh-CN" sz="800" dirty="0">
              <a:latin typeface="Noto Sans S Chinese Medium" panose="020B0600000000000000" pitchFamily="34" charset="-122"/>
              <a:ea typeface="Noto Sans S Chinese Medium" panose="020B0600000000000000" pitchFamily="34" charset="-122"/>
            </a:endParaRPr>
          </a:p>
        </p:txBody>
      </p:sp>
      <p:pic>
        <p:nvPicPr>
          <p:cNvPr id="50" name="图片 49">
            <a:extLst>
              <a:ext uri="{FF2B5EF4-FFF2-40B4-BE49-F238E27FC236}">
                <a16:creationId xmlns:a16="http://schemas.microsoft.com/office/drawing/2014/main" id="{7B96D1DF-1A1F-46BC-A510-F710FE991F92}"/>
              </a:ext>
            </a:extLst>
          </p:cNvPr>
          <p:cNvPicPr/>
          <p:nvPr/>
        </p:nvPicPr>
        <p:blipFill>
          <a:blip r:embed="rId30"/>
          <a:stretch>
            <a:fillRect/>
          </a:stretch>
        </p:blipFill>
        <p:spPr>
          <a:xfrm>
            <a:off x="2633349" y="898954"/>
            <a:ext cx="1938651" cy="563774"/>
          </a:xfrm>
          <a:prstGeom prst="rect">
            <a:avLst/>
          </a:prstGeom>
        </p:spPr>
      </p:pic>
      <p:pic>
        <p:nvPicPr>
          <p:cNvPr id="51" name="图片 50">
            <a:extLst>
              <a:ext uri="{FF2B5EF4-FFF2-40B4-BE49-F238E27FC236}">
                <a16:creationId xmlns:a16="http://schemas.microsoft.com/office/drawing/2014/main" id="{BC994467-C360-49F0-B00E-36690A988059}"/>
              </a:ext>
            </a:extLst>
          </p:cNvPr>
          <p:cNvPicPr/>
          <p:nvPr/>
        </p:nvPicPr>
        <p:blipFill>
          <a:blip r:embed="rId31"/>
          <a:stretch>
            <a:fillRect/>
          </a:stretch>
        </p:blipFill>
        <p:spPr>
          <a:xfrm>
            <a:off x="5741776" y="812541"/>
            <a:ext cx="2527300" cy="736600"/>
          </a:xfrm>
          <a:prstGeom prst="rect">
            <a:avLst/>
          </a:prstGeom>
        </p:spPr>
      </p:pic>
    </p:spTree>
    <p:extLst>
      <p:ext uri="{BB962C8B-B14F-4D97-AF65-F5344CB8AC3E}">
        <p14:creationId xmlns:p14="http://schemas.microsoft.com/office/powerpoint/2010/main" val="310364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淘宝店chenying0907 9">
            <a:extLst>
              <a:ext uri="{FF2B5EF4-FFF2-40B4-BE49-F238E27FC236}">
                <a16:creationId xmlns:a16="http://schemas.microsoft.com/office/drawing/2014/main" id="{C1761BCD-9E6C-0E40-85D3-2735A32D0932}"/>
              </a:ext>
            </a:extLst>
          </p:cNvPr>
          <p:cNvGrpSpPr/>
          <p:nvPr>
            <p:custDataLst>
              <p:tags r:id="rId1"/>
            </p:custDataLst>
          </p:nvPr>
        </p:nvGrpSpPr>
        <p:grpSpPr>
          <a:xfrm>
            <a:off x="-1" y="-21236"/>
            <a:ext cx="3311528" cy="5164737"/>
            <a:chOff x="-1" y="-21236"/>
            <a:chExt cx="3311528" cy="5164737"/>
          </a:xfrm>
        </p:grpSpPr>
        <p:sp>
          <p:nvSpPr>
            <p:cNvPr id="5" name="淘宝店chenying0907 36">
              <a:extLst>
                <a:ext uri="{FF2B5EF4-FFF2-40B4-BE49-F238E27FC236}">
                  <a16:creationId xmlns:a16="http://schemas.microsoft.com/office/drawing/2014/main" id="{4370754C-06EB-AC4A-9BB6-843804571FF3}"/>
                </a:ext>
              </a:extLst>
            </p:cNvPr>
            <p:cNvSpPr>
              <a:spLocks/>
            </p:cNvSpPr>
            <p:nvPr/>
          </p:nvSpPr>
          <p:spPr bwMode="auto">
            <a:xfrm rot="5400000">
              <a:off x="-424350" y="344476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DBACA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7">
              <a:extLst>
                <a:ext uri="{FF2B5EF4-FFF2-40B4-BE49-F238E27FC236}">
                  <a16:creationId xmlns:a16="http://schemas.microsoft.com/office/drawing/2014/main" id="{F91DDD1A-2413-214F-89DF-B9F51C70FF8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A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38">
              <a:extLst>
                <a:ext uri="{FF2B5EF4-FFF2-40B4-BE49-F238E27FC236}">
                  <a16:creationId xmlns:a16="http://schemas.microsoft.com/office/drawing/2014/main" id="{81E5811B-B18E-8D4A-9D89-AD4E9E544E30}"/>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39">
              <a:extLst>
                <a:ext uri="{FF2B5EF4-FFF2-40B4-BE49-F238E27FC236}">
                  <a16:creationId xmlns:a16="http://schemas.microsoft.com/office/drawing/2014/main" id="{8FD6B168-53BF-4349-B4FD-7079FD1F3F71}"/>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淘宝店chenying0907 10">
            <a:extLst>
              <a:ext uri="{FF2B5EF4-FFF2-40B4-BE49-F238E27FC236}">
                <a16:creationId xmlns:a16="http://schemas.microsoft.com/office/drawing/2014/main" id="{AACC30A3-3AC0-DD48-AC2B-FF2145510B1C}"/>
              </a:ext>
            </a:extLst>
          </p:cNvPr>
          <p:cNvSpPr/>
          <p:nvPr>
            <p:custDataLst>
              <p:tags r:id="rId2"/>
            </p:custDataLst>
          </p:nvPr>
        </p:nvSpPr>
        <p:spPr>
          <a:xfrm>
            <a:off x="480834" y="703128"/>
            <a:ext cx="2381945" cy="3737242"/>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sp>
        <p:nvSpPr>
          <p:cNvPr id="10" name="PA_文本框 11">
            <a:extLst>
              <a:ext uri="{FF2B5EF4-FFF2-40B4-BE49-F238E27FC236}">
                <a16:creationId xmlns:a16="http://schemas.microsoft.com/office/drawing/2014/main" id="{ECC590F7-0E27-7547-8C83-E38D5E14C509}"/>
              </a:ext>
            </a:extLst>
          </p:cNvPr>
          <p:cNvSpPr txBox="1"/>
          <p:nvPr>
            <p:custDataLst>
              <p:tags r:id="rId3"/>
            </p:custDataLst>
          </p:nvPr>
        </p:nvSpPr>
        <p:spPr>
          <a:xfrm>
            <a:off x="548257" y="3371053"/>
            <a:ext cx="2209503" cy="584775"/>
          </a:xfrm>
          <a:prstGeom prst="rect">
            <a:avLst/>
          </a:prstGeom>
          <a:noFill/>
        </p:spPr>
        <p:txBody>
          <a:bodyPr wrap="square" lIns="0" rIns="0" rtlCol="0">
            <a:spAutoFit/>
          </a:bodyPr>
          <a:lstStyle/>
          <a:p>
            <a:pPr algn="ctr"/>
            <a:r>
              <a:rPr lang="en-US" altLang="zh-CN" sz="3200" dirty="0">
                <a:ln w="6350">
                  <a:noFill/>
                </a:ln>
                <a:solidFill>
                  <a:srgbClr val="D9ABA4"/>
                </a:solidFill>
                <a:latin typeface="Noto Sans S Chinese Medium" panose="020B0600000000000000" pitchFamily="34" charset="-122"/>
                <a:ea typeface="Noto Sans S Chinese Medium" panose="020B0600000000000000" pitchFamily="34" charset="-122"/>
              </a:rPr>
              <a:t>CONTENTS</a:t>
            </a:r>
            <a:endParaRPr lang="zh-CN" altLang="en-US" sz="3200" dirty="0">
              <a:ln w="6350">
                <a:noFill/>
              </a:ln>
              <a:solidFill>
                <a:srgbClr val="D9ABA4"/>
              </a:solidFill>
              <a:latin typeface="Noto Sans S Chinese Medium" panose="020B0600000000000000" pitchFamily="34" charset="-122"/>
              <a:ea typeface="Noto Sans S Chinese Medium" panose="020B0600000000000000" pitchFamily="34" charset="-122"/>
            </a:endParaRPr>
          </a:p>
        </p:txBody>
      </p:sp>
      <p:grpSp>
        <p:nvGrpSpPr>
          <p:cNvPr id="12" name="PA_淘宝店chenying0907 1">
            <a:extLst>
              <a:ext uri="{FF2B5EF4-FFF2-40B4-BE49-F238E27FC236}">
                <a16:creationId xmlns:a16="http://schemas.microsoft.com/office/drawing/2014/main" id="{B98354AF-ECF8-F443-B36A-C5A48798D0B3}"/>
              </a:ext>
            </a:extLst>
          </p:cNvPr>
          <p:cNvGrpSpPr/>
          <p:nvPr>
            <p:custDataLst>
              <p:tags r:id="rId4"/>
            </p:custDataLst>
          </p:nvPr>
        </p:nvGrpSpPr>
        <p:grpSpPr>
          <a:xfrm>
            <a:off x="4241135" y="664220"/>
            <a:ext cx="2062565" cy="523220"/>
            <a:chOff x="4241135" y="664220"/>
            <a:chExt cx="2062565" cy="523220"/>
          </a:xfrm>
        </p:grpSpPr>
        <p:sp>
          <p:nvSpPr>
            <p:cNvPr id="13" name="PA_文本框 16">
              <a:extLst>
                <a:ext uri="{FF2B5EF4-FFF2-40B4-BE49-F238E27FC236}">
                  <a16:creationId xmlns:a16="http://schemas.microsoft.com/office/drawing/2014/main" id="{4FAA97AE-A745-764B-9959-3CCFDA3E0815}"/>
                </a:ext>
              </a:extLst>
            </p:cNvPr>
            <p:cNvSpPr txBox="1"/>
            <p:nvPr>
              <p:custDataLst>
                <p:tags r:id="rId21"/>
              </p:custDataLst>
            </p:nvPr>
          </p:nvSpPr>
          <p:spPr>
            <a:xfrm>
              <a:off x="4241135" y="664220"/>
              <a:ext cx="604653" cy="523220"/>
            </a:xfrm>
            <a:prstGeom prst="rect">
              <a:avLst/>
            </a:prstGeom>
            <a:noFill/>
          </p:spPr>
          <p:txBody>
            <a:bodyPr wrap="none" rtlCol="0">
              <a:spAutoFit/>
            </a:bodyPr>
            <a:lstStyle/>
            <a:p>
              <a:r>
                <a:rPr lang="en-US" altLang="zh-CN" sz="2800" dirty="0">
                  <a:latin typeface="Noto Sans S Chinese Medium" panose="020B0600000000000000" pitchFamily="34" charset="-122"/>
                  <a:ea typeface="Noto Sans S Chinese Medium" panose="020B0600000000000000" pitchFamily="34" charset="-122"/>
                </a:rPr>
                <a:t>01</a:t>
              </a:r>
              <a:endParaRPr lang="zh-CN" altLang="en-US" sz="2800" dirty="0">
                <a:latin typeface="Noto Sans S Chinese Medium" panose="020B0600000000000000" pitchFamily="34" charset="-122"/>
                <a:ea typeface="Noto Sans S Chinese Medium" panose="020B0600000000000000" pitchFamily="34" charset="-122"/>
              </a:endParaRPr>
            </a:p>
          </p:txBody>
        </p:sp>
        <p:sp>
          <p:nvSpPr>
            <p:cNvPr id="14" name="PA_文本框 17">
              <a:extLst>
                <a:ext uri="{FF2B5EF4-FFF2-40B4-BE49-F238E27FC236}">
                  <a16:creationId xmlns:a16="http://schemas.microsoft.com/office/drawing/2014/main" id="{D2CFCF53-E4A2-8142-9D00-B11E623CB301}"/>
                </a:ext>
              </a:extLst>
            </p:cNvPr>
            <p:cNvSpPr txBox="1"/>
            <p:nvPr>
              <p:custDataLst>
                <p:tags r:id="rId22"/>
              </p:custDataLst>
            </p:nvPr>
          </p:nvSpPr>
          <p:spPr>
            <a:xfrm>
              <a:off x="5076056" y="741164"/>
              <a:ext cx="1227644" cy="300082"/>
            </a:xfrm>
            <a:prstGeom prst="rect">
              <a:avLst/>
            </a:prstGeom>
            <a:noFill/>
          </p:spPr>
          <p:txBody>
            <a:bodyPr wrap="none" rtlCol="0">
              <a:spAutoFit/>
            </a:bodyPr>
            <a:lstStyle/>
            <a:p>
              <a:r>
                <a:rPr lang="en-US" altLang="zh-CN" dirty="0">
                  <a:latin typeface="Noto Sans S Chinese Medium" panose="020B0600000000000000" pitchFamily="34" charset="-122"/>
                  <a:ea typeface="Noto Sans S Chinese Medium" panose="020B0600000000000000" pitchFamily="34" charset="-122"/>
                </a:rPr>
                <a:t>Background </a:t>
              </a:r>
              <a:endParaRPr lang="zh-CN" altLang="en-US" dirty="0">
                <a:latin typeface="Noto Sans S Chinese Medium" panose="020B0600000000000000" pitchFamily="34" charset="-122"/>
                <a:ea typeface="Noto Sans S Chinese Medium" panose="020B0600000000000000" pitchFamily="34" charset="-122"/>
              </a:endParaRPr>
            </a:p>
          </p:txBody>
        </p:sp>
        <p:grpSp>
          <p:nvGrpSpPr>
            <p:cNvPr id="15" name="PA_淘宝店chenying0907 39">
              <a:extLst>
                <a:ext uri="{FF2B5EF4-FFF2-40B4-BE49-F238E27FC236}">
                  <a16:creationId xmlns:a16="http://schemas.microsoft.com/office/drawing/2014/main" id="{C353D460-2C79-934A-BBBF-C4239E849C3B}"/>
                </a:ext>
              </a:extLst>
            </p:cNvPr>
            <p:cNvGrpSpPr/>
            <p:nvPr>
              <p:custDataLst>
                <p:tags r:id="rId23"/>
              </p:custDataLst>
            </p:nvPr>
          </p:nvGrpSpPr>
          <p:grpSpPr>
            <a:xfrm>
              <a:off x="4542184" y="719179"/>
              <a:ext cx="307149" cy="413301"/>
              <a:chOff x="4211960" y="594800"/>
              <a:chExt cx="374475" cy="662059"/>
            </a:xfrm>
          </p:grpSpPr>
          <p:sp>
            <p:nvSpPr>
              <p:cNvPr id="16" name="直角三角形 15">
                <a:extLst>
                  <a:ext uri="{FF2B5EF4-FFF2-40B4-BE49-F238E27FC236}">
                    <a16:creationId xmlns:a16="http://schemas.microsoft.com/office/drawing/2014/main" id="{C0301E52-AC9B-A04D-8E79-A5D1B08C0C6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cxnSp>
            <p:nvCxnSpPr>
              <p:cNvPr id="17" name="直接连接符 19">
                <a:extLst>
                  <a:ext uri="{FF2B5EF4-FFF2-40B4-BE49-F238E27FC236}">
                    <a16:creationId xmlns:a16="http://schemas.microsoft.com/office/drawing/2014/main" id="{F829A568-6905-444E-BB17-890AD8734C53}"/>
                  </a:ext>
                </a:extLst>
              </p:cNvPr>
              <p:cNvCxnSpPr>
                <a:stCxn id="16" idx="4"/>
                <a:endCxn id="16"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18" name="PA_淘宝店chenying0907 6">
            <a:extLst>
              <a:ext uri="{FF2B5EF4-FFF2-40B4-BE49-F238E27FC236}">
                <a16:creationId xmlns:a16="http://schemas.microsoft.com/office/drawing/2014/main" id="{743AFC2D-20C5-B041-9753-0118F0D1CEFD}"/>
              </a:ext>
            </a:extLst>
          </p:cNvPr>
          <p:cNvGrpSpPr/>
          <p:nvPr>
            <p:custDataLst>
              <p:tags r:id="rId5"/>
            </p:custDataLst>
          </p:nvPr>
        </p:nvGrpSpPr>
        <p:grpSpPr>
          <a:xfrm>
            <a:off x="4241135" y="1479560"/>
            <a:ext cx="1799416" cy="523220"/>
            <a:chOff x="4241135" y="1479560"/>
            <a:chExt cx="1799416" cy="523220"/>
          </a:xfrm>
        </p:grpSpPr>
        <p:sp>
          <p:nvSpPr>
            <p:cNvPr id="19" name="PA_文本框 21">
              <a:extLst>
                <a:ext uri="{FF2B5EF4-FFF2-40B4-BE49-F238E27FC236}">
                  <a16:creationId xmlns:a16="http://schemas.microsoft.com/office/drawing/2014/main" id="{58928C4C-77EA-684B-BDD9-37CA884ED850}"/>
                </a:ext>
              </a:extLst>
            </p:cNvPr>
            <p:cNvSpPr txBox="1"/>
            <p:nvPr>
              <p:custDataLst>
                <p:tags r:id="rId18"/>
              </p:custDataLst>
            </p:nvPr>
          </p:nvSpPr>
          <p:spPr>
            <a:xfrm>
              <a:off x="4241135" y="1479560"/>
              <a:ext cx="604653" cy="523220"/>
            </a:xfrm>
            <a:prstGeom prst="rect">
              <a:avLst/>
            </a:prstGeom>
            <a:noFill/>
          </p:spPr>
          <p:txBody>
            <a:bodyPr wrap="none" rtlCol="0">
              <a:spAutoFit/>
            </a:bodyPr>
            <a:lstStyle/>
            <a:p>
              <a:r>
                <a:rPr lang="en-US" altLang="zh-CN" sz="2800" dirty="0">
                  <a:latin typeface="Noto Sans S Chinese Medium" panose="020B0600000000000000" pitchFamily="34" charset="-122"/>
                  <a:ea typeface="Noto Sans S Chinese Medium" panose="020B0600000000000000" pitchFamily="34" charset="-122"/>
                </a:rPr>
                <a:t>02</a:t>
              </a:r>
              <a:endParaRPr lang="zh-CN" altLang="en-US" sz="2800" dirty="0">
                <a:latin typeface="Noto Sans S Chinese Medium" panose="020B0600000000000000" pitchFamily="34" charset="-122"/>
                <a:ea typeface="Noto Sans S Chinese Medium" panose="020B0600000000000000" pitchFamily="34" charset="-122"/>
              </a:endParaRPr>
            </a:p>
          </p:txBody>
        </p:sp>
        <p:sp>
          <p:nvSpPr>
            <p:cNvPr id="20" name="PA_文本框 22">
              <a:extLst>
                <a:ext uri="{FF2B5EF4-FFF2-40B4-BE49-F238E27FC236}">
                  <a16:creationId xmlns:a16="http://schemas.microsoft.com/office/drawing/2014/main" id="{3537FB6B-45BB-B44B-AB68-76AC91DC7780}"/>
                </a:ext>
              </a:extLst>
            </p:cNvPr>
            <p:cNvSpPr txBox="1"/>
            <p:nvPr>
              <p:custDataLst>
                <p:tags r:id="rId19"/>
              </p:custDataLst>
            </p:nvPr>
          </p:nvSpPr>
          <p:spPr>
            <a:xfrm>
              <a:off x="5076056" y="1556504"/>
              <a:ext cx="964495" cy="300082"/>
            </a:xfrm>
            <a:prstGeom prst="rect">
              <a:avLst/>
            </a:prstGeom>
            <a:noFill/>
          </p:spPr>
          <p:txBody>
            <a:bodyPr wrap="none" rtlCol="0">
              <a:spAutoFit/>
            </a:bodyPr>
            <a:lstStyle/>
            <a:p>
              <a:r>
                <a:rPr lang="en-US" altLang="zh-CN" dirty="0">
                  <a:latin typeface="Noto Sans S Chinese Medium" panose="020B0600000000000000" pitchFamily="34" charset="-122"/>
                  <a:ea typeface="Noto Sans S Chinese Medium" panose="020B0600000000000000" pitchFamily="34" charset="-122"/>
                </a:rPr>
                <a:t>Products </a:t>
              </a:r>
              <a:endParaRPr lang="zh-CN" altLang="en-US" dirty="0">
                <a:latin typeface="Noto Sans S Chinese Medium" panose="020B0600000000000000" pitchFamily="34" charset="-122"/>
                <a:ea typeface="Noto Sans S Chinese Medium" panose="020B0600000000000000" pitchFamily="34" charset="-122"/>
              </a:endParaRPr>
            </a:p>
          </p:txBody>
        </p:sp>
        <p:grpSp>
          <p:nvGrpSpPr>
            <p:cNvPr id="21" name="PA_淘宝店chenying0907 40">
              <a:extLst>
                <a:ext uri="{FF2B5EF4-FFF2-40B4-BE49-F238E27FC236}">
                  <a16:creationId xmlns:a16="http://schemas.microsoft.com/office/drawing/2014/main" id="{4D9CB585-4DDC-1944-92DC-1A91527046E6}"/>
                </a:ext>
              </a:extLst>
            </p:cNvPr>
            <p:cNvGrpSpPr/>
            <p:nvPr>
              <p:custDataLst>
                <p:tags r:id="rId20"/>
              </p:custDataLst>
            </p:nvPr>
          </p:nvGrpSpPr>
          <p:grpSpPr>
            <a:xfrm>
              <a:off x="4542184" y="1534519"/>
              <a:ext cx="307149" cy="413301"/>
              <a:chOff x="4211960" y="594800"/>
              <a:chExt cx="374475" cy="662059"/>
            </a:xfrm>
          </p:grpSpPr>
          <p:sp>
            <p:nvSpPr>
              <p:cNvPr id="22" name="直角三角形 21">
                <a:extLst>
                  <a:ext uri="{FF2B5EF4-FFF2-40B4-BE49-F238E27FC236}">
                    <a16:creationId xmlns:a16="http://schemas.microsoft.com/office/drawing/2014/main" id="{264599E4-6C58-644A-A7AA-6E039ED8822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cxnSp>
            <p:nvCxnSpPr>
              <p:cNvPr id="23" name="直接连接符 42">
                <a:extLst>
                  <a:ext uri="{FF2B5EF4-FFF2-40B4-BE49-F238E27FC236}">
                    <a16:creationId xmlns:a16="http://schemas.microsoft.com/office/drawing/2014/main" id="{F1E14252-9A63-4A4D-B4FD-EF4BB7055B67}"/>
                  </a:ext>
                </a:extLst>
              </p:cNvPr>
              <p:cNvCxnSpPr>
                <a:stCxn id="22" idx="4"/>
                <a:endCxn id="22"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24" name="PA_淘宝店chenying0907 7">
            <a:extLst>
              <a:ext uri="{FF2B5EF4-FFF2-40B4-BE49-F238E27FC236}">
                <a16:creationId xmlns:a16="http://schemas.microsoft.com/office/drawing/2014/main" id="{C6279BB6-5593-754F-B4C2-9F56B8558577}"/>
              </a:ext>
            </a:extLst>
          </p:cNvPr>
          <p:cNvGrpSpPr/>
          <p:nvPr>
            <p:custDataLst>
              <p:tags r:id="rId6"/>
            </p:custDataLst>
          </p:nvPr>
        </p:nvGrpSpPr>
        <p:grpSpPr>
          <a:xfrm>
            <a:off x="4241135" y="2310140"/>
            <a:ext cx="1645592" cy="523220"/>
            <a:chOff x="4241135" y="2310140"/>
            <a:chExt cx="1645592" cy="523220"/>
          </a:xfrm>
        </p:grpSpPr>
        <p:sp>
          <p:nvSpPr>
            <p:cNvPr id="25" name="PA_文本框 24">
              <a:extLst>
                <a:ext uri="{FF2B5EF4-FFF2-40B4-BE49-F238E27FC236}">
                  <a16:creationId xmlns:a16="http://schemas.microsoft.com/office/drawing/2014/main" id="{56E8F68F-DDD5-1C47-A882-5B59834974A3}"/>
                </a:ext>
              </a:extLst>
            </p:cNvPr>
            <p:cNvSpPr txBox="1"/>
            <p:nvPr>
              <p:custDataLst>
                <p:tags r:id="rId15"/>
              </p:custDataLst>
            </p:nvPr>
          </p:nvSpPr>
          <p:spPr>
            <a:xfrm>
              <a:off x="4241135" y="2310140"/>
              <a:ext cx="604653" cy="523220"/>
            </a:xfrm>
            <a:prstGeom prst="rect">
              <a:avLst/>
            </a:prstGeom>
            <a:noFill/>
          </p:spPr>
          <p:txBody>
            <a:bodyPr wrap="none" rtlCol="0">
              <a:spAutoFit/>
            </a:bodyPr>
            <a:lstStyle/>
            <a:p>
              <a:r>
                <a:rPr lang="en-US" altLang="zh-CN" sz="2800" dirty="0">
                  <a:latin typeface="Noto Sans S Chinese Medium" panose="020B0600000000000000" pitchFamily="34" charset="-122"/>
                  <a:ea typeface="Noto Sans S Chinese Medium" panose="020B0600000000000000" pitchFamily="34" charset="-122"/>
                </a:rPr>
                <a:t>03</a:t>
              </a:r>
              <a:endParaRPr lang="zh-CN" altLang="en-US" sz="2800" dirty="0">
                <a:latin typeface="Noto Sans S Chinese Medium" panose="020B0600000000000000" pitchFamily="34" charset="-122"/>
                <a:ea typeface="Noto Sans S Chinese Medium" panose="020B0600000000000000" pitchFamily="34" charset="-122"/>
              </a:endParaRPr>
            </a:p>
          </p:txBody>
        </p:sp>
        <p:sp>
          <p:nvSpPr>
            <p:cNvPr id="26" name="PA_文本框 25">
              <a:extLst>
                <a:ext uri="{FF2B5EF4-FFF2-40B4-BE49-F238E27FC236}">
                  <a16:creationId xmlns:a16="http://schemas.microsoft.com/office/drawing/2014/main" id="{E0F765B5-0717-FB4B-A065-9FB4FD8718A8}"/>
                </a:ext>
              </a:extLst>
            </p:cNvPr>
            <p:cNvSpPr txBox="1"/>
            <p:nvPr>
              <p:custDataLst>
                <p:tags r:id="rId16"/>
              </p:custDataLst>
            </p:nvPr>
          </p:nvSpPr>
          <p:spPr>
            <a:xfrm>
              <a:off x="5076056" y="2387084"/>
              <a:ext cx="810671" cy="300082"/>
            </a:xfrm>
            <a:prstGeom prst="rect">
              <a:avLst/>
            </a:prstGeom>
            <a:noFill/>
          </p:spPr>
          <p:txBody>
            <a:bodyPr wrap="none" rtlCol="0">
              <a:spAutoFit/>
            </a:bodyPr>
            <a:lstStyle/>
            <a:p>
              <a:r>
                <a:rPr lang="en-US" altLang="zh-CN" dirty="0" err="1">
                  <a:latin typeface="Noto Sans S Chinese Medium" panose="020B0600000000000000" pitchFamily="34" charset="-122"/>
                  <a:ea typeface="Noto Sans S Chinese Medium" panose="020B0600000000000000" pitchFamily="34" charset="-122"/>
                </a:rPr>
                <a:t>Parters</a:t>
              </a:r>
              <a:r>
                <a:rPr lang="en-US" altLang="zh-CN" dirty="0">
                  <a:latin typeface="Noto Sans S Chinese Medium" panose="020B0600000000000000" pitchFamily="34" charset="-122"/>
                  <a:ea typeface="Noto Sans S Chinese Medium" panose="020B0600000000000000" pitchFamily="34" charset="-122"/>
                </a:rPr>
                <a:t> </a:t>
              </a:r>
              <a:endParaRPr lang="zh-CN" altLang="en-US" dirty="0">
                <a:latin typeface="Noto Sans S Chinese Medium" panose="020B0600000000000000" pitchFamily="34" charset="-122"/>
                <a:ea typeface="Noto Sans S Chinese Medium" panose="020B0600000000000000" pitchFamily="34" charset="-122"/>
              </a:endParaRPr>
            </a:p>
          </p:txBody>
        </p:sp>
        <p:grpSp>
          <p:nvGrpSpPr>
            <p:cNvPr id="27" name="PA_淘宝店chenying0907 43">
              <a:extLst>
                <a:ext uri="{FF2B5EF4-FFF2-40B4-BE49-F238E27FC236}">
                  <a16:creationId xmlns:a16="http://schemas.microsoft.com/office/drawing/2014/main" id="{A96FFFDD-93E2-3E4E-AF64-5B409789BB0E}"/>
                </a:ext>
              </a:extLst>
            </p:cNvPr>
            <p:cNvGrpSpPr/>
            <p:nvPr>
              <p:custDataLst>
                <p:tags r:id="rId17"/>
              </p:custDataLst>
            </p:nvPr>
          </p:nvGrpSpPr>
          <p:grpSpPr>
            <a:xfrm>
              <a:off x="4542184" y="2365099"/>
              <a:ext cx="307149" cy="413301"/>
              <a:chOff x="4211960" y="594800"/>
              <a:chExt cx="374475" cy="662059"/>
            </a:xfrm>
          </p:grpSpPr>
          <p:sp>
            <p:nvSpPr>
              <p:cNvPr id="28" name="直角三角形 27">
                <a:extLst>
                  <a:ext uri="{FF2B5EF4-FFF2-40B4-BE49-F238E27FC236}">
                    <a16:creationId xmlns:a16="http://schemas.microsoft.com/office/drawing/2014/main" id="{98B046BD-6BDF-1A46-91B0-6A446AAB3C86}"/>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cxnSp>
            <p:nvCxnSpPr>
              <p:cNvPr id="29" name="直接连接符 45">
                <a:extLst>
                  <a:ext uri="{FF2B5EF4-FFF2-40B4-BE49-F238E27FC236}">
                    <a16:creationId xmlns:a16="http://schemas.microsoft.com/office/drawing/2014/main" id="{D00335A2-C744-3944-8353-1E6CA8232B44}"/>
                  </a:ext>
                </a:extLst>
              </p:cNvPr>
              <p:cNvCxnSpPr>
                <a:stCxn id="28" idx="4"/>
                <a:endCxn id="28"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30" name="PA_淘宝店chenying0907 8">
            <a:extLst>
              <a:ext uri="{FF2B5EF4-FFF2-40B4-BE49-F238E27FC236}">
                <a16:creationId xmlns:a16="http://schemas.microsoft.com/office/drawing/2014/main" id="{781D722C-8026-564C-A450-0A897506F7CB}"/>
              </a:ext>
            </a:extLst>
          </p:cNvPr>
          <p:cNvGrpSpPr/>
          <p:nvPr>
            <p:custDataLst>
              <p:tags r:id="rId7"/>
            </p:custDataLst>
          </p:nvPr>
        </p:nvGrpSpPr>
        <p:grpSpPr>
          <a:xfrm>
            <a:off x="4241135" y="3125480"/>
            <a:ext cx="2098280" cy="523220"/>
            <a:chOff x="4241135" y="3125480"/>
            <a:chExt cx="2098280" cy="523220"/>
          </a:xfrm>
        </p:grpSpPr>
        <p:sp>
          <p:nvSpPr>
            <p:cNvPr id="31" name="PA_文本框 27">
              <a:extLst>
                <a:ext uri="{FF2B5EF4-FFF2-40B4-BE49-F238E27FC236}">
                  <a16:creationId xmlns:a16="http://schemas.microsoft.com/office/drawing/2014/main" id="{B9BD3BA4-6E47-034E-A4E4-00FEE42EDBAF}"/>
                </a:ext>
              </a:extLst>
            </p:cNvPr>
            <p:cNvSpPr txBox="1"/>
            <p:nvPr>
              <p:custDataLst>
                <p:tags r:id="rId12"/>
              </p:custDataLst>
            </p:nvPr>
          </p:nvSpPr>
          <p:spPr>
            <a:xfrm>
              <a:off x="4241135" y="3125480"/>
              <a:ext cx="604653" cy="523220"/>
            </a:xfrm>
            <a:prstGeom prst="rect">
              <a:avLst/>
            </a:prstGeom>
            <a:noFill/>
          </p:spPr>
          <p:txBody>
            <a:bodyPr wrap="none" rtlCol="0">
              <a:spAutoFit/>
            </a:bodyPr>
            <a:lstStyle/>
            <a:p>
              <a:r>
                <a:rPr lang="en-US" altLang="zh-CN" sz="2800" dirty="0">
                  <a:latin typeface="Noto Sans S Chinese Medium" panose="020B0600000000000000" pitchFamily="34" charset="-122"/>
                  <a:ea typeface="Noto Sans S Chinese Medium" panose="020B0600000000000000" pitchFamily="34" charset="-122"/>
                </a:rPr>
                <a:t>04</a:t>
              </a:r>
              <a:endParaRPr lang="zh-CN" altLang="en-US" sz="2800" dirty="0">
                <a:latin typeface="Noto Sans S Chinese Medium" panose="020B0600000000000000" pitchFamily="34" charset="-122"/>
                <a:ea typeface="Noto Sans S Chinese Medium" panose="020B0600000000000000" pitchFamily="34" charset="-122"/>
              </a:endParaRPr>
            </a:p>
          </p:txBody>
        </p:sp>
        <p:sp>
          <p:nvSpPr>
            <p:cNvPr id="32" name="PA_文本框 28">
              <a:extLst>
                <a:ext uri="{FF2B5EF4-FFF2-40B4-BE49-F238E27FC236}">
                  <a16:creationId xmlns:a16="http://schemas.microsoft.com/office/drawing/2014/main" id="{E912853B-1C4D-074A-92E5-C20CE7F97196}"/>
                </a:ext>
              </a:extLst>
            </p:cNvPr>
            <p:cNvSpPr txBox="1"/>
            <p:nvPr>
              <p:custDataLst>
                <p:tags r:id="rId13"/>
              </p:custDataLst>
            </p:nvPr>
          </p:nvSpPr>
          <p:spPr>
            <a:xfrm>
              <a:off x="5076056" y="3202424"/>
              <a:ext cx="1263359" cy="300082"/>
            </a:xfrm>
            <a:prstGeom prst="rect">
              <a:avLst/>
            </a:prstGeom>
            <a:noFill/>
          </p:spPr>
          <p:txBody>
            <a:bodyPr wrap="none" rtlCol="0">
              <a:spAutoFit/>
            </a:bodyPr>
            <a:lstStyle/>
            <a:p>
              <a:r>
                <a:rPr lang="en-US" altLang="zh-CN" dirty="0">
                  <a:latin typeface="Noto Sans S Chinese Medium" panose="020B0600000000000000" pitchFamily="34" charset="-122"/>
                  <a:ea typeface="Noto Sans S Chinese Medium" panose="020B0600000000000000" pitchFamily="34" charset="-122"/>
                </a:rPr>
                <a:t>Competitors</a:t>
              </a:r>
              <a:r>
                <a:rPr lang="zh-CN" altLang="en-US" dirty="0">
                  <a:latin typeface="Noto Sans S Chinese Medium" panose="020B0600000000000000" pitchFamily="34" charset="-122"/>
                  <a:ea typeface="Noto Sans S Chinese Medium" panose="020B0600000000000000" pitchFamily="34" charset="-122"/>
                </a:rPr>
                <a:t> </a:t>
              </a:r>
            </a:p>
          </p:txBody>
        </p:sp>
        <p:grpSp>
          <p:nvGrpSpPr>
            <p:cNvPr id="33" name="PA_淘宝店chenying0907 46">
              <a:extLst>
                <a:ext uri="{FF2B5EF4-FFF2-40B4-BE49-F238E27FC236}">
                  <a16:creationId xmlns:a16="http://schemas.microsoft.com/office/drawing/2014/main" id="{E711166A-9D97-B54C-A769-96307B8F0C82}"/>
                </a:ext>
              </a:extLst>
            </p:cNvPr>
            <p:cNvGrpSpPr/>
            <p:nvPr>
              <p:custDataLst>
                <p:tags r:id="rId14"/>
              </p:custDataLst>
            </p:nvPr>
          </p:nvGrpSpPr>
          <p:grpSpPr>
            <a:xfrm>
              <a:off x="4542184" y="3180439"/>
              <a:ext cx="307149" cy="413301"/>
              <a:chOff x="4211960" y="594800"/>
              <a:chExt cx="374475" cy="662059"/>
            </a:xfrm>
          </p:grpSpPr>
          <p:sp>
            <p:nvSpPr>
              <p:cNvPr id="34" name="直角三角形 33">
                <a:extLst>
                  <a:ext uri="{FF2B5EF4-FFF2-40B4-BE49-F238E27FC236}">
                    <a16:creationId xmlns:a16="http://schemas.microsoft.com/office/drawing/2014/main" id="{EA0FF8E3-3CC2-F641-A45F-D135BD0CAAF3}"/>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cxnSp>
            <p:nvCxnSpPr>
              <p:cNvPr id="35" name="直接连接符 48">
                <a:extLst>
                  <a:ext uri="{FF2B5EF4-FFF2-40B4-BE49-F238E27FC236}">
                    <a16:creationId xmlns:a16="http://schemas.microsoft.com/office/drawing/2014/main" id="{F7136193-D354-CD48-BC94-48E1B058E7DF}"/>
                  </a:ext>
                </a:extLst>
              </p:cNvPr>
              <p:cNvCxnSpPr>
                <a:stCxn id="34" idx="4"/>
                <a:endCxn id="34"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grpSp>
        <p:nvGrpSpPr>
          <p:cNvPr id="36" name="PA_淘宝店chenying0907 13">
            <a:extLst>
              <a:ext uri="{FF2B5EF4-FFF2-40B4-BE49-F238E27FC236}">
                <a16:creationId xmlns:a16="http://schemas.microsoft.com/office/drawing/2014/main" id="{AA0B12EF-C35A-BA40-B0B8-906ABE59928C}"/>
              </a:ext>
            </a:extLst>
          </p:cNvPr>
          <p:cNvGrpSpPr/>
          <p:nvPr>
            <p:custDataLst>
              <p:tags r:id="rId8"/>
            </p:custDataLst>
          </p:nvPr>
        </p:nvGrpSpPr>
        <p:grpSpPr>
          <a:xfrm>
            <a:off x="4241135" y="3933200"/>
            <a:ext cx="1989404" cy="523220"/>
            <a:chOff x="4241135" y="3933200"/>
            <a:chExt cx="1989404" cy="523220"/>
          </a:xfrm>
        </p:grpSpPr>
        <p:sp>
          <p:nvSpPr>
            <p:cNvPr id="37" name="PA_文本框 30">
              <a:extLst>
                <a:ext uri="{FF2B5EF4-FFF2-40B4-BE49-F238E27FC236}">
                  <a16:creationId xmlns:a16="http://schemas.microsoft.com/office/drawing/2014/main" id="{B9B9F235-DFF6-8341-9F38-B879B78AADF0}"/>
                </a:ext>
              </a:extLst>
            </p:cNvPr>
            <p:cNvSpPr txBox="1"/>
            <p:nvPr>
              <p:custDataLst>
                <p:tags r:id="rId9"/>
              </p:custDataLst>
            </p:nvPr>
          </p:nvSpPr>
          <p:spPr>
            <a:xfrm>
              <a:off x="4241135" y="3933200"/>
              <a:ext cx="604653" cy="523220"/>
            </a:xfrm>
            <a:prstGeom prst="rect">
              <a:avLst/>
            </a:prstGeom>
            <a:noFill/>
          </p:spPr>
          <p:txBody>
            <a:bodyPr wrap="none" rtlCol="0">
              <a:spAutoFit/>
            </a:bodyPr>
            <a:lstStyle/>
            <a:p>
              <a:r>
                <a:rPr lang="en-US" altLang="zh-CN" sz="2800" dirty="0">
                  <a:latin typeface="Noto Sans S Chinese Medium" panose="020B0600000000000000" pitchFamily="34" charset="-122"/>
                  <a:ea typeface="Noto Sans S Chinese Medium" panose="020B0600000000000000" pitchFamily="34" charset="-122"/>
                </a:rPr>
                <a:t>05</a:t>
              </a:r>
              <a:endParaRPr lang="zh-CN" altLang="en-US" sz="2800" dirty="0">
                <a:latin typeface="Noto Sans S Chinese Medium" panose="020B0600000000000000" pitchFamily="34" charset="-122"/>
                <a:ea typeface="Noto Sans S Chinese Medium" panose="020B0600000000000000" pitchFamily="34" charset="-122"/>
              </a:endParaRPr>
            </a:p>
          </p:txBody>
        </p:sp>
        <p:sp>
          <p:nvSpPr>
            <p:cNvPr id="38" name="PA_文本框 31">
              <a:extLst>
                <a:ext uri="{FF2B5EF4-FFF2-40B4-BE49-F238E27FC236}">
                  <a16:creationId xmlns:a16="http://schemas.microsoft.com/office/drawing/2014/main" id="{742896E8-8EF6-FB47-AF51-B461EE979F3D}"/>
                </a:ext>
              </a:extLst>
            </p:cNvPr>
            <p:cNvSpPr txBox="1"/>
            <p:nvPr>
              <p:custDataLst>
                <p:tags r:id="rId10"/>
              </p:custDataLst>
            </p:nvPr>
          </p:nvSpPr>
          <p:spPr>
            <a:xfrm>
              <a:off x="5076056" y="4010144"/>
              <a:ext cx="1154483" cy="300082"/>
            </a:xfrm>
            <a:prstGeom prst="rect">
              <a:avLst/>
            </a:prstGeom>
            <a:noFill/>
          </p:spPr>
          <p:txBody>
            <a:bodyPr wrap="none" rtlCol="0">
              <a:spAutoFit/>
            </a:bodyPr>
            <a:lstStyle/>
            <a:p>
              <a:r>
                <a:rPr lang="en-US" altLang="zh-CN" dirty="0">
                  <a:latin typeface="Noto Sans S Chinese Medium" panose="020B0600000000000000" pitchFamily="34" charset="-122"/>
                  <a:ea typeface="Noto Sans S Chinese Medium" panose="020B0600000000000000" pitchFamily="34" charset="-122"/>
                </a:rPr>
                <a:t>Conclusion </a:t>
              </a:r>
              <a:endParaRPr lang="zh-CN" altLang="en-US" dirty="0">
                <a:latin typeface="Noto Sans S Chinese Medium" panose="020B0600000000000000" pitchFamily="34" charset="-122"/>
                <a:ea typeface="Noto Sans S Chinese Medium" panose="020B0600000000000000" pitchFamily="34" charset="-122"/>
              </a:endParaRPr>
            </a:p>
          </p:txBody>
        </p:sp>
        <p:grpSp>
          <p:nvGrpSpPr>
            <p:cNvPr id="39" name="PA_淘宝店chenying0907 49">
              <a:extLst>
                <a:ext uri="{FF2B5EF4-FFF2-40B4-BE49-F238E27FC236}">
                  <a16:creationId xmlns:a16="http://schemas.microsoft.com/office/drawing/2014/main" id="{ED801B9B-A668-7949-97F0-573BDD859D3E}"/>
                </a:ext>
              </a:extLst>
            </p:cNvPr>
            <p:cNvGrpSpPr/>
            <p:nvPr>
              <p:custDataLst>
                <p:tags r:id="rId11"/>
              </p:custDataLst>
            </p:nvPr>
          </p:nvGrpSpPr>
          <p:grpSpPr>
            <a:xfrm>
              <a:off x="4542184" y="3988159"/>
              <a:ext cx="307149" cy="413301"/>
              <a:chOff x="4211960" y="594800"/>
              <a:chExt cx="374475" cy="662059"/>
            </a:xfrm>
          </p:grpSpPr>
          <p:sp>
            <p:nvSpPr>
              <p:cNvPr id="40" name="直角三角形 39">
                <a:extLst>
                  <a:ext uri="{FF2B5EF4-FFF2-40B4-BE49-F238E27FC236}">
                    <a16:creationId xmlns:a16="http://schemas.microsoft.com/office/drawing/2014/main" id="{4F127466-DFB0-C94A-80DB-0717CC27ACFB}"/>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cxnSp>
            <p:nvCxnSpPr>
              <p:cNvPr id="41" name="直接连接符 51">
                <a:extLst>
                  <a:ext uri="{FF2B5EF4-FFF2-40B4-BE49-F238E27FC236}">
                    <a16:creationId xmlns:a16="http://schemas.microsoft.com/office/drawing/2014/main" id="{215180EF-AEC2-004F-AD3E-B06D7730B010}"/>
                  </a:ext>
                </a:extLst>
              </p:cNvPr>
              <p:cNvCxnSpPr>
                <a:stCxn id="40" idx="4"/>
                <a:endCxn id="40"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8022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4">
            <a:extLst>
              <a:ext uri="{FF2B5EF4-FFF2-40B4-BE49-F238E27FC236}">
                <a16:creationId xmlns:a16="http://schemas.microsoft.com/office/drawing/2014/main" id="{8D8DD11F-38FD-2B46-9DB7-3C5A59F983AD}"/>
              </a:ext>
            </a:extLst>
          </p:cNvPr>
          <p:cNvSpPr>
            <a:spLocks noChangeArrowheads="1"/>
          </p:cNvSpPr>
          <p:nvPr>
            <p:custDataLst>
              <p:tags r:id="rId1"/>
            </p:custDataLst>
          </p:nvPr>
        </p:nvSpPr>
        <p:spPr bwMode="auto">
          <a:xfrm>
            <a:off x="923926" y="1564171"/>
            <a:ext cx="466725" cy="470045"/>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 name="PA_椭圆 5">
            <a:extLst>
              <a:ext uri="{FF2B5EF4-FFF2-40B4-BE49-F238E27FC236}">
                <a16:creationId xmlns:a16="http://schemas.microsoft.com/office/drawing/2014/main" id="{3BA0A5CD-72A3-4043-B2A3-69ED5CB51A8B}"/>
              </a:ext>
            </a:extLst>
          </p:cNvPr>
          <p:cNvSpPr>
            <a:spLocks noChangeArrowheads="1"/>
          </p:cNvSpPr>
          <p:nvPr>
            <p:custDataLst>
              <p:tags r:id="rId2"/>
            </p:custDataLst>
          </p:nvPr>
        </p:nvSpPr>
        <p:spPr bwMode="auto">
          <a:xfrm>
            <a:off x="923926" y="2408981"/>
            <a:ext cx="466725" cy="468457"/>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4" name="PA_椭圆 6">
            <a:extLst>
              <a:ext uri="{FF2B5EF4-FFF2-40B4-BE49-F238E27FC236}">
                <a16:creationId xmlns:a16="http://schemas.microsoft.com/office/drawing/2014/main" id="{E50427A7-DFBB-DB4B-BBC9-62D84F3327CD}"/>
              </a:ext>
            </a:extLst>
          </p:cNvPr>
          <p:cNvSpPr>
            <a:spLocks noChangeArrowheads="1"/>
          </p:cNvSpPr>
          <p:nvPr>
            <p:custDataLst>
              <p:tags r:id="rId3"/>
            </p:custDataLst>
          </p:nvPr>
        </p:nvSpPr>
        <p:spPr bwMode="auto">
          <a:xfrm>
            <a:off x="923926" y="3250616"/>
            <a:ext cx="466725" cy="468457"/>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5" name="PA_椭圆 7">
            <a:extLst>
              <a:ext uri="{FF2B5EF4-FFF2-40B4-BE49-F238E27FC236}">
                <a16:creationId xmlns:a16="http://schemas.microsoft.com/office/drawing/2014/main" id="{3E0DFF24-BBFD-9D4D-A94C-C07A19E7072E}"/>
              </a:ext>
            </a:extLst>
          </p:cNvPr>
          <p:cNvSpPr>
            <a:spLocks noChangeArrowheads="1"/>
          </p:cNvSpPr>
          <p:nvPr>
            <p:custDataLst>
              <p:tags r:id="rId4"/>
            </p:custDataLst>
          </p:nvPr>
        </p:nvSpPr>
        <p:spPr bwMode="auto">
          <a:xfrm>
            <a:off x="923926" y="4092250"/>
            <a:ext cx="466725" cy="468457"/>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grpSp>
        <p:nvGrpSpPr>
          <p:cNvPr id="10" name="PA_淘宝店chenying0907 12">
            <a:extLst>
              <a:ext uri="{FF2B5EF4-FFF2-40B4-BE49-F238E27FC236}">
                <a16:creationId xmlns:a16="http://schemas.microsoft.com/office/drawing/2014/main" id="{D069A8D0-30E4-8C41-B913-1548EF1FA0C2}"/>
              </a:ext>
            </a:extLst>
          </p:cNvPr>
          <p:cNvGrpSpPr>
            <a:grpSpLocks/>
          </p:cNvGrpSpPr>
          <p:nvPr>
            <p:custDataLst>
              <p:tags r:id="rId5"/>
            </p:custDataLst>
          </p:nvPr>
        </p:nvGrpSpPr>
        <p:grpSpPr bwMode="auto">
          <a:xfrm>
            <a:off x="1065213" y="1676917"/>
            <a:ext cx="190500" cy="242963"/>
            <a:chOff x="0" y="0"/>
            <a:chExt cx="120" cy="153"/>
          </a:xfrm>
        </p:grpSpPr>
        <p:sp>
          <p:nvSpPr>
            <p:cNvPr id="11" name="淘宝店chenying0907 13">
              <a:extLst>
                <a:ext uri="{FF2B5EF4-FFF2-40B4-BE49-F238E27FC236}">
                  <a16:creationId xmlns:a16="http://schemas.microsoft.com/office/drawing/2014/main" id="{37AAA976-686B-D848-BE03-C4157BBE5CBF}"/>
                </a:ext>
              </a:extLst>
            </p:cNvPr>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淘宝店chenying0907 14">
              <a:extLst>
                <a:ext uri="{FF2B5EF4-FFF2-40B4-BE49-F238E27FC236}">
                  <a16:creationId xmlns:a16="http://schemas.microsoft.com/office/drawing/2014/main" id="{82A0C168-4003-B249-9D2D-53D95CF9FC71}"/>
                </a:ext>
              </a:extLst>
            </p:cNvPr>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7" name="PA_任意多边形 19">
            <a:extLst>
              <a:ext uri="{FF2B5EF4-FFF2-40B4-BE49-F238E27FC236}">
                <a16:creationId xmlns:a16="http://schemas.microsoft.com/office/drawing/2014/main" id="{9135DC27-323B-2248-8247-EDFFB02B10E6}"/>
              </a:ext>
            </a:extLst>
          </p:cNvPr>
          <p:cNvSpPr>
            <a:spLocks noEditPoints="1"/>
          </p:cNvSpPr>
          <p:nvPr>
            <p:custDataLst>
              <p:tags r:id="rId6"/>
            </p:custDataLst>
          </p:nvPr>
        </p:nvSpPr>
        <p:spPr bwMode="auto">
          <a:xfrm>
            <a:off x="1042989" y="2523316"/>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PA_任意多边形 20">
            <a:extLst>
              <a:ext uri="{FF2B5EF4-FFF2-40B4-BE49-F238E27FC236}">
                <a16:creationId xmlns:a16="http://schemas.microsoft.com/office/drawing/2014/main" id="{CD9E0665-BD26-2B42-8F98-A0040CA1BAE1}"/>
              </a:ext>
            </a:extLst>
          </p:cNvPr>
          <p:cNvSpPr>
            <a:spLocks noEditPoints="1"/>
          </p:cNvSpPr>
          <p:nvPr>
            <p:custDataLst>
              <p:tags r:id="rId7"/>
            </p:custDataLst>
          </p:nvPr>
        </p:nvSpPr>
        <p:spPr bwMode="auto">
          <a:xfrm>
            <a:off x="1087439" y="3406239"/>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PA_任意多边形 23">
            <a:extLst>
              <a:ext uri="{FF2B5EF4-FFF2-40B4-BE49-F238E27FC236}">
                <a16:creationId xmlns:a16="http://schemas.microsoft.com/office/drawing/2014/main" id="{9699E805-456A-BC42-938F-206ABE961220}"/>
              </a:ext>
            </a:extLst>
          </p:cNvPr>
          <p:cNvSpPr>
            <a:spLocks noEditPoints="1"/>
          </p:cNvSpPr>
          <p:nvPr>
            <p:custDataLst>
              <p:tags r:id="rId8"/>
            </p:custDataLst>
          </p:nvPr>
        </p:nvSpPr>
        <p:spPr bwMode="auto">
          <a:xfrm>
            <a:off x="1042988" y="4212938"/>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2" name="PA_淘宝店chenying0907 24">
            <a:extLst>
              <a:ext uri="{FF2B5EF4-FFF2-40B4-BE49-F238E27FC236}">
                <a16:creationId xmlns:a16="http://schemas.microsoft.com/office/drawing/2014/main" id="{BD7225BD-9781-D44A-8DDF-551656455DF8}"/>
              </a:ext>
            </a:extLst>
          </p:cNvPr>
          <p:cNvSpPr>
            <a:spLocks noChangeArrowheads="1"/>
          </p:cNvSpPr>
          <p:nvPr>
            <p:custDataLst>
              <p:tags r:id="rId9"/>
            </p:custDataLst>
          </p:nvPr>
        </p:nvSpPr>
        <p:spPr bwMode="auto">
          <a:xfrm>
            <a:off x="1501775" y="1652584"/>
            <a:ext cx="2808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Team</a:t>
            </a:r>
            <a:r>
              <a:rPr lang="zh-CN" altLang="en-US" sz="1400" b="1" dirty="0">
                <a:latin typeface="Noto Sans S Chinese Medium" panose="020B0600000000000000" pitchFamily="34" charset="-122"/>
                <a:ea typeface="Noto Sans S Chinese Medium" panose="020B0600000000000000" pitchFamily="34" charset="-122"/>
              </a:rPr>
              <a:t> </a:t>
            </a:r>
            <a:r>
              <a:rPr lang="en-US" altLang="zh-CN" sz="1400" b="1" dirty="0">
                <a:latin typeface="Noto Sans S Chinese Medium" panose="020B0600000000000000" pitchFamily="34" charset="-122"/>
                <a:ea typeface="Noto Sans S Chinese Medium" panose="020B0600000000000000" pitchFamily="34" charset="-122"/>
              </a:rPr>
              <a:t>background</a:t>
            </a:r>
          </a:p>
          <a:p>
            <a:r>
              <a:rPr lang="en-US" altLang="zh-CN" sz="1000" dirty="0">
                <a:latin typeface="Noto Sans S Chinese Medium" panose="020B0600000000000000" pitchFamily="34" charset="-122"/>
                <a:ea typeface="Noto Sans S Chinese Medium" panose="020B0600000000000000" pitchFamily="34" charset="-122"/>
              </a:rPr>
              <a:t>Core members from MIT, Google, Alibaba, etc.</a:t>
            </a:r>
          </a:p>
        </p:txBody>
      </p:sp>
      <p:sp>
        <p:nvSpPr>
          <p:cNvPr id="23" name="PA_淘宝店chenying0907 25">
            <a:extLst>
              <a:ext uri="{FF2B5EF4-FFF2-40B4-BE49-F238E27FC236}">
                <a16:creationId xmlns:a16="http://schemas.microsoft.com/office/drawing/2014/main" id="{78B9EDF0-C602-4344-B612-145864790E84}"/>
              </a:ext>
            </a:extLst>
          </p:cNvPr>
          <p:cNvSpPr>
            <a:spLocks noChangeArrowheads="1"/>
          </p:cNvSpPr>
          <p:nvPr>
            <p:custDataLst>
              <p:tags r:id="rId10"/>
            </p:custDataLst>
          </p:nvPr>
        </p:nvSpPr>
        <p:spPr bwMode="auto">
          <a:xfrm>
            <a:off x="1501775" y="2416921"/>
            <a:ext cx="28082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Core</a:t>
            </a:r>
            <a:r>
              <a:rPr lang="zh-CN" altLang="en-US" sz="1400" b="1" dirty="0">
                <a:latin typeface="Noto Sans S Chinese Medium" panose="020B0600000000000000" pitchFamily="34" charset="-122"/>
                <a:ea typeface="Noto Sans S Chinese Medium" panose="020B0600000000000000" pitchFamily="34" charset="-122"/>
              </a:rPr>
              <a:t> </a:t>
            </a:r>
            <a:r>
              <a:rPr lang="en-US" altLang="zh-CN" sz="1400" b="1" dirty="0">
                <a:latin typeface="Noto Sans S Chinese Medium" panose="020B0600000000000000" pitchFamily="34" charset="-122"/>
                <a:ea typeface="Noto Sans S Chinese Medium" panose="020B0600000000000000" pitchFamily="34" charset="-122"/>
              </a:rPr>
              <a:t>technology</a:t>
            </a:r>
          </a:p>
          <a:p>
            <a:r>
              <a:rPr lang="en-US" altLang="zh-CN" sz="1000" dirty="0">
                <a:latin typeface="Noto Sans S Chinese Medium" panose="020B0600000000000000" pitchFamily="34" charset="-122"/>
                <a:ea typeface="Noto Sans S Chinese Medium" panose="020B0600000000000000" pitchFamily="34" charset="-122"/>
              </a:rPr>
              <a:t>Deep learning, computer vision, semantic understanding, </a:t>
            </a:r>
            <a:r>
              <a:rPr lang="en-US" altLang="zh-CN" sz="1000" dirty="0" err="1">
                <a:latin typeface="Noto Sans S Chinese Medium" panose="020B0600000000000000" pitchFamily="34" charset="-122"/>
                <a:ea typeface="Noto Sans S Chinese Medium" panose="020B0600000000000000" pitchFamily="34" charset="-122"/>
              </a:rPr>
              <a:t>etc</a:t>
            </a:r>
            <a:endParaRPr lang="en-US" altLang="zh-CN" sz="1000" dirty="0">
              <a:latin typeface="Noto Sans S Chinese Medium" panose="020B0600000000000000" pitchFamily="34" charset="-122"/>
              <a:ea typeface="Noto Sans S Chinese Medium" panose="020B0600000000000000" pitchFamily="34" charset="-122"/>
            </a:endParaRPr>
          </a:p>
        </p:txBody>
      </p:sp>
      <p:sp>
        <p:nvSpPr>
          <p:cNvPr id="24" name="PA_淘宝店chenying0907 26">
            <a:extLst>
              <a:ext uri="{FF2B5EF4-FFF2-40B4-BE49-F238E27FC236}">
                <a16:creationId xmlns:a16="http://schemas.microsoft.com/office/drawing/2014/main" id="{DD04D7B3-998A-3A40-B229-31D7EEA84784}"/>
              </a:ext>
            </a:extLst>
          </p:cNvPr>
          <p:cNvSpPr>
            <a:spLocks noChangeArrowheads="1"/>
          </p:cNvSpPr>
          <p:nvPr>
            <p:custDataLst>
              <p:tags r:id="rId11"/>
            </p:custDataLst>
          </p:nvPr>
        </p:nvSpPr>
        <p:spPr bwMode="auto">
          <a:xfrm>
            <a:off x="1501775" y="3249027"/>
            <a:ext cx="2808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Application</a:t>
            </a:r>
            <a:r>
              <a:rPr lang="zh-CN" altLang="en-US" sz="1400" b="1" dirty="0">
                <a:latin typeface="Noto Sans S Chinese Medium" panose="020B0600000000000000" pitchFamily="34" charset="-122"/>
                <a:ea typeface="Noto Sans S Chinese Medium" panose="020B0600000000000000" pitchFamily="34" charset="-122"/>
              </a:rPr>
              <a:t> </a:t>
            </a:r>
            <a:r>
              <a:rPr lang="en-US" altLang="zh-CN" sz="1400" b="1" dirty="0">
                <a:latin typeface="Noto Sans S Chinese Medium" panose="020B0600000000000000" pitchFamily="34" charset="-122"/>
                <a:ea typeface="Noto Sans S Chinese Medium" panose="020B0600000000000000" pitchFamily="34" charset="-122"/>
              </a:rPr>
              <a:t>fields</a:t>
            </a:r>
          </a:p>
          <a:p>
            <a:r>
              <a:rPr lang="en-US" altLang="zh-CN" sz="1000" dirty="0">
                <a:latin typeface="Noto Sans S Chinese Medium" panose="020B0600000000000000" pitchFamily="34" charset="-122"/>
                <a:ea typeface="Noto Sans S Chinese Medium" panose="020B0600000000000000" pitchFamily="34" charset="-122"/>
              </a:rPr>
              <a:t>Finance, security, healthcare, smart cities, etc.</a:t>
            </a:r>
          </a:p>
        </p:txBody>
      </p:sp>
      <p:sp>
        <p:nvSpPr>
          <p:cNvPr id="25" name="PA_淘宝店chenying0907 27">
            <a:extLst>
              <a:ext uri="{FF2B5EF4-FFF2-40B4-BE49-F238E27FC236}">
                <a16:creationId xmlns:a16="http://schemas.microsoft.com/office/drawing/2014/main" id="{C095CF02-8F1E-A641-A760-4BB6D8C7CB95}"/>
              </a:ext>
            </a:extLst>
          </p:cNvPr>
          <p:cNvSpPr>
            <a:spLocks noChangeArrowheads="1"/>
          </p:cNvSpPr>
          <p:nvPr>
            <p:custDataLst>
              <p:tags r:id="rId12"/>
            </p:custDataLst>
          </p:nvPr>
        </p:nvSpPr>
        <p:spPr bwMode="auto">
          <a:xfrm>
            <a:off x="1501774" y="4106542"/>
            <a:ext cx="3070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Customers </a:t>
            </a:r>
          </a:p>
          <a:p>
            <a:r>
              <a:rPr lang="en-US" altLang="zh-CN" sz="1000" dirty="0">
                <a:latin typeface="Noto Sans S Chinese Medium" panose="020B0600000000000000" pitchFamily="34" charset="-122"/>
                <a:ea typeface="Noto Sans S Chinese Medium" panose="020B0600000000000000" pitchFamily="34" charset="-122"/>
              </a:rPr>
              <a:t>Chinese Unicom, China Mobile, public inspection system, banks, etc.</a:t>
            </a:r>
          </a:p>
        </p:txBody>
      </p:sp>
      <p:grpSp>
        <p:nvGrpSpPr>
          <p:cNvPr id="30" name="PA_淘宝店chenying0907 47">
            <a:extLst>
              <a:ext uri="{FF2B5EF4-FFF2-40B4-BE49-F238E27FC236}">
                <a16:creationId xmlns:a16="http://schemas.microsoft.com/office/drawing/2014/main" id="{DE1CEA85-2BE3-0341-B32B-ED272F4CFACD}"/>
              </a:ext>
            </a:extLst>
          </p:cNvPr>
          <p:cNvGrpSpPr/>
          <p:nvPr>
            <p:custDataLst>
              <p:tags r:id="rId13"/>
            </p:custDataLst>
          </p:nvPr>
        </p:nvGrpSpPr>
        <p:grpSpPr>
          <a:xfrm>
            <a:off x="-9190" y="0"/>
            <a:ext cx="620750" cy="791858"/>
            <a:chOff x="0" y="-21236"/>
            <a:chExt cx="3311527" cy="4224338"/>
          </a:xfrm>
        </p:grpSpPr>
        <p:sp>
          <p:nvSpPr>
            <p:cNvPr id="31" name="淘宝店chenying0907 37">
              <a:extLst>
                <a:ext uri="{FF2B5EF4-FFF2-40B4-BE49-F238E27FC236}">
                  <a16:creationId xmlns:a16="http://schemas.microsoft.com/office/drawing/2014/main" id="{1B4E19DE-183D-6D4C-B2F5-4E5970F31CF8}"/>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2" name="淘宝店chenying0907 38">
              <a:extLst>
                <a:ext uri="{FF2B5EF4-FFF2-40B4-BE49-F238E27FC236}">
                  <a16:creationId xmlns:a16="http://schemas.microsoft.com/office/drawing/2014/main" id="{E6931FB1-B50C-6642-8794-3C8C6CBC1436}"/>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3" name="淘宝店chenying0907 39">
              <a:extLst>
                <a:ext uri="{FF2B5EF4-FFF2-40B4-BE49-F238E27FC236}">
                  <a16:creationId xmlns:a16="http://schemas.microsoft.com/office/drawing/2014/main" id="{FF4BD863-24C9-E24F-9221-412B561AC7A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4" name="PA_文本框 4">
            <a:extLst>
              <a:ext uri="{FF2B5EF4-FFF2-40B4-BE49-F238E27FC236}">
                <a16:creationId xmlns:a16="http://schemas.microsoft.com/office/drawing/2014/main" id="{A44EE4F7-4392-4846-8540-B4FC95A3998A}"/>
              </a:ext>
            </a:extLst>
          </p:cNvPr>
          <p:cNvSpPr txBox="1">
            <a:spLocks noChangeArrowheads="1"/>
          </p:cNvSpPr>
          <p:nvPr>
            <p:custDataLst>
              <p:tags r:id="rId14"/>
            </p:custDataLst>
          </p:nvPr>
        </p:nvSpPr>
        <p:spPr bwMode="auto">
          <a:xfrm>
            <a:off x="535359" y="184337"/>
            <a:ext cx="178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Competitors </a:t>
            </a:r>
          </a:p>
        </p:txBody>
      </p:sp>
      <p:sp>
        <p:nvSpPr>
          <p:cNvPr id="35" name="PA_文本框 5">
            <a:extLst>
              <a:ext uri="{FF2B5EF4-FFF2-40B4-BE49-F238E27FC236}">
                <a16:creationId xmlns:a16="http://schemas.microsoft.com/office/drawing/2014/main" id="{6A6EE01E-A6E3-464D-AA59-D1549F807AB6}"/>
              </a:ext>
            </a:extLst>
          </p:cNvPr>
          <p:cNvSpPr txBox="1">
            <a:spLocks noChangeArrowheads="1"/>
          </p:cNvSpPr>
          <p:nvPr>
            <p:custDataLst>
              <p:tags r:id="rId15"/>
            </p:custDataLst>
          </p:nvPr>
        </p:nvSpPr>
        <p:spPr bwMode="auto">
          <a:xfrm>
            <a:off x="535359" y="509426"/>
            <a:ext cx="22686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MEGVII &amp; </a:t>
            </a:r>
            <a:r>
              <a:rPr lang="en-US" altLang="zh-CN" sz="1600" dirty="0" err="1">
                <a:latin typeface="Noto Sans S Chinese Medium" panose="020B0600000000000000" pitchFamily="34" charset="-122"/>
                <a:ea typeface="Noto Sans S Chinese Medium" panose="020B0600000000000000" pitchFamily="34" charset="-122"/>
              </a:rPr>
              <a:t>CloudWalk</a:t>
            </a:r>
            <a:endParaRPr lang="en-US" altLang="zh-CN" sz="1600" dirty="0">
              <a:latin typeface="Noto Sans S Chinese Medium" panose="020B0600000000000000" pitchFamily="34" charset="-122"/>
              <a:ea typeface="Noto Sans S Chinese Medium" panose="020B0600000000000000" pitchFamily="34" charset="-122"/>
            </a:endParaRPr>
          </a:p>
        </p:txBody>
      </p:sp>
      <p:sp>
        <p:nvSpPr>
          <p:cNvPr id="36" name="PA_椭圆 4">
            <a:extLst>
              <a:ext uri="{FF2B5EF4-FFF2-40B4-BE49-F238E27FC236}">
                <a16:creationId xmlns:a16="http://schemas.microsoft.com/office/drawing/2014/main" id="{B18F13D1-3A43-4F82-A58F-63CC3A4C4FCC}"/>
              </a:ext>
            </a:extLst>
          </p:cNvPr>
          <p:cNvSpPr>
            <a:spLocks noChangeArrowheads="1"/>
          </p:cNvSpPr>
          <p:nvPr>
            <p:custDataLst>
              <p:tags r:id="rId16"/>
            </p:custDataLst>
          </p:nvPr>
        </p:nvSpPr>
        <p:spPr bwMode="auto">
          <a:xfrm>
            <a:off x="4882939" y="1564171"/>
            <a:ext cx="466725" cy="470045"/>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7" name="PA_椭圆 5">
            <a:extLst>
              <a:ext uri="{FF2B5EF4-FFF2-40B4-BE49-F238E27FC236}">
                <a16:creationId xmlns:a16="http://schemas.microsoft.com/office/drawing/2014/main" id="{9E0F2BA1-3239-4765-A1BC-80FCA402B1E1}"/>
              </a:ext>
            </a:extLst>
          </p:cNvPr>
          <p:cNvSpPr>
            <a:spLocks noChangeArrowheads="1"/>
          </p:cNvSpPr>
          <p:nvPr>
            <p:custDataLst>
              <p:tags r:id="rId17"/>
            </p:custDataLst>
          </p:nvPr>
        </p:nvSpPr>
        <p:spPr bwMode="auto">
          <a:xfrm>
            <a:off x="4882939" y="2408981"/>
            <a:ext cx="466725" cy="468457"/>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8" name="PA_椭圆 6">
            <a:extLst>
              <a:ext uri="{FF2B5EF4-FFF2-40B4-BE49-F238E27FC236}">
                <a16:creationId xmlns:a16="http://schemas.microsoft.com/office/drawing/2014/main" id="{740D6BC7-1814-44FA-B199-A4E25BD56D1D}"/>
              </a:ext>
            </a:extLst>
          </p:cNvPr>
          <p:cNvSpPr>
            <a:spLocks noChangeArrowheads="1"/>
          </p:cNvSpPr>
          <p:nvPr>
            <p:custDataLst>
              <p:tags r:id="rId18"/>
            </p:custDataLst>
          </p:nvPr>
        </p:nvSpPr>
        <p:spPr bwMode="auto">
          <a:xfrm>
            <a:off x="4882939" y="3250616"/>
            <a:ext cx="466725" cy="468457"/>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9" name="PA_椭圆 7">
            <a:extLst>
              <a:ext uri="{FF2B5EF4-FFF2-40B4-BE49-F238E27FC236}">
                <a16:creationId xmlns:a16="http://schemas.microsoft.com/office/drawing/2014/main" id="{51F32523-2333-49DE-8BE0-9AF543324898}"/>
              </a:ext>
            </a:extLst>
          </p:cNvPr>
          <p:cNvSpPr>
            <a:spLocks noChangeArrowheads="1"/>
          </p:cNvSpPr>
          <p:nvPr>
            <p:custDataLst>
              <p:tags r:id="rId19"/>
            </p:custDataLst>
          </p:nvPr>
        </p:nvSpPr>
        <p:spPr bwMode="auto">
          <a:xfrm>
            <a:off x="4882939" y="4092250"/>
            <a:ext cx="466725" cy="468457"/>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grpSp>
        <p:nvGrpSpPr>
          <p:cNvPr id="40" name="PA_淘宝店chenying0907 12">
            <a:extLst>
              <a:ext uri="{FF2B5EF4-FFF2-40B4-BE49-F238E27FC236}">
                <a16:creationId xmlns:a16="http://schemas.microsoft.com/office/drawing/2014/main" id="{5F3217B5-BCBA-4EC1-AA6A-4E11AA6DC5E9}"/>
              </a:ext>
            </a:extLst>
          </p:cNvPr>
          <p:cNvGrpSpPr>
            <a:grpSpLocks/>
          </p:cNvGrpSpPr>
          <p:nvPr>
            <p:custDataLst>
              <p:tags r:id="rId20"/>
            </p:custDataLst>
          </p:nvPr>
        </p:nvGrpSpPr>
        <p:grpSpPr bwMode="auto">
          <a:xfrm>
            <a:off x="5024226" y="1676917"/>
            <a:ext cx="190500" cy="242963"/>
            <a:chOff x="0" y="0"/>
            <a:chExt cx="120" cy="153"/>
          </a:xfrm>
        </p:grpSpPr>
        <p:sp>
          <p:nvSpPr>
            <p:cNvPr id="41" name="淘宝店chenying0907 13">
              <a:extLst>
                <a:ext uri="{FF2B5EF4-FFF2-40B4-BE49-F238E27FC236}">
                  <a16:creationId xmlns:a16="http://schemas.microsoft.com/office/drawing/2014/main" id="{36BCA62F-DF4E-4BAB-84CA-C2474E1CA7E6}"/>
                </a:ext>
              </a:extLst>
            </p:cNvPr>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2" name="淘宝店chenying0907 14">
              <a:extLst>
                <a:ext uri="{FF2B5EF4-FFF2-40B4-BE49-F238E27FC236}">
                  <a16:creationId xmlns:a16="http://schemas.microsoft.com/office/drawing/2014/main" id="{3331D7CB-8471-406F-940E-7A22469A7556}"/>
                </a:ext>
              </a:extLst>
            </p:cNvPr>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43" name="PA_任意多边形 19">
            <a:extLst>
              <a:ext uri="{FF2B5EF4-FFF2-40B4-BE49-F238E27FC236}">
                <a16:creationId xmlns:a16="http://schemas.microsoft.com/office/drawing/2014/main" id="{2D1B5CBF-F35E-4663-BB66-9C1800B84803}"/>
              </a:ext>
            </a:extLst>
          </p:cNvPr>
          <p:cNvSpPr>
            <a:spLocks noEditPoints="1"/>
          </p:cNvSpPr>
          <p:nvPr>
            <p:custDataLst>
              <p:tags r:id="rId21"/>
            </p:custDataLst>
          </p:nvPr>
        </p:nvSpPr>
        <p:spPr bwMode="auto">
          <a:xfrm>
            <a:off x="5002002" y="2523316"/>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4" name="PA_任意多边形 20">
            <a:extLst>
              <a:ext uri="{FF2B5EF4-FFF2-40B4-BE49-F238E27FC236}">
                <a16:creationId xmlns:a16="http://schemas.microsoft.com/office/drawing/2014/main" id="{BD7360CC-7AFA-4EB0-8BC7-4EEE3B52F1D9}"/>
              </a:ext>
            </a:extLst>
          </p:cNvPr>
          <p:cNvSpPr>
            <a:spLocks noEditPoints="1"/>
          </p:cNvSpPr>
          <p:nvPr>
            <p:custDataLst>
              <p:tags r:id="rId22"/>
            </p:custDataLst>
          </p:nvPr>
        </p:nvSpPr>
        <p:spPr bwMode="auto">
          <a:xfrm>
            <a:off x="5046452" y="3406239"/>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5" name="PA_任意多边形 23">
            <a:extLst>
              <a:ext uri="{FF2B5EF4-FFF2-40B4-BE49-F238E27FC236}">
                <a16:creationId xmlns:a16="http://schemas.microsoft.com/office/drawing/2014/main" id="{1ECB45C6-A1F4-47B3-9DDD-E7F2BD69240B}"/>
              </a:ext>
            </a:extLst>
          </p:cNvPr>
          <p:cNvSpPr>
            <a:spLocks noEditPoints="1"/>
          </p:cNvSpPr>
          <p:nvPr>
            <p:custDataLst>
              <p:tags r:id="rId23"/>
            </p:custDataLst>
          </p:nvPr>
        </p:nvSpPr>
        <p:spPr bwMode="auto">
          <a:xfrm>
            <a:off x="5002001" y="4212938"/>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6" name="PA_淘宝店chenying0907 24">
            <a:extLst>
              <a:ext uri="{FF2B5EF4-FFF2-40B4-BE49-F238E27FC236}">
                <a16:creationId xmlns:a16="http://schemas.microsoft.com/office/drawing/2014/main" id="{3367B4E0-6E36-4FE0-BCD1-BAAD576512C2}"/>
              </a:ext>
            </a:extLst>
          </p:cNvPr>
          <p:cNvSpPr>
            <a:spLocks noChangeArrowheads="1"/>
          </p:cNvSpPr>
          <p:nvPr>
            <p:custDataLst>
              <p:tags r:id="rId24"/>
            </p:custDataLst>
          </p:nvPr>
        </p:nvSpPr>
        <p:spPr bwMode="auto">
          <a:xfrm>
            <a:off x="5460787" y="1565758"/>
            <a:ext cx="3147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Team</a:t>
            </a:r>
            <a:r>
              <a:rPr lang="zh-CN" altLang="en-US" sz="1400" b="1" dirty="0">
                <a:latin typeface="Noto Sans S Chinese Medium" panose="020B0600000000000000" pitchFamily="34" charset="-122"/>
                <a:ea typeface="Noto Sans S Chinese Medium" panose="020B0600000000000000" pitchFamily="34" charset="-122"/>
              </a:rPr>
              <a:t> </a:t>
            </a:r>
            <a:r>
              <a:rPr lang="en-US" altLang="zh-CN" sz="1400" b="1" dirty="0">
                <a:latin typeface="Noto Sans S Chinese Medium" panose="020B0600000000000000" pitchFamily="34" charset="-122"/>
                <a:ea typeface="Noto Sans S Chinese Medium" panose="020B0600000000000000" pitchFamily="34" charset="-122"/>
              </a:rPr>
              <a:t>background</a:t>
            </a:r>
          </a:p>
          <a:p>
            <a:r>
              <a:rPr lang="en-US" altLang="zh-CN" sz="1000" dirty="0">
                <a:latin typeface="Noto Sans S Chinese Medium" panose="020B0600000000000000" pitchFamily="34" charset="-122"/>
                <a:ea typeface="Noto Sans S Chinese Medium" panose="020B0600000000000000" pitchFamily="34" charset="-122"/>
              </a:rPr>
              <a:t>Engineers from Huawei, Microsoft, Hewlett-Packard, IBM, Apple, Google, etc.</a:t>
            </a:r>
          </a:p>
        </p:txBody>
      </p:sp>
      <p:sp>
        <p:nvSpPr>
          <p:cNvPr id="47" name="PA_淘宝店chenying0907 25">
            <a:extLst>
              <a:ext uri="{FF2B5EF4-FFF2-40B4-BE49-F238E27FC236}">
                <a16:creationId xmlns:a16="http://schemas.microsoft.com/office/drawing/2014/main" id="{C04B1098-8A6B-4738-A208-AA6AC4EB4521}"/>
              </a:ext>
            </a:extLst>
          </p:cNvPr>
          <p:cNvSpPr>
            <a:spLocks noChangeArrowheads="1"/>
          </p:cNvSpPr>
          <p:nvPr>
            <p:custDataLst>
              <p:tags r:id="rId25"/>
            </p:custDataLst>
          </p:nvPr>
        </p:nvSpPr>
        <p:spPr bwMode="auto">
          <a:xfrm>
            <a:off x="5460787" y="2456161"/>
            <a:ext cx="2808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Core</a:t>
            </a:r>
            <a:r>
              <a:rPr lang="zh-CN" altLang="en-US" sz="1400" b="1" dirty="0">
                <a:latin typeface="Noto Sans S Chinese Medium" panose="020B0600000000000000" pitchFamily="34" charset="-122"/>
                <a:ea typeface="Noto Sans S Chinese Medium" panose="020B0600000000000000" pitchFamily="34" charset="-122"/>
              </a:rPr>
              <a:t> </a:t>
            </a:r>
            <a:r>
              <a:rPr lang="en-US" altLang="zh-CN" sz="1400" b="1" dirty="0">
                <a:latin typeface="Noto Sans S Chinese Medium" panose="020B0600000000000000" pitchFamily="34" charset="-122"/>
                <a:ea typeface="Noto Sans S Chinese Medium" panose="020B0600000000000000" pitchFamily="34" charset="-122"/>
              </a:rPr>
              <a:t>technology</a:t>
            </a:r>
          </a:p>
          <a:p>
            <a:r>
              <a:rPr lang="en-US" altLang="zh-CN" sz="1000" dirty="0">
                <a:latin typeface="Noto Sans S Chinese Medium" panose="020B0600000000000000" pitchFamily="34" charset="-122"/>
                <a:ea typeface="Noto Sans S Chinese Medium" panose="020B0600000000000000" pitchFamily="34" charset="-122"/>
              </a:rPr>
              <a:t>Focus on face recognition.</a:t>
            </a:r>
          </a:p>
        </p:txBody>
      </p:sp>
      <p:sp>
        <p:nvSpPr>
          <p:cNvPr id="48" name="PA_淘宝店chenying0907 26">
            <a:extLst>
              <a:ext uri="{FF2B5EF4-FFF2-40B4-BE49-F238E27FC236}">
                <a16:creationId xmlns:a16="http://schemas.microsoft.com/office/drawing/2014/main" id="{62B1D93F-9A14-4A8D-B94C-C71FB1F86717}"/>
              </a:ext>
            </a:extLst>
          </p:cNvPr>
          <p:cNvSpPr>
            <a:spLocks noChangeArrowheads="1"/>
          </p:cNvSpPr>
          <p:nvPr>
            <p:custDataLst>
              <p:tags r:id="rId26"/>
            </p:custDataLst>
          </p:nvPr>
        </p:nvSpPr>
        <p:spPr bwMode="auto">
          <a:xfrm>
            <a:off x="5460788" y="3249027"/>
            <a:ext cx="2808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Application</a:t>
            </a:r>
            <a:r>
              <a:rPr lang="zh-CN" altLang="en-US" sz="1400" b="1" dirty="0">
                <a:latin typeface="Noto Sans S Chinese Medium" panose="020B0600000000000000" pitchFamily="34" charset="-122"/>
                <a:ea typeface="Noto Sans S Chinese Medium" panose="020B0600000000000000" pitchFamily="34" charset="-122"/>
              </a:rPr>
              <a:t> </a:t>
            </a:r>
            <a:r>
              <a:rPr lang="en-US" altLang="zh-CN" sz="1400" b="1" dirty="0">
                <a:latin typeface="Noto Sans S Chinese Medium" panose="020B0600000000000000" pitchFamily="34" charset="-122"/>
                <a:ea typeface="Noto Sans S Chinese Medium" panose="020B0600000000000000" pitchFamily="34" charset="-122"/>
              </a:rPr>
              <a:t>fields</a:t>
            </a:r>
          </a:p>
          <a:p>
            <a:r>
              <a:rPr lang="en-US" altLang="zh-CN" sz="1000" dirty="0">
                <a:latin typeface="Noto Sans S Chinese Medium" panose="020B0600000000000000" pitchFamily="34" charset="-122"/>
                <a:ea typeface="Noto Sans S Chinese Medium" panose="020B0600000000000000" pitchFamily="34" charset="-122"/>
              </a:rPr>
              <a:t>Banks, airports, security, etc.</a:t>
            </a:r>
          </a:p>
        </p:txBody>
      </p:sp>
      <p:sp>
        <p:nvSpPr>
          <p:cNvPr id="49" name="PA_淘宝店chenying0907 27">
            <a:extLst>
              <a:ext uri="{FF2B5EF4-FFF2-40B4-BE49-F238E27FC236}">
                <a16:creationId xmlns:a16="http://schemas.microsoft.com/office/drawing/2014/main" id="{76F531B4-0F2D-4B5F-86A8-123F862D14F0}"/>
              </a:ext>
            </a:extLst>
          </p:cNvPr>
          <p:cNvSpPr>
            <a:spLocks noChangeArrowheads="1"/>
          </p:cNvSpPr>
          <p:nvPr>
            <p:custDataLst>
              <p:tags r:id="rId27"/>
            </p:custDataLst>
          </p:nvPr>
        </p:nvSpPr>
        <p:spPr bwMode="auto">
          <a:xfrm>
            <a:off x="5460787" y="4106542"/>
            <a:ext cx="33144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Customers </a:t>
            </a:r>
          </a:p>
          <a:p>
            <a:r>
              <a:rPr lang="en-US" altLang="zh-CN" sz="1000" dirty="0">
                <a:latin typeface="Noto Sans S Chinese Medium" panose="020B0600000000000000" pitchFamily="34" charset="-122"/>
                <a:ea typeface="Noto Sans S Chinese Medium" panose="020B0600000000000000" pitchFamily="34" charset="-122"/>
              </a:rPr>
              <a:t>People's bank, the head office of the four major banks, the public security system, the major airports, etc.</a:t>
            </a:r>
            <a:r>
              <a:rPr lang="nb-NO" altLang="zh-CN" sz="1000" dirty="0">
                <a:latin typeface="Noto Sans S Chinese Medium" panose="020B0600000000000000" pitchFamily="34" charset="-122"/>
                <a:ea typeface="Noto Sans S Chinese Medium" panose="020B0600000000000000" pitchFamily="34" charset="-122"/>
              </a:rPr>
              <a:t>.</a:t>
            </a:r>
            <a:endParaRPr lang="en-US" altLang="zh-CN" sz="1000" dirty="0">
              <a:latin typeface="Noto Sans S Chinese Medium" panose="020B0600000000000000" pitchFamily="34" charset="-122"/>
              <a:ea typeface="Noto Sans S Chinese Medium" panose="020B0600000000000000" pitchFamily="34" charset="-122"/>
            </a:endParaRPr>
          </a:p>
        </p:txBody>
      </p:sp>
      <p:pic>
        <p:nvPicPr>
          <p:cNvPr id="52" name="图片 51">
            <a:extLst>
              <a:ext uri="{FF2B5EF4-FFF2-40B4-BE49-F238E27FC236}">
                <a16:creationId xmlns:a16="http://schemas.microsoft.com/office/drawing/2014/main" id="{615C5B32-CA20-409A-B26E-B3D9AEACFCDB}"/>
              </a:ext>
            </a:extLst>
          </p:cNvPr>
          <p:cNvPicPr/>
          <p:nvPr/>
        </p:nvPicPr>
        <p:blipFill>
          <a:blip r:embed="rId30"/>
          <a:stretch>
            <a:fillRect/>
          </a:stretch>
        </p:blipFill>
        <p:spPr>
          <a:xfrm>
            <a:off x="2905919" y="804779"/>
            <a:ext cx="1808562" cy="620199"/>
          </a:xfrm>
          <a:prstGeom prst="rect">
            <a:avLst/>
          </a:prstGeom>
        </p:spPr>
      </p:pic>
      <p:pic>
        <p:nvPicPr>
          <p:cNvPr id="53" name="图片 52">
            <a:extLst>
              <a:ext uri="{FF2B5EF4-FFF2-40B4-BE49-F238E27FC236}">
                <a16:creationId xmlns:a16="http://schemas.microsoft.com/office/drawing/2014/main" id="{9996021E-7718-4DAF-9BDB-D78696C2D757}"/>
              </a:ext>
            </a:extLst>
          </p:cNvPr>
          <p:cNvPicPr/>
          <p:nvPr/>
        </p:nvPicPr>
        <p:blipFill>
          <a:blip r:embed="rId31">
            <a:extLst>
              <a:ext uri="{28A0092B-C50C-407E-A947-70E740481C1C}">
                <a14:useLocalDpi xmlns:a14="http://schemas.microsoft.com/office/drawing/2010/main" val="0"/>
              </a:ext>
            </a:extLst>
          </a:blip>
          <a:stretch>
            <a:fillRect/>
          </a:stretch>
        </p:blipFill>
        <p:spPr>
          <a:xfrm>
            <a:off x="7123113" y="624342"/>
            <a:ext cx="1145964" cy="939830"/>
          </a:xfrm>
          <a:prstGeom prst="rect">
            <a:avLst/>
          </a:prstGeom>
        </p:spPr>
      </p:pic>
    </p:spTree>
    <p:extLst>
      <p:ext uri="{BB962C8B-B14F-4D97-AF65-F5344CB8AC3E}">
        <p14:creationId xmlns:p14="http://schemas.microsoft.com/office/powerpoint/2010/main" val="2617459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descr="图片包含 屏幕截图&#10;&#10;描述已自动生成">
            <a:extLst>
              <a:ext uri="{FF2B5EF4-FFF2-40B4-BE49-F238E27FC236}">
                <a16:creationId xmlns:a16="http://schemas.microsoft.com/office/drawing/2014/main" id="{31D96373-429E-4DE3-8B7B-67EC8C748A73}"/>
              </a:ext>
            </a:extLst>
          </p:cNvPr>
          <p:cNvPicPr>
            <a:picLocks noChangeAspect="1"/>
          </p:cNvPicPr>
          <p:nvPr/>
        </p:nvPicPr>
        <p:blipFill>
          <a:blip r:embed="rId19"/>
          <a:stretch>
            <a:fillRect/>
          </a:stretch>
        </p:blipFill>
        <p:spPr>
          <a:xfrm>
            <a:off x="4491038" y="592520"/>
            <a:ext cx="4304456" cy="1122602"/>
          </a:xfrm>
          <a:prstGeom prst="rect">
            <a:avLst/>
          </a:prstGeom>
        </p:spPr>
      </p:pic>
      <p:pic>
        <p:nvPicPr>
          <p:cNvPr id="38" name="图片 37" descr="图片包含 屏幕截图&#10;&#10;描述已自动生成">
            <a:extLst>
              <a:ext uri="{FF2B5EF4-FFF2-40B4-BE49-F238E27FC236}">
                <a16:creationId xmlns:a16="http://schemas.microsoft.com/office/drawing/2014/main" id="{A56ACFB2-54C8-4062-B356-EDC8B70A60B6}"/>
              </a:ext>
            </a:extLst>
          </p:cNvPr>
          <p:cNvPicPr>
            <a:picLocks noChangeAspect="1"/>
          </p:cNvPicPr>
          <p:nvPr/>
        </p:nvPicPr>
        <p:blipFill>
          <a:blip r:embed="rId20"/>
          <a:stretch>
            <a:fillRect/>
          </a:stretch>
        </p:blipFill>
        <p:spPr>
          <a:xfrm>
            <a:off x="5419725" y="1776786"/>
            <a:ext cx="3564121" cy="1764926"/>
          </a:xfrm>
          <a:prstGeom prst="rect">
            <a:avLst/>
          </a:prstGeom>
        </p:spPr>
      </p:pic>
      <p:pic>
        <p:nvPicPr>
          <p:cNvPr id="17" name="图片 16" descr="图片包含 屏幕截图&#10;&#10;描述已自动生成">
            <a:extLst>
              <a:ext uri="{FF2B5EF4-FFF2-40B4-BE49-F238E27FC236}">
                <a16:creationId xmlns:a16="http://schemas.microsoft.com/office/drawing/2014/main" id="{9AE678FD-132B-49CE-92AF-113EF4A81461}"/>
              </a:ext>
            </a:extLst>
          </p:cNvPr>
          <p:cNvPicPr>
            <a:picLocks noChangeAspect="1"/>
          </p:cNvPicPr>
          <p:nvPr/>
        </p:nvPicPr>
        <p:blipFill>
          <a:blip r:embed="rId21"/>
          <a:stretch>
            <a:fillRect/>
          </a:stretch>
        </p:blipFill>
        <p:spPr>
          <a:xfrm>
            <a:off x="434662" y="3280969"/>
            <a:ext cx="3733481" cy="1322957"/>
          </a:xfrm>
          <a:prstGeom prst="rect">
            <a:avLst/>
          </a:prstGeom>
        </p:spPr>
      </p:pic>
      <p:pic>
        <p:nvPicPr>
          <p:cNvPr id="14" name="图片 13" descr="图片包含 屏幕截图&#10;&#10;描述已自动生成">
            <a:extLst>
              <a:ext uri="{FF2B5EF4-FFF2-40B4-BE49-F238E27FC236}">
                <a16:creationId xmlns:a16="http://schemas.microsoft.com/office/drawing/2014/main" id="{CF613A9F-930A-4324-B4AD-961341F28FD1}"/>
              </a:ext>
            </a:extLst>
          </p:cNvPr>
          <p:cNvPicPr>
            <a:picLocks noChangeAspect="1"/>
          </p:cNvPicPr>
          <p:nvPr/>
        </p:nvPicPr>
        <p:blipFill>
          <a:blip r:embed="rId22"/>
          <a:stretch>
            <a:fillRect/>
          </a:stretch>
        </p:blipFill>
        <p:spPr>
          <a:xfrm>
            <a:off x="282908" y="1494808"/>
            <a:ext cx="4071605" cy="1203512"/>
          </a:xfrm>
          <a:prstGeom prst="rect">
            <a:avLst/>
          </a:prstGeom>
        </p:spPr>
      </p:pic>
      <p:sp>
        <p:nvSpPr>
          <p:cNvPr id="2" name="PA_任意多边形 21">
            <a:extLst>
              <a:ext uri="{FF2B5EF4-FFF2-40B4-BE49-F238E27FC236}">
                <a16:creationId xmlns:a16="http://schemas.microsoft.com/office/drawing/2014/main" id="{8FDB1F66-1EFA-A143-9EF3-DDE565260F02}"/>
              </a:ext>
            </a:extLst>
          </p:cNvPr>
          <p:cNvSpPr>
            <a:spLocks/>
          </p:cNvSpPr>
          <p:nvPr>
            <p:custDataLst>
              <p:tags r:id="rId1"/>
            </p:custDataLst>
          </p:nvPr>
        </p:nvSpPr>
        <p:spPr bwMode="auto">
          <a:xfrm>
            <a:off x="3195639" y="1590531"/>
            <a:ext cx="1679575" cy="1683269"/>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 name="PA_任意多边形 22">
            <a:extLst>
              <a:ext uri="{FF2B5EF4-FFF2-40B4-BE49-F238E27FC236}">
                <a16:creationId xmlns:a16="http://schemas.microsoft.com/office/drawing/2014/main" id="{0FFC23AD-77C7-CC47-A1C6-1664589B72A0}"/>
              </a:ext>
            </a:extLst>
          </p:cNvPr>
          <p:cNvSpPr>
            <a:spLocks/>
          </p:cNvSpPr>
          <p:nvPr>
            <p:custDataLst>
              <p:tags r:id="rId2"/>
            </p:custDataLst>
          </p:nvPr>
        </p:nvSpPr>
        <p:spPr bwMode="auto">
          <a:xfrm>
            <a:off x="3195639" y="2659249"/>
            <a:ext cx="1679575" cy="1680093"/>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23">
            <a:extLst>
              <a:ext uri="{FF2B5EF4-FFF2-40B4-BE49-F238E27FC236}">
                <a16:creationId xmlns:a16="http://schemas.microsoft.com/office/drawing/2014/main" id="{EFA98144-37FE-0F4F-9919-BCE93FC1A0EB}"/>
              </a:ext>
            </a:extLst>
          </p:cNvPr>
          <p:cNvSpPr>
            <a:spLocks/>
          </p:cNvSpPr>
          <p:nvPr>
            <p:custDataLst>
              <p:tags r:id="rId3"/>
            </p:custDataLst>
          </p:nvPr>
        </p:nvSpPr>
        <p:spPr bwMode="auto">
          <a:xfrm>
            <a:off x="4260851" y="1590531"/>
            <a:ext cx="1679575" cy="1683269"/>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任意多边形 24">
            <a:extLst>
              <a:ext uri="{FF2B5EF4-FFF2-40B4-BE49-F238E27FC236}">
                <a16:creationId xmlns:a16="http://schemas.microsoft.com/office/drawing/2014/main" id="{2F582017-6B5A-1F46-95FE-4F86203ECE2A}"/>
              </a:ext>
            </a:extLst>
          </p:cNvPr>
          <p:cNvSpPr>
            <a:spLocks/>
          </p:cNvSpPr>
          <p:nvPr>
            <p:custDataLst>
              <p:tags r:id="rId4"/>
            </p:custDataLst>
          </p:nvPr>
        </p:nvSpPr>
        <p:spPr bwMode="auto">
          <a:xfrm>
            <a:off x="4260851" y="2659249"/>
            <a:ext cx="1679575" cy="1680093"/>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25">
            <a:extLst>
              <a:ext uri="{FF2B5EF4-FFF2-40B4-BE49-F238E27FC236}">
                <a16:creationId xmlns:a16="http://schemas.microsoft.com/office/drawing/2014/main" id="{9CBD164A-45EE-7B4E-89B2-440F8D3D38EE}"/>
              </a:ext>
            </a:extLst>
          </p:cNvPr>
          <p:cNvSpPr>
            <a:spLocks noEditPoints="1"/>
          </p:cNvSpPr>
          <p:nvPr>
            <p:custDataLst>
              <p:tags r:id="rId5"/>
            </p:custDataLst>
          </p:nvPr>
        </p:nvSpPr>
        <p:spPr bwMode="auto">
          <a:xfrm>
            <a:off x="5494339" y="2881567"/>
            <a:ext cx="282575" cy="227082"/>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26">
            <a:extLst>
              <a:ext uri="{FF2B5EF4-FFF2-40B4-BE49-F238E27FC236}">
                <a16:creationId xmlns:a16="http://schemas.microsoft.com/office/drawing/2014/main" id="{AF5CCCCB-16D3-BC4C-9EAB-0CC61664FA43}"/>
              </a:ext>
            </a:extLst>
          </p:cNvPr>
          <p:cNvSpPr>
            <a:spLocks noEditPoints="1"/>
          </p:cNvSpPr>
          <p:nvPr>
            <p:custDataLst>
              <p:tags r:id="rId6"/>
            </p:custDataLst>
          </p:nvPr>
        </p:nvSpPr>
        <p:spPr bwMode="auto">
          <a:xfrm>
            <a:off x="3333750" y="2878391"/>
            <a:ext cx="279400" cy="233434"/>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27">
            <a:extLst>
              <a:ext uri="{FF2B5EF4-FFF2-40B4-BE49-F238E27FC236}">
                <a16:creationId xmlns:a16="http://schemas.microsoft.com/office/drawing/2014/main" id="{760F613D-F44E-FD4C-BE7D-C33C1A82EF3A}"/>
              </a:ext>
            </a:extLst>
          </p:cNvPr>
          <p:cNvSpPr>
            <a:spLocks noEditPoints="1"/>
          </p:cNvSpPr>
          <p:nvPr>
            <p:custDataLst>
              <p:tags r:id="rId7"/>
            </p:custDataLst>
          </p:nvPr>
        </p:nvSpPr>
        <p:spPr bwMode="auto">
          <a:xfrm>
            <a:off x="4448175" y="1747742"/>
            <a:ext cx="280988" cy="233434"/>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28">
            <a:extLst>
              <a:ext uri="{FF2B5EF4-FFF2-40B4-BE49-F238E27FC236}">
                <a16:creationId xmlns:a16="http://schemas.microsoft.com/office/drawing/2014/main" id="{484F9DFA-BC27-2545-90FE-2DEB5117E381}"/>
              </a:ext>
            </a:extLst>
          </p:cNvPr>
          <p:cNvSpPr>
            <a:spLocks noEditPoints="1"/>
          </p:cNvSpPr>
          <p:nvPr>
            <p:custDataLst>
              <p:tags r:id="rId8"/>
            </p:custDataLst>
          </p:nvPr>
        </p:nvSpPr>
        <p:spPr bwMode="auto">
          <a:xfrm>
            <a:off x="4416426" y="2837103"/>
            <a:ext cx="309563" cy="252490"/>
          </a:xfrm>
          <a:custGeom>
            <a:avLst/>
            <a:gdLst>
              <a:gd name="T0" fmla="*/ 125 w 162"/>
              <a:gd name="T1" fmla="*/ 29 h 132"/>
              <a:gd name="T2" fmla="*/ 146 w 162"/>
              <a:gd name="T3" fmla="*/ 77 h 132"/>
              <a:gd name="T4" fmla="*/ 162 w 162"/>
              <a:gd name="T5" fmla="*/ 106 h 132"/>
              <a:gd name="T6" fmla="*/ 154 w 162"/>
              <a:gd name="T7" fmla="*/ 125 h 132"/>
              <a:gd name="T8" fmla="*/ 146 w 162"/>
              <a:gd name="T9" fmla="*/ 127 h 132"/>
              <a:gd name="T10" fmla="*/ 21 w 162"/>
              <a:gd name="T11" fmla="*/ 132 h 132"/>
              <a:gd name="T12" fmla="*/ 16 w 162"/>
              <a:gd name="T13" fmla="*/ 125 h 132"/>
              <a:gd name="T14" fmla="*/ 2 w 162"/>
              <a:gd name="T15" fmla="*/ 121 h 132"/>
              <a:gd name="T16" fmla="*/ 3 w 162"/>
              <a:gd name="T17" fmla="*/ 94 h 132"/>
              <a:gd name="T18" fmla="*/ 8 w 162"/>
              <a:gd name="T19" fmla="*/ 58 h 132"/>
              <a:gd name="T20" fmla="*/ 46 w 162"/>
              <a:gd name="T21" fmla="*/ 30 h 132"/>
              <a:gd name="T22" fmla="*/ 97 w 162"/>
              <a:gd name="T23" fmla="*/ 122 h 132"/>
              <a:gd name="T24" fmla="*/ 97 w 162"/>
              <a:gd name="T25" fmla="*/ 117 h 132"/>
              <a:gd name="T26" fmla="*/ 103 w 162"/>
              <a:gd name="T27" fmla="*/ 98 h 132"/>
              <a:gd name="T28" fmla="*/ 117 w 162"/>
              <a:gd name="T29" fmla="*/ 111 h 132"/>
              <a:gd name="T30" fmla="*/ 115 w 162"/>
              <a:gd name="T31" fmla="*/ 88 h 132"/>
              <a:gd name="T32" fmla="*/ 112 w 162"/>
              <a:gd name="T33" fmla="*/ 83 h 132"/>
              <a:gd name="T34" fmla="*/ 112 w 162"/>
              <a:gd name="T35" fmla="*/ 82 h 132"/>
              <a:gd name="T36" fmla="*/ 109 w 162"/>
              <a:gd name="T37" fmla="*/ 79 h 132"/>
              <a:gd name="T38" fmla="*/ 64 w 162"/>
              <a:gd name="T39" fmla="*/ 68 h 132"/>
              <a:gd name="T40" fmla="*/ 50 w 162"/>
              <a:gd name="T41" fmla="*/ 82 h 132"/>
              <a:gd name="T42" fmla="*/ 50 w 162"/>
              <a:gd name="T43" fmla="*/ 82 h 132"/>
              <a:gd name="T44" fmla="*/ 45 w 162"/>
              <a:gd name="T45" fmla="*/ 100 h 132"/>
              <a:gd name="T46" fmla="*/ 59 w 162"/>
              <a:gd name="T47" fmla="*/ 112 h 132"/>
              <a:gd name="T48" fmla="*/ 65 w 162"/>
              <a:gd name="T49" fmla="*/ 98 h 132"/>
              <a:gd name="T50" fmla="*/ 65 w 162"/>
              <a:gd name="T51" fmla="*/ 117 h 132"/>
              <a:gd name="T52" fmla="*/ 81 w 162"/>
              <a:gd name="T53" fmla="*/ 61 h 132"/>
              <a:gd name="T54" fmla="*/ 81 w 162"/>
              <a:gd name="T55" fmla="*/ 11 h 132"/>
              <a:gd name="T56" fmla="*/ 26 w 162"/>
              <a:gd name="T57" fmla="*/ 122 h 132"/>
              <a:gd name="T58" fmla="*/ 37 w 162"/>
              <a:gd name="T59" fmla="*/ 118 h 132"/>
              <a:gd name="T60" fmla="*/ 36 w 162"/>
              <a:gd name="T61" fmla="*/ 86 h 132"/>
              <a:gd name="T62" fmla="*/ 12 w 162"/>
              <a:gd name="T63" fmla="*/ 98 h 132"/>
              <a:gd name="T64" fmla="*/ 11 w 162"/>
              <a:gd name="T65" fmla="*/ 114 h 132"/>
              <a:gd name="T66" fmla="*/ 23 w 162"/>
              <a:gd name="T67" fmla="*/ 102 h 132"/>
              <a:gd name="T68" fmla="*/ 46 w 162"/>
              <a:gd name="T69" fmla="*/ 42 h 132"/>
              <a:gd name="T70" fmla="*/ 37 w 162"/>
              <a:gd name="T71" fmla="*/ 40 h 132"/>
              <a:gd name="T72" fmla="*/ 24 w 162"/>
              <a:gd name="T73" fmla="*/ 71 h 132"/>
              <a:gd name="T74" fmla="*/ 41 w 162"/>
              <a:gd name="T75" fmla="*/ 76 h 132"/>
              <a:gd name="T76" fmla="*/ 56 w 162"/>
              <a:gd name="T77" fmla="*/ 62 h 132"/>
              <a:gd name="T78" fmla="*/ 56 w 162"/>
              <a:gd name="T79" fmla="*/ 61 h 132"/>
              <a:gd name="T80" fmla="*/ 46 w 162"/>
              <a:gd name="T81" fmla="*/ 42 h 132"/>
              <a:gd name="T82" fmla="*/ 136 w 162"/>
              <a:gd name="T83" fmla="*/ 122 h 132"/>
              <a:gd name="T84" fmla="*/ 139 w 162"/>
              <a:gd name="T85" fmla="*/ 102 h 132"/>
              <a:gd name="T86" fmla="*/ 151 w 162"/>
              <a:gd name="T87" fmla="*/ 114 h 132"/>
              <a:gd name="T88" fmla="*/ 150 w 162"/>
              <a:gd name="T89" fmla="*/ 98 h 132"/>
              <a:gd name="T90" fmla="*/ 137 w 162"/>
              <a:gd name="T91" fmla="*/ 84 h 132"/>
              <a:gd name="T92" fmla="*/ 128 w 162"/>
              <a:gd name="T93" fmla="*/ 111 h 132"/>
              <a:gd name="T94" fmla="*/ 136 w 162"/>
              <a:gd name="T95" fmla="*/ 122 h 132"/>
              <a:gd name="T96" fmla="*/ 116 w 162"/>
              <a:gd name="T97" fmla="*/ 42 h 132"/>
              <a:gd name="T98" fmla="*/ 116 w 162"/>
              <a:gd name="T99" fmla="*/ 42 h 132"/>
              <a:gd name="T100" fmla="*/ 106 w 162"/>
              <a:gd name="T101" fmla="*/ 61 h 132"/>
              <a:gd name="T102" fmla="*/ 116 w 162"/>
              <a:gd name="T103" fmla="*/ 72 h 132"/>
              <a:gd name="T104" fmla="*/ 121 w 162"/>
              <a:gd name="T105" fmla="*/ 76 h 132"/>
              <a:gd name="T106" fmla="*/ 138 w 162"/>
              <a:gd name="T107" fmla="*/ 71 h 132"/>
              <a:gd name="T108" fmla="*/ 125 w 162"/>
              <a:gd name="T109" fmla="*/ 4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132">
                <a:moveTo>
                  <a:pt x="81" y="0"/>
                </a:moveTo>
                <a:cubicBezTo>
                  <a:pt x="99" y="0"/>
                  <a:pt x="114" y="13"/>
                  <a:pt x="116" y="30"/>
                </a:cubicBezTo>
                <a:cubicBezTo>
                  <a:pt x="119" y="30"/>
                  <a:pt x="122" y="29"/>
                  <a:pt x="125" y="29"/>
                </a:cubicBezTo>
                <a:cubicBezTo>
                  <a:pt x="133" y="29"/>
                  <a:pt x="140" y="32"/>
                  <a:pt x="145" y="37"/>
                </a:cubicBezTo>
                <a:cubicBezTo>
                  <a:pt x="150" y="43"/>
                  <a:pt x="154" y="50"/>
                  <a:pt x="154" y="58"/>
                </a:cubicBezTo>
                <a:cubicBezTo>
                  <a:pt x="154" y="65"/>
                  <a:pt x="151" y="72"/>
                  <a:pt x="146" y="77"/>
                </a:cubicBezTo>
                <a:cubicBezTo>
                  <a:pt x="153" y="84"/>
                  <a:pt x="153" y="84"/>
                  <a:pt x="153" y="84"/>
                </a:cubicBezTo>
                <a:cubicBezTo>
                  <a:pt x="156" y="87"/>
                  <a:pt x="158" y="90"/>
                  <a:pt x="159" y="94"/>
                </a:cubicBezTo>
                <a:cubicBezTo>
                  <a:pt x="161" y="98"/>
                  <a:pt x="162" y="102"/>
                  <a:pt x="162" y="106"/>
                </a:cubicBezTo>
                <a:cubicBezTo>
                  <a:pt x="162" y="115"/>
                  <a:pt x="162" y="115"/>
                  <a:pt x="162" y="115"/>
                </a:cubicBezTo>
                <a:cubicBezTo>
                  <a:pt x="162" y="117"/>
                  <a:pt x="161" y="119"/>
                  <a:pt x="160" y="121"/>
                </a:cubicBezTo>
                <a:cubicBezTo>
                  <a:pt x="158" y="123"/>
                  <a:pt x="156" y="124"/>
                  <a:pt x="154" y="125"/>
                </a:cubicBezTo>
                <a:cubicBezTo>
                  <a:pt x="153" y="125"/>
                  <a:pt x="153" y="125"/>
                  <a:pt x="153" y="125"/>
                </a:cubicBezTo>
                <a:cubicBezTo>
                  <a:pt x="146" y="125"/>
                  <a:pt x="146" y="125"/>
                  <a:pt x="146" y="125"/>
                </a:cubicBezTo>
                <a:cubicBezTo>
                  <a:pt x="146" y="127"/>
                  <a:pt x="146" y="127"/>
                  <a:pt x="146" y="127"/>
                </a:cubicBezTo>
                <a:cubicBezTo>
                  <a:pt x="146" y="130"/>
                  <a:pt x="144" y="132"/>
                  <a:pt x="141" y="132"/>
                </a:cubicBezTo>
                <a:cubicBezTo>
                  <a:pt x="141" y="132"/>
                  <a:pt x="141" y="132"/>
                  <a:pt x="141" y="132"/>
                </a:cubicBezTo>
                <a:cubicBezTo>
                  <a:pt x="21" y="132"/>
                  <a:pt x="21" y="132"/>
                  <a:pt x="21" y="132"/>
                </a:cubicBezTo>
                <a:cubicBezTo>
                  <a:pt x="21" y="132"/>
                  <a:pt x="21" y="132"/>
                  <a:pt x="21" y="132"/>
                </a:cubicBezTo>
                <a:cubicBezTo>
                  <a:pt x="18" y="132"/>
                  <a:pt x="16" y="130"/>
                  <a:pt x="16" y="127"/>
                </a:cubicBezTo>
                <a:cubicBezTo>
                  <a:pt x="16" y="125"/>
                  <a:pt x="16" y="125"/>
                  <a:pt x="16" y="125"/>
                </a:cubicBezTo>
                <a:cubicBezTo>
                  <a:pt x="9" y="125"/>
                  <a:pt x="9" y="125"/>
                  <a:pt x="9" y="125"/>
                </a:cubicBezTo>
                <a:cubicBezTo>
                  <a:pt x="9" y="125"/>
                  <a:pt x="9" y="125"/>
                  <a:pt x="8" y="125"/>
                </a:cubicBezTo>
                <a:cubicBezTo>
                  <a:pt x="6" y="124"/>
                  <a:pt x="4" y="123"/>
                  <a:pt x="2" y="121"/>
                </a:cubicBezTo>
                <a:cubicBezTo>
                  <a:pt x="1" y="119"/>
                  <a:pt x="0" y="117"/>
                  <a:pt x="0" y="115"/>
                </a:cubicBezTo>
                <a:cubicBezTo>
                  <a:pt x="0" y="106"/>
                  <a:pt x="0" y="106"/>
                  <a:pt x="0" y="106"/>
                </a:cubicBezTo>
                <a:cubicBezTo>
                  <a:pt x="0" y="102"/>
                  <a:pt x="1" y="98"/>
                  <a:pt x="3" y="94"/>
                </a:cubicBezTo>
                <a:cubicBezTo>
                  <a:pt x="4" y="90"/>
                  <a:pt x="6" y="87"/>
                  <a:pt x="9" y="84"/>
                </a:cubicBezTo>
                <a:cubicBezTo>
                  <a:pt x="16" y="77"/>
                  <a:pt x="16" y="77"/>
                  <a:pt x="16" y="77"/>
                </a:cubicBezTo>
                <a:cubicBezTo>
                  <a:pt x="11" y="72"/>
                  <a:pt x="8" y="65"/>
                  <a:pt x="8" y="58"/>
                </a:cubicBezTo>
                <a:cubicBezTo>
                  <a:pt x="8" y="50"/>
                  <a:pt x="12" y="43"/>
                  <a:pt x="17" y="37"/>
                </a:cubicBezTo>
                <a:cubicBezTo>
                  <a:pt x="22" y="32"/>
                  <a:pt x="29" y="29"/>
                  <a:pt x="37" y="29"/>
                </a:cubicBezTo>
                <a:cubicBezTo>
                  <a:pt x="40" y="29"/>
                  <a:pt x="43" y="30"/>
                  <a:pt x="46" y="30"/>
                </a:cubicBezTo>
                <a:cubicBezTo>
                  <a:pt x="48" y="13"/>
                  <a:pt x="63" y="0"/>
                  <a:pt x="81" y="0"/>
                </a:cubicBezTo>
                <a:close/>
                <a:moveTo>
                  <a:pt x="97" y="122"/>
                </a:moveTo>
                <a:cubicBezTo>
                  <a:pt x="97" y="122"/>
                  <a:pt x="97" y="122"/>
                  <a:pt x="97" y="122"/>
                </a:cubicBezTo>
                <a:cubicBezTo>
                  <a:pt x="97" y="117"/>
                  <a:pt x="97" y="117"/>
                  <a:pt x="97" y="117"/>
                </a:cubicBezTo>
                <a:cubicBezTo>
                  <a:pt x="97" y="117"/>
                  <a:pt x="97" y="117"/>
                  <a:pt x="97" y="117"/>
                </a:cubicBezTo>
                <a:cubicBezTo>
                  <a:pt x="97" y="117"/>
                  <a:pt x="97" y="117"/>
                  <a:pt x="97" y="117"/>
                </a:cubicBezTo>
                <a:cubicBezTo>
                  <a:pt x="97" y="98"/>
                  <a:pt x="97" y="98"/>
                  <a:pt x="97" y="98"/>
                </a:cubicBezTo>
                <a:cubicBezTo>
                  <a:pt x="97" y="96"/>
                  <a:pt x="99" y="95"/>
                  <a:pt x="100" y="95"/>
                </a:cubicBezTo>
                <a:cubicBezTo>
                  <a:pt x="102" y="95"/>
                  <a:pt x="103" y="96"/>
                  <a:pt x="103" y="98"/>
                </a:cubicBezTo>
                <a:cubicBezTo>
                  <a:pt x="103" y="112"/>
                  <a:pt x="103" y="112"/>
                  <a:pt x="103" y="112"/>
                </a:cubicBezTo>
                <a:cubicBezTo>
                  <a:pt x="117" y="112"/>
                  <a:pt x="117" y="112"/>
                  <a:pt x="117" y="112"/>
                </a:cubicBezTo>
                <a:cubicBezTo>
                  <a:pt x="117" y="112"/>
                  <a:pt x="117" y="111"/>
                  <a:pt x="117" y="111"/>
                </a:cubicBezTo>
                <a:cubicBezTo>
                  <a:pt x="117" y="100"/>
                  <a:pt x="117" y="100"/>
                  <a:pt x="117" y="100"/>
                </a:cubicBezTo>
                <a:cubicBezTo>
                  <a:pt x="117" y="96"/>
                  <a:pt x="117" y="92"/>
                  <a:pt x="115" y="88"/>
                </a:cubicBezTo>
                <a:cubicBezTo>
                  <a:pt x="115" y="88"/>
                  <a:pt x="115" y="88"/>
                  <a:pt x="115" y="88"/>
                </a:cubicBezTo>
                <a:cubicBezTo>
                  <a:pt x="115" y="88"/>
                  <a:pt x="115" y="88"/>
                  <a:pt x="115" y="88"/>
                </a:cubicBezTo>
                <a:cubicBezTo>
                  <a:pt x="114" y="86"/>
                  <a:pt x="113" y="84"/>
                  <a:pt x="112" y="83"/>
                </a:cubicBezTo>
                <a:cubicBezTo>
                  <a:pt x="112" y="83"/>
                  <a:pt x="112" y="83"/>
                  <a:pt x="112" y="83"/>
                </a:cubicBezTo>
                <a:cubicBezTo>
                  <a:pt x="112" y="82"/>
                  <a:pt x="112" y="82"/>
                  <a:pt x="112" y="82"/>
                </a:cubicBezTo>
                <a:cubicBezTo>
                  <a:pt x="112" y="82"/>
                  <a:pt x="112" y="82"/>
                  <a:pt x="112" y="82"/>
                </a:cubicBezTo>
                <a:cubicBezTo>
                  <a:pt x="112" y="82"/>
                  <a:pt x="112" y="82"/>
                  <a:pt x="112" y="82"/>
                </a:cubicBezTo>
                <a:cubicBezTo>
                  <a:pt x="112" y="82"/>
                  <a:pt x="112" y="82"/>
                  <a:pt x="112" y="82"/>
                </a:cubicBezTo>
                <a:cubicBezTo>
                  <a:pt x="111" y="81"/>
                  <a:pt x="110" y="80"/>
                  <a:pt x="109" y="79"/>
                </a:cubicBezTo>
                <a:cubicBezTo>
                  <a:pt x="109" y="79"/>
                  <a:pt x="109" y="79"/>
                  <a:pt x="109" y="79"/>
                </a:cubicBezTo>
                <a:cubicBezTo>
                  <a:pt x="98" y="68"/>
                  <a:pt x="98" y="68"/>
                  <a:pt x="98" y="68"/>
                </a:cubicBezTo>
                <a:cubicBezTo>
                  <a:pt x="93" y="70"/>
                  <a:pt x="87" y="72"/>
                  <a:pt x="81" y="72"/>
                </a:cubicBezTo>
                <a:cubicBezTo>
                  <a:pt x="75" y="72"/>
                  <a:pt x="69" y="70"/>
                  <a:pt x="64" y="68"/>
                </a:cubicBezTo>
                <a:cubicBezTo>
                  <a:pt x="53" y="79"/>
                  <a:pt x="53" y="79"/>
                  <a:pt x="53" y="79"/>
                </a:cubicBezTo>
                <a:cubicBezTo>
                  <a:pt x="53" y="79"/>
                  <a:pt x="53" y="79"/>
                  <a:pt x="53" y="79"/>
                </a:cubicBezTo>
                <a:cubicBezTo>
                  <a:pt x="52" y="80"/>
                  <a:pt x="51" y="81"/>
                  <a:pt x="50" y="82"/>
                </a:cubicBezTo>
                <a:cubicBezTo>
                  <a:pt x="50" y="82"/>
                  <a:pt x="50" y="82"/>
                  <a:pt x="50" y="82"/>
                </a:cubicBezTo>
                <a:cubicBezTo>
                  <a:pt x="50" y="82"/>
                  <a:pt x="50" y="82"/>
                  <a:pt x="50" y="82"/>
                </a:cubicBezTo>
                <a:cubicBezTo>
                  <a:pt x="50" y="82"/>
                  <a:pt x="50" y="82"/>
                  <a:pt x="50" y="82"/>
                </a:cubicBezTo>
                <a:cubicBezTo>
                  <a:pt x="50" y="83"/>
                  <a:pt x="50" y="83"/>
                  <a:pt x="50" y="83"/>
                </a:cubicBezTo>
                <a:cubicBezTo>
                  <a:pt x="49" y="84"/>
                  <a:pt x="48" y="86"/>
                  <a:pt x="47" y="88"/>
                </a:cubicBezTo>
                <a:cubicBezTo>
                  <a:pt x="45" y="92"/>
                  <a:pt x="45" y="96"/>
                  <a:pt x="45" y="100"/>
                </a:cubicBezTo>
                <a:cubicBezTo>
                  <a:pt x="45" y="111"/>
                  <a:pt x="45" y="111"/>
                  <a:pt x="45" y="111"/>
                </a:cubicBezTo>
                <a:cubicBezTo>
                  <a:pt x="45" y="111"/>
                  <a:pt x="45" y="112"/>
                  <a:pt x="45" y="112"/>
                </a:cubicBezTo>
                <a:cubicBezTo>
                  <a:pt x="59" y="112"/>
                  <a:pt x="59" y="112"/>
                  <a:pt x="59" y="112"/>
                </a:cubicBezTo>
                <a:cubicBezTo>
                  <a:pt x="59" y="98"/>
                  <a:pt x="59" y="98"/>
                  <a:pt x="59" y="98"/>
                </a:cubicBezTo>
                <a:cubicBezTo>
                  <a:pt x="59" y="96"/>
                  <a:pt x="60" y="95"/>
                  <a:pt x="62" y="95"/>
                </a:cubicBezTo>
                <a:cubicBezTo>
                  <a:pt x="63" y="95"/>
                  <a:pt x="65" y="96"/>
                  <a:pt x="65" y="98"/>
                </a:cubicBezTo>
                <a:cubicBezTo>
                  <a:pt x="65" y="117"/>
                  <a:pt x="65" y="117"/>
                  <a:pt x="65" y="117"/>
                </a:cubicBezTo>
                <a:cubicBezTo>
                  <a:pt x="65" y="117"/>
                  <a:pt x="65" y="117"/>
                  <a:pt x="65" y="117"/>
                </a:cubicBezTo>
                <a:cubicBezTo>
                  <a:pt x="65" y="117"/>
                  <a:pt x="65" y="117"/>
                  <a:pt x="65" y="117"/>
                </a:cubicBezTo>
                <a:cubicBezTo>
                  <a:pt x="65" y="122"/>
                  <a:pt x="65" y="122"/>
                  <a:pt x="65" y="122"/>
                </a:cubicBezTo>
                <a:cubicBezTo>
                  <a:pt x="97" y="122"/>
                  <a:pt x="97" y="122"/>
                  <a:pt x="97" y="122"/>
                </a:cubicBezTo>
                <a:close/>
                <a:moveTo>
                  <a:pt x="81" y="61"/>
                </a:moveTo>
                <a:cubicBezTo>
                  <a:pt x="81" y="61"/>
                  <a:pt x="81" y="61"/>
                  <a:pt x="81" y="61"/>
                </a:cubicBezTo>
                <a:cubicBezTo>
                  <a:pt x="95" y="61"/>
                  <a:pt x="106" y="50"/>
                  <a:pt x="106" y="36"/>
                </a:cubicBezTo>
                <a:cubicBezTo>
                  <a:pt x="106" y="22"/>
                  <a:pt x="95" y="11"/>
                  <a:pt x="81" y="11"/>
                </a:cubicBezTo>
                <a:cubicBezTo>
                  <a:pt x="67" y="11"/>
                  <a:pt x="56" y="22"/>
                  <a:pt x="56" y="36"/>
                </a:cubicBezTo>
                <a:cubicBezTo>
                  <a:pt x="56" y="50"/>
                  <a:pt x="67" y="61"/>
                  <a:pt x="81" y="61"/>
                </a:cubicBezTo>
                <a:close/>
                <a:moveTo>
                  <a:pt x="26" y="122"/>
                </a:moveTo>
                <a:cubicBezTo>
                  <a:pt x="26" y="122"/>
                  <a:pt x="26" y="122"/>
                  <a:pt x="26" y="122"/>
                </a:cubicBezTo>
                <a:cubicBezTo>
                  <a:pt x="41" y="122"/>
                  <a:pt x="41" y="122"/>
                  <a:pt x="41" y="122"/>
                </a:cubicBezTo>
                <a:cubicBezTo>
                  <a:pt x="39" y="121"/>
                  <a:pt x="38" y="120"/>
                  <a:pt x="37" y="118"/>
                </a:cubicBezTo>
                <a:cubicBezTo>
                  <a:pt x="35" y="116"/>
                  <a:pt x="34" y="113"/>
                  <a:pt x="34" y="111"/>
                </a:cubicBezTo>
                <a:cubicBezTo>
                  <a:pt x="34" y="100"/>
                  <a:pt x="34" y="100"/>
                  <a:pt x="34" y="100"/>
                </a:cubicBezTo>
                <a:cubicBezTo>
                  <a:pt x="34" y="95"/>
                  <a:pt x="35" y="90"/>
                  <a:pt x="36" y="86"/>
                </a:cubicBezTo>
                <a:cubicBezTo>
                  <a:pt x="32" y="86"/>
                  <a:pt x="28" y="85"/>
                  <a:pt x="25" y="84"/>
                </a:cubicBezTo>
                <a:cubicBezTo>
                  <a:pt x="17" y="91"/>
                  <a:pt x="17" y="91"/>
                  <a:pt x="17" y="91"/>
                </a:cubicBezTo>
                <a:cubicBezTo>
                  <a:pt x="15" y="94"/>
                  <a:pt x="13" y="96"/>
                  <a:pt x="12" y="98"/>
                </a:cubicBezTo>
                <a:cubicBezTo>
                  <a:pt x="12" y="98"/>
                  <a:pt x="12" y="98"/>
                  <a:pt x="12" y="98"/>
                </a:cubicBezTo>
                <a:cubicBezTo>
                  <a:pt x="11" y="101"/>
                  <a:pt x="11" y="103"/>
                  <a:pt x="11" y="106"/>
                </a:cubicBezTo>
                <a:cubicBezTo>
                  <a:pt x="11" y="114"/>
                  <a:pt x="11" y="114"/>
                  <a:pt x="11" y="114"/>
                </a:cubicBezTo>
                <a:cubicBezTo>
                  <a:pt x="20" y="114"/>
                  <a:pt x="20" y="114"/>
                  <a:pt x="20" y="114"/>
                </a:cubicBezTo>
                <a:cubicBezTo>
                  <a:pt x="20" y="105"/>
                  <a:pt x="20" y="105"/>
                  <a:pt x="20" y="105"/>
                </a:cubicBezTo>
                <a:cubicBezTo>
                  <a:pt x="20" y="103"/>
                  <a:pt x="21" y="102"/>
                  <a:pt x="23" y="102"/>
                </a:cubicBezTo>
                <a:cubicBezTo>
                  <a:pt x="25" y="102"/>
                  <a:pt x="26" y="103"/>
                  <a:pt x="26" y="105"/>
                </a:cubicBezTo>
                <a:cubicBezTo>
                  <a:pt x="26" y="122"/>
                  <a:pt x="26" y="122"/>
                  <a:pt x="26" y="122"/>
                </a:cubicBezTo>
                <a:close/>
                <a:moveTo>
                  <a:pt x="46" y="42"/>
                </a:moveTo>
                <a:cubicBezTo>
                  <a:pt x="46" y="42"/>
                  <a:pt x="46" y="42"/>
                  <a:pt x="46" y="42"/>
                </a:cubicBezTo>
                <a:cubicBezTo>
                  <a:pt x="45" y="41"/>
                  <a:pt x="44" y="41"/>
                  <a:pt x="43" y="40"/>
                </a:cubicBezTo>
                <a:cubicBezTo>
                  <a:pt x="41" y="40"/>
                  <a:pt x="39" y="40"/>
                  <a:pt x="37" y="40"/>
                </a:cubicBezTo>
                <a:cubicBezTo>
                  <a:pt x="32" y="40"/>
                  <a:pt x="28" y="42"/>
                  <a:pt x="24" y="45"/>
                </a:cubicBezTo>
                <a:cubicBezTo>
                  <a:pt x="21" y="48"/>
                  <a:pt x="19" y="53"/>
                  <a:pt x="19" y="58"/>
                </a:cubicBezTo>
                <a:cubicBezTo>
                  <a:pt x="19" y="63"/>
                  <a:pt x="21" y="67"/>
                  <a:pt x="24" y="71"/>
                </a:cubicBezTo>
                <a:cubicBezTo>
                  <a:pt x="24" y="71"/>
                  <a:pt x="24" y="71"/>
                  <a:pt x="24" y="71"/>
                </a:cubicBezTo>
                <a:cubicBezTo>
                  <a:pt x="28" y="74"/>
                  <a:pt x="32" y="76"/>
                  <a:pt x="37" y="76"/>
                </a:cubicBezTo>
                <a:cubicBezTo>
                  <a:pt x="38" y="76"/>
                  <a:pt x="40" y="76"/>
                  <a:pt x="41" y="76"/>
                </a:cubicBezTo>
                <a:cubicBezTo>
                  <a:pt x="41" y="75"/>
                  <a:pt x="42" y="75"/>
                  <a:pt x="43" y="75"/>
                </a:cubicBezTo>
                <a:cubicBezTo>
                  <a:pt x="44" y="74"/>
                  <a:pt x="45" y="73"/>
                  <a:pt x="46" y="72"/>
                </a:cubicBezTo>
                <a:cubicBezTo>
                  <a:pt x="56" y="62"/>
                  <a:pt x="56" y="62"/>
                  <a:pt x="56" y="62"/>
                </a:cubicBezTo>
                <a:cubicBezTo>
                  <a:pt x="56" y="61"/>
                  <a:pt x="56" y="61"/>
                  <a:pt x="56" y="61"/>
                </a:cubicBezTo>
                <a:cubicBezTo>
                  <a:pt x="56" y="61"/>
                  <a:pt x="56" y="61"/>
                  <a:pt x="56" y="61"/>
                </a:cubicBezTo>
                <a:cubicBezTo>
                  <a:pt x="56" y="61"/>
                  <a:pt x="56" y="61"/>
                  <a:pt x="56" y="61"/>
                </a:cubicBezTo>
                <a:cubicBezTo>
                  <a:pt x="51" y="57"/>
                  <a:pt x="48" y="51"/>
                  <a:pt x="46" y="44"/>
                </a:cubicBezTo>
                <a:cubicBezTo>
                  <a:pt x="46" y="44"/>
                  <a:pt x="46" y="43"/>
                  <a:pt x="46" y="42"/>
                </a:cubicBezTo>
                <a:cubicBezTo>
                  <a:pt x="46" y="42"/>
                  <a:pt x="46" y="42"/>
                  <a:pt x="46" y="42"/>
                </a:cubicBezTo>
                <a:cubicBezTo>
                  <a:pt x="46" y="42"/>
                  <a:pt x="46" y="42"/>
                  <a:pt x="46" y="42"/>
                </a:cubicBezTo>
                <a:cubicBezTo>
                  <a:pt x="46" y="42"/>
                  <a:pt x="46" y="42"/>
                  <a:pt x="46" y="42"/>
                </a:cubicBezTo>
                <a:close/>
                <a:moveTo>
                  <a:pt x="136" y="122"/>
                </a:moveTo>
                <a:cubicBezTo>
                  <a:pt x="136" y="122"/>
                  <a:pt x="136" y="122"/>
                  <a:pt x="136" y="122"/>
                </a:cubicBezTo>
                <a:cubicBezTo>
                  <a:pt x="136" y="105"/>
                  <a:pt x="136" y="105"/>
                  <a:pt x="136" y="105"/>
                </a:cubicBezTo>
                <a:cubicBezTo>
                  <a:pt x="136" y="103"/>
                  <a:pt x="137" y="102"/>
                  <a:pt x="139" y="102"/>
                </a:cubicBezTo>
                <a:cubicBezTo>
                  <a:pt x="141" y="102"/>
                  <a:pt x="142" y="103"/>
                  <a:pt x="142" y="105"/>
                </a:cubicBezTo>
                <a:cubicBezTo>
                  <a:pt x="142" y="114"/>
                  <a:pt x="142" y="114"/>
                  <a:pt x="142" y="114"/>
                </a:cubicBezTo>
                <a:cubicBezTo>
                  <a:pt x="151" y="114"/>
                  <a:pt x="151" y="114"/>
                  <a:pt x="151" y="114"/>
                </a:cubicBezTo>
                <a:cubicBezTo>
                  <a:pt x="151" y="106"/>
                  <a:pt x="151" y="106"/>
                  <a:pt x="151" y="106"/>
                </a:cubicBezTo>
                <a:cubicBezTo>
                  <a:pt x="151" y="103"/>
                  <a:pt x="151" y="101"/>
                  <a:pt x="150" y="98"/>
                </a:cubicBezTo>
                <a:cubicBezTo>
                  <a:pt x="150" y="98"/>
                  <a:pt x="150" y="98"/>
                  <a:pt x="150" y="98"/>
                </a:cubicBezTo>
                <a:cubicBezTo>
                  <a:pt x="150" y="98"/>
                  <a:pt x="150" y="98"/>
                  <a:pt x="150" y="98"/>
                </a:cubicBezTo>
                <a:cubicBezTo>
                  <a:pt x="149" y="96"/>
                  <a:pt x="147" y="94"/>
                  <a:pt x="145" y="91"/>
                </a:cubicBezTo>
                <a:cubicBezTo>
                  <a:pt x="137" y="84"/>
                  <a:pt x="137" y="84"/>
                  <a:pt x="137" y="84"/>
                </a:cubicBezTo>
                <a:cubicBezTo>
                  <a:pt x="134" y="85"/>
                  <a:pt x="130" y="86"/>
                  <a:pt x="126" y="86"/>
                </a:cubicBezTo>
                <a:cubicBezTo>
                  <a:pt x="127" y="90"/>
                  <a:pt x="128" y="95"/>
                  <a:pt x="128" y="100"/>
                </a:cubicBezTo>
                <a:cubicBezTo>
                  <a:pt x="128" y="111"/>
                  <a:pt x="128" y="111"/>
                  <a:pt x="128" y="111"/>
                </a:cubicBezTo>
                <a:cubicBezTo>
                  <a:pt x="128" y="113"/>
                  <a:pt x="127" y="116"/>
                  <a:pt x="125" y="118"/>
                </a:cubicBezTo>
                <a:cubicBezTo>
                  <a:pt x="124" y="120"/>
                  <a:pt x="123" y="121"/>
                  <a:pt x="121" y="122"/>
                </a:cubicBezTo>
                <a:cubicBezTo>
                  <a:pt x="136" y="122"/>
                  <a:pt x="136" y="122"/>
                  <a:pt x="136" y="122"/>
                </a:cubicBezTo>
                <a:close/>
                <a:moveTo>
                  <a:pt x="116" y="42"/>
                </a:moveTo>
                <a:cubicBezTo>
                  <a:pt x="116" y="42"/>
                  <a:pt x="116" y="42"/>
                  <a:pt x="116" y="42"/>
                </a:cubicBezTo>
                <a:cubicBezTo>
                  <a:pt x="116" y="42"/>
                  <a:pt x="116" y="42"/>
                  <a:pt x="116" y="42"/>
                </a:cubicBezTo>
                <a:cubicBezTo>
                  <a:pt x="116" y="42"/>
                  <a:pt x="116" y="42"/>
                  <a:pt x="116" y="42"/>
                </a:cubicBezTo>
                <a:cubicBezTo>
                  <a:pt x="116" y="42"/>
                  <a:pt x="116" y="42"/>
                  <a:pt x="116" y="42"/>
                </a:cubicBezTo>
                <a:cubicBezTo>
                  <a:pt x="116" y="42"/>
                  <a:pt x="116" y="42"/>
                  <a:pt x="116" y="42"/>
                </a:cubicBezTo>
                <a:cubicBezTo>
                  <a:pt x="115" y="49"/>
                  <a:pt x="112" y="56"/>
                  <a:pt x="106" y="61"/>
                </a:cubicBezTo>
                <a:cubicBezTo>
                  <a:pt x="106" y="61"/>
                  <a:pt x="106" y="61"/>
                  <a:pt x="106" y="61"/>
                </a:cubicBezTo>
                <a:cubicBezTo>
                  <a:pt x="106" y="61"/>
                  <a:pt x="106" y="61"/>
                  <a:pt x="106" y="61"/>
                </a:cubicBezTo>
                <a:cubicBezTo>
                  <a:pt x="106" y="62"/>
                  <a:pt x="106" y="62"/>
                  <a:pt x="106" y="62"/>
                </a:cubicBezTo>
                <a:cubicBezTo>
                  <a:pt x="116" y="72"/>
                  <a:pt x="116" y="72"/>
                  <a:pt x="116" y="72"/>
                </a:cubicBezTo>
                <a:cubicBezTo>
                  <a:pt x="116" y="72"/>
                  <a:pt x="116" y="72"/>
                  <a:pt x="116" y="72"/>
                </a:cubicBezTo>
                <a:cubicBezTo>
                  <a:pt x="117" y="73"/>
                  <a:pt x="118" y="74"/>
                  <a:pt x="119" y="75"/>
                </a:cubicBezTo>
                <a:cubicBezTo>
                  <a:pt x="120" y="75"/>
                  <a:pt x="121" y="75"/>
                  <a:pt x="121" y="76"/>
                </a:cubicBezTo>
                <a:cubicBezTo>
                  <a:pt x="121" y="76"/>
                  <a:pt x="121" y="76"/>
                  <a:pt x="121" y="76"/>
                </a:cubicBezTo>
                <a:cubicBezTo>
                  <a:pt x="121" y="76"/>
                  <a:pt x="121" y="76"/>
                  <a:pt x="121" y="76"/>
                </a:cubicBezTo>
                <a:cubicBezTo>
                  <a:pt x="122" y="76"/>
                  <a:pt x="124" y="76"/>
                  <a:pt x="125" y="76"/>
                </a:cubicBezTo>
                <a:cubicBezTo>
                  <a:pt x="130" y="76"/>
                  <a:pt x="134" y="74"/>
                  <a:pt x="138" y="71"/>
                </a:cubicBezTo>
                <a:cubicBezTo>
                  <a:pt x="141" y="67"/>
                  <a:pt x="143" y="63"/>
                  <a:pt x="143" y="58"/>
                </a:cubicBezTo>
                <a:cubicBezTo>
                  <a:pt x="143" y="53"/>
                  <a:pt x="141" y="48"/>
                  <a:pt x="138" y="45"/>
                </a:cubicBezTo>
                <a:cubicBezTo>
                  <a:pt x="134" y="42"/>
                  <a:pt x="130" y="40"/>
                  <a:pt x="125" y="40"/>
                </a:cubicBezTo>
                <a:cubicBezTo>
                  <a:pt x="123" y="40"/>
                  <a:pt x="121" y="40"/>
                  <a:pt x="120" y="40"/>
                </a:cubicBezTo>
                <a:cubicBezTo>
                  <a:pt x="118" y="41"/>
                  <a:pt x="117" y="41"/>
                  <a:pt x="116" y="42"/>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29">
            <a:extLst>
              <a:ext uri="{FF2B5EF4-FFF2-40B4-BE49-F238E27FC236}">
                <a16:creationId xmlns:a16="http://schemas.microsoft.com/office/drawing/2014/main" id="{8D813008-4869-1E40-8B72-B0DB48CC0277}"/>
              </a:ext>
            </a:extLst>
          </p:cNvPr>
          <p:cNvSpPr>
            <a:spLocks noEditPoints="1"/>
          </p:cNvSpPr>
          <p:nvPr>
            <p:custDataLst>
              <p:tags r:id="rId9"/>
            </p:custDataLst>
          </p:nvPr>
        </p:nvSpPr>
        <p:spPr bwMode="auto">
          <a:xfrm>
            <a:off x="4491038" y="3923289"/>
            <a:ext cx="195262" cy="27631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9" name="PA_淘宝店chenying0907 29">
            <a:extLst>
              <a:ext uri="{FF2B5EF4-FFF2-40B4-BE49-F238E27FC236}">
                <a16:creationId xmlns:a16="http://schemas.microsoft.com/office/drawing/2014/main" id="{C4AC1944-4E1E-A64B-A1E8-99B886562A56}"/>
              </a:ext>
            </a:extLst>
          </p:cNvPr>
          <p:cNvGrpSpPr/>
          <p:nvPr>
            <p:custDataLst>
              <p:tags r:id="rId10"/>
            </p:custDataLst>
          </p:nvPr>
        </p:nvGrpSpPr>
        <p:grpSpPr>
          <a:xfrm>
            <a:off x="-9190" y="0"/>
            <a:ext cx="620750" cy="791858"/>
            <a:chOff x="0" y="-21236"/>
            <a:chExt cx="3311527" cy="4224338"/>
          </a:xfrm>
        </p:grpSpPr>
        <p:sp>
          <p:nvSpPr>
            <p:cNvPr id="20" name="淘宝店chenying0907 37">
              <a:extLst>
                <a:ext uri="{FF2B5EF4-FFF2-40B4-BE49-F238E27FC236}">
                  <a16:creationId xmlns:a16="http://schemas.microsoft.com/office/drawing/2014/main" id="{F5F40270-B521-5547-9CC2-1E9D41BB091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8">
              <a:extLst>
                <a:ext uri="{FF2B5EF4-FFF2-40B4-BE49-F238E27FC236}">
                  <a16:creationId xmlns:a16="http://schemas.microsoft.com/office/drawing/2014/main" id="{F75DA831-4D6F-1344-9AB8-7E72355A3184}"/>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2" name="淘宝店chenying0907 39">
              <a:extLst>
                <a:ext uri="{FF2B5EF4-FFF2-40B4-BE49-F238E27FC236}">
                  <a16:creationId xmlns:a16="http://schemas.microsoft.com/office/drawing/2014/main" id="{584B42B4-08B4-D646-BCDC-EB2BCA705892}"/>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3" name="PA_文本框 4">
            <a:extLst>
              <a:ext uri="{FF2B5EF4-FFF2-40B4-BE49-F238E27FC236}">
                <a16:creationId xmlns:a16="http://schemas.microsoft.com/office/drawing/2014/main" id="{2C6D88E7-731D-9B4F-A8C5-D68E0C71210A}"/>
              </a:ext>
            </a:extLst>
          </p:cNvPr>
          <p:cNvSpPr txBox="1">
            <a:spLocks noChangeArrowheads="1"/>
          </p:cNvSpPr>
          <p:nvPr>
            <p:custDataLst>
              <p:tags r:id="rId11"/>
            </p:custDataLst>
          </p:nvPr>
        </p:nvSpPr>
        <p:spPr bwMode="auto">
          <a:xfrm>
            <a:off x="535359" y="184337"/>
            <a:ext cx="17104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Competitors</a:t>
            </a:r>
          </a:p>
        </p:txBody>
      </p:sp>
      <p:sp>
        <p:nvSpPr>
          <p:cNvPr id="26" name="PA_文本框 5">
            <a:extLst>
              <a:ext uri="{FF2B5EF4-FFF2-40B4-BE49-F238E27FC236}">
                <a16:creationId xmlns:a16="http://schemas.microsoft.com/office/drawing/2014/main" id="{39D38320-F35E-4997-9A3B-7E72BB176638}"/>
              </a:ext>
            </a:extLst>
          </p:cNvPr>
          <p:cNvSpPr txBox="1">
            <a:spLocks noChangeArrowheads="1"/>
          </p:cNvSpPr>
          <p:nvPr>
            <p:custDataLst>
              <p:tags r:id="rId12"/>
            </p:custDataLst>
          </p:nvPr>
        </p:nvSpPr>
        <p:spPr bwMode="auto">
          <a:xfrm>
            <a:off x="535359" y="509426"/>
            <a:ext cx="29869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Latest financing comparison</a:t>
            </a:r>
          </a:p>
        </p:txBody>
      </p:sp>
      <p:sp>
        <p:nvSpPr>
          <p:cNvPr id="29" name="PA_淘宝店chenying0907 33">
            <a:extLst>
              <a:ext uri="{FF2B5EF4-FFF2-40B4-BE49-F238E27FC236}">
                <a16:creationId xmlns:a16="http://schemas.microsoft.com/office/drawing/2014/main" id="{E419C90D-8D98-402A-96E1-EC6B822CE55F}"/>
              </a:ext>
            </a:extLst>
          </p:cNvPr>
          <p:cNvSpPr>
            <a:spLocks noChangeArrowheads="1"/>
          </p:cNvSpPr>
          <p:nvPr>
            <p:custDataLst>
              <p:tags r:id="rId13"/>
            </p:custDataLst>
          </p:nvPr>
        </p:nvSpPr>
        <p:spPr bwMode="auto">
          <a:xfrm>
            <a:off x="1918315" y="1000369"/>
            <a:ext cx="15551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200" b="1" dirty="0" err="1">
                <a:latin typeface="Noto Sans S Chinese Medium" panose="020B0600000000000000" pitchFamily="34" charset="-122"/>
                <a:ea typeface="Noto Sans S Chinese Medium" panose="020B0600000000000000" pitchFamily="34" charset="-122"/>
              </a:rPr>
              <a:t>SenseTime</a:t>
            </a:r>
            <a:r>
              <a:rPr lang="zh-CN" altLang="en-US" sz="2400" dirty="0">
                <a:latin typeface="Noto Sans S Chinese Medium" panose="020B0600000000000000" pitchFamily="34" charset="-122"/>
                <a:ea typeface="Noto Sans S Chinese Medium" panose="020B0600000000000000" pitchFamily="34" charset="-122"/>
              </a:rPr>
              <a:t>01</a:t>
            </a:r>
          </a:p>
        </p:txBody>
      </p:sp>
      <p:sp>
        <p:nvSpPr>
          <p:cNvPr id="31" name="PA_淘宝店chenying0907 35">
            <a:extLst>
              <a:ext uri="{FF2B5EF4-FFF2-40B4-BE49-F238E27FC236}">
                <a16:creationId xmlns:a16="http://schemas.microsoft.com/office/drawing/2014/main" id="{C89D56C1-931D-48DC-B914-41CE587F6F70}"/>
              </a:ext>
            </a:extLst>
          </p:cNvPr>
          <p:cNvSpPr>
            <a:spLocks noChangeArrowheads="1"/>
          </p:cNvSpPr>
          <p:nvPr>
            <p:custDataLst>
              <p:tags r:id="rId14"/>
            </p:custDataLst>
          </p:nvPr>
        </p:nvSpPr>
        <p:spPr bwMode="auto">
          <a:xfrm>
            <a:off x="6254423" y="215115"/>
            <a:ext cx="14952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03</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a:latin typeface="Noto Sans S Chinese Medium" panose="020B0600000000000000" pitchFamily="34" charset="-122"/>
                <a:ea typeface="Noto Sans S Chinese Medium" panose="020B0600000000000000" pitchFamily="34" charset="-122"/>
              </a:rPr>
              <a:t>MEGVII</a:t>
            </a:r>
            <a:endParaRPr lang="zh-CN" altLang="en-US" sz="1200" b="1" dirty="0">
              <a:latin typeface="Noto Sans S Chinese Medium" panose="020B0600000000000000" pitchFamily="34" charset="-122"/>
              <a:ea typeface="Noto Sans S Chinese Medium" panose="020B0600000000000000" pitchFamily="34" charset="-122"/>
            </a:endParaRPr>
          </a:p>
        </p:txBody>
      </p:sp>
      <p:sp>
        <p:nvSpPr>
          <p:cNvPr id="33" name="PA_淘宝店chenying0907 34">
            <a:extLst>
              <a:ext uri="{FF2B5EF4-FFF2-40B4-BE49-F238E27FC236}">
                <a16:creationId xmlns:a16="http://schemas.microsoft.com/office/drawing/2014/main" id="{F606463E-647E-406D-ADE8-C0979C1826A8}"/>
              </a:ext>
            </a:extLst>
          </p:cNvPr>
          <p:cNvSpPr>
            <a:spLocks noChangeArrowheads="1"/>
          </p:cNvSpPr>
          <p:nvPr>
            <p:custDataLst>
              <p:tags r:id="rId15"/>
            </p:custDataLst>
          </p:nvPr>
        </p:nvSpPr>
        <p:spPr bwMode="auto">
          <a:xfrm>
            <a:off x="121246" y="2927159"/>
            <a:ext cx="1104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200" b="1" dirty="0">
                <a:latin typeface="Noto Sans S Chinese Medium" panose="020B0600000000000000" pitchFamily="34" charset="-122"/>
                <a:ea typeface="Noto Sans S Chinese Medium" panose="020B0600000000000000" pitchFamily="34" charset="-122"/>
              </a:rPr>
              <a:t>YITU</a:t>
            </a:r>
            <a:r>
              <a:rPr lang="zh-CN" altLang="en-US" sz="2400" dirty="0">
                <a:latin typeface="Noto Sans S Chinese Medium" panose="020B0600000000000000" pitchFamily="34" charset="-122"/>
                <a:ea typeface="Noto Sans S Chinese Medium" panose="020B0600000000000000" pitchFamily="34" charset="-122"/>
              </a:rPr>
              <a:t>02</a:t>
            </a:r>
          </a:p>
        </p:txBody>
      </p:sp>
      <p:sp>
        <p:nvSpPr>
          <p:cNvPr id="34" name="PA_淘宝店chenying0907 36">
            <a:extLst>
              <a:ext uri="{FF2B5EF4-FFF2-40B4-BE49-F238E27FC236}">
                <a16:creationId xmlns:a16="http://schemas.microsoft.com/office/drawing/2014/main" id="{27B878CC-039B-4B78-ACFE-ABAABF5F1042}"/>
              </a:ext>
            </a:extLst>
          </p:cNvPr>
          <p:cNvSpPr>
            <a:spLocks noChangeArrowheads="1"/>
          </p:cNvSpPr>
          <p:nvPr>
            <p:custDataLst>
              <p:tags r:id="rId16"/>
            </p:custDataLst>
          </p:nvPr>
        </p:nvSpPr>
        <p:spPr bwMode="auto">
          <a:xfrm>
            <a:off x="6343665" y="3757781"/>
            <a:ext cx="2376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04</a:t>
            </a:r>
            <a:r>
              <a:rPr lang="zh-CN" altLang="en-US" sz="800" b="1" dirty="0">
                <a:solidFill>
                  <a:schemeClr val="bg1">
                    <a:lumMod val="50000"/>
                  </a:schemeClr>
                </a:solidFill>
                <a:latin typeface="Noto Sans S Chinese Medium" panose="020B0600000000000000" pitchFamily="34" charset="-122"/>
                <a:ea typeface="Noto Sans S Chinese Medium" panose="020B0600000000000000" pitchFamily="34" charset="-122"/>
              </a:rPr>
              <a:t> </a:t>
            </a:r>
            <a:r>
              <a:rPr lang="en-US" altLang="zh-CN" sz="1200" b="1" dirty="0" err="1">
                <a:solidFill>
                  <a:schemeClr val="bg1">
                    <a:lumMod val="50000"/>
                  </a:schemeClr>
                </a:solidFill>
                <a:latin typeface="Noto Sans S Chinese Medium" panose="020B0600000000000000" pitchFamily="34" charset="-122"/>
                <a:ea typeface="Noto Sans S Chinese Medium" panose="020B0600000000000000" pitchFamily="34" charset="-122"/>
              </a:rPr>
              <a:t>CloudWalk</a:t>
            </a:r>
            <a:endPar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128971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流程图: 终止 66">
            <a:extLst>
              <a:ext uri="{FF2B5EF4-FFF2-40B4-BE49-F238E27FC236}">
                <a16:creationId xmlns:a16="http://schemas.microsoft.com/office/drawing/2014/main" id="{6D81C42B-04A8-48B4-99C9-86E1539EF89D}"/>
              </a:ext>
            </a:extLst>
          </p:cNvPr>
          <p:cNvSpPr/>
          <p:nvPr/>
        </p:nvSpPr>
        <p:spPr>
          <a:xfrm>
            <a:off x="7009994" y="4212778"/>
            <a:ext cx="1458068" cy="496673"/>
          </a:xfrm>
          <a:prstGeom prst="flowChartTerminator">
            <a:avLst/>
          </a:prstGeom>
          <a:solidFill>
            <a:srgbClr val="7363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6" name="流程图: 终止 65">
            <a:extLst>
              <a:ext uri="{FF2B5EF4-FFF2-40B4-BE49-F238E27FC236}">
                <a16:creationId xmlns:a16="http://schemas.microsoft.com/office/drawing/2014/main" id="{4216F5E7-47BD-4358-A40C-73B1CB7CF0CC}"/>
              </a:ext>
            </a:extLst>
          </p:cNvPr>
          <p:cNvSpPr/>
          <p:nvPr/>
        </p:nvSpPr>
        <p:spPr>
          <a:xfrm>
            <a:off x="450871" y="4276449"/>
            <a:ext cx="1458068" cy="496673"/>
          </a:xfrm>
          <a:prstGeom prst="flowChartTerminator">
            <a:avLst/>
          </a:prstGeom>
          <a:solidFill>
            <a:srgbClr val="957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5" name="流程图: 终止 64">
            <a:extLst>
              <a:ext uri="{FF2B5EF4-FFF2-40B4-BE49-F238E27FC236}">
                <a16:creationId xmlns:a16="http://schemas.microsoft.com/office/drawing/2014/main" id="{1CA8C0A2-1DD7-411A-959B-49A1823774C7}"/>
              </a:ext>
            </a:extLst>
          </p:cNvPr>
          <p:cNvSpPr/>
          <p:nvPr/>
        </p:nvSpPr>
        <p:spPr>
          <a:xfrm>
            <a:off x="5984598" y="303053"/>
            <a:ext cx="1458068" cy="496673"/>
          </a:xfrm>
          <a:prstGeom prst="flowChartTerminator">
            <a:avLst/>
          </a:prstGeom>
          <a:solidFill>
            <a:srgbClr val="E5C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63" name="流程图: 终止 62">
            <a:extLst>
              <a:ext uri="{FF2B5EF4-FFF2-40B4-BE49-F238E27FC236}">
                <a16:creationId xmlns:a16="http://schemas.microsoft.com/office/drawing/2014/main" id="{D26DF27A-C3AA-4B11-B2BA-17C0A7DFAC9B}"/>
              </a:ext>
            </a:extLst>
          </p:cNvPr>
          <p:cNvSpPr/>
          <p:nvPr/>
        </p:nvSpPr>
        <p:spPr>
          <a:xfrm>
            <a:off x="325119" y="1016000"/>
            <a:ext cx="1458068" cy="496673"/>
          </a:xfrm>
          <a:prstGeom prst="flowChartTerminator">
            <a:avLst/>
          </a:prstGeom>
          <a:solidFill>
            <a:srgbClr val="F6E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48" name="PA_淘宝店chenying0907 61">
            <a:extLst>
              <a:ext uri="{FF2B5EF4-FFF2-40B4-BE49-F238E27FC236}">
                <a16:creationId xmlns:a16="http://schemas.microsoft.com/office/drawing/2014/main" id="{33AC185E-4BBC-EC44-8335-62D06F5102B9}"/>
              </a:ext>
            </a:extLst>
          </p:cNvPr>
          <p:cNvGrpSpPr/>
          <p:nvPr>
            <p:custDataLst>
              <p:tags r:id="rId1"/>
            </p:custDataLst>
          </p:nvPr>
        </p:nvGrpSpPr>
        <p:grpSpPr>
          <a:xfrm>
            <a:off x="-9226" y="0"/>
            <a:ext cx="620750" cy="791858"/>
            <a:chOff x="0" y="-21236"/>
            <a:chExt cx="3311527" cy="4224338"/>
          </a:xfrm>
        </p:grpSpPr>
        <p:sp>
          <p:nvSpPr>
            <p:cNvPr id="49" name="淘宝店chenying0907 37">
              <a:extLst>
                <a:ext uri="{FF2B5EF4-FFF2-40B4-BE49-F238E27FC236}">
                  <a16:creationId xmlns:a16="http://schemas.microsoft.com/office/drawing/2014/main" id="{3E26D469-FFE1-4846-B034-28FD8648B633}"/>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0" name="淘宝店chenying0907 38">
              <a:extLst>
                <a:ext uri="{FF2B5EF4-FFF2-40B4-BE49-F238E27FC236}">
                  <a16:creationId xmlns:a16="http://schemas.microsoft.com/office/drawing/2014/main" id="{36EF3AB2-F9E2-CF43-9F43-DFE156296A3B}"/>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1" name="淘宝店chenying0907 39">
              <a:extLst>
                <a:ext uri="{FF2B5EF4-FFF2-40B4-BE49-F238E27FC236}">
                  <a16:creationId xmlns:a16="http://schemas.microsoft.com/office/drawing/2014/main" id="{F41CA97A-C336-CA44-A39B-215FE96D9AAB}"/>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52" name="PA_文本框 4">
            <a:extLst>
              <a:ext uri="{FF2B5EF4-FFF2-40B4-BE49-F238E27FC236}">
                <a16:creationId xmlns:a16="http://schemas.microsoft.com/office/drawing/2014/main" id="{F01F0637-8802-BF47-89C3-F2F157E0F909}"/>
              </a:ext>
            </a:extLst>
          </p:cNvPr>
          <p:cNvSpPr txBox="1">
            <a:spLocks noChangeArrowheads="1"/>
          </p:cNvSpPr>
          <p:nvPr>
            <p:custDataLst>
              <p:tags r:id="rId2"/>
            </p:custDataLst>
          </p:nvPr>
        </p:nvSpPr>
        <p:spPr bwMode="auto">
          <a:xfrm>
            <a:off x="535359" y="184337"/>
            <a:ext cx="178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Competitors </a:t>
            </a:r>
          </a:p>
        </p:txBody>
      </p:sp>
      <p:sp>
        <p:nvSpPr>
          <p:cNvPr id="53" name="PA_文本框 5">
            <a:extLst>
              <a:ext uri="{FF2B5EF4-FFF2-40B4-BE49-F238E27FC236}">
                <a16:creationId xmlns:a16="http://schemas.microsoft.com/office/drawing/2014/main" id="{992090D6-0BB7-E244-84C6-7D4F116CE6EC}"/>
              </a:ext>
            </a:extLst>
          </p:cNvPr>
          <p:cNvSpPr txBox="1">
            <a:spLocks noChangeArrowheads="1"/>
          </p:cNvSpPr>
          <p:nvPr>
            <p:custDataLst>
              <p:tags r:id="rId3"/>
            </p:custDataLst>
          </p:nvPr>
        </p:nvSpPr>
        <p:spPr bwMode="auto">
          <a:xfrm>
            <a:off x="535359" y="509426"/>
            <a:ext cx="24175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Key words from Weibo</a:t>
            </a:r>
          </a:p>
        </p:txBody>
      </p:sp>
      <p:pic>
        <p:nvPicPr>
          <p:cNvPr id="54" name="图片 53">
            <a:extLst>
              <a:ext uri="{FF2B5EF4-FFF2-40B4-BE49-F238E27FC236}">
                <a16:creationId xmlns:a16="http://schemas.microsoft.com/office/drawing/2014/main" id="{567635B1-89F6-43AC-B1D1-4CD4BA1DEC48}"/>
              </a:ext>
            </a:extLst>
          </p:cNvPr>
          <p:cNvPicPr/>
          <p:nvPr/>
        </p:nvPicPr>
        <p:blipFill>
          <a:blip r:embed="rId10">
            <a:extLst>
              <a:ext uri="{28A0092B-C50C-407E-A947-70E740481C1C}">
                <a14:useLocalDpi xmlns:a14="http://schemas.microsoft.com/office/drawing/2010/main" val="0"/>
              </a:ext>
            </a:extLst>
          </a:blip>
          <a:stretch>
            <a:fillRect/>
          </a:stretch>
        </p:blipFill>
        <p:spPr>
          <a:xfrm>
            <a:off x="1783187" y="1266150"/>
            <a:ext cx="2677164" cy="1562731"/>
          </a:xfrm>
          <a:prstGeom prst="rect">
            <a:avLst/>
          </a:prstGeom>
        </p:spPr>
      </p:pic>
      <p:pic>
        <p:nvPicPr>
          <p:cNvPr id="55" name="图片 54">
            <a:extLst>
              <a:ext uri="{FF2B5EF4-FFF2-40B4-BE49-F238E27FC236}">
                <a16:creationId xmlns:a16="http://schemas.microsoft.com/office/drawing/2014/main" id="{61ADB4EC-38B4-491F-99AB-1960E995AA7D}"/>
              </a:ext>
            </a:extLst>
          </p:cNvPr>
          <p:cNvPicPr/>
          <p:nvPr/>
        </p:nvPicPr>
        <p:blipFill>
          <a:blip r:embed="rId11">
            <a:extLst>
              <a:ext uri="{28A0092B-C50C-407E-A947-70E740481C1C}">
                <a14:useLocalDpi xmlns:a14="http://schemas.microsoft.com/office/drawing/2010/main" val="0"/>
              </a:ext>
            </a:extLst>
          </a:blip>
          <a:stretch>
            <a:fillRect/>
          </a:stretch>
        </p:blipFill>
        <p:spPr>
          <a:xfrm>
            <a:off x="4780070" y="1314027"/>
            <a:ext cx="3327610" cy="1231943"/>
          </a:xfrm>
          <a:prstGeom prst="rect">
            <a:avLst/>
          </a:prstGeom>
        </p:spPr>
      </p:pic>
      <p:pic>
        <p:nvPicPr>
          <p:cNvPr id="56" name="图片 55">
            <a:extLst>
              <a:ext uri="{FF2B5EF4-FFF2-40B4-BE49-F238E27FC236}">
                <a16:creationId xmlns:a16="http://schemas.microsoft.com/office/drawing/2014/main" id="{18506F9A-2F02-4AA0-B330-47D3CB0A9649}"/>
              </a:ext>
            </a:extLst>
          </p:cNvPr>
          <p:cNvPicPr/>
          <p:nvPr/>
        </p:nvPicPr>
        <p:blipFill>
          <a:blip r:embed="rId12">
            <a:extLst>
              <a:ext uri="{28A0092B-C50C-407E-A947-70E740481C1C}">
                <a14:useLocalDpi xmlns:a14="http://schemas.microsoft.com/office/drawing/2010/main" val="0"/>
              </a:ext>
            </a:extLst>
          </a:blip>
          <a:stretch>
            <a:fillRect/>
          </a:stretch>
        </p:blipFill>
        <p:spPr>
          <a:xfrm>
            <a:off x="2145875" y="2884693"/>
            <a:ext cx="2727853" cy="1736724"/>
          </a:xfrm>
          <a:prstGeom prst="rect">
            <a:avLst/>
          </a:prstGeom>
        </p:spPr>
      </p:pic>
      <p:pic>
        <p:nvPicPr>
          <p:cNvPr id="57" name="图片 56">
            <a:extLst>
              <a:ext uri="{FF2B5EF4-FFF2-40B4-BE49-F238E27FC236}">
                <a16:creationId xmlns:a16="http://schemas.microsoft.com/office/drawing/2014/main" id="{70558086-FC2B-467E-B62B-7AD549FE3F52}"/>
              </a:ext>
            </a:extLst>
          </p:cNvPr>
          <p:cNvPicPr/>
          <p:nvPr/>
        </p:nvPicPr>
        <p:blipFill>
          <a:blip r:embed="rId13">
            <a:extLst>
              <a:ext uri="{28A0092B-C50C-407E-A947-70E740481C1C}">
                <a14:useLocalDpi xmlns:a14="http://schemas.microsoft.com/office/drawing/2010/main" val="0"/>
              </a:ext>
            </a:extLst>
          </a:blip>
          <a:stretch>
            <a:fillRect/>
          </a:stretch>
        </p:blipFill>
        <p:spPr>
          <a:xfrm>
            <a:off x="4780070" y="2571750"/>
            <a:ext cx="2218055" cy="1736725"/>
          </a:xfrm>
          <a:prstGeom prst="rect">
            <a:avLst/>
          </a:prstGeom>
        </p:spPr>
      </p:pic>
      <p:sp>
        <p:nvSpPr>
          <p:cNvPr id="58" name="PA_淘宝店chenying0907 33">
            <a:extLst>
              <a:ext uri="{FF2B5EF4-FFF2-40B4-BE49-F238E27FC236}">
                <a16:creationId xmlns:a16="http://schemas.microsoft.com/office/drawing/2014/main" id="{2A571349-5D95-4A63-882F-C330FA18984C}"/>
              </a:ext>
            </a:extLst>
          </p:cNvPr>
          <p:cNvSpPr>
            <a:spLocks noChangeArrowheads="1"/>
          </p:cNvSpPr>
          <p:nvPr>
            <p:custDataLst>
              <p:tags r:id="rId4"/>
            </p:custDataLst>
          </p:nvPr>
        </p:nvSpPr>
        <p:spPr bwMode="auto">
          <a:xfrm>
            <a:off x="427302" y="1072122"/>
            <a:ext cx="12537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200" b="1" dirty="0" err="1">
                <a:solidFill>
                  <a:schemeClr val="bg1">
                    <a:lumMod val="50000"/>
                  </a:schemeClr>
                </a:solidFill>
                <a:latin typeface="Noto Sans S Chinese Medium" panose="020B0600000000000000" pitchFamily="34" charset="-122"/>
                <a:ea typeface="Noto Sans S Chinese Medium" panose="020B0600000000000000" pitchFamily="34" charset="-122"/>
              </a:rPr>
              <a:t>SenseTime</a:t>
            </a:r>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01</a:t>
            </a:r>
          </a:p>
        </p:txBody>
      </p:sp>
      <p:sp>
        <p:nvSpPr>
          <p:cNvPr id="59" name="PA_淘宝店chenying0907 35">
            <a:extLst>
              <a:ext uri="{FF2B5EF4-FFF2-40B4-BE49-F238E27FC236}">
                <a16:creationId xmlns:a16="http://schemas.microsoft.com/office/drawing/2014/main" id="{FDEADE2B-CC64-4676-A333-43AF40328AEF}"/>
              </a:ext>
            </a:extLst>
          </p:cNvPr>
          <p:cNvSpPr>
            <a:spLocks noChangeArrowheads="1"/>
          </p:cNvSpPr>
          <p:nvPr>
            <p:custDataLst>
              <p:tags r:id="rId5"/>
            </p:custDataLst>
          </p:nvPr>
        </p:nvSpPr>
        <p:spPr bwMode="auto">
          <a:xfrm>
            <a:off x="6254423" y="366724"/>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solidFill>
                  <a:schemeClr val="bg1">
                    <a:lumMod val="50000"/>
                  </a:schemeClr>
                </a:solidFill>
                <a:latin typeface="Noto Sans S Chinese Medium" panose="020B0600000000000000" pitchFamily="34" charset="-122"/>
                <a:ea typeface="Noto Sans S Chinese Medium" panose="020B0600000000000000" pitchFamily="34" charset="-122"/>
              </a:rPr>
              <a:t>03</a:t>
            </a:r>
            <a:r>
              <a:rPr lang="zh-CN" altLang="en-US" sz="800" b="1" dirty="0">
                <a:solidFill>
                  <a:schemeClr val="bg1">
                    <a:lumMod val="50000"/>
                  </a:schemeClr>
                </a:solidFill>
                <a:latin typeface="Noto Sans S Chinese Medium" panose="020B0600000000000000" pitchFamily="34" charset="-122"/>
                <a:ea typeface="Noto Sans S Chinese Medium" panose="020B0600000000000000" pitchFamily="34" charset="-122"/>
              </a:rPr>
              <a:t> </a:t>
            </a:r>
            <a:r>
              <a:rPr lang="en-US" altLang="zh-CN" sz="1200" b="1" dirty="0">
                <a:solidFill>
                  <a:schemeClr val="bg1">
                    <a:lumMod val="50000"/>
                  </a:schemeClr>
                </a:solidFill>
                <a:latin typeface="Noto Sans S Chinese Medium" panose="020B0600000000000000" pitchFamily="34" charset="-122"/>
                <a:ea typeface="Noto Sans S Chinese Medium" panose="020B0600000000000000" pitchFamily="34" charset="-122"/>
              </a:rPr>
              <a:t>MEGVII</a:t>
            </a:r>
            <a:endParaRPr lang="zh-CN" altLang="en-US" sz="1200" b="1"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sp>
        <p:nvSpPr>
          <p:cNvPr id="60" name="PA_淘宝店chenying0907 34">
            <a:extLst>
              <a:ext uri="{FF2B5EF4-FFF2-40B4-BE49-F238E27FC236}">
                <a16:creationId xmlns:a16="http://schemas.microsoft.com/office/drawing/2014/main" id="{81B90B25-E13D-432F-B5E7-56496C538DCD}"/>
              </a:ext>
            </a:extLst>
          </p:cNvPr>
          <p:cNvSpPr>
            <a:spLocks noChangeArrowheads="1"/>
          </p:cNvSpPr>
          <p:nvPr>
            <p:custDataLst>
              <p:tags r:id="rId6"/>
            </p:custDataLst>
          </p:nvPr>
        </p:nvSpPr>
        <p:spPr bwMode="auto">
          <a:xfrm>
            <a:off x="427302" y="4340119"/>
            <a:ext cx="11376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YITU</a:t>
            </a:r>
            <a:r>
              <a:rPr lang="zh-CN" altLang="en-US" sz="2400" dirty="0">
                <a:solidFill>
                  <a:schemeClr val="bg1"/>
                </a:solidFill>
                <a:latin typeface="Noto Sans S Chinese Medium" panose="020B0600000000000000" pitchFamily="34" charset="-122"/>
                <a:ea typeface="Noto Sans S Chinese Medium" panose="020B0600000000000000" pitchFamily="34" charset="-122"/>
              </a:rPr>
              <a:t>02</a:t>
            </a:r>
          </a:p>
        </p:txBody>
      </p:sp>
      <p:sp>
        <p:nvSpPr>
          <p:cNvPr id="61" name="PA_淘宝店chenying0907 36">
            <a:extLst>
              <a:ext uri="{FF2B5EF4-FFF2-40B4-BE49-F238E27FC236}">
                <a16:creationId xmlns:a16="http://schemas.microsoft.com/office/drawing/2014/main" id="{7B169197-8E7C-4216-9956-8516B5A4E651}"/>
              </a:ext>
            </a:extLst>
          </p:cNvPr>
          <p:cNvSpPr>
            <a:spLocks noChangeArrowheads="1"/>
          </p:cNvSpPr>
          <p:nvPr>
            <p:custDataLst>
              <p:tags r:id="rId7"/>
            </p:custDataLst>
          </p:nvPr>
        </p:nvSpPr>
        <p:spPr bwMode="auto">
          <a:xfrm>
            <a:off x="7142919" y="4270502"/>
            <a:ext cx="13982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dirty="0">
                <a:solidFill>
                  <a:schemeClr val="bg1"/>
                </a:solidFill>
                <a:latin typeface="Noto Sans S Chinese Medium" panose="020B0600000000000000" pitchFamily="34" charset="-122"/>
                <a:ea typeface="Noto Sans S Chinese Medium" panose="020B0600000000000000" pitchFamily="34" charset="-122"/>
              </a:rPr>
              <a:t>04</a:t>
            </a:r>
            <a:r>
              <a:rPr lang="zh-CN" altLang="en-US" sz="800" b="1" dirty="0">
                <a:solidFill>
                  <a:schemeClr val="bg1"/>
                </a:solidFill>
                <a:latin typeface="Noto Sans S Chinese Medium" panose="020B0600000000000000" pitchFamily="34" charset="-122"/>
                <a:ea typeface="Noto Sans S Chinese Medium" panose="020B0600000000000000" pitchFamily="34" charset="-122"/>
              </a:rPr>
              <a:t> </a:t>
            </a:r>
            <a:r>
              <a:rPr lang="en-US" altLang="zh-CN" sz="1200" b="1" dirty="0" err="1">
                <a:solidFill>
                  <a:schemeClr val="bg1"/>
                </a:solidFill>
                <a:latin typeface="Noto Sans S Chinese Medium" panose="020B0600000000000000" pitchFamily="34" charset="-122"/>
                <a:ea typeface="Noto Sans S Chinese Medium" panose="020B0600000000000000" pitchFamily="34" charset="-122"/>
              </a:rPr>
              <a:t>CloudWalk</a:t>
            </a:r>
            <a:endParaRPr lang="zh-CN" altLang="en-US" sz="1200" b="1" dirty="0">
              <a:solidFill>
                <a:schemeClr val="bg1"/>
              </a:solidFill>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1177890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任意多边形 25">
            <a:extLst>
              <a:ext uri="{FF2B5EF4-FFF2-40B4-BE49-F238E27FC236}">
                <a16:creationId xmlns:a16="http://schemas.microsoft.com/office/drawing/2014/main" id="{4E0502B2-1AEB-5547-8E43-BA880A4B9DD5}"/>
              </a:ext>
            </a:extLst>
          </p:cNvPr>
          <p:cNvSpPr>
            <a:spLocks noEditPoints="1"/>
          </p:cNvSpPr>
          <p:nvPr>
            <p:custDataLst>
              <p:tags r:id="rId1"/>
            </p:custDataLst>
          </p:nvPr>
        </p:nvSpPr>
        <p:spPr bwMode="auto">
          <a:xfrm>
            <a:off x="4119564" y="1420299"/>
            <a:ext cx="230187" cy="258843"/>
          </a:xfrm>
          <a:custGeom>
            <a:avLst/>
            <a:gdLst>
              <a:gd name="T0" fmla="*/ 28 w 131"/>
              <a:gd name="T1" fmla="*/ 16 h 147"/>
              <a:gd name="T2" fmla="*/ 103 w 131"/>
              <a:gd name="T3" fmla="*/ 16 h 147"/>
              <a:gd name="T4" fmla="*/ 118 w 131"/>
              <a:gd name="T5" fmla="*/ 61 h 147"/>
              <a:gd name="T6" fmla="*/ 127 w 131"/>
              <a:gd name="T7" fmla="*/ 65 h 147"/>
              <a:gd name="T8" fmla="*/ 131 w 131"/>
              <a:gd name="T9" fmla="*/ 74 h 147"/>
              <a:gd name="T10" fmla="*/ 130 w 131"/>
              <a:gd name="T11" fmla="*/ 101 h 147"/>
              <a:gd name="T12" fmla="*/ 123 w 131"/>
              <a:gd name="T13" fmla="*/ 108 h 147"/>
              <a:gd name="T14" fmla="*/ 116 w 131"/>
              <a:gd name="T15" fmla="*/ 109 h 147"/>
              <a:gd name="T16" fmla="*/ 65 w 131"/>
              <a:gd name="T17" fmla="*/ 147 h 147"/>
              <a:gd name="T18" fmla="*/ 76 w 131"/>
              <a:gd name="T19" fmla="*/ 132 h 147"/>
              <a:gd name="T20" fmla="*/ 107 w 131"/>
              <a:gd name="T21" fmla="*/ 109 h 147"/>
              <a:gd name="T22" fmla="*/ 98 w 131"/>
              <a:gd name="T23" fmla="*/ 105 h 147"/>
              <a:gd name="T24" fmla="*/ 95 w 131"/>
              <a:gd name="T25" fmla="*/ 74 h 147"/>
              <a:gd name="T26" fmla="*/ 96 w 131"/>
              <a:gd name="T27" fmla="*/ 69 h 147"/>
              <a:gd name="T28" fmla="*/ 107 w 131"/>
              <a:gd name="T29" fmla="*/ 56 h 147"/>
              <a:gd name="T30" fmla="*/ 35 w 131"/>
              <a:gd name="T31" fmla="*/ 38 h 147"/>
              <a:gd name="T32" fmla="*/ 28 w 131"/>
              <a:gd name="T33" fmla="*/ 62 h 147"/>
              <a:gd name="T34" fmla="*/ 35 w 131"/>
              <a:gd name="T35" fmla="*/ 69 h 147"/>
              <a:gd name="T36" fmla="*/ 36 w 131"/>
              <a:gd name="T37" fmla="*/ 96 h 147"/>
              <a:gd name="T38" fmla="*/ 32 w 131"/>
              <a:gd name="T39" fmla="*/ 105 h 147"/>
              <a:gd name="T40" fmla="*/ 24 w 131"/>
              <a:gd name="T41" fmla="*/ 109 h 147"/>
              <a:gd name="T42" fmla="*/ 8 w 131"/>
              <a:gd name="T43" fmla="*/ 108 h 147"/>
              <a:gd name="T44" fmla="*/ 0 w 131"/>
              <a:gd name="T45" fmla="*/ 96 h 147"/>
              <a:gd name="T46" fmla="*/ 1 w 131"/>
              <a:gd name="T47" fmla="*/ 69 h 147"/>
              <a:gd name="T48" fmla="*/ 13 w 131"/>
              <a:gd name="T49" fmla="*/ 61 h 147"/>
              <a:gd name="T50" fmla="*/ 61 w 131"/>
              <a:gd name="T51" fmla="*/ 135 h 147"/>
              <a:gd name="T52" fmla="*/ 65 w 131"/>
              <a:gd name="T53" fmla="*/ 131 h 147"/>
              <a:gd name="T54" fmla="*/ 13 w 131"/>
              <a:gd name="T55" fmla="*/ 73 h 147"/>
              <a:gd name="T56" fmla="*/ 12 w 131"/>
              <a:gd name="T57" fmla="*/ 74 h 147"/>
              <a:gd name="T58" fmla="*/ 12 w 131"/>
              <a:gd name="T59" fmla="*/ 97 h 147"/>
              <a:gd name="T60" fmla="*/ 18 w 131"/>
              <a:gd name="T61" fmla="*/ 97 h 147"/>
              <a:gd name="T62" fmla="*/ 24 w 131"/>
              <a:gd name="T63" fmla="*/ 97 h 147"/>
              <a:gd name="T64" fmla="*/ 25 w 131"/>
              <a:gd name="T65" fmla="*/ 96 h 147"/>
              <a:gd name="T66" fmla="*/ 25 w 131"/>
              <a:gd name="T67" fmla="*/ 74 h 147"/>
              <a:gd name="T68" fmla="*/ 24 w 131"/>
              <a:gd name="T69" fmla="*/ 73 h 147"/>
              <a:gd name="T70" fmla="*/ 18 w 131"/>
              <a:gd name="T71" fmla="*/ 73 h 147"/>
              <a:gd name="T72" fmla="*/ 107 w 131"/>
              <a:gd name="T73" fmla="*/ 73 h 147"/>
              <a:gd name="T74" fmla="*/ 106 w 131"/>
              <a:gd name="T75" fmla="*/ 74 h 147"/>
              <a:gd name="T76" fmla="*/ 106 w 131"/>
              <a:gd name="T77" fmla="*/ 97 h 147"/>
              <a:gd name="T78" fmla="*/ 113 w 131"/>
              <a:gd name="T79" fmla="*/ 97 h 147"/>
              <a:gd name="T80" fmla="*/ 118 w 131"/>
              <a:gd name="T81" fmla="*/ 97 h 147"/>
              <a:gd name="T82" fmla="*/ 119 w 131"/>
              <a:gd name="T83" fmla="*/ 96 h 147"/>
              <a:gd name="T84" fmla="*/ 119 w 131"/>
              <a:gd name="T85" fmla="*/ 74 h 147"/>
              <a:gd name="T86" fmla="*/ 118 w 131"/>
              <a:gd name="T87" fmla="*/ 73 h 147"/>
              <a:gd name="T88" fmla="*/ 113 w 131"/>
              <a:gd name="T89" fmla="*/ 73 h 147"/>
              <a:gd name="T90" fmla="*/ 95 w 131"/>
              <a:gd name="T91" fmla="*/ 24 h 147"/>
              <a:gd name="T92" fmla="*/ 36 w 131"/>
              <a:gd name="T93" fmla="*/ 24 h 147"/>
              <a:gd name="T94" fmla="*/ 65 w 131"/>
              <a:gd name="T95" fmla="*/ 19 h 147"/>
              <a:gd name="T96" fmla="*/ 103 w 131"/>
              <a:gd name="T97"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47">
                <a:moveTo>
                  <a:pt x="13" y="61"/>
                </a:moveTo>
                <a:cubicBezTo>
                  <a:pt x="13" y="53"/>
                  <a:pt x="13" y="53"/>
                  <a:pt x="13" y="53"/>
                </a:cubicBezTo>
                <a:cubicBezTo>
                  <a:pt x="13" y="38"/>
                  <a:pt x="19" y="25"/>
                  <a:pt x="28" y="16"/>
                </a:cubicBezTo>
                <a:cubicBezTo>
                  <a:pt x="28" y="15"/>
                  <a:pt x="28" y="15"/>
                  <a:pt x="28" y="15"/>
                </a:cubicBezTo>
                <a:cubicBezTo>
                  <a:pt x="38" y="6"/>
                  <a:pt x="51" y="0"/>
                  <a:pt x="65" y="0"/>
                </a:cubicBezTo>
                <a:cubicBezTo>
                  <a:pt x="80" y="0"/>
                  <a:pt x="93" y="6"/>
                  <a:pt x="103" y="16"/>
                </a:cubicBezTo>
                <a:cubicBezTo>
                  <a:pt x="103" y="16"/>
                  <a:pt x="103" y="16"/>
                  <a:pt x="103" y="16"/>
                </a:cubicBezTo>
                <a:cubicBezTo>
                  <a:pt x="112" y="25"/>
                  <a:pt x="118" y="38"/>
                  <a:pt x="118" y="53"/>
                </a:cubicBezTo>
                <a:cubicBezTo>
                  <a:pt x="118" y="61"/>
                  <a:pt x="118" y="61"/>
                  <a:pt x="118" y="61"/>
                </a:cubicBezTo>
                <a:cubicBezTo>
                  <a:pt x="120" y="61"/>
                  <a:pt x="121" y="62"/>
                  <a:pt x="123" y="62"/>
                </a:cubicBezTo>
                <a:cubicBezTo>
                  <a:pt x="123" y="62"/>
                  <a:pt x="123" y="62"/>
                  <a:pt x="123" y="62"/>
                </a:cubicBezTo>
                <a:cubicBezTo>
                  <a:pt x="124" y="63"/>
                  <a:pt x="126" y="64"/>
                  <a:pt x="127" y="65"/>
                </a:cubicBezTo>
                <a:cubicBezTo>
                  <a:pt x="128" y="66"/>
                  <a:pt x="129" y="67"/>
                  <a:pt x="130" y="69"/>
                </a:cubicBezTo>
                <a:cubicBezTo>
                  <a:pt x="130" y="69"/>
                  <a:pt x="130" y="69"/>
                  <a:pt x="130" y="69"/>
                </a:cubicBezTo>
                <a:cubicBezTo>
                  <a:pt x="130" y="71"/>
                  <a:pt x="131" y="72"/>
                  <a:pt x="131" y="74"/>
                </a:cubicBezTo>
                <a:cubicBezTo>
                  <a:pt x="131" y="85"/>
                  <a:pt x="131" y="85"/>
                  <a:pt x="131" y="85"/>
                </a:cubicBezTo>
                <a:cubicBezTo>
                  <a:pt x="131" y="96"/>
                  <a:pt x="131" y="96"/>
                  <a:pt x="131" y="96"/>
                </a:cubicBezTo>
                <a:cubicBezTo>
                  <a:pt x="131" y="98"/>
                  <a:pt x="130" y="99"/>
                  <a:pt x="130" y="101"/>
                </a:cubicBezTo>
                <a:cubicBezTo>
                  <a:pt x="130" y="101"/>
                  <a:pt x="130" y="101"/>
                  <a:pt x="130" y="101"/>
                </a:cubicBezTo>
                <a:cubicBezTo>
                  <a:pt x="129" y="103"/>
                  <a:pt x="128" y="104"/>
                  <a:pt x="127" y="105"/>
                </a:cubicBezTo>
                <a:cubicBezTo>
                  <a:pt x="126" y="106"/>
                  <a:pt x="124" y="107"/>
                  <a:pt x="123" y="108"/>
                </a:cubicBezTo>
                <a:cubicBezTo>
                  <a:pt x="122" y="108"/>
                  <a:pt x="122" y="108"/>
                  <a:pt x="122" y="108"/>
                </a:cubicBezTo>
                <a:cubicBezTo>
                  <a:pt x="121" y="108"/>
                  <a:pt x="120" y="109"/>
                  <a:pt x="118" y="109"/>
                </a:cubicBezTo>
                <a:cubicBezTo>
                  <a:pt x="116" y="109"/>
                  <a:pt x="116" y="109"/>
                  <a:pt x="116" y="109"/>
                </a:cubicBezTo>
                <a:cubicBezTo>
                  <a:pt x="115" y="116"/>
                  <a:pt x="111" y="122"/>
                  <a:pt x="104" y="128"/>
                </a:cubicBezTo>
                <a:cubicBezTo>
                  <a:pt x="97" y="133"/>
                  <a:pt x="87" y="137"/>
                  <a:pt x="76" y="138"/>
                </a:cubicBezTo>
                <a:cubicBezTo>
                  <a:pt x="75" y="143"/>
                  <a:pt x="70" y="147"/>
                  <a:pt x="65" y="147"/>
                </a:cubicBezTo>
                <a:cubicBezTo>
                  <a:pt x="59" y="147"/>
                  <a:pt x="54" y="142"/>
                  <a:pt x="54" y="135"/>
                </a:cubicBezTo>
                <a:cubicBezTo>
                  <a:pt x="54" y="129"/>
                  <a:pt x="59" y="124"/>
                  <a:pt x="65" y="124"/>
                </a:cubicBezTo>
                <a:cubicBezTo>
                  <a:pt x="70" y="124"/>
                  <a:pt x="74" y="127"/>
                  <a:pt x="76" y="132"/>
                </a:cubicBezTo>
                <a:cubicBezTo>
                  <a:pt x="85" y="130"/>
                  <a:pt x="94" y="127"/>
                  <a:pt x="100" y="122"/>
                </a:cubicBezTo>
                <a:cubicBezTo>
                  <a:pt x="105" y="118"/>
                  <a:pt x="108" y="114"/>
                  <a:pt x="109" y="109"/>
                </a:cubicBezTo>
                <a:cubicBezTo>
                  <a:pt x="107" y="109"/>
                  <a:pt x="107" y="109"/>
                  <a:pt x="107" y="109"/>
                </a:cubicBezTo>
                <a:cubicBezTo>
                  <a:pt x="106" y="109"/>
                  <a:pt x="104" y="108"/>
                  <a:pt x="103" y="108"/>
                </a:cubicBezTo>
                <a:cubicBezTo>
                  <a:pt x="103" y="108"/>
                  <a:pt x="103" y="108"/>
                  <a:pt x="103" y="108"/>
                </a:cubicBezTo>
                <a:cubicBezTo>
                  <a:pt x="101" y="107"/>
                  <a:pt x="100" y="106"/>
                  <a:pt x="98" y="105"/>
                </a:cubicBezTo>
                <a:cubicBezTo>
                  <a:pt x="96" y="103"/>
                  <a:pt x="95" y="100"/>
                  <a:pt x="95" y="96"/>
                </a:cubicBezTo>
                <a:cubicBezTo>
                  <a:pt x="95" y="85"/>
                  <a:pt x="95" y="85"/>
                  <a:pt x="95" y="85"/>
                </a:cubicBezTo>
                <a:cubicBezTo>
                  <a:pt x="95" y="74"/>
                  <a:pt x="95" y="74"/>
                  <a:pt x="95" y="74"/>
                </a:cubicBezTo>
                <a:cubicBezTo>
                  <a:pt x="95" y="72"/>
                  <a:pt x="95" y="71"/>
                  <a:pt x="96" y="69"/>
                </a:cubicBezTo>
                <a:cubicBezTo>
                  <a:pt x="96" y="69"/>
                  <a:pt x="96" y="69"/>
                  <a:pt x="96" y="69"/>
                </a:cubicBezTo>
                <a:cubicBezTo>
                  <a:pt x="96" y="69"/>
                  <a:pt x="96" y="69"/>
                  <a:pt x="96" y="69"/>
                </a:cubicBezTo>
                <a:cubicBezTo>
                  <a:pt x="96" y="67"/>
                  <a:pt x="97" y="66"/>
                  <a:pt x="98" y="65"/>
                </a:cubicBezTo>
                <a:cubicBezTo>
                  <a:pt x="101" y="63"/>
                  <a:pt x="104" y="61"/>
                  <a:pt x="107" y="61"/>
                </a:cubicBezTo>
                <a:cubicBezTo>
                  <a:pt x="107" y="56"/>
                  <a:pt x="107" y="56"/>
                  <a:pt x="107" y="56"/>
                </a:cubicBezTo>
                <a:cubicBezTo>
                  <a:pt x="105" y="49"/>
                  <a:pt x="101" y="43"/>
                  <a:pt x="96" y="38"/>
                </a:cubicBezTo>
                <a:cubicBezTo>
                  <a:pt x="89" y="30"/>
                  <a:pt x="78" y="26"/>
                  <a:pt x="65" y="26"/>
                </a:cubicBezTo>
                <a:cubicBezTo>
                  <a:pt x="53" y="26"/>
                  <a:pt x="42" y="30"/>
                  <a:pt x="35" y="38"/>
                </a:cubicBezTo>
                <a:cubicBezTo>
                  <a:pt x="30" y="43"/>
                  <a:pt x="26" y="49"/>
                  <a:pt x="24" y="56"/>
                </a:cubicBezTo>
                <a:cubicBezTo>
                  <a:pt x="24" y="61"/>
                  <a:pt x="24" y="61"/>
                  <a:pt x="24" y="61"/>
                </a:cubicBezTo>
                <a:cubicBezTo>
                  <a:pt x="25" y="61"/>
                  <a:pt x="27" y="62"/>
                  <a:pt x="28" y="62"/>
                </a:cubicBezTo>
                <a:cubicBezTo>
                  <a:pt x="30" y="63"/>
                  <a:pt x="31" y="64"/>
                  <a:pt x="32" y="65"/>
                </a:cubicBezTo>
                <a:cubicBezTo>
                  <a:pt x="34" y="66"/>
                  <a:pt x="35" y="67"/>
                  <a:pt x="35" y="69"/>
                </a:cubicBezTo>
                <a:cubicBezTo>
                  <a:pt x="35" y="69"/>
                  <a:pt x="35" y="69"/>
                  <a:pt x="35" y="69"/>
                </a:cubicBezTo>
                <a:cubicBezTo>
                  <a:pt x="36" y="71"/>
                  <a:pt x="36" y="72"/>
                  <a:pt x="36" y="74"/>
                </a:cubicBezTo>
                <a:cubicBezTo>
                  <a:pt x="36" y="85"/>
                  <a:pt x="36" y="85"/>
                  <a:pt x="36" y="85"/>
                </a:cubicBezTo>
                <a:cubicBezTo>
                  <a:pt x="36" y="96"/>
                  <a:pt x="36" y="96"/>
                  <a:pt x="36" y="96"/>
                </a:cubicBezTo>
                <a:cubicBezTo>
                  <a:pt x="36" y="98"/>
                  <a:pt x="36" y="99"/>
                  <a:pt x="35" y="101"/>
                </a:cubicBezTo>
                <a:cubicBezTo>
                  <a:pt x="35" y="101"/>
                  <a:pt x="35" y="101"/>
                  <a:pt x="35" y="101"/>
                </a:cubicBezTo>
                <a:cubicBezTo>
                  <a:pt x="35" y="103"/>
                  <a:pt x="34" y="104"/>
                  <a:pt x="32" y="105"/>
                </a:cubicBezTo>
                <a:cubicBezTo>
                  <a:pt x="31" y="106"/>
                  <a:pt x="30" y="107"/>
                  <a:pt x="28" y="108"/>
                </a:cubicBezTo>
                <a:cubicBezTo>
                  <a:pt x="28" y="108"/>
                  <a:pt x="28" y="108"/>
                  <a:pt x="28" y="108"/>
                </a:cubicBezTo>
                <a:cubicBezTo>
                  <a:pt x="27" y="108"/>
                  <a:pt x="25" y="109"/>
                  <a:pt x="24" y="109"/>
                </a:cubicBezTo>
                <a:cubicBezTo>
                  <a:pt x="18" y="109"/>
                  <a:pt x="18" y="109"/>
                  <a:pt x="18" y="109"/>
                </a:cubicBezTo>
                <a:cubicBezTo>
                  <a:pt x="13" y="109"/>
                  <a:pt x="13" y="109"/>
                  <a:pt x="13" y="109"/>
                </a:cubicBezTo>
                <a:cubicBezTo>
                  <a:pt x="11" y="109"/>
                  <a:pt x="10" y="108"/>
                  <a:pt x="8" y="108"/>
                </a:cubicBezTo>
                <a:cubicBezTo>
                  <a:pt x="8" y="108"/>
                  <a:pt x="8" y="108"/>
                  <a:pt x="8" y="108"/>
                </a:cubicBezTo>
                <a:cubicBezTo>
                  <a:pt x="7" y="107"/>
                  <a:pt x="5" y="106"/>
                  <a:pt x="4" y="105"/>
                </a:cubicBezTo>
                <a:cubicBezTo>
                  <a:pt x="2" y="103"/>
                  <a:pt x="0" y="100"/>
                  <a:pt x="0" y="96"/>
                </a:cubicBezTo>
                <a:cubicBezTo>
                  <a:pt x="0" y="85"/>
                  <a:pt x="0" y="85"/>
                  <a:pt x="0" y="85"/>
                </a:cubicBezTo>
                <a:cubicBezTo>
                  <a:pt x="0" y="74"/>
                  <a:pt x="0" y="74"/>
                  <a:pt x="0" y="74"/>
                </a:cubicBezTo>
                <a:cubicBezTo>
                  <a:pt x="0" y="72"/>
                  <a:pt x="1" y="71"/>
                  <a:pt x="1" y="69"/>
                </a:cubicBezTo>
                <a:cubicBezTo>
                  <a:pt x="1" y="69"/>
                  <a:pt x="1" y="69"/>
                  <a:pt x="1" y="69"/>
                </a:cubicBezTo>
                <a:cubicBezTo>
                  <a:pt x="2" y="67"/>
                  <a:pt x="3" y="66"/>
                  <a:pt x="4" y="65"/>
                </a:cubicBezTo>
                <a:cubicBezTo>
                  <a:pt x="6" y="63"/>
                  <a:pt x="9" y="61"/>
                  <a:pt x="13" y="61"/>
                </a:cubicBezTo>
                <a:close/>
                <a:moveTo>
                  <a:pt x="65" y="131"/>
                </a:moveTo>
                <a:cubicBezTo>
                  <a:pt x="65" y="131"/>
                  <a:pt x="65" y="131"/>
                  <a:pt x="65" y="131"/>
                </a:cubicBezTo>
                <a:cubicBezTo>
                  <a:pt x="63" y="131"/>
                  <a:pt x="61" y="133"/>
                  <a:pt x="61" y="135"/>
                </a:cubicBezTo>
                <a:cubicBezTo>
                  <a:pt x="61" y="138"/>
                  <a:pt x="63" y="140"/>
                  <a:pt x="65" y="140"/>
                </a:cubicBezTo>
                <a:cubicBezTo>
                  <a:pt x="68" y="140"/>
                  <a:pt x="70" y="138"/>
                  <a:pt x="70" y="135"/>
                </a:cubicBezTo>
                <a:cubicBezTo>
                  <a:pt x="70" y="133"/>
                  <a:pt x="68" y="131"/>
                  <a:pt x="65" y="131"/>
                </a:cubicBezTo>
                <a:close/>
                <a:moveTo>
                  <a:pt x="18" y="73"/>
                </a:moveTo>
                <a:cubicBezTo>
                  <a:pt x="18" y="73"/>
                  <a:pt x="18" y="73"/>
                  <a:pt x="18" y="73"/>
                </a:cubicBezTo>
                <a:cubicBezTo>
                  <a:pt x="13" y="73"/>
                  <a:pt x="13" y="73"/>
                  <a:pt x="13" y="73"/>
                </a:cubicBezTo>
                <a:cubicBezTo>
                  <a:pt x="13" y="73"/>
                  <a:pt x="12" y="73"/>
                  <a:pt x="12" y="73"/>
                </a:cubicBezTo>
                <a:cubicBezTo>
                  <a:pt x="12" y="73"/>
                  <a:pt x="12" y="73"/>
                  <a:pt x="12" y="73"/>
                </a:cubicBezTo>
                <a:cubicBezTo>
                  <a:pt x="12" y="74"/>
                  <a:pt x="12" y="74"/>
                  <a:pt x="12" y="74"/>
                </a:cubicBezTo>
                <a:cubicBezTo>
                  <a:pt x="12" y="85"/>
                  <a:pt x="12" y="85"/>
                  <a:pt x="12" y="85"/>
                </a:cubicBezTo>
                <a:cubicBezTo>
                  <a:pt x="12" y="96"/>
                  <a:pt x="12" y="96"/>
                  <a:pt x="12" y="96"/>
                </a:cubicBezTo>
                <a:cubicBezTo>
                  <a:pt x="12" y="96"/>
                  <a:pt x="12" y="97"/>
                  <a:pt x="12" y="97"/>
                </a:cubicBezTo>
                <a:cubicBezTo>
                  <a:pt x="12" y="97"/>
                  <a:pt x="12" y="97"/>
                  <a:pt x="12" y="97"/>
                </a:cubicBezTo>
                <a:cubicBezTo>
                  <a:pt x="13" y="97"/>
                  <a:pt x="13" y="97"/>
                  <a:pt x="13" y="97"/>
                </a:cubicBezTo>
                <a:cubicBezTo>
                  <a:pt x="18" y="97"/>
                  <a:pt x="18" y="97"/>
                  <a:pt x="18" y="97"/>
                </a:cubicBezTo>
                <a:cubicBezTo>
                  <a:pt x="24" y="97"/>
                  <a:pt x="24" y="97"/>
                  <a:pt x="24" y="97"/>
                </a:cubicBezTo>
                <a:cubicBezTo>
                  <a:pt x="24" y="97"/>
                  <a:pt x="24" y="97"/>
                  <a:pt x="24" y="97"/>
                </a:cubicBezTo>
                <a:cubicBezTo>
                  <a:pt x="24" y="97"/>
                  <a:pt x="24" y="97"/>
                  <a:pt x="24" y="97"/>
                </a:cubicBezTo>
                <a:cubicBezTo>
                  <a:pt x="24" y="97"/>
                  <a:pt x="24" y="97"/>
                  <a:pt x="25" y="97"/>
                </a:cubicBezTo>
                <a:cubicBezTo>
                  <a:pt x="25" y="97"/>
                  <a:pt x="25" y="97"/>
                  <a:pt x="25" y="97"/>
                </a:cubicBezTo>
                <a:cubicBezTo>
                  <a:pt x="25" y="96"/>
                  <a:pt x="25" y="96"/>
                  <a:pt x="25" y="96"/>
                </a:cubicBezTo>
                <a:cubicBezTo>
                  <a:pt x="25" y="85"/>
                  <a:pt x="25" y="85"/>
                  <a:pt x="25" y="85"/>
                </a:cubicBezTo>
                <a:cubicBezTo>
                  <a:pt x="25" y="74"/>
                  <a:pt x="25" y="74"/>
                  <a:pt x="25" y="74"/>
                </a:cubicBezTo>
                <a:cubicBezTo>
                  <a:pt x="25" y="74"/>
                  <a:pt x="25" y="74"/>
                  <a:pt x="25" y="74"/>
                </a:cubicBezTo>
                <a:cubicBezTo>
                  <a:pt x="25" y="73"/>
                  <a:pt x="25" y="73"/>
                  <a:pt x="25" y="73"/>
                </a:cubicBezTo>
                <a:cubicBezTo>
                  <a:pt x="25" y="73"/>
                  <a:pt x="25" y="73"/>
                  <a:pt x="25" y="73"/>
                </a:cubicBezTo>
                <a:cubicBezTo>
                  <a:pt x="24" y="73"/>
                  <a:pt x="24" y="73"/>
                  <a:pt x="24" y="73"/>
                </a:cubicBezTo>
                <a:cubicBezTo>
                  <a:pt x="24" y="73"/>
                  <a:pt x="24" y="73"/>
                  <a:pt x="24" y="73"/>
                </a:cubicBezTo>
                <a:cubicBezTo>
                  <a:pt x="24" y="73"/>
                  <a:pt x="24" y="73"/>
                  <a:pt x="24" y="73"/>
                </a:cubicBezTo>
                <a:cubicBezTo>
                  <a:pt x="18" y="73"/>
                  <a:pt x="18" y="73"/>
                  <a:pt x="18" y="73"/>
                </a:cubicBezTo>
                <a:close/>
                <a:moveTo>
                  <a:pt x="113" y="73"/>
                </a:moveTo>
                <a:cubicBezTo>
                  <a:pt x="113" y="73"/>
                  <a:pt x="113" y="73"/>
                  <a:pt x="113" y="73"/>
                </a:cubicBezTo>
                <a:cubicBezTo>
                  <a:pt x="107" y="73"/>
                  <a:pt x="107" y="73"/>
                  <a:pt x="107" y="73"/>
                </a:cubicBezTo>
                <a:cubicBezTo>
                  <a:pt x="107" y="73"/>
                  <a:pt x="107" y="73"/>
                  <a:pt x="106" y="73"/>
                </a:cubicBezTo>
                <a:cubicBezTo>
                  <a:pt x="106" y="73"/>
                  <a:pt x="106" y="73"/>
                  <a:pt x="106" y="73"/>
                </a:cubicBezTo>
                <a:cubicBezTo>
                  <a:pt x="106" y="74"/>
                  <a:pt x="106" y="74"/>
                  <a:pt x="106" y="74"/>
                </a:cubicBezTo>
                <a:cubicBezTo>
                  <a:pt x="106" y="85"/>
                  <a:pt x="106" y="85"/>
                  <a:pt x="106" y="85"/>
                </a:cubicBezTo>
                <a:cubicBezTo>
                  <a:pt x="106" y="96"/>
                  <a:pt x="106" y="96"/>
                  <a:pt x="106" y="96"/>
                </a:cubicBezTo>
                <a:cubicBezTo>
                  <a:pt x="106" y="96"/>
                  <a:pt x="106" y="97"/>
                  <a:pt x="106" y="97"/>
                </a:cubicBezTo>
                <a:cubicBezTo>
                  <a:pt x="107" y="97"/>
                  <a:pt x="107" y="97"/>
                  <a:pt x="107" y="97"/>
                </a:cubicBezTo>
                <a:cubicBezTo>
                  <a:pt x="107" y="97"/>
                  <a:pt x="107" y="97"/>
                  <a:pt x="107" y="97"/>
                </a:cubicBezTo>
                <a:cubicBezTo>
                  <a:pt x="113" y="97"/>
                  <a:pt x="113" y="97"/>
                  <a:pt x="113" y="97"/>
                </a:cubicBezTo>
                <a:cubicBezTo>
                  <a:pt x="118" y="97"/>
                  <a:pt x="118" y="97"/>
                  <a:pt x="118" y="97"/>
                </a:cubicBezTo>
                <a:cubicBezTo>
                  <a:pt x="118" y="97"/>
                  <a:pt x="118" y="97"/>
                  <a:pt x="118" y="97"/>
                </a:cubicBezTo>
                <a:cubicBezTo>
                  <a:pt x="118" y="97"/>
                  <a:pt x="118" y="97"/>
                  <a:pt x="118" y="97"/>
                </a:cubicBezTo>
                <a:cubicBezTo>
                  <a:pt x="119" y="97"/>
                  <a:pt x="119" y="97"/>
                  <a:pt x="119" y="97"/>
                </a:cubicBezTo>
                <a:cubicBezTo>
                  <a:pt x="119" y="97"/>
                  <a:pt x="119" y="97"/>
                  <a:pt x="119" y="97"/>
                </a:cubicBezTo>
                <a:cubicBezTo>
                  <a:pt x="119" y="96"/>
                  <a:pt x="119" y="96"/>
                  <a:pt x="119" y="96"/>
                </a:cubicBezTo>
                <a:cubicBezTo>
                  <a:pt x="119" y="85"/>
                  <a:pt x="119" y="85"/>
                  <a:pt x="119" y="85"/>
                </a:cubicBezTo>
                <a:cubicBezTo>
                  <a:pt x="119" y="74"/>
                  <a:pt x="119" y="74"/>
                  <a:pt x="119" y="74"/>
                </a:cubicBezTo>
                <a:cubicBezTo>
                  <a:pt x="119" y="74"/>
                  <a:pt x="119" y="74"/>
                  <a:pt x="119" y="74"/>
                </a:cubicBezTo>
                <a:cubicBezTo>
                  <a:pt x="119" y="73"/>
                  <a:pt x="119" y="73"/>
                  <a:pt x="119" y="73"/>
                </a:cubicBezTo>
                <a:cubicBezTo>
                  <a:pt x="119" y="73"/>
                  <a:pt x="119" y="73"/>
                  <a:pt x="119" y="73"/>
                </a:cubicBezTo>
                <a:cubicBezTo>
                  <a:pt x="119" y="73"/>
                  <a:pt x="119" y="73"/>
                  <a:pt x="118" y="73"/>
                </a:cubicBezTo>
                <a:cubicBezTo>
                  <a:pt x="119" y="73"/>
                  <a:pt x="119" y="73"/>
                  <a:pt x="119" y="73"/>
                </a:cubicBezTo>
                <a:cubicBezTo>
                  <a:pt x="118" y="73"/>
                  <a:pt x="118" y="73"/>
                  <a:pt x="118" y="73"/>
                </a:cubicBezTo>
                <a:cubicBezTo>
                  <a:pt x="113" y="73"/>
                  <a:pt x="113" y="73"/>
                  <a:pt x="113" y="73"/>
                </a:cubicBezTo>
                <a:close/>
                <a:moveTo>
                  <a:pt x="103" y="36"/>
                </a:moveTo>
                <a:cubicBezTo>
                  <a:pt x="103" y="36"/>
                  <a:pt x="103" y="36"/>
                  <a:pt x="103" y="36"/>
                </a:cubicBezTo>
                <a:cubicBezTo>
                  <a:pt x="101" y="31"/>
                  <a:pt x="98" y="27"/>
                  <a:pt x="95" y="24"/>
                </a:cubicBezTo>
                <a:cubicBezTo>
                  <a:pt x="95" y="24"/>
                  <a:pt x="95" y="24"/>
                  <a:pt x="95" y="24"/>
                </a:cubicBezTo>
                <a:cubicBezTo>
                  <a:pt x="87" y="16"/>
                  <a:pt x="77" y="11"/>
                  <a:pt x="65" y="11"/>
                </a:cubicBezTo>
                <a:cubicBezTo>
                  <a:pt x="54" y="11"/>
                  <a:pt x="44" y="16"/>
                  <a:pt x="36" y="24"/>
                </a:cubicBezTo>
                <a:cubicBezTo>
                  <a:pt x="33" y="27"/>
                  <a:pt x="30" y="31"/>
                  <a:pt x="27" y="36"/>
                </a:cubicBezTo>
                <a:cubicBezTo>
                  <a:pt x="28" y="35"/>
                  <a:pt x="29" y="34"/>
                  <a:pt x="30" y="34"/>
                </a:cubicBezTo>
                <a:cubicBezTo>
                  <a:pt x="39" y="25"/>
                  <a:pt x="52" y="19"/>
                  <a:pt x="65" y="19"/>
                </a:cubicBezTo>
                <a:cubicBezTo>
                  <a:pt x="79" y="19"/>
                  <a:pt x="92" y="25"/>
                  <a:pt x="101" y="34"/>
                </a:cubicBezTo>
                <a:cubicBezTo>
                  <a:pt x="101" y="34"/>
                  <a:pt x="101" y="34"/>
                  <a:pt x="101" y="34"/>
                </a:cubicBezTo>
                <a:cubicBezTo>
                  <a:pt x="102" y="34"/>
                  <a:pt x="103" y="35"/>
                  <a:pt x="10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27">
            <a:extLst>
              <a:ext uri="{FF2B5EF4-FFF2-40B4-BE49-F238E27FC236}">
                <a16:creationId xmlns:a16="http://schemas.microsoft.com/office/drawing/2014/main" id="{8189D81D-4514-8541-889A-138FD8A5F3C6}"/>
              </a:ext>
            </a:extLst>
          </p:cNvPr>
          <p:cNvSpPr>
            <a:spLocks noEditPoints="1"/>
          </p:cNvSpPr>
          <p:nvPr>
            <p:custDataLst>
              <p:tags r:id="rId2"/>
            </p:custDataLst>
          </p:nvPr>
        </p:nvSpPr>
        <p:spPr bwMode="auto">
          <a:xfrm>
            <a:off x="2941639" y="3236959"/>
            <a:ext cx="219075" cy="257254"/>
          </a:xfrm>
          <a:custGeom>
            <a:avLst/>
            <a:gdLst>
              <a:gd name="T0" fmla="*/ 6 w 125"/>
              <a:gd name="T1" fmla="*/ 0 h 147"/>
              <a:gd name="T2" fmla="*/ 6 w 125"/>
              <a:gd name="T3" fmla="*/ 0 h 147"/>
              <a:gd name="T4" fmla="*/ 6 w 125"/>
              <a:gd name="T5" fmla="*/ 0 h 147"/>
              <a:gd name="T6" fmla="*/ 6 w 125"/>
              <a:gd name="T7" fmla="*/ 0 h 147"/>
              <a:gd name="T8" fmla="*/ 119 w 125"/>
              <a:gd name="T9" fmla="*/ 0 h 147"/>
              <a:gd name="T10" fmla="*/ 124 w 125"/>
              <a:gd name="T11" fmla="*/ 6 h 147"/>
              <a:gd name="T12" fmla="*/ 123 w 125"/>
              <a:gd name="T13" fmla="*/ 10 h 147"/>
              <a:gd name="T14" fmla="*/ 94 w 125"/>
              <a:gd name="T15" fmla="*/ 38 h 147"/>
              <a:gd name="T16" fmla="*/ 123 w 125"/>
              <a:gd name="T17" fmla="*/ 66 h 147"/>
              <a:gd name="T18" fmla="*/ 123 w 125"/>
              <a:gd name="T19" fmla="*/ 74 h 147"/>
              <a:gd name="T20" fmla="*/ 119 w 125"/>
              <a:gd name="T21" fmla="*/ 76 h 147"/>
              <a:gd name="T22" fmla="*/ 118 w 125"/>
              <a:gd name="T23" fmla="*/ 76 h 147"/>
              <a:gd name="T24" fmla="*/ 12 w 125"/>
              <a:gd name="T25" fmla="*/ 76 h 147"/>
              <a:gd name="T26" fmla="*/ 12 w 125"/>
              <a:gd name="T27" fmla="*/ 142 h 147"/>
              <a:gd name="T28" fmla="*/ 6 w 125"/>
              <a:gd name="T29" fmla="*/ 147 h 147"/>
              <a:gd name="T30" fmla="*/ 0 w 125"/>
              <a:gd name="T31" fmla="*/ 142 h 147"/>
              <a:gd name="T32" fmla="*/ 0 w 125"/>
              <a:gd name="T33" fmla="*/ 70 h 147"/>
              <a:gd name="T34" fmla="*/ 0 w 125"/>
              <a:gd name="T35" fmla="*/ 70 h 147"/>
              <a:gd name="T36" fmla="*/ 0 w 125"/>
              <a:gd name="T37" fmla="*/ 70 h 147"/>
              <a:gd name="T38" fmla="*/ 0 w 125"/>
              <a:gd name="T39" fmla="*/ 6 h 147"/>
              <a:gd name="T40" fmla="*/ 6 w 125"/>
              <a:gd name="T41" fmla="*/ 0 h 147"/>
              <a:gd name="T42" fmla="*/ 6 w 125"/>
              <a:gd name="T43" fmla="*/ 0 h 147"/>
              <a:gd name="T44" fmla="*/ 6 w 125"/>
              <a:gd name="T45" fmla="*/ 0 h 147"/>
              <a:gd name="T46" fmla="*/ 6 w 125"/>
              <a:gd name="T47" fmla="*/ 0 h 147"/>
              <a:gd name="T48" fmla="*/ 6 w 125"/>
              <a:gd name="T49" fmla="*/ 0 h 147"/>
              <a:gd name="T50" fmla="*/ 12 w 125"/>
              <a:gd name="T51" fmla="*/ 11 h 147"/>
              <a:gd name="T52" fmla="*/ 12 w 125"/>
              <a:gd name="T53" fmla="*/ 11 h 147"/>
              <a:gd name="T54" fmla="*/ 12 w 125"/>
              <a:gd name="T55" fmla="*/ 64 h 147"/>
              <a:gd name="T56" fmla="*/ 105 w 125"/>
              <a:gd name="T57" fmla="*/ 64 h 147"/>
              <a:gd name="T58" fmla="*/ 82 w 125"/>
              <a:gd name="T59" fmla="*/ 42 h 147"/>
              <a:gd name="T60" fmla="*/ 82 w 125"/>
              <a:gd name="T61" fmla="*/ 34 h 147"/>
              <a:gd name="T62" fmla="*/ 105 w 125"/>
              <a:gd name="T63" fmla="*/ 11 h 147"/>
              <a:gd name="T64" fmla="*/ 12 w 125"/>
              <a:gd name="T65" fmla="*/ 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147">
                <a:moveTo>
                  <a:pt x="6" y="0"/>
                </a:moveTo>
                <a:cubicBezTo>
                  <a:pt x="6" y="0"/>
                  <a:pt x="6" y="0"/>
                  <a:pt x="6" y="0"/>
                </a:cubicBezTo>
                <a:cubicBezTo>
                  <a:pt x="6" y="0"/>
                  <a:pt x="6" y="0"/>
                  <a:pt x="6" y="0"/>
                </a:cubicBezTo>
                <a:cubicBezTo>
                  <a:pt x="6" y="0"/>
                  <a:pt x="6" y="0"/>
                  <a:pt x="6" y="0"/>
                </a:cubicBezTo>
                <a:cubicBezTo>
                  <a:pt x="119" y="0"/>
                  <a:pt x="119" y="0"/>
                  <a:pt x="119" y="0"/>
                </a:cubicBezTo>
                <a:cubicBezTo>
                  <a:pt x="122" y="0"/>
                  <a:pt x="124" y="2"/>
                  <a:pt x="124" y="6"/>
                </a:cubicBezTo>
                <a:cubicBezTo>
                  <a:pt x="124" y="7"/>
                  <a:pt x="124" y="9"/>
                  <a:pt x="123" y="10"/>
                </a:cubicBezTo>
                <a:cubicBezTo>
                  <a:pt x="94" y="38"/>
                  <a:pt x="94" y="38"/>
                  <a:pt x="94" y="38"/>
                </a:cubicBezTo>
                <a:cubicBezTo>
                  <a:pt x="123" y="66"/>
                  <a:pt x="123" y="66"/>
                  <a:pt x="123" y="66"/>
                </a:cubicBezTo>
                <a:cubicBezTo>
                  <a:pt x="125" y="68"/>
                  <a:pt x="125" y="72"/>
                  <a:pt x="123" y="74"/>
                </a:cubicBezTo>
                <a:cubicBezTo>
                  <a:pt x="121" y="75"/>
                  <a:pt x="120" y="76"/>
                  <a:pt x="119" y="76"/>
                </a:cubicBezTo>
                <a:cubicBezTo>
                  <a:pt x="118" y="76"/>
                  <a:pt x="118" y="76"/>
                  <a:pt x="118" y="76"/>
                </a:cubicBezTo>
                <a:cubicBezTo>
                  <a:pt x="12" y="76"/>
                  <a:pt x="12" y="76"/>
                  <a:pt x="12" y="76"/>
                </a:cubicBezTo>
                <a:cubicBezTo>
                  <a:pt x="12" y="142"/>
                  <a:pt x="12" y="142"/>
                  <a:pt x="12" y="142"/>
                </a:cubicBezTo>
                <a:cubicBezTo>
                  <a:pt x="12" y="145"/>
                  <a:pt x="9" y="147"/>
                  <a:pt x="6" y="147"/>
                </a:cubicBezTo>
                <a:cubicBezTo>
                  <a:pt x="3" y="147"/>
                  <a:pt x="0" y="145"/>
                  <a:pt x="0" y="142"/>
                </a:cubicBezTo>
                <a:cubicBezTo>
                  <a:pt x="0" y="70"/>
                  <a:pt x="0" y="70"/>
                  <a:pt x="0" y="70"/>
                </a:cubicBezTo>
                <a:cubicBezTo>
                  <a:pt x="0" y="70"/>
                  <a:pt x="0" y="70"/>
                  <a:pt x="0" y="70"/>
                </a:cubicBezTo>
                <a:cubicBezTo>
                  <a:pt x="0" y="70"/>
                  <a:pt x="0" y="70"/>
                  <a:pt x="0" y="70"/>
                </a:cubicBezTo>
                <a:cubicBezTo>
                  <a:pt x="0" y="6"/>
                  <a:pt x="0" y="6"/>
                  <a:pt x="0" y="6"/>
                </a:cubicBezTo>
                <a:cubicBezTo>
                  <a:pt x="0" y="2"/>
                  <a:pt x="3" y="0"/>
                  <a:pt x="6" y="0"/>
                </a:cubicBezTo>
                <a:close/>
                <a:moveTo>
                  <a:pt x="6" y="0"/>
                </a:moveTo>
                <a:cubicBezTo>
                  <a:pt x="6" y="0"/>
                  <a:pt x="6" y="0"/>
                  <a:pt x="6" y="0"/>
                </a:cubicBezTo>
                <a:cubicBezTo>
                  <a:pt x="6" y="0"/>
                  <a:pt x="6" y="0"/>
                  <a:pt x="6" y="0"/>
                </a:cubicBezTo>
                <a:cubicBezTo>
                  <a:pt x="6" y="0"/>
                  <a:pt x="6" y="0"/>
                  <a:pt x="6" y="0"/>
                </a:cubicBezTo>
                <a:close/>
                <a:moveTo>
                  <a:pt x="12" y="11"/>
                </a:moveTo>
                <a:cubicBezTo>
                  <a:pt x="12" y="11"/>
                  <a:pt x="12" y="11"/>
                  <a:pt x="12" y="11"/>
                </a:cubicBezTo>
                <a:cubicBezTo>
                  <a:pt x="12" y="64"/>
                  <a:pt x="12" y="64"/>
                  <a:pt x="12" y="64"/>
                </a:cubicBezTo>
                <a:cubicBezTo>
                  <a:pt x="105" y="64"/>
                  <a:pt x="105" y="64"/>
                  <a:pt x="105" y="64"/>
                </a:cubicBezTo>
                <a:cubicBezTo>
                  <a:pt x="82" y="42"/>
                  <a:pt x="82" y="42"/>
                  <a:pt x="82" y="42"/>
                </a:cubicBezTo>
                <a:cubicBezTo>
                  <a:pt x="80" y="40"/>
                  <a:pt x="80" y="36"/>
                  <a:pt x="82" y="34"/>
                </a:cubicBezTo>
                <a:cubicBezTo>
                  <a:pt x="105" y="11"/>
                  <a:pt x="105" y="11"/>
                  <a:pt x="105" y="11"/>
                </a:cubicBezTo>
                <a:cubicBezTo>
                  <a:pt x="12" y="11"/>
                  <a:pt x="12" y="11"/>
                  <a:pt x="1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28">
            <a:extLst>
              <a:ext uri="{FF2B5EF4-FFF2-40B4-BE49-F238E27FC236}">
                <a16:creationId xmlns:a16="http://schemas.microsoft.com/office/drawing/2014/main" id="{B710014B-5B98-0C43-A905-DCE54ACB8D43}"/>
              </a:ext>
            </a:extLst>
          </p:cNvPr>
          <p:cNvSpPr>
            <a:spLocks noEditPoints="1"/>
          </p:cNvSpPr>
          <p:nvPr>
            <p:custDataLst>
              <p:tags r:id="rId3"/>
            </p:custDataLst>
          </p:nvPr>
        </p:nvSpPr>
        <p:spPr bwMode="auto">
          <a:xfrm>
            <a:off x="5902325" y="2614467"/>
            <a:ext cx="261938" cy="258843"/>
          </a:xfrm>
          <a:custGeom>
            <a:avLst/>
            <a:gdLst>
              <a:gd name="T0" fmla="*/ 145 w 149"/>
              <a:gd name="T1" fmla="*/ 101 h 148"/>
              <a:gd name="T2" fmla="*/ 145 w 149"/>
              <a:gd name="T3" fmla="*/ 111 h 148"/>
              <a:gd name="T4" fmla="*/ 72 w 149"/>
              <a:gd name="T5" fmla="*/ 147 h 148"/>
              <a:gd name="T6" fmla="*/ 1 w 149"/>
              <a:gd name="T7" fmla="*/ 103 h 148"/>
              <a:gd name="T8" fmla="*/ 24 w 149"/>
              <a:gd name="T9" fmla="*/ 90 h 148"/>
              <a:gd name="T10" fmla="*/ 1 w 149"/>
              <a:gd name="T11" fmla="*/ 71 h 148"/>
              <a:gd name="T12" fmla="*/ 24 w 149"/>
              <a:gd name="T13" fmla="*/ 58 h 148"/>
              <a:gd name="T14" fmla="*/ 1 w 149"/>
              <a:gd name="T15" fmla="*/ 40 h 148"/>
              <a:gd name="T16" fmla="*/ 72 w 149"/>
              <a:gd name="T17" fmla="*/ 1 h 148"/>
              <a:gd name="T18" fmla="*/ 145 w 149"/>
              <a:gd name="T19" fmla="*/ 37 h 148"/>
              <a:gd name="T20" fmla="*/ 145 w 149"/>
              <a:gd name="T21" fmla="*/ 47 h 148"/>
              <a:gd name="T22" fmla="*/ 145 w 149"/>
              <a:gd name="T23" fmla="*/ 69 h 148"/>
              <a:gd name="T24" fmla="*/ 145 w 149"/>
              <a:gd name="T25" fmla="*/ 79 h 148"/>
              <a:gd name="T26" fmla="*/ 130 w 149"/>
              <a:gd name="T27" fmla="*/ 106 h 148"/>
              <a:gd name="T28" fmla="*/ 113 w 149"/>
              <a:gd name="T29" fmla="*/ 96 h 148"/>
              <a:gd name="T30" fmla="*/ 75 w 149"/>
              <a:gd name="T31" fmla="*/ 116 h 148"/>
              <a:gd name="T32" fmla="*/ 74 w 149"/>
              <a:gd name="T33" fmla="*/ 116 h 148"/>
              <a:gd name="T34" fmla="*/ 74 w 149"/>
              <a:gd name="T35" fmla="*/ 116 h 148"/>
              <a:gd name="T36" fmla="*/ 73 w 149"/>
              <a:gd name="T37" fmla="*/ 116 h 148"/>
              <a:gd name="T38" fmla="*/ 72 w 149"/>
              <a:gd name="T39" fmla="*/ 115 h 148"/>
              <a:gd name="T40" fmla="*/ 18 w 149"/>
              <a:gd name="T41" fmla="*/ 106 h 148"/>
              <a:gd name="T42" fmla="*/ 130 w 149"/>
              <a:gd name="T43" fmla="*/ 106 h 148"/>
              <a:gd name="T44" fmla="*/ 74 w 149"/>
              <a:gd name="T45" fmla="*/ 104 h 148"/>
              <a:gd name="T46" fmla="*/ 113 w 149"/>
              <a:gd name="T47" fmla="*/ 64 h 148"/>
              <a:gd name="T48" fmla="*/ 75 w 149"/>
              <a:gd name="T49" fmla="*/ 84 h 148"/>
              <a:gd name="T50" fmla="*/ 74 w 149"/>
              <a:gd name="T51" fmla="*/ 84 h 148"/>
              <a:gd name="T52" fmla="*/ 74 w 149"/>
              <a:gd name="T53" fmla="*/ 84 h 148"/>
              <a:gd name="T54" fmla="*/ 73 w 149"/>
              <a:gd name="T55" fmla="*/ 84 h 148"/>
              <a:gd name="T56" fmla="*/ 72 w 149"/>
              <a:gd name="T57" fmla="*/ 84 h 148"/>
              <a:gd name="T58" fmla="*/ 18 w 149"/>
              <a:gd name="T59" fmla="*/ 74 h 148"/>
              <a:gd name="T60" fmla="*/ 74 w 149"/>
              <a:gd name="T61" fmla="*/ 72 h 148"/>
              <a:gd name="T62" fmla="*/ 130 w 149"/>
              <a:gd name="T63" fmla="*/ 42 h 148"/>
              <a:gd name="T64" fmla="*/ 18 w 149"/>
              <a:gd name="T65" fmla="*/ 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148">
                <a:moveTo>
                  <a:pt x="124" y="90"/>
                </a:moveTo>
                <a:cubicBezTo>
                  <a:pt x="145" y="101"/>
                  <a:pt x="145" y="101"/>
                  <a:pt x="145" y="101"/>
                </a:cubicBezTo>
                <a:cubicBezTo>
                  <a:pt x="148" y="102"/>
                  <a:pt x="149" y="106"/>
                  <a:pt x="147" y="108"/>
                </a:cubicBezTo>
                <a:cubicBezTo>
                  <a:pt x="147" y="109"/>
                  <a:pt x="146" y="110"/>
                  <a:pt x="145" y="111"/>
                </a:cubicBezTo>
                <a:cubicBezTo>
                  <a:pt x="77" y="147"/>
                  <a:pt x="77" y="147"/>
                  <a:pt x="77" y="147"/>
                </a:cubicBezTo>
                <a:cubicBezTo>
                  <a:pt x="75" y="148"/>
                  <a:pt x="73" y="148"/>
                  <a:pt x="72" y="147"/>
                </a:cubicBezTo>
                <a:cubicBezTo>
                  <a:pt x="4" y="111"/>
                  <a:pt x="4" y="111"/>
                  <a:pt x="4" y="111"/>
                </a:cubicBezTo>
                <a:cubicBezTo>
                  <a:pt x="1" y="109"/>
                  <a:pt x="0" y="106"/>
                  <a:pt x="1" y="103"/>
                </a:cubicBezTo>
                <a:cubicBezTo>
                  <a:pt x="2" y="102"/>
                  <a:pt x="3" y="101"/>
                  <a:pt x="4" y="101"/>
                </a:cubicBezTo>
                <a:cubicBezTo>
                  <a:pt x="24" y="90"/>
                  <a:pt x="24" y="90"/>
                  <a:pt x="24" y="90"/>
                </a:cubicBezTo>
                <a:cubicBezTo>
                  <a:pt x="4" y="79"/>
                  <a:pt x="4" y="79"/>
                  <a:pt x="4" y="79"/>
                </a:cubicBezTo>
                <a:cubicBezTo>
                  <a:pt x="1" y="77"/>
                  <a:pt x="0" y="74"/>
                  <a:pt x="1" y="71"/>
                </a:cubicBezTo>
                <a:cubicBezTo>
                  <a:pt x="2" y="70"/>
                  <a:pt x="3" y="69"/>
                  <a:pt x="4" y="69"/>
                </a:cubicBezTo>
                <a:cubicBezTo>
                  <a:pt x="24" y="58"/>
                  <a:pt x="24" y="58"/>
                  <a:pt x="24" y="58"/>
                </a:cubicBezTo>
                <a:cubicBezTo>
                  <a:pt x="4" y="47"/>
                  <a:pt x="4" y="47"/>
                  <a:pt x="4" y="47"/>
                </a:cubicBezTo>
                <a:cubicBezTo>
                  <a:pt x="1" y="46"/>
                  <a:pt x="0" y="42"/>
                  <a:pt x="1" y="40"/>
                </a:cubicBezTo>
                <a:cubicBezTo>
                  <a:pt x="2" y="39"/>
                  <a:pt x="3" y="38"/>
                  <a:pt x="4" y="37"/>
                </a:cubicBezTo>
                <a:cubicBezTo>
                  <a:pt x="72" y="1"/>
                  <a:pt x="72" y="1"/>
                  <a:pt x="72" y="1"/>
                </a:cubicBezTo>
                <a:cubicBezTo>
                  <a:pt x="73" y="0"/>
                  <a:pt x="75" y="0"/>
                  <a:pt x="77" y="1"/>
                </a:cubicBezTo>
                <a:cubicBezTo>
                  <a:pt x="145" y="37"/>
                  <a:pt x="145" y="37"/>
                  <a:pt x="145" y="37"/>
                </a:cubicBezTo>
                <a:cubicBezTo>
                  <a:pt x="148" y="39"/>
                  <a:pt x="149" y="42"/>
                  <a:pt x="147" y="45"/>
                </a:cubicBezTo>
                <a:cubicBezTo>
                  <a:pt x="147" y="46"/>
                  <a:pt x="146" y="47"/>
                  <a:pt x="145" y="47"/>
                </a:cubicBezTo>
                <a:cubicBezTo>
                  <a:pt x="124" y="58"/>
                  <a:pt x="124" y="58"/>
                  <a:pt x="124" y="58"/>
                </a:cubicBezTo>
                <a:cubicBezTo>
                  <a:pt x="145" y="69"/>
                  <a:pt x="145" y="69"/>
                  <a:pt x="145" y="69"/>
                </a:cubicBezTo>
                <a:cubicBezTo>
                  <a:pt x="148" y="70"/>
                  <a:pt x="149" y="74"/>
                  <a:pt x="147" y="77"/>
                </a:cubicBezTo>
                <a:cubicBezTo>
                  <a:pt x="147" y="78"/>
                  <a:pt x="146" y="78"/>
                  <a:pt x="145" y="79"/>
                </a:cubicBezTo>
                <a:cubicBezTo>
                  <a:pt x="124" y="90"/>
                  <a:pt x="124" y="90"/>
                  <a:pt x="124" y="90"/>
                </a:cubicBezTo>
                <a:close/>
                <a:moveTo>
                  <a:pt x="130" y="106"/>
                </a:moveTo>
                <a:cubicBezTo>
                  <a:pt x="130" y="106"/>
                  <a:pt x="130" y="106"/>
                  <a:pt x="130" y="106"/>
                </a:cubicBezTo>
                <a:cubicBezTo>
                  <a:pt x="113" y="96"/>
                  <a:pt x="113" y="96"/>
                  <a:pt x="113" y="96"/>
                </a:cubicBezTo>
                <a:cubicBezTo>
                  <a:pt x="77" y="115"/>
                  <a:pt x="77" y="115"/>
                  <a:pt x="77" y="115"/>
                </a:cubicBezTo>
                <a:cubicBezTo>
                  <a:pt x="76" y="116"/>
                  <a:pt x="76" y="116"/>
                  <a:pt x="75" y="116"/>
                </a:cubicBezTo>
                <a:cubicBezTo>
                  <a:pt x="75" y="116"/>
                  <a:pt x="75" y="116"/>
                  <a:pt x="75" y="116"/>
                </a:cubicBezTo>
                <a:cubicBezTo>
                  <a:pt x="74" y="116"/>
                  <a:pt x="74" y="116"/>
                  <a:pt x="74" y="116"/>
                </a:cubicBezTo>
                <a:cubicBezTo>
                  <a:pt x="74" y="116"/>
                  <a:pt x="74" y="116"/>
                  <a:pt x="74" y="116"/>
                </a:cubicBezTo>
                <a:cubicBezTo>
                  <a:pt x="74" y="116"/>
                  <a:pt x="74" y="116"/>
                  <a:pt x="74" y="116"/>
                </a:cubicBezTo>
                <a:cubicBezTo>
                  <a:pt x="74" y="116"/>
                  <a:pt x="74" y="116"/>
                  <a:pt x="74" y="116"/>
                </a:cubicBezTo>
                <a:cubicBezTo>
                  <a:pt x="73" y="116"/>
                  <a:pt x="73" y="116"/>
                  <a:pt x="73" y="116"/>
                </a:cubicBezTo>
                <a:cubicBezTo>
                  <a:pt x="73" y="116"/>
                  <a:pt x="73" y="116"/>
                  <a:pt x="73" y="116"/>
                </a:cubicBezTo>
                <a:cubicBezTo>
                  <a:pt x="73" y="116"/>
                  <a:pt x="72" y="116"/>
                  <a:pt x="72" y="115"/>
                </a:cubicBezTo>
                <a:cubicBezTo>
                  <a:pt x="36" y="96"/>
                  <a:pt x="36" y="96"/>
                  <a:pt x="36" y="96"/>
                </a:cubicBezTo>
                <a:cubicBezTo>
                  <a:pt x="18" y="106"/>
                  <a:pt x="18" y="106"/>
                  <a:pt x="18" y="106"/>
                </a:cubicBezTo>
                <a:cubicBezTo>
                  <a:pt x="74" y="136"/>
                  <a:pt x="74" y="136"/>
                  <a:pt x="74" y="136"/>
                </a:cubicBezTo>
                <a:cubicBezTo>
                  <a:pt x="130" y="106"/>
                  <a:pt x="130" y="106"/>
                  <a:pt x="130" y="106"/>
                </a:cubicBezTo>
                <a:close/>
                <a:moveTo>
                  <a:pt x="74" y="104"/>
                </a:moveTo>
                <a:cubicBezTo>
                  <a:pt x="74" y="104"/>
                  <a:pt x="74" y="104"/>
                  <a:pt x="74" y="104"/>
                </a:cubicBezTo>
                <a:cubicBezTo>
                  <a:pt x="93" y="94"/>
                  <a:pt x="112" y="84"/>
                  <a:pt x="130" y="74"/>
                </a:cubicBezTo>
                <a:cubicBezTo>
                  <a:pt x="113" y="64"/>
                  <a:pt x="113" y="64"/>
                  <a:pt x="113" y="64"/>
                </a:cubicBezTo>
                <a:cubicBezTo>
                  <a:pt x="77" y="84"/>
                  <a:pt x="77" y="84"/>
                  <a:pt x="77" y="84"/>
                </a:cubicBezTo>
                <a:cubicBezTo>
                  <a:pt x="76" y="84"/>
                  <a:pt x="76" y="84"/>
                  <a:pt x="75" y="84"/>
                </a:cubicBezTo>
                <a:cubicBezTo>
                  <a:pt x="75" y="84"/>
                  <a:pt x="75" y="84"/>
                  <a:pt x="75" y="84"/>
                </a:cubicBezTo>
                <a:cubicBezTo>
                  <a:pt x="74" y="84"/>
                  <a:pt x="74" y="84"/>
                  <a:pt x="74" y="84"/>
                </a:cubicBezTo>
                <a:cubicBezTo>
                  <a:pt x="74" y="84"/>
                  <a:pt x="74" y="84"/>
                  <a:pt x="74" y="84"/>
                </a:cubicBezTo>
                <a:cubicBezTo>
                  <a:pt x="74" y="84"/>
                  <a:pt x="74" y="84"/>
                  <a:pt x="74" y="84"/>
                </a:cubicBezTo>
                <a:cubicBezTo>
                  <a:pt x="74" y="84"/>
                  <a:pt x="74" y="84"/>
                  <a:pt x="74" y="84"/>
                </a:cubicBezTo>
                <a:cubicBezTo>
                  <a:pt x="73" y="84"/>
                  <a:pt x="73" y="84"/>
                  <a:pt x="73" y="84"/>
                </a:cubicBezTo>
                <a:cubicBezTo>
                  <a:pt x="73" y="84"/>
                  <a:pt x="73" y="84"/>
                  <a:pt x="73" y="84"/>
                </a:cubicBezTo>
                <a:cubicBezTo>
                  <a:pt x="73" y="84"/>
                  <a:pt x="72" y="84"/>
                  <a:pt x="72" y="84"/>
                </a:cubicBezTo>
                <a:cubicBezTo>
                  <a:pt x="36" y="64"/>
                  <a:pt x="36" y="64"/>
                  <a:pt x="36" y="64"/>
                </a:cubicBezTo>
                <a:cubicBezTo>
                  <a:pt x="18" y="74"/>
                  <a:pt x="18" y="74"/>
                  <a:pt x="18" y="74"/>
                </a:cubicBezTo>
                <a:cubicBezTo>
                  <a:pt x="37" y="84"/>
                  <a:pt x="55" y="94"/>
                  <a:pt x="74" y="104"/>
                </a:cubicBezTo>
                <a:close/>
                <a:moveTo>
                  <a:pt x="74" y="72"/>
                </a:moveTo>
                <a:cubicBezTo>
                  <a:pt x="74" y="72"/>
                  <a:pt x="74" y="72"/>
                  <a:pt x="74" y="72"/>
                </a:cubicBezTo>
                <a:cubicBezTo>
                  <a:pt x="93" y="62"/>
                  <a:pt x="112" y="52"/>
                  <a:pt x="130" y="42"/>
                </a:cubicBezTo>
                <a:cubicBezTo>
                  <a:pt x="74" y="12"/>
                  <a:pt x="74" y="12"/>
                  <a:pt x="74" y="12"/>
                </a:cubicBezTo>
                <a:cubicBezTo>
                  <a:pt x="18" y="42"/>
                  <a:pt x="18" y="42"/>
                  <a:pt x="18" y="42"/>
                </a:cubicBezTo>
                <a:cubicBezTo>
                  <a:pt x="37" y="52"/>
                  <a:pt x="55" y="62"/>
                  <a:pt x="74"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淘宝店chenying0907 29">
            <a:extLst>
              <a:ext uri="{FF2B5EF4-FFF2-40B4-BE49-F238E27FC236}">
                <a16:creationId xmlns:a16="http://schemas.microsoft.com/office/drawing/2014/main" id="{06B88F77-948F-E745-B1BF-8B67C7279936}"/>
              </a:ext>
            </a:extLst>
          </p:cNvPr>
          <p:cNvSpPr>
            <a:spLocks noChangeArrowheads="1"/>
          </p:cNvSpPr>
          <p:nvPr>
            <p:custDataLst>
              <p:tags r:id="rId4"/>
            </p:custDataLst>
          </p:nvPr>
        </p:nvSpPr>
        <p:spPr bwMode="auto">
          <a:xfrm>
            <a:off x="4629150" y="2385011"/>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2" name="PA_淘宝店chenying0907 31">
            <a:extLst>
              <a:ext uri="{FF2B5EF4-FFF2-40B4-BE49-F238E27FC236}">
                <a16:creationId xmlns:a16="http://schemas.microsoft.com/office/drawing/2014/main" id="{0F09CDF4-26E8-A94F-8B12-02E700721858}"/>
              </a:ext>
            </a:extLst>
          </p:cNvPr>
          <p:cNvSpPr>
            <a:spLocks noChangeArrowheads="1"/>
          </p:cNvSpPr>
          <p:nvPr>
            <p:custDataLst>
              <p:tags r:id="rId5"/>
            </p:custDataLst>
          </p:nvPr>
        </p:nvSpPr>
        <p:spPr bwMode="auto">
          <a:xfrm>
            <a:off x="3568700" y="3682398"/>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3" name="PA_淘宝店chenying0907 32">
            <a:extLst>
              <a:ext uri="{FF2B5EF4-FFF2-40B4-BE49-F238E27FC236}">
                <a16:creationId xmlns:a16="http://schemas.microsoft.com/office/drawing/2014/main" id="{716BCFE0-AAC0-1C4F-B313-F7CC60B83EBD}"/>
              </a:ext>
            </a:extLst>
          </p:cNvPr>
          <p:cNvSpPr>
            <a:spLocks noChangeArrowheads="1"/>
          </p:cNvSpPr>
          <p:nvPr>
            <p:custDataLst>
              <p:tags r:id="rId6"/>
            </p:custDataLst>
          </p:nvPr>
        </p:nvSpPr>
        <p:spPr bwMode="auto">
          <a:xfrm>
            <a:off x="3435350" y="2494581"/>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4" name="PA_淘宝店chenying0907 33">
            <a:extLst>
              <a:ext uri="{FF2B5EF4-FFF2-40B4-BE49-F238E27FC236}">
                <a16:creationId xmlns:a16="http://schemas.microsoft.com/office/drawing/2014/main" id="{392FC257-CCA6-2648-835C-16D08B99526F}"/>
              </a:ext>
            </a:extLst>
          </p:cNvPr>
          <p:cNvSpPr>
            <a:spLocks noChangeArrowheads="1"/>
          </p:cNvSpPr>
          <p:nvPr>
            <p:custDataLst>
              <p:tags r:id="rId7"/>
            </p:custDataLst>
          </p:nvPr>
        </p:nvSpPr>
        <p:spPr bwMode="auto">
          <a:xfrm>
            <a:off x="334757" y="753538"/>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altLang="zh-CN" sz="1200" b="1" dirty="0" err="1">
                <a:latin typeface="Noto Sans S Chinese Medium" panose="020B0600000000000000" pitchFamily="34" charset="-122"/>
                <a:ea typeface="Noto Sans S Chinese Medium" panose="020B0600000000000000" pitchFamily="34" charset="-122"/>
              </a:rPr>
              <a:t>SenseTime</a:t>
            </a:r>
            <a:r>
              <a:rPr lang="zh-CN" altLang="en-US" sz="2400" dirty="0">
                <a:latin typeface="Noto Sans S Chinese Medium" panose="020B0600000000000000" pitchFamily="34" charset="-122"/>
                <a:ea typeface="Noto Sans S Chinese Medium" panose="020B0600000000000000" pitchFamily="34" charset="-122"/>
              </a:rPr>
              <a:t>01</a:t>
            </a:r>
          </a:p>
        </p:txBody>
      </p:sp>
      <p:sp>
        <p:nvSpPr>
          <p:cNvPr id="15" name="PA_淘宝店chenying0907 34">
            <a:extLst>
              <a:ext uri="{FF2B5EF4-FFF2-40B4-BE49-F238E27FC236}">
                <a16:creationId xmlns:a16="http://schemas.microsoft.com/office/drawing/2014/main" id="{C513F37C-ED75-4A44-9A48-09B36EF7E189}"/>
              </a:ext>
            </a:extLst>
          </p:cNvPr>
          <p:cNvSpPr>
            <a:spLocks noChangeArrowheads="1"/>
          </p:cNvSpPr>
          <p:nvPr>
            <p:custDataLst>
              <p:tags r:id="rId8"/>
            </p:custDataLst>
          </p:nvPr>
        </p:nvSpPr>
        <p:spPr bwMode="auto">
          <a:xfrm>
            <a:off x="284114" y="4300325"/>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altLang="zh-CN" sz="1200" b="1" dirty="0">
                <a:latin typeface="Noto Sans S Chinese Medium" panose="020B0600000000000000" pitchFamily="34" charset="-122"/>
                <a:ea typeface="Noto Sans S Chinese Medium" panose="020B0600000000000000" pitchFamily="34" charset="-122"/>
              </a:rPr>
              <a:t>YITU</a:t>
            </a:r>
            <a:r>
              <a:rPr lang="zh-CN" altLang="en-US" sz="2400" dirty="0">
                <a:latin typeface="Noto Sans S Chinese Medium" panose="020B0600000000000000" pitchFamily="34" charset="-122"/>
                <a:ea typeface="Noto Sans S Chinese Medium" panose="020B0600000000000000" pitchFamily="34" charset="-122"/>
              </a:rPr>
              <a:t>02</a:t>
            </a:r>
          </a:p>
        </p:txBody>
      </p:sp>
      <p:sp>
        <p:nvSpPr>
          <p:cNvPr id="16" name="PA_淘宝店chenying0907 35">
            <a:extLst>
              <a:ext uri="{FF2B5EF4-FFF2-40B4-BE49-F238E27FC236}">
                <a16:creationId xmlns:a16="http://schemas.microsoft.com/office/drawing/2014/main" id="{0A942F97-901E-954E-970C-3DFE60908D7F}"/>
              </a:ext>
            </a:extLst>
          </p:cNvPr>
          <p:cNvSpPr>
            <a:spLocks noChangeArrowheads="1"/>
          </p:cNvSpPr>
          <p:nvPr>
            <p:custDataLst>
              <p:tags r:id="rId9"/>
            </p:custDataLst>
          </p:nvPr>
        </p:nvSpPr>
        <p:spPr bwMode="auto">
          <a:xfrm>
            <a:off x="6254423" y="366724"/>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03</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a:latin typeface="Noto Sans S Chinese Medium" panose="020B0600000000000000" pitchFamily="34" charset="-122"/>
                <a:ea typeface="Noto Sans S Chinese Medium" panose="020B0600000000000000" pitchFamily="34" charset="-122"/>
              </a:rPr>
              <a:t>MEGVII</a:t>
            </a:r>
            <a:endParaRPr lang="zh-CN" altLang="en-US" sz="1200" b="1" dirty="0">
              <a:latin typeface="Noto Sans S Chinese Medium" panose="020B0600000000000000" pitchFamily="34" charset="-122"/>
              <a:ea typeface="Noto Sans S Chinese Medium" panose="020B0600000000000000" pitchFamily="34" charset="-122"/>
            </a:endParaRPr>
          </a:p>
        </p:txBody>
      </p:sp>
      <p:sp>
        <p:nvSpPr>
          <p:cNvPr id="17" name="PA_淘宝店chenying0907 36">
            <a:extLst>
              <a:ext uri="{FF2B5EF4-FFF2-40B4-BE49-F238E27FC236}">
                <a16:creationId xmlns:a16="http://schemas.microsoft.com/office/drawing/2014/main" id="{21941236-B6C6-4846-A0AE-9D9673DD210B}"/>
              </a:ext>
            </a:extLst>
          </p:cNvPr>
          <p:cNvSpPr>
            <a:spLocks noChangeArrowheads="1"/>
          </p:cNvSpPr>
          <p:nvPr>
            <p:custDataLst>
              <p:tags r:id="rId10"/>
            </p:custDataLst>
          </p:nvPr>
        </p:nvSpPr>
        <p:spPr bwMode="auto">
          <a:xfrm>
            <a:off x="6343665" y="4217042"/>
            <a:ext cx="2376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04</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err="1">
                <a:latin typeface="Noto Sans S Chinese Medium" panose="020B0600000000000000" pitchFamily="34" charset="-122"/>
                <a:ea typeface="Noto Sans S Chinese Medium" panose="020B0600000000000000" pitchFamily="34" charset="-122"/>
              </a:rPr>
              <a:t>CloudWalk</a:t>
            </a:r>
            <a:endParaRPr lang="zh-CN" altLang="en-US" sz="1200" b="1" dirty="0">
              <a:latin typeface="Noto Sans S Chinese Medium" panose="020B0600000000000000" pitchFamily="34" charset="-122"/>
              <a:ea typeface="Noto Sans S Chinese Medium" panose="020B0600000000000000" pitchFamily="34" charset="-122"/>
            </a:endParaRPr>
          </a:p>
        </p:txBody>
      </p:sp>
      <p:grpSp>
        <p:nvGrpSpPr>
          <p:cNvPr id="18" name="PA_淘宝店chenying0907 28">
            <a:extLst>
              <a:ext uri="{FF2B5EF4-FFF2-40B4-BE49-F238E27FC236}">
                <a16:creationId xmlns:a16="http://schemas.microsoft.com/office/drawing/2014/main" id="{2343385D-0249-0446-8B92-4A0C257603B9}"/>
              </a:ext>
            </a:extLst>
          </p:cNvPr>
          <p:cNvGrpSpPr/>
          <p:nvPr>
            <p:custDataLst>
              <p:tags r:id="rId11"/>
            </p:custDataLst>
          </p:nvPr>
        </p:nvGrpSpPr>
        <p:grpSpPr>
          <a:xfrm>
            <a:off x="0" y="0"/>
            <a:ext cx="620750" cy="791858"/>
            <a:chOff x="0" y="-21236"/>
            <a:chExt cx="3311527" cy="4224338"/>
          </a:xfrm>
        </p:grpSpPr>
        <p:sp>
          <p:nvSpPr>
            <p:cNvPr id="19" name="淘宝店chenying0907 37">
              <a:extLst>
                <a:ext uri="{FF2B5EF4-FFF2-40B4-BE49-F238E27FC236}">
                  <a16:creationId xmlns:a16="http://schemas.microsoft.com/office/drawing/2014/main" id="{91B8F9E0-F864-AA4F-B775-34F4C6BF0CF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淘宝店chenying0907 38">
              <a:extLst>
                <a:ext uri="{FF2B5EF4-FFF2-40B4-BE49-F238E27FC236}">
                  <a16:creationId xmlns:a16="http://schemas.microsoft.com/office/drawing/2014/main" id="{096F5C8E-209F-AD46-839E-4AD45FDEE56B}"/>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9">
              <a:extLst>
                <a:ext uri="{FF2B5EF4-FFF2-40B4-BE49-F238E27FC236}">
                  <a16:creationId xmlns:a16="http://schemas.microsoft.com/office/drawing/2014/main" id="{D9AF2CD3-D5A0-C246-A87B-F2F61291A36D}"/>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2" name="PA_文本框 4">
            <a:extLst>
              <a:ext uri="{FF2B5EF4-FFF2-40B4-BE49-F238E27FC236}">
                <a16:creationId xmlns:a16="http://schemas.microsoft.com/office/drawing/2014/main" id="{5F8A815C-21C9-0F48-8B4E-BF0F0DB55301}"/>
              </a:ext>
            </a:extLst>
          </p:cNvPr>
          <p:cNvSpPr txBox="1">
            <a:spLocks noChangeArrowheads="1"/>
          </p:cNvSpPr>
          <p:nvPr>
            <p:custDataLst>
              <p:tags r:id="rId12"/>
            </p:custDataLst>
          </p:nvPr>
        </p:nvSpPr>
        <p:spPr bwMode="auto">
          <a:xfrm>
            <a:off x="535359" y="184337"/>
            <a:ext cx="178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Competitors </a:t>
            </a:r>
          </a:p>
        </p:txBody>
      </p:sp>
      <p:sp>
        <p:nvSpPr>
          <p:cNvPr id="23" name="PA_文本框 5">
            <a:extLst>
              <a:ext uri="{FF2B5EF4-FFF2-40B4-BE49-F238E27FC236}">
                <a16:creationId xmlns:a16="http://schemas.microsoft.com/office/drawing/2014/main" id="{84B463EA-CD8A-554F-A542-F8EC0E8FBAFB}"/>
              </a:ext>
            </a:extLst>
          </p:cNvPr>
          <p:cNvSpPr txBox="1">
            <a:spLocks noChangeArrowheads="1"/>
          </p:cNvSpPr>
          <p:nvPr>
            <p:custDataLst>
              <p:tags r:id="rId13"/>
            </p:custDataLst>
          </p:nvPr>
        </p:nvSpPr>
        <p:spPr bwMode="auto">
          <a:xfrm>
            <a:off x="535359" y="509426"/>
            <a:ext cx="19752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Key words in 2017</a:t>
            </a:r>
          </a:p>
        </p:txBody>
      </p:sp>
      <p:graphicFrame>
        <p:nvGraphicFramePr>
          <p:cNvPr id="26" name="图表 25">
            <a:extLst>
              <a:ext uri="{FF2B5EF4-FFF2-40B4-BE49-F238E27FC236}">
                <a16:creationId xmlns:a16="http://schemas.microsoft.com/office/drawing/2014/main" id="{C4C90F03-3670-495F-87D0-0B6D9C527763}"/>
              </a:ext>
            </a:extLst>
          </p:cNvPr>
          <p:cNvGraphicFramePr>
            <a:graphicFrameLocks/>
          </p:cNvGraphicFramePr>
          <p:nvPr>
            <p:extLst>
              <p:ext uri="{D42A27DB-BD31-4B8C-83A1-F6EECF244321}">
                <p14:modId xmlns:p14="http://schemas.microsoft.com/office/powerpoint/2010/main" val="3879588699"/>
              </p:ext>
            </p:extLst>
          </p:nvPr>
        </p:nvGraphicFramePr>
        <p:xfrm>
          <a:off x="1267403" y="1369091"/>
          <a:ext cx="3048002" cy="1389118"/>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7" name="图表 26">
            <a:extLst>
              <a:ext uri="{FF2B5EF4-FFF2-40B4-BE49-F238E27FC236}">
                <a16:creationId xmlns:a16="http://schemas.microsoft.com/office/drawing/2014/main" id="{20AE3F46-D845-4056-BB33-A4E531E45C53}"/>
              </a:ext>
            </a:extLst>
          </p:cNvPr>
          <p:cNvGraphicFramePr>
            <a:graphicFrameLocks/>
          </p:cNvGraphicFramePr>
          <p:nvPr>
            <p:extLst>
              <p:ext uri="{D42A27DB-BD31-4B8C-83A1-F6EECF244321}">
                <p14:modId xmlns:p14="http://schemas.microsoft.com/office/powerpoint/2010/main" val="420730721"/>
              </p:ext>
            </p:extLst>
          </p:nvPr>
        </p:nvGraphicFramePr>
        <p:xfrm>
          <a:off x="4298950" y="1036695"/>
          <a:ext cx="2617147" cy="1389118"/>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28" name="图表 27">
            <a:extLst>
              <a:ext uri="{FF2B5EF4-FFF2-40B4-BE49-F238E27FC236}">
                <a16:creationId xmlns:a16="http://schemas.microsoft.com/office/drawing/2014/main" id="{6D8424CA-38D4-4BD7-A663-D87F72B9D35F}"/>
              </a:ext>
            </a:extLst>
          </p:cNvPr>
          <p:cNvGraphicFramePr>
            <a:graphicFrameLocks/>
          </p:cNvGraphicFramePr>
          <p:nvPr>
            <p:extLst>
              <p:ext uri="{D42A27DB-BD31-4B8C-83A1-F6EECF244321}">
                <p14:modId xmlns:p14="http://schemas.microsoft.com/office/powerpoint/2010/main" val="1440243961"/>
              </p:ext>
            </p:extLst>
          </p:nvPr>
        </p:nvGraphicFramePr>
        <p:xfrm>
          <a:off x="1015929" y="2751308"/>
          <a:ext cx="3289344" cy="1474481"/>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29" name="图表 28">
            <a:extLst>
              <a:ext uri="{FF2B5EF4-FFF2-40B4-BE49-F238E27FC236}">
                <a16:creationId xmlns:a16="http://schemas.microsoft.com/office/drawing/2014/main" id="{4E87E076-9D81-423D-9AFD-E4204F186DA4}"/>
              </a:ext>
            </a:extLst>
          </p:cNvPr>
          <p:cNvGraphicFramePr>
            <a:graphicFrameLocks/>
          </p:cNvGraphicFramePr>
          <p:nvPr>
            <p:extLst>
              <p:ext uri="{D42A27DB-BD31-4B8C-83A1-F6EECF244321}">
                <p14:modId xmlns:p14="http://schemas.microsoft.com/office/powerpoint/2010/main" val="445595290"/>
              </p:ext>
            </p:extLst>
          </p:nvPr>
        </p:nvGraphicFramePr>
        <p:xfrm>
          <a:off x="4298950" y="2425813"/>
          <a:ext cx="3409162" cy="1600862"/>
        </p:xfrm>
        <a:graphic>
          <a:graphicData uri="http://schemas.openxmlformats.org/drawingml/2006/chart">
            <c:chart xmlns:c="http://schemas.openxmlformats.org/drawingml/2006/chart" xmlns:r="http://schemas.openxmlformats.org/officeDocument/2006/relationships" r:id="rId19"/>
          </a:graphicData>
        </a:graphic>
      </p:graphicFrame>
    </p:spTree>
    <p:extLst>
      <p:ext uri="{BB962C8B-B14F-4D97-AF65-F5344CB8AC3E}">
        <p14:creationId xmlns:p14="http://schemas.microsoft.com/office/powerpoint/2010/main" val="892650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任意多边形 25">
            <a:extLst>
              <a:ext uri="{FF2B5EF4-FFF2-40B4-BE49-F238E27FC236}">
                <a16:creationId xmlns:a16="http://schemas.microsoft.com/office/drawing/2014/main" id="{4E0502B2-1AEB-5547-8E43-BA880A4B9DD5}"/>
              </a:ext>
            </a:extLst>
          </p:cNvPr>
          <p:cNvSpPr>
            <a:spLocks noEditPoints="1"/>
          </p:cNvSpPr>
          <p:nvPr>
            <p:custDataLst>
              <p:tags r:id="rId1"/>
            </p:custDataLst>
          </p:nvPr>
        </p:nvSpPr>
        <p:spPr bwMode="auto">
          <a:xfrm>
            <a:off x="4119564" y="1420299"/>
            <a:ext cx="230187" cy="258843"/>
          </a:xfrm>
          <a:custGeom>
            <a:avLst/>
            <a:gdLst>
              <a:gd name="T0" fmla="*/ 28 w 131"/>
              <a:gd name="T1" fmla="*/ 16 h 147"/>
              <a:gd name="T2" fmla="*/ 103 w 131"/>
              <a:gd name="T3" fmla="*/ 16 h 147"/>
              <a:gd name="T4" fmla="*/ 118 w 131"/>
              <a:gd name="T5" fmla="*/ 61 h 147"/>
              <a:gd name="T6" fmla="*/ 127 w 131"/>
              <a:gd name="T7" fmla="*/ 65 h 147"/>
              <a:gd name="T8" fmla="*/ 131 w 131"/>
              <a:gd name="T9" fmla="*/ 74 h 147"/>
              <a:gd name="T10" fmla="*/ 130 w 131"/>
              <a:gd name="T11" fmla="*/ 101 h 147"/>
              <a:gd name="T12" fmla="*/ 123 w 131"/>
              <a:gd name="T13" fmla="*/ 108 h 147"/>
              <a:gd name="T14" fmla="*/ 116 w 131"/>
              <a:gd name="T15" fmla="*/ 109 h 147"/>
              <a:gd name="T16" fmla="*/ 65 w 131"/>
              <a:gd name="T17" fmla="*/ 147 h 147"/>
              <a:gd name="T18" fmla="*/ 76 w 131"/>
              <a:gd name="T19" fmla="*/ 132 h 147"/>
              <a:gd name="T20" fmla="*/ 107 w 131"/>
              <a:gd name="T21" fmla="*/ 109 h 147"/>
              <a:gd name="T22" fmla="*/ 98 w 131"/>
              <a:gd name="T23" fmla="*/ 105 h 147"/>
              <a:gd name="T24" fmla="*/ 95 w 131"/>
              <a:gd name="T25" fmla="*/ 74 h 147"/>
              <a:gd name="T26" fmla="*/ 96 w 131"/>
              <a:gd name="T27" fmla="*/ 69 h 147"/>
              <a:gd name="T28" fmla="*/ 107 w 131"/>
              <a:gd name="T29" fmla="*/ 56 h 147"/>
              <a:gd name="T30" fmla="*/ 35 w 131"/>
              <a:gd name="T31" fmla="*/ 38 h 147"/>
              <a:gd name="T32" fmla="*/ 28 w 131"/>
              <a:gd name="T33" fmla="*/ 62 h 147"/>
              <a:gd name="T34" fmla="*/ 35 w 131"/>
              <a:gd name="T35" fmla="*/ 69 h 147"/>
              <a:gd name="T36" fmla="*/ 36 w 131"/>
              <a:gd name="T37" fmla="*/ 96 h 147"/>
              <a:gd name="T38" fmla="*/ 32 w 131"/>
              <a:gd name="T39" fmla="*/ 105 h 147"/>
              <a:gd name="T40" fmla="*/ 24 w 131"/>
              <a:gd name="T41" fmla="*/ 109 h 147"/>
              <a:gd name="T42" fmla="*/ 8 w 131"/>
              <a:gd name="T43" fmla="*/ 108 h 147"/>
              <a:gd name="T44" fmla="*/ 0 w 131"/>
              <a:gd name="T45" fmla="*/ 96 h 147"/>
              <a:gd name="T46" fmla="*/ 1 w 131"/>
              <a:gd name="T47" fmla="*/ 69 h 147"/>
              <a:gd name="T48" fmla="*/ 13 w 131"/>
              <a:gd name="T49" fmla="*/ 61 h 147"/>
              <a:gd name="T50" fmla="*/ 61 w 131"/>
              <a:gd name="T51" fmla="*/ 135 h 147"/>
              <a:gd name="T52" fmla="*/ 65 w 131"/>
              <a:gd name="T53" fmla="*/ 131 h 147"/>
              <a:gd name="T54" fmla="*/ 13 w 131"/>
              <a:gd name="T55" fmla="*/ 73 h 147"/>
              <a:gd name="T56" fmla="*/ 12 w 131"/>
              <a:gd name="T57" fmla="*/ 74 h 147"/>
              <a:gd name="T58" fmla="*/ 12 w 131"/>
              <a:gd name="T59" fmla="*/ 97 h 147"/>
              <a:gd name="T60" fmla="*/ 18 w 131"/>
              <a:gd name="T61" fmla="*/ 97 h 147"/>
              <a:gd name="T62" fmla="*/ 24 w 131"/>
              <a:gd name="T63" fmla="*/ 97 h 147"/>
              <a:gd name="T64" fmla="*/ 25 w 131"/>
              <a:gd name="T65" fmla="*/ 96 h 147"/>
              <a:gd name="T66" fmla="*/ 25 w 131"/>
              <a:gd name="T67" fmla="*/ 74 h 147"/>
              <a:gd name="T68" fmla="*/ 24 w 131"/>
              <a:gd name="T69" fmla="*/ 73 h 147"/>
              <a:gd name="T70" fmla="*/ 18 w 131"/>
              <a:gd name="T71" fmla="*/ 73 h 147"/>
              <a:gd name="T72" fmla="*/ 107 w 131"/>
              <a:gd name="T73" fmla="*/ 73 h 147"/>
              <a:gd name="T74" fmla="*/ 106 w 131"/>
              <a:gd name="T75" fmla="*/ 74 h 147"/>
              <a:gd name="T76" fmla="*/ 106 w 131"/>
              <a:gd name="T77" fmla="*/ 97 h 147"/>
              <a:gd name="T78" fmla="*/ 113 w 131"/>
              <a:gd name="T79" fmla="*/ 97 h 147"/>
              <a:gd name="T80" fmla="*/ 118 w 131"/>
              <a:gd name="T81" fmla="*/ 97 h 147"/>
              <a:gd name="T82" fmla="*/ 119 w 131"/>
              <a:gd name="T83" fmla="*/ 96 h 147"/>
              <a:gd name="T84" fmla="*/ 119 w 131"/>
              <a:gd name="T85" fmla="*/ 74 h 147"/>
              <a:gd name="T86" fmla="*/ 118 w 131"/>
              <a:gd name="T87" fmla="*/ 73 h 147"/>
              <a:gd name="T88" fmla="*/ 113 w 131"/>
              <a:gd name="T89" fmla="*/ 73 h 147"/>
              <a:gd name="T90" fmla="*/ 95 w 131"/>
              <a:gd name="T91" fmla="*/ 24 h 147"/>
              <a:gd name="T92" fmla="*/ 36 w 131"/>
              <a:gd name="T93" fmla="*/ 24 h 147"/>
              <a:gd name="T94" fmla="*/ 65 w 131"/>
              <a:gd name="T95" fmla="*/ 19 h 147"/>
              <a:gd name="T96" fmla="*/ 103 w 131"/>
              <a:gd name="T97"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47">
                <a:moveTo>
                  <a:pt x="13" y="61"/>
                </a:moveTo>
                <a:cubicBezTo>
                  <a:pt x="13" y="53"/>
                  <a:pt x="13" y="53"/>
                  <a:pt x="13" y="53"/>
                </a:cubicBezTo>
                <a:cubicBezTo>
                  <a:pt x="13" y="38"/>
                  <a:pt x="19" y="25"/>
                  <a:pt x="28" y="16"/>
                </a:cubicBezTo>
                <a:cubicBezTo>
                  <a:pt x="28" y="15"/>
                  <a:pt x="28" y="15"/>
                  <a:pt x="28" y="15"/>
                </a:cubicBezTo>
                <a:cubicBezTo>
                  <a:pt x="38" y="6"/>
                  <a:pt x="51" y="0"/>
                  <a:pt x="65" y="0"/>
                </a:cubicBezTo>
                <a:cubicBezTo>
                  <a:pt x="80" y="0"/>
                  <a:pt x="93" y="6"/>
                  <a:pt x="103" y="16"/>
                </a:cubicBezTo>
                <a:cubicBezTo>
                  <a:pt x="103" y="16"/>
                  <a:pt x="103" y="16"/>
                  <a:pt x="103" y="16"/>
                </a:cubicBezTo>
                <a:cubicBezTo>
                  <a:pt x="112" y="25"/>
                  <a:pt x="118" y="38"/>
                  <a:pt x="118" y="53"/>
                </a:cubicBezTo>
                <a:cubicBezTo>
                  <a:pt x="118" y="61"/>
                  <a:pt x="118" y="61"/>
                  <a:pt x="118" y="61"/>
                </a:cubicBezTo>
                <a:cubicBezTo>
                  <a:pt x="120" y="61"/>
                  <a:pt x="121" y="62"/>
                  <a:pt x="123" y="62"/>
                </a:cubicBezTo>
                <a:cubicBezTo>
                  <a:pt x="123" y="62"/>
                  <a:pt x="123" y="62"/>
                  <a:pt x="123" y="62"/>
                </a:cubicBezTo>
                <a:cubicBezTo>
                  <a:pt x="124" y="63"/>
                  <a:pt x="126" y="64"/>
                  <a:pt x="127" y="65"/>
                </a:cubicBezTo>
                <a:cubicBezTo>
                  <a:pt x="128" y="66"/>
                  <a:pt x="129" y="67"/>
                  <a:pt x="130" y="69"/>
                </a:cubicBezTo>
                <a:cubicBezTo>
                  <a:pt x="130" y="69"/>
                  <a:pt x="130" y="69"/>
                  <a:pt x="130" y="69"/>
                </a:cubicBezTo>
                <a:cubicBezTo>
                  <a:pt x="130" y="71"/>
                  <a:pt x="131" y="72"/>
                  <a:pt x="131" y="74"/>
                </a:cubicBezTo>
                <a:cubicBezTo>
                  <a:pt x="131" y="85"/>
                  <a:pt x="131" y="85"/>
                  <a:pt x="131" y="85"/>
                </a:cubicBezTo>
                <a:cubicBezTo>
                  <a:pt x="131" y="96"/>
                  <a:pt x="131" y="96"/>
                  <a:pt x="131" y="96"/>
                </a:cubicBezTo>
                <a:cubicBezTo>
                  <a:pt x="131" y="98"/>
                  <a:pt x="130" y="99"/>
                  <a:pt x="130" y="101"/>
                </a:cubicBezTo>
                <a:cubicBezTo>
                  <a:pt x="130" y="101"/>
                  <a:pt x="130" y="101"/>
                  <a:pt x="130" y="101"/>
                </a:cubicBezTo>
                <a:cubicBezTo>
                  <a:pt x="129" y="103"/>
                  <a:pt x="128" y="104"/>
                  <a:pt x="127" y="105"/>
                </a:cubicBezTo>
                <a:cubicBezTo>
                  <a:pt x="126" y="106"/>
                  <a:pt x="124" y="107"/>
                  <a:pt x="123" y="108"/>
                </a:cubicBezTo>
                <a:cubicBezTo>
                  <a:pt x="122" y="108"/>
                  <a:pt x="122" y="108"/>
                  <a:pt x="122" y="108"/>
                </a:cubicBezTo>
                <a:cubicBezTo>
                  <a:pt x="121" y="108"/>
                  <a:pt x="120" y="109"/>
                  <a:pt x="118" y="109"/>
                </a:cubicBezTo>
                <a:cubicBezTo>
                  <a:pt x="116" y="109"/>
                  <a:pt x="116" y="109"/>
                  <a:pt x="116" y="109"/>
                </a:cubicBezTo>
                <a:cubicBezTo>
                  <a:pt x="115" y="116"/>
                  <a:pt x="111" y="122"/>
                  <a:pt x="104" y="128"/>
                </a:cubicBezTo>
                <a:cubicBezTo>
                  <a:pt x="97" y="133"/>
                  <a:pt x="87" y="137"/>
                  <a:pt x="76" y="138"/>
                </a:cubicBezTo>
                <a:cubicBezTo>
                  <a:pt x="75" y="143"/>
                  <a:pt x="70" y="147"/>
                  <a:pt x="65" y="147"/>
                </a:cubicBezTo>
                <a:cubicBezTo>
                  <a:pt x="59" y="147"/>
                  <a:pt x="54" y="142"/>
                  <a:pt x="54" y="135"/>
                </a:cubicBezTo>
                <a:cubicBezTo>
                  <a:pt x="54" y="129"/>
                  <a:pt x="59" y="124"/>
                  <a:pt x="65" y="124"/>
                </a:cubicBezTo>
                <a:cubicBezTo>
                  <a:pt x="70" y="124"/>
                  <a:pt x="74" y="127"/>
                  <a:pt x="76" y="132"/>
                </a:cubicBezTo>
                <a:cubicBezTo>
                  <a:pt x="85" y="130"/>
                  <a:pt x="94" y="127"/>
                  <a:pt x="100" y="122"/>
                </a:cubicBezTo>
                <a:cubicBezTo>
                  <a:pt x="105" y="118"/>
                  <a:pt x="108" y="114"/>
                  <a:pt x="109" y="109"/>
                </a:cubicBezTo>
                <a:cubicBezTo>
                  <a:pt x="107" y="109"/>
                  <a:pt x="107" y="109"/>
                  <a:pt x="107" y="109"/>
                </a:cubicBezTo>
                <a:cubicBezTo>
                  <a:pt x="106" y="109"/>
                  <a:pt x="104" y="108"/>
                  <a:pt x="103" y="108"/>
                </a:cubicBezTo>
                <a:cubicBezTo>
                  <a:pt x="103" y="108"/>
                  <a:pt x="103" y="108"/>
                  <a:pt x="103" y="108"/>
                </a:cubicBezTo>
                <a:cubicBezTo>
                  <a:pt x="101" y="107"/>
                  <a:pt x="100" y="106"/>
                  <a:pt x="98" y="105"/>
                </a:cubicBezTo>
                <a:cubicBezTo>
                  <a:pt x="96" y="103"/>
                  <a:pt x="95" y="100"/>
                  <a:pt x="95" y="96"/>
                </a:cubicBezTo>
                <a:cubicBezTo>
                  <a:pt x="95" y="85"/>
                  <a:pt x="95" y="85"/>
                  <a:pt x="95" y="85"/>
                </a:cubicBezTo>
                <a:cubicBezTo>
                  <a:pt x="95" y="74"/>
                  <a:pt x="95" y="74"/>
                  <a:pt x="95" y="74"/>
                </a:cubicBezTo>
                <a:cubicBezTo>
                  <a:pt x="95" y="72"/>
                  <a:pt x="95" y="71"/>
                  <a:pt x="96" y="69"/>
                </a:cubicBezTo>
                <a:cubicBezTo>
                  <a:pt x="96" y="69"/>
                  <a:pt x="96" y="69"/>
                  <a:pt x="96" y="69"/>
                </a:cubicBezTo>
                <a:cubicBezTo>
                  <a:pt x="96" y="69"/>
                  <a:pt x="96" y="69"/>
                  <a:pt x="96" y="69"/>
                </a:cubicBezTo>
                <a:cubicBezTo>
                  <a:pt x="96" y="67"/>
                  <a:pt x="97" y="66"/>
                  <a:pt x="98" y="65"/>
                </a:cubicBezTo>
                <a:cubicBezTo>
                  <a:pt x="101" y="63"/>
                  <a:pt x="104" y="61"/>
                  <a:pt x="107" y="61"/>
                </a:cubicBezTo>
                <a:cubicBezTo>
                  <a:pt x="107" y="56"/>
                  <a:pt x="107" y="56"/>
                  <a:pt x="107" y="56"/>
                </a:cubicBezTo>
                <a:cubicBezTo>
                  <a:pt x="105" y="49"/>
                  <a:pt x="101" y="43"/>
                  <a:pt x="96" y="38"/>
                </a:cubicBezTo>
                <a:cubicBezTo>
                  <a:pt x="89" y="30"/>
                  <a:pt x="78" y="26"/>
                  <a:pt x="65" y="26"/>
                </a:cubicBezTo>
                <a:cubicBezTo>
                  <a:pt x="53" y="26"/>
                  <a:pt x="42" y="30"/>
                  <a:pt x="35" y="38"/>
                </a:cubicBezTo>
                <a:cubicBezTo>
                  <a:pt x="30" y="43"/>
                  <a:pt x="26" y="49"/>
                  <a:pt x="24" y="56"/>
                </a:cubicBezTo>
                <a:cubicBezTo>
                  <a:pt x="24" y="61"/>
                  <a:pt x="24" y="61"/>
                  <a:pt x="24" y="61"/>
                </a:cubicBezTo>
                <a:cubicBezTo>
                  <a:pt x="25" y="61"/>
                  <a:pt x="27" y="62"/>
                  <a:pt x="28" y="62"/>
                </a:cubicBezTo>
                <a:cubicBezTo>
                  <a:pt x="30" y="63"/>
                  <a:pt x="31" y="64"/>
                  <a:pt x="32" y="65"/>
                </a:cubicBezTo>
                <a:cubicBezTo>
                  <a:pt x="34" y="66"/>
                  <a:pt x="35" y="67"/>
                  <a:pt x="35" y="69"/>
                </a:cubicBezTo>
                <a:cubicBezTo>
                  <a:pt x="35" y="69"/>
                  <a:pt x="35" y="69"/>
                  <a:pt x="35" y="69"/>
                </a:cubicBezTo>
                <a:cubicBezTo>
                  <a:pt x="36" y="71"/>
                  <a:pt x="36" y="72"/>
                  <a:pt x="36" y="74"/>
                </a:cubicBezTo>
                <a:cubicBezTo>
                  <a:pt x="36" y="85"/>
                  <a:pt x="36" y="85"/>
                  <a:pt x="36" y="85"/>
                </a:cubicBezTo>
                <a:cubicBezTo>
                  <a:pt x="36" y="96"/>
                  <a:pt x="36" y="96"/>
                  <a:pt x="36" y="96"/>
                </a:cubicBezTo>
                <a:cubicBezTo>
                  <a:pt x="36" y="98"/>
                  <a:pt x="36" y="99"/>
                  <a:pt x="35" y="101"/>
                </a:cubicBezTo>
                <a:cubicBezTo>
                  <a:pt x="35" y="101"/>
                  <a:pt x="35" y="101"/>
                  <a:pt x="35" y="101"/>
                </a:cubicBezTo>
                <a:cubicBezTo>
                  <a:pt x="35" y="103"/>
                  <a:pt x="34" y="104"/>
                  <a:pt x="32" y="105"/>
                </a:cubicBezTo>
                <a:cubicBezTo>
                  <a:pt x="31" y="106"/>
                  <a:pt x="30" y="107"/>
                  <a:pt x="28" y="108"/>
                </a:cubicBezTo>
                <a:cubicBezTo>
                  <a:pt x="28" y="108"/>
                  <a:pt x="28" y="108"/>
                  <a:pt x="28" y="108"/>
                </a:cubicBezTo>
                <a:cubicBezTo>
                  <a:pt x="27" y="108"/>
                  <a:pt x="25" y="109"/>
                  <a:pt x="24" y="109"/>
                </a:cubicBezTo>
                <a:cubicBezTo>
                  <a:pt x="18" y="109"/>
                  <a:pt x="18" y="109"/>
                  <a:pt x="18" y="109"/>
                </a:cubicBezTo>
                <a:cubicBezTo>
                  <a:pt x="13" y="109"/>
                  <a:pt x="13" y="109"/>
                  <a:pt x="13" y="109"/>
                </a:cubicBezTo>
                <a:cubicBezTo>
                  <a:pt x="11" y="109"/>
                  <a:pt x="10" y="108"/>
                  <a:pt x="8" y="108"/>
                </a:cubicBezTo>
                <a:cubicBezTo>
                  <a:pt x="8" y="108"/>
                  <a:pt x="8" y="108"/>
                  <a:pt x="8" y="108"/>
                </a:cubicBezTo>
                <a:cubicBezTo>
                  <a:pt x="7" y="107"/>
                  <a:pt x="5" y="106"/>
                  <a:pt x="4" y="105"/>
                </a:cubicBezTo>
                <a:cubicBezTo>
                  <a:pt x="2" y="103"/>
                  <a:pt x="0" y="100"/>
                  <a:pt x="0" y="96"/>
                </a:cubicBezTo>
                <a:cubicBezTo>
                  <a:pt x="0" y="85"/>
                  <a:pt x="0" y="85"/>
                  <a:pt x="0" y="85"/>
                </a:cubicBezTo>
                <a:cubicBezTo>
                  <a:pt x="0" y="74"/>
                  <a:pt x="0" y="74"/>
                  <a:pt x="0" y="74"/>
                </a:cubicBezTo>
                <a:cubicBezTo>
                  <a:pt x="0" y="72"/>
                  <a:pt x="1" y="71"/>
                  <a:pt x="1" y="69"/>
                </a:cubicBezTo>
                <a:cubicBezTo>
                  <a:pt x="1" y="69"/>
                  <a:pt x="1" y="69"/>
                  <a:pt x="1" y="69"/>
                </a:cubicBezTo>
                <a:cubicBezTo>
                  <a:pt x="2" y="67"/>
                  <a:pt x="3" y="66"/>
                  <a:pt x="4" y="65"/>
                </a:cubicBezTo>
                <a:cubicBezTo>
                  <a:pt x="6" y="63"/>
                  <a:pt x="9" y="61"/>
                  <a:pt x="13" y="61"/>
                </a:cubicBezTo>
                <a:close/>
                <a:moveTo>
                  <a:pt x="65" y="131"/>
                </a:moveTo>
                <a:cubicBezTo>
                  <a:pt x="65" y="131"/>
                  <a:pt x="65" y="131"/>
                  <a:pt x="65" y="131"/>
                </a:cubicBezTo>
                <a:cubicBezTo>
                  <a:pt x="63" y="131"/>
                  <a:pt x="61" y="133"/>
                  <a:pt x="61" y="135"/>
                </a:cubicBezTo>
                <a:cubicBezTo>
                  <a:pt x="61" y="138"/>
                  <a:pt x="63" y="140"/>
                  <a:pt x="65" y="140"/>
                </a:cubicBezTo>
                <a:cubicBezTo>
                  <a:pt x="68" y="140"/>
                  <a:pt x="70" y="138"/>
                  <a:pt x="70" y="135"/>
                </a:cubicBezTo>
                <a:cubicBezTo>
                  <a:pt x="70" y="133"/>
                  <a:pt x="68" y="131"/>
                  <a:pt x="65" y="131"/>
                </a:cubicBezTo>
                <a:close/>
                <a:moveTo>
                  <a:pt x="18" y="73"/>
                </a:moveTo>
                <a:cubicBezTo>
                  <a:pt x="18" y="73"/>
                  <a:pt x="18" y="73"/>
                  <a:pt x="18" y="73"/>
                </a:cubicBezTo>
                <a:cubicBezTo>
                  <a:pt x="13" y="73"/>
                  <a:pt x="13" y="73"/>
                  <a:pt x="13" y="73"/>
                </a:cubicBezTo>
                <a:cubicBezTo>
                  <a:pt x="13" y="73"/>
                  <a:pt x="12" y="73"/>
                  <a:pt x="12" y="73"/>
                </a:cubicBezTo>
                <a:cubicBezTo>
                  <a:pt x="12" y="73"/>
                  <a:pt x="12" y="73"/>
                  <a:pt x="12" y="73"/>
                </a:cubicBezTo>
                <a:cubicBezTo>
                  <a:pt x="12" y="74"/>
                  <a:pt x="12" y="74"/>
                  <a:pt x="12" y="74"/>
                </a:cubicBezTo>
                <a:cubicBezTo>
                  <a:pt x="12" y="85"/>
                  <a:pt x="12" y="85"/>
                  <a:pt x="12" y="85"/>
                </a:cubicBezTo>
                <a:cubicBezTo>
                  <a:pt x="12" y="96"/>
                  <a:pt x="12" y="96"/>
                  <a:pt x="12" y="96"/>
                </a:cubicBezTo>
                <a:cubicBezTo>
                  <a:pt x="12" y="96"/>
                  <a:pt x="12" y="97"/>
                  <a:pt x="12" y="97"/>
                </a:cubicBezTo>
                <a:cubicBezTo>
                  <a:pt x="12" y="97"/>
                  <a:pt x="12" y="97"/>
                  <a:pt x="12" y="97"/>
                </a:cubicBezTo>
                <a:cubicBezTo>
                  <a:pt x="13" y="97"/>
                  <a:pt x="13" y="97"/>
                  <a:pt x="13" y="97"/>
                </a:cubicBezTo>
                <a:cubicBezTo>
                  <a:pt x="18" y="97"/>
                  <a:pt x="18" y="97"/>
                  <a:pt x="18" y="97"/>
                </a:cubicBezTo>
                <a:cubicBezTo>
                  <a:pt x="24" y="97"/>
                  <a:pt x="24" y="97"/>
                  <a:pt x="24" y="97"/>
                </a:cubicBezTo>
                <a:cubicBezTo>
                  <a:pt x="24" y="97"/>
                  <a:pt x="24" y="97"/>
                  <a:pt x="24" y="97"/>
                </a:cubicBezTo>
                <a:cubicBezTo>
                  <a:pt x="24" y="97"/>
                  <a:pt x="24" y="97"/>
                  <a:pt x="24" y="97"/>
                </a:cubicBezTo>
                <a:cubicBezTo>
                  <a:pt x="24" y="97"/>
                  <a:pt x="24" y="97"/>
                  <a:pt x="25" y="97"/>
                </a:cubicBezTo>
                <a:cubicBezTo>
                  <a:pt x="25" y="97"/>
                  <a:pt x="25" y="97"/>
                  <a:pt x="25" y="97"/>
                </a:cubicBezTo>
                <a:cubicBezTo>
                  <a:pt x="25" y="96"/>
                  <a:pt x="25" y="96"/>
                  <a:pt x="25" y="96"/>
                </a:cubicBezTo>
                <a:cubicBezTo>
                  <a:pt x="25" y="85"/>
                  <a:pt x="25" y="85"/>
                  <a:pt x="25" y="85"/>
                </a:cubicBezTo>
                <a:cubicBezTo>
                  <a:pt x="25" y="74"/>
                  <a:pt x="25" y="74"/>
                  <a:pt x="25" y="74"/>
                </a:cubicBezTo>
                <a:cubicBezTo>
                  <a:pt x="25" y="74"/>
                  <a:pt x="25" y="74"/>
                  <a:pt x="25" y="74"/>
                </a:cubicBezTo>
                <a:cubicBezTo>
                  <a:pt x="25" y="73"/>
                  <a:pt x="25" y="73"/>
                  <a:pt x="25" y="73"/>
                </a:cubicBezTo>
                <a:cubicBezTo>
                  <a:pt x="25" y="73"/>
                  <a:pt x="25" y="73"/>
                  <a:pt x="25" y="73"/>
                </a:cubicBezTo>
                <a:cubicBezTo>
                  <a:pt x="24" y="73"/>
                  <a:pt x="24" y="73"/>
                  <a:pt x="24" y="73"/>
                </a:cubicBezTo>
                <a:cubicBezTo>
                  <a:pt x="24" y="73"/>
                  <a:pt x="24" y="73"/>
                  <a:pt x="24" y="73"/>
                </a:cubicBezTo>
                <a:cubicBezTo>
                  <a:pt x="24" y="73"/>
                  <a:pt x="24" y="73"/>
                  <a:pt x="24" y="73"/>
                </a:cubicBezTo>
                <a:cubicBezTo>
                  <a:pt x="18" y="73"/>
                  <a:pt x="18" y="73"/>
                  <a:pt x="18" y="73"/>
                </a:cubicBezTo>
                <a:close/>
                <a:moveTo>
                  <a:pt x="113" y="73"/>
                </a:moveTo>
                <a:cubicBezTo>
                  <a:pt x="113" y="73"/>
                  <a:pt x="113" y="73"/>
                  <a:pt x="113" y="73"/>
                </a:cubicBezTo>
                <a:cubicBezTo>
                  <a:pt x="107" y="73"/>
                  <a:pt x="107" y="73"/>
                  <a:pt x="107" y="73"/>
                </a:cubicBezTo>
                <a:cubicBezTo>
                  <a:pt x="107" y="73"/>
                  <a:pt x="107" y="73"/>
                  <a:pt x="106" y="73"/>
                </a:cubicBezTo>
                <a:cubicBezTo>
                  <a:pt x="106" y="73"/>
                  <a:pt x="106" y="73"/>
                  <a:pt x="106" y="73"/>
                </a:cubicBezTo>
                <a:cubicBezTo>
                  <a:pt x="106" y="74"/>
                  <a:pt x="106" y="74"/>
                  <a:pt x="106" y="74"/>
                </a:cubicBezTo>
                <a:cubicBezTo>
                  <a:pt x="106" y="85"/>
                  <a:pt x="106" y="85"/>
                  <a:pt x="106" y="85"/>
                </a:cubicBezTo>
                <a:cubicBezTo>
                  <a:pt x="106" y="96"/>
                  <a:pt x="106" y="96"/>
                  <a:pt x="106" y="96"/>
                </a:cubicBezTo>
                <a:cubicBezTo>
                  <a:pt x="106" y="96"/>
                  <a:pt x="106" y="97"/>
                  <a:pt x="106" y="97"/>
                </a:cubicBezTo>
                <a:cubicBezTo>
                  <a:pt x="107" y="97"/>
                  <a:pt x="107" y="97"/>
                  <a:pt x="107" y="97"/>
                </a:cubicBezTo>
                <a:cubicBezTo>
                  <a:pt x="107" y="97"/>
                  <a:pt x="107" y="97"/>
                  <a:pt x="107" y="97"/>
                </a:cubicBezTo>
                <a:cubicBezTo>
                  <a:pt x="113" y="97"/>
                  <a:pt x="113" y="97"/>
                  <a:pt x="113" y="97"/>
                </a:cubicBezTo>
                <a:cubicBezTo>
                  <a:pt x="118" y="97"/>
                  <a:pt x="118" y="97"/>
                  <a:pt x="118" y="97"/>
                </a:cubicBezTo>
                <a:cubicBezTo>
                  <a:pt x="118" y="97"/>
                  <a:pt x="118" y="97"/>
                  <a:pt x="118" y="97"/>
                </a:cubicBezTo>
                <a:cubicBezTo>
                  <a:pt x="118" y="97"/>
                  <a:pt x="118" y="97"/>
                  <a:pt x="118" y="97"/>
                </a:cubicBezTo>
                <a:cubicBezTo>
                  <a:pt x="119" y="97"/>
                  <a:pt x="119" y="97"/>
                  <a:pt x="119" y="97"/>
                </a:cubicBezTo>
                <a:cubicBezTo>
                  <a:pt x="119" y="97"/>
                  <a:pt x="119" y="97"/>
                  <a:pt x="119" y="97"/>
                </a:cubicBezTo>
                <a:cubicBezTo>
                  <a:pt x="119" y="96"/>
                  <a:pt x="119" y="96"/>
                  <a:pt x="119" y="96"/>
                </a:cubicBezTo>
                <a:cubicBezTo>
                  <a:pt x="119" y="85"/>
                  <a:pt x="119" y="85"/>
                  <a:pt x="119" y="85"/>
                </a:cubicBezTo>
                <a:cubicBezTo>
                  <a:pt x="119" y="74"/>
                  <a:pt x="119" y="74"/>
                  <a:pt x="119" y="74"/>
                </a:cubicBezTo>
                <a:cubicBezTo>
                  <a:pt x="119" y="74"/>
                  <a:pt x="119" y="74"/>
                  <a:pt x="119" y="74"/>
                </a:cubicBezTo>
                <a:cubicBezTo>
                  <a:pt x="119" y="73"/>
                  <a:pt x="119" y="73"/>
                  <a:pt x="119" y="73"/>
                </a:cubicBezTo>
                <a:cubicBezTo>
                  <a:pt x="119" y="73"/>
                  <a:pt x="119" y="73"/>
                  <a:pt x="119" y="73"/>
                </a:cubicBezTo>
                <a:cubicBezTo>
                  <a:pt x="119" y="73"/>
                  <a:pt x="119" y="73"/>
                  <a:pt x="118" y="73"/>
                </a:cubicBezTo>
                <a:cubicBezTo>
                  <a:pt x="119" y="73"/>
                  <a:pt x="119" y="73"/>
                  <a:pt x="119" y="73"/>
                </a:cubicBezTo>
                <a:cubicBezTo>
                  <a:pt x="118" y="73"/>
                  <a:pt x="118" y="73"/>
                  <a:pt x="118" y="73"/>
                </a:cubicBezTo>
                <a:cubicBezTo>
                  <a:pt x="113" y="73"/>
                  <a:pt x="113" y="73"/>
                  <a:pt x="113" y="73"/>
                </a:cubicBezTo>
                <a:close/>
                <a:moveTo>
                  <a:pt x="103" y="36"/>
                </a:moveTo>
                <a:cubicBezTo>
                  <a:pt x="103" y="36"/>
                  <a:pt x="103" y="36"/>
                  <a:pt x="103" y="36"/>
                </a:cubicBezTo>
                <a:cubicBezTo>
                  <a:pt x="101" y="31"/>
                  <a:pt x="98" y="27"/>
                  <a:pt x="95" y="24"/>
                </a:cubicBezTo>
                <a:cubicBezTo>
                  <a:pt x="95" y="24"/>
                  <a:pt x="95" y="24"/>
                  <a:pt x="95" y="24"/>
                </a:cubicBezTo>
                <a:cubicBezTo>
                  <a:pt x="87" y="16"/>
                  <a:pt x="77" y="11"/>
                  <a:pt x="65" y="11"/>
                </a:cubicBezTo>
                <a:cubicBezTo>
                  <a:pt x="54" y="11"/>
                  <a:pt x="44" y="16"/>
                  <a:pt x="36" y="24"/>
                </a:cubicBezTo>
                <a:cubicBezTo>
                  <a:pt x="33" y="27"/>
                  <a:pt x="30" y="31"/>
                  <a:pt x="27" y="36"/>
                </a:cubicBezTo>
                <a:cubicBezTo>
                  <a:pt x="28" y="35"/>
                  <a:pt x="29" y="34"/>
                  <a:pt x="30" y="34"/>
                </a:cubicBezTo>
                <a:cubicBezTo>
                  <a:pt x="39" y="25"/>
                  <a:pt x="52" y="19"/>
                  <a:pt x="65" y="19"/>
                </a:cubicBezTo>
                <a:cubicBezTo>
                  <a:pt x="79" y="19"/>
                  <a:pt x="92" y="25"/>
                  <a:pt x="101" y="34"/>
                </a:cubicBezTo>
                <a:cubicBezTo>
                  <a:pt x="101" y="34"/>
                  <a:pt x="101" y="34"/>
                  <a:pt x="101" y="34"/>
                </a:cubicBezTo>
                <a:cubicBezTo>
                  <a:pt x="102" y="34"/>
                  <a:pt x="103" y="35"/>
                  <a:pt x="10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27">
            <a:extLst>
              <a:ext uri="{FF2B5EF4-FFF2-40B4-BE49-F238E27FC236}">
                <a16:creationId xmlns:a16="http://schemas.microsoft.com/office/drawing/2014/main" id="{8189D81D-4514-8541-889A-138FD8A5F3C6}"/>
              </a:ext>
            </a:extLst>
          </p:cNvPr>
          <p:cNvSpPr>
            <a:spLocks noEditPoints="1"/>
          </p:cNvSpPr>
          <p:nvPr>
            <p:custDataLst>
              <p:tags r:id="rId2"/>
            </p:custDataLst>
          </p:nvPr>
        </p:nvSpPr>
        <p:spPr bwMode="auto">
          <a:xfrm>
            <a:off x="2941639" y="3236959"/>
            <a:ext cx="219075" cy="257254"/>
          </a:xfrm>
          <a:custGeom>
            <a:avLst/>
            <a:gdLst>
              <a:gd name="T0" fmla="*/ 6 w 125"/>
              <a:gd name="T1" fmla="*/ 0 h 147"/>
              <a:gd name="T2" fmla="*/ 6 w 125"/>
              <a:gd name="T3" fmla="*/ 0 h 147"/>
              <a:gd name="T4" fmla="*/ 6 w 125"/>
              <a:gd name="T5" fmla="*/ 0 h 147"/>
              <a:gd name="T6" fmla="*/ 6 w 125"/>
              <a:gd name="T7" fmla="*/ 0 h 147"/>
              <a:gd name="T8" fmla="*/ 119 w 125"/>
              <a:gd name="T9" fmla="*/ 0 h 147"/>
              <a:gd name="T10" fmla="*/ 124 w 125"/>
              <a:gd name="T11" fmla="*/ 6 h 147"/>
              <a:gd name="T12" fmla="*/ 123 w 125"/>
              <a:gd name="T13" fmla="*/ 10 h 147"/>
              <a:gd name="T14" fmla="*/ 94 w 125"/>
              <a:gd name="T15" fmla="*/ 38 h 147"/>
              <a:gd name="T16" fmla="*/ 123 w 125"/>
              <a:gd name="T17" fmla="*/ 66 h 147"/>
              <a:gd name="T18" fmla="*/ 123 w 125"/>
              <a:gd name="T19" fmla="*/ 74 h 147"/>
              <a:gd name="T20" fmla="*/ 119 w 125"/>
              <a:gd name="T21" fmla="*/ 76 h 147"/>
              <a:gd name="T22" fmla="*/ 118 w 125"/>
              <a:gd name="T23" fmla="*/ 76 h 147"/>
              <a:gd name="T24" fmla="*/ 12 w 125"/>
              <a:gd name="T25" fmla="*/ 76 h 147"/>
              <a:gd name="T26" fmla="*/ 12 w 125"/>
              <a:gd name="T27" fmla="*/ 142 h 147"/>
              <a:gd name="T28" fmla="*/ 6 w 125"/>
              <a:gd name="T29" fmla="*/ 147 h 147"/>
              <a:gd name="T30" fmla="*/ 0 w 125"/>
              <a:gd name="T31" fmla="*/ 142 h 147"/>
              <a:gd name="T32" fmla="*/ 0 w 125"/>
              <a:gd name="T33" fmla="*/ 70 h 147"/>
              <a:gd name="T34" fmla="*/ 0 w 125"/>
              <a:gd name="T35" fmla="*/ 70 h 147"/>
              <a:gd name="T36" fmla="*/ 0 w 125"/>
              <a:gd name="T37" fmla="*/ 70 h 147"/>
              <a:gd name="T38" fmla="*/ 0 w 125"/>
              <a:gd name="T39" fmla="*/ 6 h 147"/>
              <a:gd name="T40" fmla="*/ 6 w 125"/>
              <a:gd name="T41" fmla="*/ 0 h 147"/>
              <a:gd name="T42" fmla="*/ 6 w 125"/>
              <a:gd name="T43" fmla="*/ 0 h 147"/>
              <a:gd name="T44" fmla="*/ 6 w 125"/>
              <a:gd name="T45" fmla="*/ 0 h 147"/>
              <a:gd name="T46" fmla="*/ 6 w 125"/>
              <a:gd name="T47" fmla="*/ 0 h 147"/>
              <a:gd name="T48" fmla="*/ 6 w 125"/>
              <a:gd name="T49" fmla="*/ 0 h 147"/>
              <a:gd name="T50" fmla="*/ 12 w 125"/>
              <a:gd name="T51" fmla="*/ 11 h 147"/>
              <a:gd name="T52" fmla="*/ 12 w 125"/>
              <a:gd name="T53" fmla="*/ 11 h 147"/>
              <a:gd name="T54" fmla="*/ 12 w 125"/>
              <a:gd name="T55" fmla="*/ 64 h 147"/>
              <a:gd name="T56" fmla="*/ 105 w 125"/>
              <a:gd name="T57" fmla="*/ 64 h 147"/>
              <a:gd name="T58" fmla="*/ 82 w 125"/>
              <a:gd name="T59" fmla="*/ 42 h 147"/>
              <a:gd name="T60" fmla="*/ 82 w 125"/>
              <a:gd name="T61" fmla="*/ 34 h 147"/>
              <a:gd name="T62" fmla="*/ 105 w 125"/>
              <a:gd name="T63" fmla="*/ 11 h 147"/>
              <a:gd name="T64" fmla="*/ 12 w 125"/>
              <a:gd name="T65" fmla="*/ 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147">
                <a:moveTo>
                  <a:pt x="6" y="0"/>
                </a:moveTo>
                <a:cubicBezTo>
                  <a:pt x="6" y="0"/>
                  <a:pt x="6" y="0"/>
                  <a:pt x="6" y="0"/>
                </a:cubicBezTo>
                <a:cubicBezTo>
                  <a:pt x="6" y="0"/>
                  <a:pt x="6" y="0"/>
                  <a:pt x="6" y="0"/>
                </a:cubicBezTo>
                <a:cubicBezTo>
                  <a:pt x="6" y="0"/>
                  <a:pt x="6" y="0"/>
                  <a:pt x="6" y="0"/>
                </a:cubicBezTo>
                <a:cubicBezTo>
                  <a:pt x="119" y="0"/>
                  <a:pt x="119" y="0"/>
                  <a:pt x="119" y="0"/>
                </a:cubicBezTo>
                <a:cubicBezTo>
                  <a:pt x="122" y="0"/>
                  <a:pt x="124" y="2"/>
                  <a:pt x="124" y="6"/>
                </a:cubicBezTo>
                <a:cubicBezTo>
                  <a:pt x="124" y="7"/>
                  <a:pt x="124" y="9"/>
                  <a:pt x="123" y="10"/>
                </a:cubicBezTo>
                <a:cubicBezTo>
                  <a:pt x="94" y="38"/>
                  <a:pt x="94" y="38"/>
                  <a:pt x="94" y="38"/>
                </a:cubicBezTo>
                <a:cubicBezTo>
                  <a:pt x="123" y="66"/>
                  <a:pt x="123" y="66"/>
                  <a:pt x="123" y="66"/>
                </a:cubicBezTo>
                <a:cubicBezTo>
                  <a:pt x="125" y="68"/>
                  <a:pt x="125" y="72"/>
                  <a:pt x="123" y="74"/>
                </a:cubicBezTo>
                <a:cubicBezTo>
                  <a:pt x="121" y="75"/>
                  <a:pt x="120" y="76"/>
                  <a:pt x="119" y="76"/>
                </a:cubicBezTo>
                <a:cubicBezTo>
                  <a:pt x="118" y="76"/>
                  <a:pt x="118" y="76"/>
                  <a:pt x="118" y="76"/>
                </a:cubicBezTo>
                <a:cubicBezTo>
                  <a:pt x="12" y="76"/>
                  <a:pt x="12" y="76"/>
                  <a:pt x="12" y="76"/>
                </a:cubicBezTo>
                <a:cubicBezTo>
                  <a:pt x="12" y="142"/>
                  <a:pt x="12" y="142"/>
                  <a:pt x="12" y="142"/>
                </a:cubicBezTo>
                <a:cubicBezTo>
                  <a:pt x="12" y="145"/>
                  <a:pt x="9" y="147"/>
                  <a:pt x="6" y="147"/>
                </a:cubicBezTo>
                <a:cubicBezTo>
                  <a:pt x="3" y="147"/>
                  <a:pt x="0" y="145"/>
                  <a:pt x="0" y="142"/>
                </a:cubicBezTo>
                <a:cubicBezTo>
                  <a:pt x="0" y="70"/>
                  <a:pt x="0" y="70"/>
                  <a:pt x="0" y="70"/>
                </a:cubicBezTo>
                <a:cubicBezTo>
                  <a:pt x="0" y="70"/>
                  <a:pt x="0" y="70"/>
                  <a:pt x="0" y="70"/>
                </a:cubicBezTo>
                <a:cubicBezTo>
                  <a:pt x="0" y="70"/>
                  <a:pt x="0" y="70"/>
                  <a:pt x="0" y="70"/>
                </a:cubicBezTo>
                <a:cubicBezTo>
                  <a:pt x="0" y="6"/>
                  <a:pt x="0" y="6"/>
                  <a:pt x="0" y="6"/>
                </a:cubicBezTo>
                <a:cubicBezTo>
                  <a:pt x="0" y="2"/>
                  <a:pt x="3" y="0"/>
                  <a:pt x="6" y="0"/>
                </a:cubicBezTo>
                <a:close/>
                <a:moveTo>
                  <a:pt x="6" y="0"/>
                </a:moveTo>
                <a:cubicBezTo>
                  <a:pt x="6" y="0"/>
                  <a:pt x="6" y="0"/>
                  <a:pt x="6" y="0"/>
                </a:cubicBezTo>
                <a:cubicBezTo>
                  <a:pt x="6" y="0"/>
                  <a:pt x="6" y="0"/>
                  <a:pt x="6" y="0"/>
                </a:cubicBezTo>
                <a:cubicBezTo>
                  <a:pt x="6" y="0"/>
                  <a:pt x="6" y="0"/>
                  <a:pt x="6" y="0"/>
                </a:cubicBezTo>
                <a:close/>
                <a:moveTo>
                  <a:pt x="12" y="11"/>
                </a:moveTo>
                <a:cubicBezTo>
                  <a:pt x="12" y="11"/>
                  <a:pt x="12" y="11"/>
                  <a:pt x="12" y="11"/>
                </a:cubicBezTo>
                <a:cubicBezTo>
                  <a:pt x="12" y="64"/>
                  <a:pt x="12" y="64"/>
                  <a:pt x="12" y="64"/>
                </a:cubicBezTo>
                <a:cubicBezTo>
                  <a:pt x="105" y="64"/>
                  <a:pt x="105" y="64"/>
                  <a:pt x="105" y="64"/>
                </a:cubicBezTo>
                <a:cubicBezTo>
                  <a:pt x="82" y="42"/>
                  <a:pt x="82" y="42"/>
                  <a:pt x="82" y="42"/>
                </a:cubicBezTo>
                <a:cubicBezTo>
                  <a:pt x="80" y="40"/>
                  <a:pt x="80" y="36"/>
                  <a:pt x="82" y="34"/>
                </a:cubicBezTo>
                <a:cubicBezTo>
                  <a:pt x="105" y="11"/>
                  <a:pt x="105" y="11"/>
                  <a:pt x="105" y="11"/>
                </a:cubicBezTo>
                <a:cubicBezTo>
                  <a:pt x="12" y="11"/>
                  <a:pt x="12" y="11"/>
                  <a:pt x="1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28">
            <a:extLst>
              <a:ext uri="{FF2B5EF4-FFF2-40B4-BE49-F238E27FC236}">
                <a16:creationId xmlns:a16="http://schemas.microsoft.com/office/drawing/2014/main" id="{B710014B-5B98-0C43-A905-DCE54ACB8D43}"/>
              </a:ext>
            </a:extLst>
          </p:cNvPr>
          <p:cNvSpPr>
            <a:spLocks noEditPoints="1"/>
          </p:cNvSpPr>
          <p:nvPr>
            <p:custDataLst>
              <p:tags r:id="rId3"/>
            </p:custDataLst>
          </p:nvPr>
        </p:nvSpPr>
        <p:spPr bwMode="auto">
          <a:xfrm>
            <a:off x="5902325" y="2614467"/>
            <a:ext cx="261938" cy="258843"/>
          </a:xfrm>
          <a:custGeom>
            <a:avLst/>
            <a:gdLst>
              <a:gd name="T0" fmla="*/ 145 w 149"/>
              <a:gd name="T1" fmla="*/ 101 h 148"/>
              <a:gd name="T2" fmla="*/ 145 w 149"/>
              <a:gd name="T3" fmla="*/ 111 h 148"/>
              <a:gd name="T4" fmla="*/ 72 w 149"/>
              <a:gd name="T5" fmla="*/ 147 h 148"/>
              <a:gd name="T6" fmla="*/ 1 w 149"/>
              <a:gd name="T7" fmla="*/ 103 h 148"/>
              <a:gd name="T8" fmla="*/ 24 w 149"/>
              <a:gd name="T9" fmla="*/ 90 h 148"/>
              <a:gd name="T10" fmla="*/ 1 w 149"/>
              <a:gd name="T11" fmla="*/ 71 h 148"/>
              <a:gd name="T12" fmla="*/ 24 w 149"/>
              <a:gd name="T13" fmla="*/ 58 h 148"/>
              <a:gd name="T14" fmla="*/ 1 w 149"/>
              <a:gd name="T15" fmla="*/ 40 h 148"/>
              <a:gd name="T16" fmla="*/ 72 w 149"/>
              <a:gd name="T17" fmla="*/ 1 h 148"/>
              <a:gd name="T18" fmla="*/ 145 w 149"/>
              <a:gd name="T19" fmla="*/ 37 h 148"/>
              <a:gd name="T20" fmla="*/ 145 w 149"/>
              <a:gd name="T21" fmla="*/ 47 h 148"/>
              <a:gd name="T22" fmla="*/ 145 w 149"/>
              <a:gd name="T23" fmla="*/ 69 h 148"/>
              <a:gd name="T24" fmla="*/ 145 w 149"/>
              <a:gd name="T25" fmla="*/ 79 h 148"/>
              <a:gd name="T26" fmla="*/ 130 w 149"/>
              <a:gd name="T27" fmla="*/ 106 h 148"/>
              <a:gd name="T28" fmla="*/ 113 w 149"/>
              <a:gd name="T29" fmla="*/ 96 h 148"/>
              <a:gd name="T30" fmla="*/ 75 w 149"/>
              <a:gd name="T31" fmla="*/ 116 h 148"/>
              <a:gd name="T32" fmla="*/ 74 w 149"/>
              <a:gd name="T33" fmla="*/ 116 h 148"/>
              <a:gd name="T34" fmla="*/ 74 w 149"/>
              <a:gd name="T35" fmla="*/ 116 h 148"/>
              <a:gd name="T36" fmla="*/ 73 w 149"/>
              <a:gd name="T37" fmla="*/ 116 h 148"/>
              <a:gd name="T38" fmla="*/ 72 w 149"/>
              <a:gd name="T39" fmla="*/ 115 h 148"/>
              <a:gd name="T40" fmla="*/ 18 w 149"/>
              <a:gd name="T41" fmla="*/ 106 h 148"/>
              <a:gd name="T42" fmla="*/ 130 w 149"/>
              <a:gd name="T43" fmla="*/ 106 h 148"/>
              <a:gd name="T44" fmla="*/ 74 w 149"/>
              <a:gd name="T45" fmla="*/ 104 h 148"/>
              <a:gd name="T46" fmla="*/ 113 w 149"/>
              <a:gd name="T47" fmla="*/ 64 h 148"/>
              <a:gd name="T48" fmla="*/ 75 w 149"/>
              <a:gd name="T49" fmla="*/ 84 h 148"/>
              <a:gd name="T50" fmla="*/ 74 w 149"/>
              <a:gd name="T51" fmla="*/ 84 h 148"/>
              <a:gd name="T52" fmla="*/ 74 w 149"/>
              <a:gd name="T53" fmla="*/ 84 h 148"/>
              <a:gd name="T54" fmla="*/ 73 w 149"/>
              <a:gd name="T55" fmla="*/ 84 h 148"/>
              <a:gd name="T56" fmla="*/ 72 w 149"/>
              <a:gd name="T57" fmla="*/ 84 h 148"/>
              <a:gd name="T58" fmla="*/ 18 w 149"/>
              <a:gd name="T59" fmla="*/ 74 h 148"/>
              <a:gd name="T60" fmla="*/ 74 w 149"/>
              <a:gd name="T61" fmla="*/ 72 h 148"/>
              <a:gd name="T62" fmla="*/ 130 w 149"/>
              <a:gd name="T63" fmla="*/ 42 h 148"/>
              <a:gd name="T64" fmla="*/ 18 w 149"/>
              <a:gd name="T65" fmla="*/ 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148">
                <a:moveTo>
                  <a:pt x="124" y="90"/>
                </a:moveTo>
                <a:cubicBezTo>
                  <a:pt x="145" y="101"/>
                  <a:pt x="145" y="101"/>
                  <a:pt x="145" y="101"/>
                </a:cubicBezTo>
                <a:cubicBezTo>
                  <a:pt x="148" y="102"/>
                  <a:pt x="149" y="106"/>
                  <a:pt x="147" y="108"/>
                </a:cubicBezTo>
                <a:cubicBezTo>
                  <a:pt x="147" y="109"/>
                  <a:pt x="146" y="110"/>
                  <a:pt x="145" y="111"/>
                </a:cubicBezTo>
                <a:cubicBezTo>
                  <a:pt x="77" y="147"/>
                  <a:pt x="77" y="147"/>
                  <a:pt x="77" y="147"/>
                </a:cubicBezTo>
                <a:cubicBezTo>
                  <a:pt x="75" y="148"/>
                  <a:pt x="73" y="148"/>
                  <a:pt x="72" y="147"/>
                </a:cubicBezTo>
                <a:cubicBezTo>
                  <a:pt x="4" y="111"/>
                  <a:pt x="4" y="111"/>
                  <a:pt x="4" y="111"/>
                </a:cubicBezTo>
                <a:cubicBezTo>
                  <a:pt x="1" y="109"/>
                  <a:pt x="0" y="106"/>
                  <a:pt x="1" y="103"/>
                </a:cubicBezTo>
                <a:cubicBezTo>
                  <a:pt x="2" y="102"/>
                  <a:pt x="3" y="101"/>
                  <a:pt x="4" y="101"/>
                </a:cubicBezTo>
                <a:cubicBezTo>
                  <a:pt x="24" y="90"/>
                  <a:pt x="24" y="90"/>
                  <a:pt x="24" y="90"/>
                </a:cubicBezTo>
                <a:cubicBezTo>
                  <a:pt x="4" y="79"/>
                  <a:pt x="4" y="79"/>
                  <a:pt x="4" y="79"/>
                </a:cubicBezTo>
                <a:cubicBezTo>
                  <a:pt x="1" y="77"/>
                  <a:pt x="0" y="74"/>
                  <a:pt x="1" y="71"/>
                </a:cubicBezTo>
                <a:cubicBezTo>
                  <a:pt x="2" y="70"/>
                  <a:pt x="3" y="69"/>
                  <a:pt x="4" y="69"/>
                </a:cubicBezTo>
                <a:cubicBezTo>
                  <a:pt x="24" y="58"/>
                  <a:pt x="24" y="58"/>
                  <a:pt x="24" y="58"/>
                </a:cubicBezTo>
                <a:cubicBezTo>
                  <a:pt x="4" y="47"/>
                  <a:pt x="4" y="47"/>
                  <a:pt x="4" y="47"/>
                </a:cubicBezTo>
                <a:cubicBezTo>
                  <a:pt x="1" y="46"/>
                  <a:pt x="0" y="42"/>
                  <a:pt x="1" y="40"/>
                </a:cubicBezTo>
                <a:cubicBezTo>
                  <a:pt x="2" y="39"/>
                  <a:pt x="3" y="38"/>
                  <a:pt x="4" y="37"/>
                </a:cubicBezTo>
                <a:cubicBezTo>
                  <a:pt x="72" y="1"/>
                  <a:pt x="72" y="1"/>
                  <a:pt x="72" y="1"/>
                </a:cubicBezTo>
                <a:cubicBezTo>
                  <a:pt x="73" y="0"/>
                  <a:pt x="75" y="0"/>
                  <a:pt x="77" y="1"/>
                </a:cubicBezTo>
                <a:cubicBezTo>
                  <a:pt x="145" y="37"/>
                  <a:pt x="145" y="37"/>
                  <a:pt x="145" y="37"/>
                </a:cubicBezTo>
                <a:cubicBezTo>
                  <a:pt x="148" y="39"/>
                  <a:pt x="149" y="42"/>
                  <a:pt x="147" y="45"/>
                </a:cubicBezTo>
                <a:cubicBezTo>
                  <a:pt x="147" y="46"/>
                  <a:pt x="146" y="47"/>
                  <a:pt x="145" y="47"/>
                </a:cubicBezTo>
                <a:cubicBezTo>
                  <a:pt x="124" y="58"/>
                  <a:pt x="124" y="58"/>
                  <a:pt x="124" y="58"/>
                </a:cubicBezTo>
                <a:cubicBezTo>
                  <a:pt x="145" y="69"/>
                  <a:pt x="145" y="69"/>
                  <a:pt x="145" y="69"/>
                </a:cubicBezTo>
                <a:cubicBezTo>
                  <a:pt x="148" y="70"/>
                  <a:pt x="149" y="74"/>
                  <a:pt x="147" y="77"/>
                </a:cubicBezTo>
                <a:cubicBezTo>
                  <a:pt x="147" y="78"/>
                  <a:pt x="146" y="78"/>
                  <a:pt x="145" y="79"/>
                </a:cubicBezTo>
                <a:cubicBezTo>
                  <a:pt x="124" y="90"/>
                  <a:pt x="124" y="90"/>
                  <a:pt x="124" y="90"/>
                </a:cubicBezTo>
                <a:close/>
                <a:moveTo>
                  <a:pt x="130" y="106"/>
                </a:moveTo>
                <a:cubicBezTo>
                  <a:pt x="130" y="106"/>
                  <a:pt x="130" y="106"/>
                  <a:pt x="130" y="106"/>
                </a:cubicBezTo>
                <a:cubicBezTo>
                  <a:pt x="113" y="96"/>
                  <a:pt x="113" y="96"/>
                  <a:pt x="113" y="96"/>
                </a:cubicBezTo>
                <a:cubicBezTo>
                  <a:pt x="77" y="115"/>
                  <a:pt x="77" y="115"/>
                  <a:pt x="77" y="115"/>
                </a:cubicBezTo>
                <a:cubicBezTo>
                  <a:pt x="76" y="116"/>
                  <a:pt x="76" y="116"/>
                  <a:pt x="75" y="116"/>
                </a:cubicBezTo>
                <a:cubicBezTo>
                  <a:pt x="75" y="116"/>
                  <a:pt x="75" y="116"/>
                  <a:pt x="75" y="116"/>
                </a:cubicBezTo>
                <a:cubicBezTo>
                  <a:pt x="74" y="116"/>
                  <a:pt x="74" y="116"/>
                  <a:pt x="74" y="116"/>
                </a:cubicBezTo>
                <a:cubicBezTo>
                  <a:pt x="74" y="116"/>
                  <a:pt x="74" y="116"/>
                  <a:pt x="74" y="116"/>
                </a:cubicBezTo>
                <a:cubicBezTo>
                  <a:pt x="74" y="116"/>
                  <a:pt x="74" y="116"/>
                  <a:pt x="74" y="116"/>
                </a:cubicBezTo>
                <a:cubicBezTo>
                  <a:pt x="74" y="116"/>
                  <a:pt x="74" y="116"/>
                  <a:pt x="74" y="116"/>
                </a:cubicBezTo>
                <a:cubicBezTo>
                  <a:pt x="73" y="116"/>
                  <a:pt x="73" y="116"/>
                  <a:pt x="73" y="116"/>
                </a:cubicBezTo>
                <a:cubicBezTo>
                  <a:pt x="73" y="116"/>
                  <a:pt x="73" y="116"/>
                  <a:pt x="73" y="116"/>
                </a:cubicBezTo>
                <a:cubicBezTo>
                  <a:pt x="73" y="116"/>
                  <a:pt x="72" y="116"/>
                  <a:pt x="72" y="115"/>
                </a:cubicBezTo>
                <a:cubicBezTo>
                  <a:pt x="36" y="96"/>
                  <a:pt x="36" y="96"/>
                  <a:pt x="36" y="96"/>
                </a:cubicBezTo>
                <a:cubicBezTo>
                  <a:pt x="18" y="106"/>
                  <a:pt x="18" y="106"/>
                  <a:pt x="18" y="106"/>
                </a:cubicBezTo>
                <a:cubicBezTo>
                  <a:pt x="74" y="136"/>
                  <a:pt x="74" y="136"/>
                  <a:pt x="74" y="136"/>
                </a:cubicBezTo>
                <a:cubicBezTo>
                  <a:pt x="130" y="106"/>
                  <a:pt x="130" y="106"/>
                  <a:pt x="130" y="106"/>
                </a:cubicBezTo>
                <a:close/>
                <a:moveTo>
                  <a:pt x="74" y="104"/>
                </a:moveTo>
                <a:cubicBezTo>
                  <a:pt x="74" y="104"/>
                  <a:pt x="74" y="104"/>
                  <a:pt x="74" y="104"/>
                </a:cubicBezTo>
                <a:cubicBezTo>
                  <a:pt x="93" y="94"/>
                  <a:pt x="112" y="84"/>
                  <a:pt x="130" y="74"/>
                </a:cubicBezTo>
                <a:cubicBezTo>
                  <a:pt x="113" y="64"/>
                  <a:pt x="113" y="64"/>
                  <a:pt x="113" y="64"/>
                </a:cubicBezTo>
                <a:cubicBezTo>
                  <a:pt x="77" y="84"/>
                  <a:pt x="77" y="84"/>
                  <a:pt x="77" y="84"/>
                </a:cubicBezTo>
                <a:cubicBezTo>
                  <a:pt x="76" y="84"/>
                  <a:pt x="76" y="84"/>
                  <a:pt x="75" y="84"/>
                </a:cubicBezTo>
                <a:cubicBezTo>
                  <a:pt x="75" y="84"/>
                  <a:pt x="75" y="84"/>
                  <a:pt x="75" y="84"/>
                </a:cubicBezTo>
                <a:cubicBezTo>
                  <a:pt x="74" y="84"/>
                  <a:pt x="74" y="84"/>
                  <a:pt x="74" y="84"/>
                </a:cubicBezTo>
                <a:cubicBezTo>
                  <a:pt x="74" y="84"/>
                  <a:pt x="74" y="84"/>
                  <a:pt x="74" y="84"/>
                </a:cubicBezTo>
                <a:cubicBezTo>
                  <a:pt x="74" y="84"/>
                  <a:pt x="74" y="84"/>
                  <a:pt x="74" y="84"/>
                </a:cubicBezTo>
                <a:cubicBezTo>
                  <a:pt x="74" y="84"/>
                  <a:pt x="74" y="84"/>
                  <a:pt x="74" y="84"/>
                </a:cubicBezTo>
                <a:cubicBezTo>
                  <a:pt x="73" y="84"/>
                  <a:pt x="73" y="84"/>
                  <a:pt x="73" y="84"/>
                </a:cubicBezTo>
                <a:cubicBezTo>
                  <a:pt x="73" y="84"/>
                  <a:pt x="73" y="84"/>
                  <a:pt x="73" y="84"/>
                </a:cubicBezTo>
                <a:cubicBezTo>
                  <a:pt x="73" y="84"/>
                  <a:pt x="72" y="84"/>
                  <a:pt x="72" y="84"/>
                </a:cubicBezTo>
                <a:cubicBezTo>
                  <a:pt x="36" y="64"/>
                  <a:pt x="36" y="64"/>
                  <a:pt x="36" y="64"/>
                </a:cubicBezTo>
                <a:cubicBezTo>
                  <a:pt x="18" y="74"/>
                  <a:pt x="18" y="74"/>
                  <a:pt x="18" y="74"/>
                </a:cubicBezTo>
                <a:cubicBezTo>
                  <a:pt x="37" y="84"/>
                  <a:pt x="55" y="94"/>
                  <a:pt x="74" y="104"/>
                </a:cubicBezTo>
                <a:close/>
                <a:moveTo>
                  <a:pt x="74" y="72"/>
                </a:moveTo>
                <a:cubicBezTo>
                  <a:pt x="74" y="72"/>
                  <a:pt x="74" y="72"/>
                  <a:pt x="74" y="72"/>
                </a:cubicBezTo>
                <a:cubicBezTo>
                  <a:pt x="93" y="62"/>
                  <a:pt x="112" y="52"/>
                  <a:pt x="130" y="42"/>
                </a:cubicBezTo>
                <a:cubicBezTo>
                  <a:pt x="74" y="12"/>
                  <a:pt x="74" y="12"/>
                  <a:pt x="74" y="12"/>
                </a:cubicBezTo>
                <a:cubicBezTo>
                  <a:pt x="18" y="42"/>
                  <a:pt x="18" y="42"/>
                  <a:pt x="18" y="42"/>
                </a:cubicBezTo>
                <a:cubicBezTo>
                  <a:pt x="37" y="52"/>
                  <a:pt x="55" y="62"/>
                  <a:pt x="74"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淘宝店chenying0907 29">
            <a:extLst>
              <a:ext uri="{FF2B5EF4-FFF2-40B4-BE49-F238E27FC236}">
                <a16:creationId xmlns:a16="http://schemas.microsoft.com/office/drawing/2014/main" id="{06B88F77-948F-E745-B1BF-8B67C7279936}"/>
              </a:ext>
            </a:extLst>
          </p:cNvPr>
          <p:cNvSpPr>
            <a:spLocks noChangeArrowheads="1"/>
          </p:cNvSpPr>
          <p:nvPr>
            <p:custDataLst>
              <p:tags r:id="rId4"/>
            </p:custDataLst>
          </p:nvPr>
        </p:nvSpPr>
        <p:spPr bwMode="auto">
          <a:xfrm>
            <a:off x="4629150" y="2385011"/>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latin typeface="Noto Sans S Chinese Medium" panose="020B0600000000000000" pitchFamily="34" charset="-122"/>
                <a:ea typeface="Noto Sans S Chinese Medium" panose="020B0600000000000000" pitchFamily="34" charset="-122"/>
              </a:rPr>
              <a:t>添加标题</a:t>
            </a:r>
            <a:endParaRPr lang="zh-CN" altLang="zh-CN" sz="800" dirty="0">
              <a:latin typeface="Noto Sans S Chinese Medium" panose="020B0600000000000000" pitchFamily="34" charset="-122"/>
              <a:ea typeface="Noto Sans S Chinese Medium" panose="020B0600000000000000" pitchFamily="34" charset="-122"/>
            </a:endParaRPr>
          </a:p>
        </p:txBody>
      </p:sp>
      <p:sp>
        <p:nvSpPr>
          <p:cNvPr id="12" name="PA_淘宝店chenying0907 31">
            <a:extLst>
              <a:ext uri="{FF2B5EF4-FFF2-40B4-BE49-F238E27FC236}">
                <a16:creationId xmlns:a16="http://schemas.microsoft.com/office/drawing/2014/main" id="{0F09CDF4-26E8-A94F-8B12-02E700721858}"/>
              </a:ext>
            </a:extLst>
          </p:cNvPr>
          <p:cNvSpPr>
            <a:spLocks noChangeArrowheads="1"/>
          </p:cNvSpPr>
          <p:nvPr>
            <p:custDataLst>
              <p:tags r:id="rId5"/>
            </p:custDataLst>
          </p:nvPr>
        </p:nvSpPr>
        <p:spPr bwMode="auto">
          <a:xfrm>
            <a:off x="3568700" y="3682398"/>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latin typeface="Noto Sans S Chinese Medium" panose="020B0600000000000000" pitchFamily="34" charset="-122"/>
                <a:ea typeface="Noto Sans S Chinese Medium" panose="020B0600000000000000" pitchFamily="34" charset="-122"/>
              </a:rPr>
              <a:t>添加标题</a:t>
            </a:r>
            <a:endParaRPr lang="zh-CN" altLang="zh-CN" sz="800" dirty="0">
              <a:latin typeface="Noto Sans S Chinese Medium" panose="020B0600000000000000" pitchFamily="34" charset="-122"/>
              <a:ea typeface="Noto Sans S Chinese Medium" panose="020B0600000000000000" pitchFamily="34" charset="-122"/>
            </a:endParaRPr>
          </a:p>
        </p:txBody>
      </p:sp>
      <p:sp>
        <p:nvSpPr>
          <p:cNvPr id="13" name="PA_淘宝店chenying0907 32">
            <a:extLst>
              <a:ext uri="{FF2B5EF4-FFF2-40B4-BE49-F238E27FC236}">
                <a16:creationId xmlns:a16="http://schemas.microsoft.com/office/drawing/2014/main" id="{716BCFE0-AAC0-1C4F-B313-F7CC60B83EBD}"/>
              </a:ext>
            </a:extLst>
          </p:cNvPr>
          <p:cNvSpPr>
            <a:spLocks noChangeArrowheads="1"/>
          </p:cNvSpPr>
          <p:nvPr>
            <p:custDataLst>
              <p:tags r:id="rId6"/>
            </p:custDataLst>
          </p:nvPr>
        </p:nvSpPr>
        <p:spPr bwMode="auto">
          <a:xfrm>
            <a:off x="3435350" y="2494581"/>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latin typeface="Noto Sans S Chinese Medium" panose="020B0600000000000000" pitchFamily="34" charset="-122"/>
                <a:ea typeface="Noto Sans S Chinese Medium" panose="020B0600000000000000" pitchFamily="34" charset="-122"/>
              </a:rPr>
              <a:t>添加标题</a:t>
            </a:r>
            <a:endParaRPr lang="zh-CN" altLang="zh-CN" sz="800" dirty="0">
              <a:latin typeface="Noto Sans S Chinese Medium" panose="020B0600000000000000" pitchFamily="34" charset="-122"/>
              <a:ea typeface="Noto Sans S Chinese Medium" panose="020B0600000000000000" pitchFamily="34" charset="-122"/>
            </a:endParaRPr>
          </a:p>
        </p:txBody>
      </p:sp>
      <p:sp>
        <p:nvSpPr>
          <p:cNvPr id="14" name="PA_淘宝店chenying0907 33">
            <a:extLst>
              <a:ext uri="{FF2B5EF4-FFF2-40B4-BE49-F238E27FC236}">
                <a16:creationId xmlns:a16="http://schemas.microsoft.com/office/drawing/2014/main" id="{392FC257-CCA6-2648-835C-16D08B99526F}"/>
              </a:ext>
            </a:extLst>
          </p:cNvPr>
          <p:cNvSpPr>
            <a:spLocks noChangeArrowheads="1"/>
          </p:cNvSpPr>
          <p:nvPr>
            <p:custDataLst>
              <p:tags r:id="rId7"/>
            </p:custDataLst>
          </p:nvPr>
        </p:nvSpPr>
        <p:spPr bwMode="auto">
          <a:xfrm>
            <a:off x="334757" y="753538"/>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altLang="zh-CN" sz="1200" b="1" dirty="0" err="1">
                <a:latin typeface="Noto Sans S Chinese Medium" panose="020B0600000000000000" pitchFamily="34" charset="-122"/>
                <a:ea typeface="Noto Sans S Chinese Medium" panose="020B0600000000000000" pitchFamily="34" charset="-122"/>
              </a:rPr>
              <a:t>SenseTime</a:t>
            </a:r>
            <a:r>
              <a:rPr lang="zh-CN" altLang="en-US" sz="2400" dirty="0">
                <a:latin typeface="Noto Sans S Chinese Medium" panose="020B0600000000000000" pitchFamily="34" charset="-122"/>
                <a:ea typeface="Noto Sans S Chinese Medium" panose="020B0600000000000000" pitchFamily="34" charset="-122"/>
              </a:rPr>
              <a:t>01</a:t>
            </a:r>
          </a:p>
        </p:txBody>
      </p:sp>
      <p:sp>
        <p:nvSpPr>
          <p:cNvPr id="15" name="PA_淘宝店chenying0907 34">
            <a:extLst>
              <a:ext uri="{FF2B5EF4-FFF2-40B4-BE49-F238E27FC236}">
                <a16:creationId xmlns:a16="http://schemas.microsoft.com/office/drawing/2014/main" id="{C513F37C-ED75-4A44-9A48-09B36EF7E189}"/>
              </a:ext>
            </a:extLst>
          </p:cNvPr>
          <p:cNvSpPr>
            <a:spLocks noChangeArrowheads="1"/>
          </p:cNvSpPr>
          <p:nvPr>
            <p:custDataLst>
              <p:tags r:id="rId8"/>
            </p:custDataLst>
          </p:nvPr>
        </p:nvSpPr>
        <p:spPr bwMode="auto">
          <a:xfrm>
            <a:off x="275340" y="4397780"/>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altLang="zh-CN" sz="1200" b="1" dirty="0">
                <a:latin typeface="Noto Sans S Chinese Medium" panose="020B0600000000000000" pitchFamily="34" charset="-122"/>
                <a:ea typeface="Noto Sans S Chinese Medium" panose="020B0600000000000000" pitchFamily="34" charset="-122"/>
              </a:rPr>
              <a:t>YITU</a:t>
            </a:r>
            <a:r>
              <a:rPr lang="zh-CN" altLang="en-US" sz="2400" dirty="0">
                <a:latin typeface="Noto Sans S Chinese Medium" panose="020B0600000000000000" pitchFamily="34" charset="-122"/>
                <a:ea typeface="Noto Sans S Chinese Medium" panose="020B0600000000000000" pitchFamily="34" charset="-122"/>
              </a:rPr>
              <a:t>02</a:t>
            </a:r>
          </a:p>
        </p:txBody>
      </p:sp>
      <p:sp>
        <p:nvSpPr>
          <p:cNvPr id="16" name="PA_淘宝店chenying0907 35">
            <a:extLst>
              <a:ext uri="{FF2B5EF4-FFF2-40B4-BE49-F238E27FC236}">
                <a16:creationId xmlns:a16="http://schemas.microsoft.com/office/drawing/2014/main" id="{0A942F97-901E-954E-970C-3DFE60908D7F}"/>
              </a:ext>
            </a:extLst>
          </p:cNvPr>
          <p:cNvSpPr>
            <a:spLocks noChangeArrowheads="1"/>
          </p:cNvSpPr>
          <p:nvPr>
            <p:custDataLst>
              <p:tags r:id="rId9"/>
            </p:custDataLst>
          </p:nvPr>
        </p:nvSpPr>
        <p:spPr bwMode="auto">
          <a:xfrm>
            <a:off x="6254423" y="366724"/>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03</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a:latin typeface="Noto Sans S Chinese Medium" panose="020B0600000000000000" pitchFamily="34" charset="-122"/>
                <a:ea typeface="Noto Sans S Chinese Medium" panose="020B0600000000000000" pitchFamily="34" charset="-122"/>
              </a:rPr>
              <a:t>MEGVII</a:t>
            </a:r>
            <a:endParaRPr lang="zh-CN" altLang="en-US" sz="1200" b="1" dirty="0">
              <a:latin typeface="Noto Sans S Chinese Medium" panose="020B0600000000000000" pitchFamily="34" charset="-122"/>
              <a:ea typeface="Noto Sans S Chinese Medium" panose="020B0600000000000000" pitchFamily="34" charset="-122"/>
            </a:endParaRPr>
          </a:p>
        </p:txBody>
      </p:sp>
      <p:sp>
        <p:nvSpPr>
          <p:cNvPr id="17" name="PA_淘宝店chenying0907 36">
            <a:extLst>
              <a:ext uri="{FF2B5EF4-FFF2-40B4-BE49-F238E27FC236}">
                <a16:creationId xmlns:a16="http://schemas.microsoft.com/office/drawing/2014/main" id="{21941236-B6C6-4846-A0AE-9D9673DD210B}"/>
              </a:ext>
            </a:extLst>
          </p:cNvPr>
          <p:cNvSpPr>
            <a:spLocks noChangeArrowheads="1"/>
          </p:cNvSpPr>
          <p:nvPr>
            <p:custDataLst>
              <p:tags r:id="rId10"/>
            </p:custDataLst>
          </p:nvPr>
        </p:nvSpPr>
        <p:spPr bwMode="auto">
          <a:xfrm>
            <a:off x="6343665" y="4217042"/>
            <a:ext cx="2376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04</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err="1">
                <a:latin typeface="Noto Sans S Chinese Medium" panose="020B0600000000000000" pitchFamily="34" charset="-122"/>
                <a:ea typeface="Noto Sans S Chinese Medium" panose="020B0600000000000000" pitchFamily="34" charset="-122"/>
              </a:rPr>
              <a:t>CloudWalk</a:t>
            </a:r>
            <a:endParaRPr lang="zh-CN" altLang="en-US" sz="1200" b="1" dirty="0">
              <a:latin typeface="Noto Sans S Chinese Medium" panose="020B0600000000000000" pitchFamily="34" charset="-122"/>
              <a:ea typeface="Noto Sans S Chinese Medium" panose="020B0600000000000000" pitchFamily="34" charset="-122"/>
            </a:endParaRPr>
          </a:p>
        </p:txBody>
      </p:sp>
      <p:grpSp>
        <p:nvGrpSpPr>
          <p:cNvPr id="18" name="PA_淘宝店chenying0907 28">
            <a:extLst>
              <a:ext uri="{FF2B5EF4-FFF2-40B4-BE49-F238E27FC236}">
                <a16:creationId xmlns:a16="http://schemas.microsoft.com/office/drawing/2014/main" id="{2343385D-0249-0446-8B92-4A0C257603B9}"/>
              </a:ext>
            </a:extLst>
          </p:cNvPr>
          <p:cNvGrpSpPr/>
          <p:nvPr>
            <p:custDataLst>
              <p:tags r:id="rId11"/>
            </p:custDataLst>
          </p:nvPr>
        </p:nvGrpSpPr>
        <p:grpSpPr>
          <a:xfrm>
            <a:off x="0" y="0"/>
            <a:ext cx="620750" cy="791858"/>
            <a:chOff x="0" y="-21236"/>
            <a:chExt cx="3311527" cy="4224338"/>
          </a:xfrm>
        </p:grpSpPr>
        <p:sp>
          <p:nvSpPr>
            <p:cNvPr id="19" name="淘宝店chenying0907 37">
              <a:extLst>
                <a:ext uri="{FF2B5EF4-FFF2-40B4-BE49-F238E27FC236}">
                  <a16:creationId xmlns:a16="http://schemas.microsoft.com/office/drawing/2014/main" id="{91B8F9E0-F864-AA4F-B775-34F4C6BF0CF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淘宝店chenying0907 38">
              <a:extLst>
                <a:ext uri="{FF2B5EF4-FFF2-40B4-BE49-F238E27FC236}">
                  <a16:creationId xmlns:a16="http://schemas.microsoft.com/office/drawing/2014/main" id="{096F5C8E-209F-AD46-839E-4AD45FDEE56B}"/>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9">
              <a:extLst>
                <a:ext uri="{FF2B5EF4-FFF2-40B4-BE49-F238E27FC236}">
                  <a16:creationId xmlns:a16="http://schemas.microsoft.com/office/drawing/2014/main" id="{D9AF2CD3-D5A0-C246-A87B-F2F61291A36D}"/>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2" name="PA_文本框 4">
            <a:extLst>
              <a:ext uri="{FF2B5EF4-FFF2-40B4-BE49-F238E27FC236}">
                <a16:creationId xmlns:a16="http://schemas.microsoft.com/office/drawing/2014/main" id="{5F8A815C-21C9-0F48-8B4E-BF0F0DB55301}"/>
              </a:ext>
            </a:extLst>
          </p:cNvPr>
          <p:cNvSpPr txBox="1">
            <a:spLocks noChangeArrowheads="1"/>
          </p:cNvSpPr>
          <p:nvPr>
            <p:custDataLst>
              <p:tags r:id="rId12"/>
            </p:custDataLst>
          </p:nvPr>
        </p:nvSpPr>
        <p:spPr bwMode="auto">
          <a:xfrm>
            <a:off x="535359" y="184337"/>
            <a:ext cx="178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Competitors </a:t>
            </a:r>
          </a:p>
        </p:txBody>
      </p:sp>
      <p:sp>
        <p:nvSpPr>
          <p:cNvPr id="23" name="PA_文本框 5">
            <a:extLst>
              <a:ext uri="{FF2B5EF4-FFF2-40B4-BE49-F238E27FC236}">
                <a16:creationId xmlns:a16="http://schemas.microsoft.com/office/drawing/2014/main" id="{84B463EA-CD8A-554F-A542-F8EC0E8FBAFB}"/>
              </a:ext>
            </a:extLst>
          </p:cNvPr>
          <p:cNvSpPr txBox="1">
            <a:spLocks noChangeArrowheads="1"/>
          </p:cNvSpPr>
          <p:nvPr>
            <p:custDataLst>
              <p:tags r:id="rId13"/>
            </p:custDataLst>
          </p:nvPr>
        </p:nvSpPr>
        <p:spPr bwMode="auto">
          <a:xfrm>
            <a:off x="535359" y="509426"/>
            <a:ext cx="19752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Key words in 2018</a:t>
            </a:r>
          </a:p>
        </p:txBody>
      </p:sp>
      <p:graphicFrame>
        <p:nvGraphicFramePr>
          <p:cNvPr id="24" name="图表 23">
            <a:extLst>
              <a:ext uri="{FF2B5EF4-FFF2-40B4-BE49-F238E27FC236}">
                <a16:creationId xmlns:a16="http://schemas.microsoft.com/office/drawing/2014/main" id="{305E5DE0-9529-4B9B-A4D2-1DABD58630D7}"/>
              </a:ext>
            </a:extLst>
          </p:cNvPr>
          <p:cNvGraphicFramePr>
            <a:graphicFrameLocks/>
          </p:cNvGraphicFramePr>
          <p:nvPr>
            <p:extLst>
              <p:ext uri="{D42A27DB-BD31-4B8C-83A1-F6EECF244321}">
                <p14:modId xmlns:p14="http://schemas.microsoft.com/office/powerpoint/2010/main" val="3699097318"/>
              </p:ext>
            </p:extLst>
          </p:nvPr>
        </p:nvGraphicFramePr>
        <p:xfrm>
          <a:off x="556300" y="1203457"/>
          <a:ext cx="3908686" cy="1564247"/>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5" name="图表 24">
            <a:extLst>
              <a:ext uri="{FF2B5EF4-FFF2-40B4-BE49-F238E27FC236}">
                <a16:creationId xmlns:a16="http://schemas.microsoft.com/office/drawing/2014/main" id="{5160B410-7E1A-45C3-AEC5-37A271CAA1F8}"/>
              </a:ext>
            </a:extLst>
          </p:cNvPr>
          <p:cNvGraphicFramePr>
            <a:graphicFrameLocks/>
          </p:cNvGraphicFramePr>
          <p:nvPr>
            <p:extLst>
              <p:ext uri="{D42A27DB-BD31-4B8C-83A1-F6EECF244321}">
                <p14:modId xmlns:p14="http://schemas.microsoft.com/office/powerpoint/2010/main" val="3832691985"/>
              </p:ext>
            </p:extLst>
          </p:nvPr>
        </p:nvGraphicFramePr>
        <p:xfrm>
          <a:off x="4455771" y="881979"/>
          <a:ext cx="3637473" cy="1560946"/>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30" name="图表 29">
            <a:extLst>
              <a:ext uri="{FF2B5EF4-FFF2-40B4-BE49-F238E27FC236}">
                <a16:creationId xmlns:a16="http://schemas.microsoft.com/office/drawing/2014/main" id="{5439C027-555B-43D9-B69A-118D1C60160F}"/>
              </a:ext>
            </a:extLst>
          </p:cNvPr>
          <p:cNvGraphicFramePr>
            <a:graphicFrameLocks/>
          </p:cNvGraphicFramePr>
          <p:nvPr>
            <p:extLst>
              <p:ext uri="{D42A27DB-BD31-4B8C-83A1-F6EECF244321}">
                <p14:modId xmlns:p14="http://schemas.microsoft.com/office/powerpoint/2010/main" val="819428747"/>
              </p:ext>
            </p:extLst>
          </p:nvPr>
        </p:nvGraphicFramePr>
        <p:xfrm>
          <a:off x="920439" y="2743888"/>
          <a:ext cx="3540507" cy="1653615"/>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31" name="图表 30">
            <a:extLst>
              <a:ext uri="{FF2B5EF4-FFF2-40B4-BE49-F238E27FC236}">
                <a16:creationId xmlns:a16="http://schemas.microsoft.com/office/drawing/2014/main" id="{42D91343-FBF3-4C89-8F04-51525F2FC9A4}"/>
              </a:ext>
            </a:extLst>
          </p:cNvPr>
          <p:cNvGraphicFramePr>
            <a:graphicFrameLocks/>
          </p:cNvGraphicFramePr>
          <p:nvPr>
            <p:extLst>
              <p:ext uri="{D42A27DB-BD31-4B8C-83A1-F6EECF244321}">
                <p14:modId xmlns:p14="http://schemas.microsoft.com/office/powerpoint/2010/main" val="4016049388"/>
              </p:ext>
            </p:extLst>
          </p:nvPr>
        </p:nvGraphicFramePr>
        <p:xfrm>
          <a:off x="4454434" y="2442924"/>
          <a:ext cx="3908686" cy="1653615"/>
        </p:xfrm>
        <a:graphic>
          <a:graphicData uri="http://schemas.openxmlformats.org/drawingml/2006/chart">
            <c:chart xmlns:c="http://schemas.openxmlformats.org/drawingml/2006/chart" xmlns:r="http://schemas.openxmlformats.org/officeDocument/2006/relationships" r:id="rId19"/>
          </a:graphicData>
        </a:graphic>
      </p:graphicFrame>
    </p:spTree>
    <p:extLst>
      <p:ext uri="{BB962C8B-B14F-4D97-AF65-F5344CB8AC3E}">
        <p14:creationId xmlns:p14="http://schemas.microsoft.com/office/powerpoint/2010/main" val="2544610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任意多边形 25">
            <a:extLst>
              <a:ext uri="{FF2B5EF4-FFF2-40B4-BE49-F238E27FC236}">
                <a16:creationId xmlns:a16="http://schemas.microsoft.com/office/drawing/2014/main" id="{4E0502B2-1AEB-5547-8E43-BA880A4B9DD5}"/>
              </a:ext>
            </a:extLst>
          </p:cNvPr>
          <p:cNvSpPr>
            <a:spLocks noEditPoints="1"/>
          </p:cNvSpPr>
          <p:nvPr>
            <p:custDataLst>
              <p:tags r:id="rId1"/>
            </p:custDataLst>
          </p:nvPr>
        </p:nvSpPr>
        <p:spPr bwMode="auto">
          <a:xfrm>
            <a:off x="4119564" y="1420299"/>
            <a:ext cx="230187" cy="258843"/>
          </a:xfrm>
          <a:custGeom>
            <a:avLst/>
            <a:gdLst>
              <a:gd name="T0" fmla="*/ 28 w 131"/>
              <a:gd name="T1" fmla="*/ 16 h 147"/>
              <a:gd name="T2" fmla="*/ 103 w 131"/>
              <a:gd name="T3" fmla="*/ 16 h 147"/>
              <a:gd name="T4" fmla="*/ 118 w 131"/>
              <a:gd name="T5" fmla="*/ 61 h 147"/>
              <a:gd name="T6" fmla="*/ 127 w 131"/>
              <a:gd name="T7" fmla="*/ 65 h 147"/>
              <a:gd name="T8" fmla="*/ 131 w 131"/>
              <a:gd name="T9" fmla="*/ 74 h 147"/>
              <a:gd name="T10" fmla="*/ 130 w 131"/>
              <a:gd name="T11" fmla="*/ 101 h 147"/>
              <a:gd name="T12" fmla="*/ 123 w 131"/>
              <a:gd name="T13" fmla="*/ 108 h 147"/>
              <a:gd name="T14" fmla="*/ 116 w 131"/>
              <a:gd name="T15" fmla="*/ 109 h 147"/>
              <a:gd name="T16" fmla="*/ 65 w 131"/>
              <a:gd name="T17" fmla="*/ 147 h 147"/>
              <a:gd name="T18" fmla="*/ 76 w 131"/>
              <a:gd name="T19" fmla="*/ 132 h 147"/>
              <a:gd name="T20" fmla="*/ 107 w 131"/>
              <a:gd name="T21" fmla="*/ 109 h 147"/>
              <a:gd name="T22" fmla="*/ 98 w 131"/>
              <a:gd name="T23" fmla="*/ 105 h 147"/>
              <a:gd name="T24" fmla="*/ 95 w 131"/>
              <a:gd name="T25" fmla="*/ 74 h 147"/>
              <a:gd name="T26" fmla="*/ 96 w 131"/>
              <a:gd name="T27" fmla="*/ 69 h 147"/>
              <a:gd name="T28" fmla="*/ 107 w 131"/>
              <a:gd name="T29" fmla="*/ 56 h 147"/>
              <a:gd name="T30" fmla="*/ 35 w 131"/>
              <a:gd name="T31" fmla="*/ 38 h 147"/>
              <a:gd name="T32" fmla="*/ 28 w 131"/>
              <a:gd name="T33" fmla="*/ 62 h 147"/>
              <a:gd name="T34" fmla="*/ 35 w 131"/>
              <a:gd name="T35" fmla="*/ 69 h 147"/>
              <a:gd name="T36" fmla="*/ 36 w 131"/>
              <a:gd name="T37" fmla="*/ 96 h 147"/>
              <a:gd name="T38" fmla="*/ 32 w 131"/>
              <a:gd name="T39" fmla="*/ 105 h 147"/>
              <a:gd name="T40" fmla="*/ 24 w 131"/>
              <a:gd name="T41" fmla="*/ 109 h 147"/>
              <a:gd name="T42" fmla="*/ 8 w 131"/>
              <a:gd name="T43" fmla="*/ 108 h 147"/>
              <a:gd name="T44" fmla="*/ 0 w 131"/>
              <a:gd name="T45" fmla="*/ 96 h 147"/>
              <a:gd name="T46" fmla="*/ 1 w 131"/>
              <a:gd name="T47" fmla="*/ 69 h 147"/>
              <a:gd name="T48" fmla="*/ 13 w 131"/>
              <a:gd name="T49" fmla="*/ 61 h 147"/>
              <a:gd name="T50" fmla="*/ 61 w 131"/>
              <a:gd name="T51" fmla="*/ 135 h 147"/>
              <a:gd name="T52" fmla="*/ 65 w 131"/>
              <a:gd name="T53" fmla="*/ 131 h 147"/>
              <a:gd name="T54" fmla="*/ 13 w 131"/>
              <a:gd name="T55" fmla="*/ 73 h 147"/>
              <a:gd name="T56" fmla="*/ 12 w 131"/>
              <a:gd name="T57" fmla="*/ 74 h 147"/>
              <a:gd name="T58" fmla="*/ 12 w 131"/>
              <a:gd name="T59" fmla="*/ 97 h 147"/>
              <a:gd name="T60" fmla="*/ 18 w 131"/>
              <a:gd name="T61" fmla="*/ 97 h 147"/>
              <a:gd name="T62" fmla="*/ 24 w 131"/>
              <a:gd name="T63" fmla="*/ 97 h 147"/>
              <a:gd name="T64" fmla="*/ 25 w 131"/>
              <a:gd name="T65" fmla="*/ 96 h 147"/>
              <a:gd name="T66" fmla="*/ 25 w 131"/>
              <a:gd name="T67" fmla="*/ 74 h 147"/>
              <a:gd name="T68" fmla="*/ 24 w 131"/>
              <a:gd name="T69" fmla="*/ 73 h 147"/>
              <a:gd name="T70" fmla="*/ 18 w 131"/>
              <a:gd name="T71" fmla="*/ 73 h 147"/>
              <a:gd name="T72" fmla="*/ 107 w 131"/>
              <a:gd name="T73" fmla="*/ 73 h 147"/>
              <a:gd name="T74" fmla="*/ 106 w 131"/>
              <a:gd name="T75" fmla="*/ 74 h 147"/>
              <a:gd name="T76" fmla="*/ 106 w 131"/>
              <a:gd name="T77" fmla="*/ 97 h 147"/>
              <a:gd name="T78" fmla="*/ 113 w 131"/>
              <a:gd name="T79" fmla="*/ 97 h 147"/>
              <a:gd name="T80" fmla="*/ 118 w 131"/>
              <a:gd name="T81" fmla="*/ 97 h 147"/>
              <a:gd name="T82" fmla="*/ 119 w 131"/>
              <a:gd name="T83" fmla="*/ 96 h 147"/>
              <a:gd name="T84" fmla="*/ 119 w 131"/>
              <a:gd name="T85" fmla="*/ 74 h 147"/>
              <a:gd name="T86" fmla="*/ 118 w 131"/>
              <a:gd name="T87" fmla="*/ 73 h 147"/>
              <a:gd name="T88" fmla="*/ 113 w 131"/>
              <a:gd name="T89" fmla="*/ 73 h 147"/>
              <a:gd name="T90" fmla="*/ 95 w 131"/>
              <a:gd name="T91" fmla="*/ 24 h 147"/>
              <a:gd name="T92" fmla="*/ 36 w 131"/>
              <a:gd name="T93" fmla="*/ 24 h 147"/>
              <a:gd name="T94" fmla="*/ 65 w 131"/>
              <a:gd name="T95" fmla="*/ 19 h 147"/>
              <a:gd name="T96" fmla="*/ 103 w 131"/>
              <a:gd name="T97"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47">
                <a:moveTo>
                  <a:pt x="13" y="61"/>
                </a:moveTo>
                <a:cubicBezTo>
                  <a:pt x="13" y="53"/>
                  <a:pt x="13" y="53"/>
                  <a:pt x="13" y="53"/>
                </a:cubicBezTo>
                <a:cubicBezTo>
                  <a:pt x="13" y="38"/>
                  <a:pt x="19" y="25"/>
                  <a:pt x="28" y="16"/>
                </a:cubicBezTo>
                <a:cubicBezTo>
                  <a:pt x="28" y="15"/>
                  <a:pt x="28" y="15"/>
                  <a:pt x="28" y="15"/>
                </a:cubicBezTo>
                <a:cubicBezTo>
                  <a:pt x="38" y="6"/>
                  <a:pt x="51" y="0"/>
                  <a:pt x="65" y="0"/>
                </a:cubicBezTo>
                <a:cubicBezTo>
                  <a:pt x="80" y="0"/>
                  <a:pt x="93" y="6"/>
                  <a:pt x="103" y="16"/>
                </a:cubicBezTo>
                <a:cubicBezTo>
                  <a:pt x="103" y="16"/>
                  <a:pt x="103" y="16"/>
                  <a:pt x="103" y="16"/>
                </a:cubicBezTo>
                <a:cubicBezTo>
                  <a:pt x="112" y="25"/>
                  <a:pt x="118" y="38"/>
                  <a:pt x="118" y="53"/>
                </a:cubicBezTo>
                <a:cubicBezTo>
                  <a:pt x="118" y="61"/>
                  <a:pt x="118" y="61"/>
                  <a:pt x="118" y="61"/>
                </a:cubicBezTo>
                <a:cubicBezTo>
                  <a:pt x="120" y="61"/>
                  <a:pt x="121" y="62"/>
                  <a:pt x="123" y="62"/>
                </a:cubicBezTo>
                <a:cubicBezTo>
                  <a:pt x="123" y="62"/>
                  <a:pt x="123" y="62"/>
                  <a:pt x="123" y="62"/>
                </a:cubicBezTo>
                <a:cubicBezTo>
                  <a:pt x="124" y="63"/>
                  <a:pt x="126" y="64"/>
                  <a:pt x="127" y="65"/>
                </a:cubicBezTo>
                <a:cubicBezTo>
                  <a:pt x="128" y="66"/>
                  <a:pt x="129" y="67"/>
                  <a:pt x="130" y="69"/>
                </a:cubicBezTo>
                <a:cubicBezTo>
                  <a:pt x="130" y="69"/>
                  <a:pt x="130" y="69"/>
                  <a:pt x="130" y="69"/>
                </a:cubicBezTo>
                <a:cubicBezTo>
                  <a:pt x="130" y="71"/>
                  <a:pt x="131" y="72"/>
                  <a:pt x="131" y="74"/>
                </a:cubicBezTo>
                <a:cubicBezTo>
                  <a:pt x="131" y="85"/>
                  <a:pt x="131" y="85"/>
                  <a:pt x="131" y="85"/>
                </a:cubicBezTo>
                <a:cubicBezTo>
                  <a:pt x="131" y="96"/>
                  <a:pt x="131" y="96"/>
                  <a:pt x="131" y="96"/>
                </a:cubicBezTo>
                <a:cubicBezTo>
                  <a:pt x="131" y="98"/>
                  <a:pt x="130" y="99"/>
                  <a:pt x="130" y="101"/>
                </a:cubicBezTo>
                <a:cubicBezTo>
                  <a:pt x="130" y="101"/>
                  <a:pt x="130" y="101"/>
                  <a:pt x="130" y="101"/>
                </a:cubicBezTo>
                <a:cubicBezTo>
                  <a:pt x="129" y="103"/>
                  <a:pt x="128" y="104"/>
                  <a:pt x="127" y="105"/>
                </a:cubicBezTo>
                <a:cubicBezTo>
                  <a:pt x="126" y="106"/>
                  <a:pt x="124" y="107"/>
                  <a:pt x="123" y="108"/>
                </a:cubicBezTo>
                <a:cubicBezTo>
                  <a:pt x="122" y="108"/>
                  <a:pt x="122" y="108"/>
                  <a:pt x="122" y="108"/>
                </a:cubicBezTo>
                <a:cubicBezTo>
                  <a:pt x="121" y="108"/>
                  <a:pt x="120" y="109"/>
                  <a:pt x="118" y="109"/>
                </a:cubicBezTo>
                <a:cubicBezTo>
                  <a:pt x="116" y="109"/>
                  <a:pt x="116" y="109"/>
                  <a:pt x="116" y="109"/>
                </a:cubicBezTo>
                <a:cubicBezTo>
                  <a:pt x="115" y="116"/>
                  <a:pt x="111" y="122"/>
                  <a:pt x="104" y="128"/>
                </a:cubicBezTo>
                <a:cubicBezTo>
                  <a:pt x="97" y="133"/>
                  <a:pt x="87" y="137"/>
                  <a:pt x="76" y="138"/>
                </a:cubicBezTo>
                <a:cubicBezTo>
                  <a:pt x="75" y="143"/>
                  <a:pt x="70" y="147"/>
                  <a:pt x="65" y="147"/>
                </a:cubicBezTo>
                <a:cubicBezTo>
                  <a:pt x="59" y="147"/>
                  <a:pt x="54" y="142"/>
                  <a:pt x="54" y="135"/>
                </a:cubicBezTo>
                <a:cubicBezTo>
                  <a:pt x="54" y="129"/>
                  <a:pt x="59" y="124"/>
                  <a:pt x="65" y="124"/>
                </a:cubicBezTo>
                <a:cubicBezTo>
                  <a:pt x="70" y="124"/>
                  <a:pt x="74" y="127"/>
                  <a:pt x="76" y="132"/>
                </a:cubicBezTo>
                <a:cubicBezTo>
                  <a:pt x="85" y="130"/>
                  <a:pt x="94" y="127"/>
                  <a:pt x="100" y="122"/>
                </a:cubicBezTo>
                <a:cubicBezTo>
                  <a:pt x="105" y="118"/>
                  <a:pt x="108" y="114"/>
                  <a:pt x="109" y="109"/>
                </a:cubicBezTo>
                <a:cubicBezTo>
                  <a:pt x="107" y="109"/>
                  <a:pt x="107" y="109"/>
                  <a:pt x="107" y="109"/>
                </a:cubicBezTo>
                <a:cubicBezTo>
                  <a:pt x="106" y="109"/>
                  <a:pt x="104" y="108"/>
                  <a:pt x="103" y="108"/>
                </a:cubicBezTo>
                <a:cubicBezTo>
                  <a:pt x="103" y="108"/>
                  <a:pt x="103" y="108"/>
                  <a:pt x="103" y="108"/>
                </a:cubicBezTo>
                <a:cubicBezTo>
                  <a:pt x="101" y="107"/>
                  <a:pt x="100" y="106"/>
                  <a:pt x="98" y="105"/>
                </a:cubicBezTo>
                <a:cubicBezTo>
                  <a:pt x="96" y="103"/>
                  <a:pt x="95" y="100"/>
                  <a:pt x="95" y="96"/>
                </a:cubicBezTo>
                <a:cubicBezTo>
                  <a:pt x="95" y="85"/>
                  <a:pt x="95" y="85"/>
                  <a:pt x="95" y="85"/>
                </a:cubicBezTo>
                <a:cubicBezTo>
                  <a:pt x="95" y="74"/>
                  <a:pt x="95" y="74"/>
                  <a:pt x="95" y="74"/>
                </a:cubicBezTo>
                <a:cubicBezTo>
                  <a:pt x="95" y="72"/>
                  <a:pt x="95" y="71"/>
                  <a:pt x="96" y="69"/>
                </a:cubicBezTo>
                <a:cubicBezTo>
                  <a:pt x="96" y="69"/>
                  <a:pt x="96" y="69"/>
                  <a:pt x="96" y="69"/>
                </a:cubicBezTo>
                <a:cubicBezTo>
                  <a:pt x="96" y="69"/>
                  <a:pt x="96" y="69"/>
                  <a:pt x="96" y="69"/>
                </a:cubicBezTo>
                <a:cubicBezTo>
                  <a:pt x="96" y="67"/>
                  <a:pt x="97" y="66"/>
                  <a:pt x="98" y="65"/>
                </a:cubicBezTo>
                <a:cubicBezTo>
                  <a:pt x="101" y="63"/>
                  <a:pt x="104" y="61"/>
                  <a:pt x="107" y="61"/>
                </a:cubicBezTo>
                <a:cubicBezTo>
                  <a:pt x="107" y="56"/>
                  <a:pt x="107" y="56"/>
                  <a:pt x="107" y="56"/>
                </a:cubicBezTo>
                <a:cubicBezTo>
                  <a:pt x="105" y="49"/>
                  <a:pt x="101" y="43"/>
                  <a:pt x="96" y="38"/>
                </a:cubicBezTo>
                <a:cubicBezTo>
                  <a:pt x="89" y="30"/>
                  <a:pt x="78" y="26"/>
                  <a:pt x="65" y="26"/>
                </a:cubicBezTo>
                <a:cubicBezTo>
                  <a:pt x="53" y="26"/>
                  <a:pt x="42" y="30"/>
                  <a:pt x="35" y="38"/>
                </a:cubicBezTo>
                <a:cubicBezTo>
                  <a:pt x="30" y="43"/>
                  <a:pt x="26" y="49"/>
                  <a:pt x="24" y="56"/>
                </a:cubicBezTo>
                <a:cubicBezTo>
                  <a:pt x="24" y="61"/>
                  <a:pt x="24" y="61"/>
                  <a:pt x="24" y="61"/>
                </a:cubicBezTo>
                <a:cubicBezTo>
                  <a:pt x="25" y="61"/>
                  <a:pt x="27" y="62"/>
                  <a:pt x="28" y="62"/>
                </a:cubicBezTo>
                <a:cubicBezTo>
                  <a:pt x="30" y="63"/>
                  <a:pt x="31" y="64"/>
                  <a:pt x="32" y="65"/>
                </a:cubicBezTo>
                <a:cubicBezTo>
                  <a:pt x="34" y="66"/>
                  <a:pt x="35" y="67"/>
                  <a:pt x="35" y="69"/>
                </a:cubicBezTo>
                <a:cubicBezTo>
                  <a:pt x="35" y="69"/>
                  <a:pt x="35" y="69"/>
                  <a:pt x="35" y="69"/>
                </a:cubicBezTo>
                <a:cubicBezTo>
                  <a:pt x="36" y="71"/>
                  <a:pt x="36" y="72"/>
                  <a:pt x="36" y="74"/>
                </a:cubicBezTo>
                <a:cubicBezTo>
                  <a:pt x="36" y="85"/>
                  <a:pt x="36" y="85"/>
                  <a:pt x="36" y="85"/>
                </a:cubicBezTo>
                <a:cubicBezTo>
                  <a:pt x="36" y="96"/>
                  <a:pt x="36" y="96"/>
                  <a:pt x="36" y="96"/>
                </a:cubicBezTo>
                <a:cubicBezTo>
                  <a:pt x="36" y="98"/>
                  <a:pt x="36" y="99"/>
                  <a:pt x="35" y="101"/>
                </a:cubicBezTo>
                <a:cubicBezTo>
                  <a:pt x="35" y="101"/>
                  <a:pt x="35" y="101"/>
                  <a:pt x="35" y="101"/>
                </a:cubicBezTo>
                <a:cubicBezTo>
                  <a:pt x="35" y="103"/>
                  <a:pt x="34" y="104"/>
                  <a:pt x="32" y="105"/>
                </a:cubicBezTo>
                <a:cubicBezTo>
                  <a:pt x="31" y="106"/>
                  <a:pt x="30" y="107"/>
                  <a:pt x="28" y="108"/>
                </a:cubicBezTo>
                <a:cubicBezTo>
                  <a:pt x="28" y="108"/>
                  <a:pt x="28" y="108"/>
                  <a:pt x="28" y="108"/>
                </a:cubicBezTo>
                <a:cubicBezTo>
                  <a:pt x="27" y="108"/>
                  <a:pt x="25" y="109"/>
                  <a:pt x="24" y="109"/>
                </a:cubicBezTo>
                <a:cubicBezTo>
                  <a:pt x="18" y="109"/>
                  <a:pt x="18" y="109"/>
                  <a:pt x="18" y="109"/>
                </a:cubicBezTo>
                <a:cubicBezTo>
                  <a:pt x="13" y="109"/>
                  <a:pt x="13" y="109"/>
                  <a:pt x="13" y="109"/>
                </a:cubicBezTo>
                <a:cubicBezTo>
                  <a:pt x="11" y="109"/>
                  <a:pt x="10" y="108"/>
                  <a:pt x="8" y="108"/>
                </a:cubicBezTo>
                <a:cubicBezTo>
                  <a:pt x="8" y="108"/>
                  <a:pt x="8" y="108"/>
                  <a:pt x="8" y="108"/>
                </a:cubicBezTo>
                <a:cubicBezTo>
                  <a:pt x="7" y="107"/>
                  <a:pt x="5" y="106"/>
                  <a:pt x="4" y="105"/>
                </a:cubicBezTo>
                <a:cubicBezTo>
                  <a:pt x="2" y="103"/>
                  <a:pt x="0" y="100"/>
                  <a:pt x="0" y="96"/>
                </a:cubicBezTo>
                <a:cubicBezTo>
                  <a:pt x="0" y="85"/>
                  <a:pt x="0" y="85"/>
                  <a:pt x="0" y="85"/>
                </a:cubicBezTo>
                <a:cubicBezTo>
                  <a:pt x="0" y="74"/>
                  <a:pt x="0" y="74"/>
                  <a:pt x="0" y="74"/>
                </a:cubicBezTo>
                <a:cubicBezTo>
                  <a:pt x="0" y="72"/>
                  <a:pt x="1" y="71"/>
                  <a:pt x="1" y="69"/>
                </a:cubicBezTo>
                <a:cubicBezTo>
                  <a:pt x="1" y="69"/>
                  <a:pt x="1" y="69"/>
                  <a:pt x="1" y="69"/>
                </a:cubicBezTo>
                <a:cubicBezTo>
                  <a:pt x="2" y="67"/>
                  <a:pt x="3" y="66"/>
                  <a:pt x="4" y="65"/>
                </a:cubicBezTo>
                <a:cubicBezTo>
                  <a:pt x="6" y="63"/>
                  <a:pt x="9" y="61"/>
                  <a:pt x="13" y="61"/>
                </a:cubicBezTo>
                <a:close/>
                <a:moveTo>
                  <a:pt x="65" y="131"/>
                </a:moveTo>
                <a:cubicBezTo>
                  <a:pt x="65" y="131"/>
                  <a:pt x="65" y="131"/>
                  <a:pt x="65" y="131"/>
                </a:cubicBezTo>
                <a:cubicBezTo>
                  <a:pt x="63" y="131"/>
                  <a:pt x="61" y="133"/>
                  <a:pt x="61" y="135"/>
                </a:cubicBezTo>
                <a:cubicBezTo>
                  <a:pt x="61" y="138"/>
                  <a:pt x="63" y="140"/>
                  <a:pt x="65" y="140"/>
                </a:cubicBezTo>
                <a:cubicBezTo>
                  <a:pt x="68" y="140"/>
                  <a:pt x="70" y="138"/>
                  <a:pt x="70" y="135"/>
                </a:cubicBezTo>
                <a:cubicBezTo>
                  <a:pt x="70" y="133"/>
                  <a:pt x="68" y="131"/>
                  <a:pt x="65" y="131"/>
                </a:cubicBezTo>
                <a:close/>
                <a:moveTo>
                  <a:pt x="18" y="73"/>
                </a:moveTo>
                <a:cubicBezTo>
                  <a:pt x="18" y="73"/>
                  <a:pt x="18" y="73"/>
                  <a:pt x="18" y="73"/>
                </a:cubicBezTo>
                <a:cubicBezTo>
                  <a:pt x="13" y="73"/>
                  <a:pt x="13" y="73"/>
                  <a:pt x="13" y="73"/>
                </a:cubicBezTo>
                <a:cubicBezTo>
                  <a:pt x="13" y="73"/>
                  <a:pt x="12" y="73"/>
                  <a:pt x="12" y="73"/>
                </a:cubicBezTo>
                <a:cubicBezTo>
                  <a:pt x="12" y="73"/>
                  <a:pt x="12" y="73"/>
                  <a:pt x="12" y="73"/>
                </a:cubicBezTo>
                <a:cubicBezTo>
                  <a:pt x="12" y="74"/>
                  <a:pt x="12" y="74"/>
                  <a:pt x="12" y="74"/>
                </a:cubicBezTo>
                <a:cubicBezTo>
                  <a:pt x="12" y="85"/>
                  <a:pt x="12" y="85"/>
                  <a:pt x="12" y="85"/>
                </a:cubicBezTo>
                <a:cubicBezTo>
                  <a:pt x="12" y="96"/>
                  <a:pt x="12" y="96"/>
                  <a:pt x="12" y="96"/>
                </a:cubicBezTo>
                <a:cubicBezTo>
                  <a:pt x="12" y="96"/>
                  <a:pt x="12" y="97"/>
                  <a:pt x="12" y="97"/>
                </a:cubicBezTo>
                <a:cubicBezTo>
                  <a:pt x="12" y="97"/>
                  <a:pt x="12" y="97"/>
                  <a:pt x="12" y="97"/>
                </a:cubicBezTo>
                <a:cubicBezTo>
                  <a:pt x="13" y="97"/>
                  <a:pt x="13" y="97"/>
                  <a:pt x="13" y="97"/>
                </a:cubicBezTo>
                <a:cubicBezTo>
                  <a:pt x="18" y="97"/>
                  <a:pt x="18" y="97"/>
                  <a:pt x="18" y="97"/>
                </a:cubicBezTo>
                <a:cubicBezTo>
                  <a:pt x="24" y="97"/>
                  <a:pt x="24" y="97"/>
                  <a:pt x="24" y="97"/>
                </a:cubicBezTo>
                <a:cubicBezTo>
                  <a:pt x="24" y="97"/>
                  <a:pt x="24" y="97"/>
                  <a:pt x="24" y="97"/>
                </a:cubicBezTo>
                <a:cubicBezTo>
                  <a:pt x="24" y="97"/>
                  <a:pt x="24" y="97"/>
                  <a:pt x="24" y="97"/>
                </a:cubicBezTo>
                <a:cubicBezTo>
                  <a:pt x="24" y="97"/>
                  <a:pt x="24" y="97"/>
                  <a:pt x="25" y="97"/>
                </a:cubicBezTo>
                <a:cubicBezTo>
                  <a:pt x="25" y="97"/>
                  <a:pt x="25" y="97"/>
                  <a:pt x="25" y="97"/>
                </a:cubicBezTo>
                <a:cubicBezTo>
                  <a:pt x="25" y="96"/>
                  <a:pt x="25" y="96"/>
                  <a:pt x="25" y="96"/>
                </a:cubicBezTo>
                <a:cubicBezTo>
                  <a:pt x="25" y="85"/>
                  <a:pt x="25" y="85"/>
                  <a:pt x="25" y="85"/>
                </a:cubicBezTo>
                <a:cubicBezTo>
                  <a:pt x="25" y="74"/>
                  <a:pt x="25" y="74"/>
                  <a:pt x="25" y="74"/>
                </a:cubicBezTo>
                <a:cubicBezTo>
                  <a:pt x="25" y="74"/>
                  <a:pt x="25" y="74"/>
                  <a:pt x="25" y="74"/>
                </a:cubicBezTo>
                <a:cubicBezTo>
                  <a:pt x="25" y="73"/>
                  <a:pt x="25" y="73"/>
                  <a:pt x="25" y="73"/>
                </a:cubicBezTo>
                <a:cubicBezTo>
                  <a:pt x="25" y="73"/>
                  <a:pt x="25" y="73"/>
                  <a:pt x="25" y="73"/>
                </a:cubicBezTo>
                <a:cubicBezTo>
                  <a:pt x="24" y="73"/>
                  <a:pt x="24" y="73"/>
                  <a:pt x="24" y="73"/>
                </a:cubicBezTo>
                <a:cubicBezTo>
                  <a:pt x="24" y="73"/>
                  <a:pt x="24" y="73"/>
                  <a:pt x="24" y="73"/>
                </a:cubicBezTo>
                <a:cubicBezTo>
                  <a:pt x="24" y="73"/>
                  <a:pt x="24" y="73"/>
                  <a:pt x="24" y="73"/>
                </a:cubicBezTo>
                <a:cubicBezTo>
                  <a:pt x="18" y="73"/>
                  <a:pt x="18" y="73"/>
                  <a:pt x="18" y="73"/>
                </a:cubicBezTo>
                <a:close/>
                <a:moveTo>
                  <a:pt x="113" y="73"/>
                </a:moveTo>
                <a:cubicBezTo>
                  <a:pt x="113" y="73"/>
                  <a:pt x="113" y="73"/>
                  <a:pt x="113" y="73"/>
                </a:cubicBezTo>
                <a:cubicBezTo>
                  <a:pt x="107" y="73"/>
                  <a:pt x="107" y="73"/>
                  <a:pt x="107" y="73"/>
                </a:cubicBezTo>
                <a:cubicBezTo>
                  <a:pt x="107" y="73"/>
                  <a:pt x="107" y="73"/>
                  <a:pt x="106" y="73"/>
                </a:cubicBezTo>
                <a:cubicBezTo>
                  <a:pt x="106" y="73"/>
                  <a:pt x="106" y="73"/>
                  <a:pt x="106" y="73"/>
                </a:cubicBezTo>
                <a:cubicBezTo>
                  <a:pt x="106" y="74"/>
                  <a:pt x="106" y="74"/>
                  <a:pt x="106" y="74"/>
                </a:cubicBezTo>
                <a:cubicBezTo>
                  <a:pt x="106" y="85"/>
                  <a:pt x="106" y="85"/>
                  <a:pt x="106" y="85"/>
                </a:cubicBezTo>
                <a:cubicBezTo>
                  <a:pt x="106" y="96"/>
                  <a:pt x="106" y="96"/>
                  <a:pt x="106" y="96"/>
                </a:cubicBezTo>
                <a:cubicBezTo>
                  <a:pt x="106" y="96"/>
                  <a:pt x="106" y="97"/>
                  <a:pt x="106" y="97"/>
                </a:cubicBezTo>
                <a:cubicBezTo>
                  <a:pt x="107" y="97"/>
                  <a:pt x="107" y="97"/>
                  <a:pt x="107" y="97"/>
                </a:cubicBezTo>
                <a:cubicBezTo>
                  <a:pt x="107" y="97"/>
                  <a:pt x="107" y="97"/>
                  <a:pt x="107" y="97"/>
                </a:cubicBezTo>
                <a:cubicBezTo>
                  <a:pt x="113" y="97"/>
                  <a:pt x="113" y="97"/>
                  <a:pt x="113" y="97"/>
                </a:cubicBezTo>
                <a:cubicBezTo>
                  <a:pt x="118" y="97"/>
                  <a:pt x="118" y="97"/>
                  <a:pt x="118" y="97"/>
                </a:cubicBezTo>
                <a:cubicBezTo>
                  <a:pt x="118" y="97"/>
                  <a:pt x="118" y="97"/>
                  <a:pt x="118" y="97"/>
                </a:cubicBezTo>
                <a:cubicBezTo>
                  <a:pt x="118" y="97"/>
                  <a:pt x="118" y="97"/>
                  <a:pt x="118" y="97"/>
                </a:cubicBezTo>
                <a:cubicBezTo>
                  <a:pt x="119" y="97"/>
                  <a:pt x="119" y="97"/>
                  <a:pt x="119" y="97"/>
                </a:cubicBezTo>
                <a:cubicBezTo>
                  <a:pt x="119" y="97"/>
                  <a:pt x="119" y="97"/>
                  <a:pt x="119" y="97"/>
                </a:cubicBezTo>
                <a:cubicBezTo>
                  <a:pt x="119" y="96"/>
                  <a:pt x="119" y="96"/>
                  <a:pt x="119" y="96"/>
                </a:cubicBezTo>
                <a:cubicBezTo>
                  <a:pt x="119" y="85"/>
                  <a:pt x="119" y="85"/>
                  <a:pt x="119" y="85"/>
                </a:cubicBezTo>
                <a:cubicBezTo>
                  <a:pt x="119" y="74"/>
                  <a:pt x="119" y="74"/>
                  <a:pt x="119" y="74"/>
                </a:cubicBezTo>
                <a:cubicBezTo>
                  <a:pt x="119" y="74"/>
                  <a:pt x="119" y="74"/>
                  <a:pt x="119" y="74"/>
                </a:cubicBezTo>
                <a:cubicBezTo>
                  <a:pt x="119" y="73"/>
                  <a:pt x="119" y="73"/>
                  <a:pt x="119" y="73"/>
                </a:cubicBezTo>
                <a:cubicBezTo>
                  <a:pt x="119" y="73"/>
                  <a:pt x="119" y="73"/>
                  <a:pt x="119" y="73"/>
                </a:cubicBezTo>
                <a:cubicBezTo>
                  <a:pt x="119" y="73"/>
                  <a:pt x="119" y="73"/>
                  <a:pt x="118" y="73"/>
                </a:cubicBezTo>
                <a:cubicBezTo>
                  <a:pt x="119" y="73"/>
                  <a:pt x="119" y="73"/>
                  <a:pt x="119" y="73"/>
                </a:cubicBezTo>
                <a:cubicBezTo>
                  <a:pt x="118" y="73"/>
                  <a:pt x="118" y="73"/>
                  <a:pt x="118" y="73"/>
                </a:cubicBezTo>
                <a:cubicBezTo>
                  <a:pt x="113" y="73"/>
                  <a:pt x="113" y="73"/>
                  <a:pt x="113" y="73"/>
                </a:cubicBezTo>
                <a:close/>
                <a:moveTo>
                  <a:pt x="103" y="36"/>
                </a:moveTo>
                <a:cubicBezTo>
                  <a:pt x="103" y="36"/>
                  <a:pt x="103" y="36"/>
                  <a:pt x="103" y="36"/>
                </a:cubicBezTo>
                <a:cubicBezTo>
                  <a:pt x="101" y="31"/>
                  <a:pt x="98" y="27"/>
                  <a:pt x="95" y="24"/>
                </a:cubicBezTo>
                <a:cubicBezTo>
                  <a:pt x="95" y="24"/>
                  <a:pt x="95" y="24"/>
                  <a:pt x="95" y="24"/>
                </a:cubicBezTo>
                <a:cubicBezTo>
                  <a:pt x="87" y="16"/>
                  <a:pt x="77" y="11"/>
                  <a:pt x="65" y="11"/>
                </a:cubicBezTo>
                <a:cubicBezTo>
                  <a:pt x="54" y="11"/>
                  <a:pt x="44" y="16"/>
                  <a:pt x="36" y="24"/>
                </a:cubicBezTo>
                <a:cubicBezTo>
                  <a:pt x="33" y="27"/>
                  <a:pt x="30" y="31"/>
                  <a:pt x="27" y="36"/>
                </a:cubicBezTo>
                <a:cubicBezTo>
                  <a:pt x="28" y="35"/>
                  <a:pt x="29" y="34"/>
                  <a:pt x="30" y="34"/>
                </a:cubicBezTo>
                <a:cubicBezTo>
                  <a:pt x="39" y="25"/>
                  <a:pt x="52" y="19"/>
                  <a:pt x="65" y="19"/>
                </a:cubicBezTo>
                <a:cubicBezTo>
                  <a:pt x="79" y="19"/>
                  <a:pt x="92" y="25"/>
                  <a:pt x="101" y="34"/>
                </a:cubicBezTo>
                <a:cubicBezTo>
                  <a:pt x="101" y="34"/>
                  <a:pt x="101" y="34"/>
                  <a:pt x="101" y="34"/>
                </a:cubicBezTo>
                <a:cubicBezTo>
                  <a:pt x="102" y="34"/>
                  <a:pt x="103" y="35"/>
                  <a:pt x="10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27">
            <a:extLst>
              <a:ext uri="{FF2B5EF4-FFF2-40B4-BE49-F238E27FC236}">
                <a16:creationId xmlns:a16="http://schemas.microsoft.com/office/drawing/2014/main" id="{8189D81D-4514-8541-889A-138FD8A5F3C6}"/>
              </a:ext>
            </a:extLst>
          </p:cNvPr>
          <p:cNvSpPr>
            <a:spLocks noEditPoints="1"/>
          </p:cNvSpPr>
          <p:nvPr>
            <p:custDataLst>
              <p:tags r:id="rId2"/>
            </p:custDataLst>
          </p:nvPr>
        </p:nvSpPr>
        <p:spPr bwMode="auto">
          <a:xfrm>
            <a:off x="2941639" y="3236959"/>
            <a:ext cx="219075" cy="257254"/>
          </a:xfrm>
          <a:custGeom>
            <a:avLst/>
            <a:gdLst>
              <a:gd name="T0" fmla="*/ 6 w 125"/>
              <a:gd name="T1" fmla="*/ 0 h 147"/>
              <a:gd name="T2" fmla="*/ 6 w 125"/>
              <a:gd name="T3" fmla="*/ 0 h 147"/>
              <a:gd name="T4" fmla="*/ 6 w 125"/>
              <a:gd name="T5" fmla="*/ 0 h 147"/>
              <a:gd name="T6" fmla="*/ 6 w 125"/>
              <a:gd name="T7" fmla="*/ 0 h 147"/>
              <a:gd name="T8" fmla="*/ 119 w 125"/>
              <a:gd name="T9" fmla="*/ 0 h 147"/>
              <a:gd name="T10" fmla="*/ 124 w 125"/>
              <a:gd name="T11" fmla="*/ 6 h 147"/>
              <a:gd name="T12" fmla="*/ 123 w 125"/>
              <a:gd name="T13" fmla="*/ 10 h 147"/>
              <a:gd name="T14" fmla="*/ 94 w 125"/>
              <a:gd name="T15" fmla="*/ 38 h 147"/>
              <a:gd name="T16" fmla="*/ 123 w 125"/>
              <a:gd name="T17" fmla="*/ 66 h 147"/>
              <a:gd name="T18" fmla="*/ 123 w 125"/>
              <a:gd name="T19" fmla="*/ 74 h 147"/>
              <a:gd name="T20" fmla="*/ 119 w 125"/>
              <a:gd name="T21" fmla="*/ 76 h 147"/>
              <a:gd name="T22" fmla="*/ 118 w 125"/>
              <a:gd name="T23" fmla="*/ 76 h 147"/>
              <a:gd name="T24" fmla="*/ 12 w 125"/>
              <a:gd name="T25" fmla="*/ 76 h 147"/>
              <a:gd name="T26" fmla="*/ 12 w 125"/>
              <a:gd name="T27" fmla="*/ 142 h 147"/>
              <a:gd name="T28" fmla="*/ 6 w 125"/>
              <a:gd name="T29" fmla="*/ 147 h 147"/>
              <a:gd name="T30" fmla="*/ 0 w 125"/>
              <a:gd name="T31" fmla="*/ 142 h 147"/>
              <a:gd name="T32" fmla="*/ 0 w 125"/>
              <a:gd name="T33" fmla="*/ 70 h 147"/>
              <a:gd name="T34" fmla="*/ 0 w 125"/>
              <a:gd name="T35" fmla="*/ 70 h 147"/>
              <a:gd name="T36" fmla="*/ 0 w 125"/>
              <a:gd name="T37" fmla="*/ 70 h 147"/>
              <a:gd name="T38" fmla="*/ 0 w 125"/>
              <a:gd name="T39" fmla="*/ 6 h 147"/>
              <a:gd name="T40" fmla="*/ 6 w 125"/>
              <a:gd name="T41" fmla="*/ 0 h 147"/>
              <a:gd name="T42" fmla="*/ 6 w 125"/>
              <a:gd name="T43" fmla="*/ 0 h 147"/>
              <a:gd name="T44" fmla="*/ 6 w 125"/>
              <a:gd name="T45" fmla="*/ 0 h 147"/>
              <a:gd name="T46" fmla="*/ 6 w 125"/>
              <a:gd name="T47" fmla="*/ 0 h 147"/>
              <a:gd name="T48" fmla="*/ 6 w 125"/>
              <a:gd name="T49" fmla="*/ 0 h 147"/>
              <a:gd name="T50" fmla="*/ 12 w 125"/>
              <a:gd name="T51" fmla="*/ 11 h 147"/>
              <a:gd name="T52" fmla="*/ 12 w 125"/>
              <a:gd name="T53" fmla="*/ 11 h 147"/>
              <a:gd name="T54" fmla="*/ 12 w 125"/>
              <a:gd name="T55" fmla="*/ 64 h 147"/>
              <a:gd name="T56" fmla="*/ 105 w 125"/>
              <a:gd name="T57" fmla="*/ 64 h 147"/>
              <a:gd name="T58" fmla="*/ 82 w 125"/>
              <a:gd name="T59" fmla="*/ 42 h 147"/>
              <a:gd name="T60" fmla="*/ 82 w 125"/>
              <a:gd name="T61" fmla="*/ 34 h 147"/>
              <a:gd name="T62" fmla="*/ 105 w 125"/>
              <a:gd name="T63" fmla="*/ 11 h 147"/>
              <a:gd name="T64" fmla="*/ 12 w 125"/>
              <a:gd name="T65" fmla="*/ 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147">
                <a:moveTo>
                  <a:pt x="6" y="0"/>
                </a:moveTo>
                <a:cubicBezTo>
                  <a:pt x="6" y="0"/>
                  <a:pt x="6" y="0"/>
                  <a:pt x="6" y="0"/>
                </a:cubicBezTo>
                <a:cubicBezTo>
                  <a:pt x="6" y="0"/>
                  <a:pt x="6" y="0"/>
                  <a:pt x="6" y="0"/>
                </a:cubicBezTo>
                <a:cubicBezTo>
                  <a:pt x="6" y="0"/>
                  <a:pt x="6" y="0"/>
                  <a:pt x="6" y="0"/>
                </a:cubicBezTo>
                <a:cubicBezTo>
                  <a:pt x="119" y="0"/>
                  <a:pt x="119" y="0"/>
                  <a:pt x="119" y="0"/>
                </a:cubicBezTo>
                <a:cubicBezTo>
                  <a:pt x="122" y="0"/>
                  <a:pt x="124" y="2"/>
                  <a:pt x="124" y="6"/>
                </a:cubicBezTo>
                <a:cubicBezTo>
                  <a:pt x="124" y="7"/>
                  <a:pt x="124" y="9"/>
                  <a:pt x="123" y="10"/>
                </a:cubicBezTo>
                <a:cubicBezTo>
                  <a:pt x="94" y="38"/>
                  <a:pt x="94" y="38"/>
                  <a:pt x="94" y="38"/>
                </a:cubicBezTo>
                <a:cubicBezTo>
                  <a:pt x="123" y="66"/>
                  <a:pt x="123" y="66"/>
                  <a:pt x="123" y="66"/>
                </a:cubicBezTo>
                <a:cubicBezTo>
                  <a:pt x="125" y="68"/>
                  <a:pt x="125" y="72"/>
                  <a:pt x="123" y="74"/>
                </a:cubicBezTo>
                <a:cubicBezTo>
                  <a:pt x="121" y="75"/>
                  <a:pt x="120" y="76"/>
                  <a:pt x="119" y="76"/>
                </a:cubicBezTo>
                <a:cubicBezTo>
                  <a:pt x="118" y="76"/>
                  <a:pt x="118" y="76"/>
                  <a:pt x="118" y="76"/>
                </a:cubicBezTo>
                <a:cubicBezTo>
                  <a:pt x="12" y="76"/>
                  <a:pt x="12" y="76"/>
                  <a:pt x="12" y="76"/>
                </a:cubicBezTo>
                <a:cubicBezTo>
                  <a:pt x="12" y="142"/>
                  <a:pt x="12" y="142"/>
                  <a:pt x="12" y="142"/>
                </a:cubicBezTo>
                <a:cubicBezTo>
                  <a:pt x="12" y="145"/>
                  <a:pt x="9" y="147"/>
                  <a:pt x="6" y="147"/>
                </a:cubicBezTo>
                <a:cubicBezTo>
                  <a:pt x="3" y="147"/>
                  <a:pt x="0" y="145"/>
                  <a:pt x="0" y="142"/>
                </a:cubicBezTo>
                <a:cubicBezTo>
                  <a:pt x="0" y="70"/>
                  <a:pt x="0" y="70"/>
                  <a:pt x="0" y="70"/>
                </a:cubicBezTo>
                <a:cubicBezTo>
                  <a:pt x="0" y="70"/>
                  <a:pt x="0" y="70"/>
                  <a:pt x="0" y="70"/>
                </a:cubicBezTo>
                <a:cubicBezTo>
                  <a:pt x="0" y="70"/>
                  <a:pt x="0" y="70"/>
                  <a:pt x="0" y="70"/>
                </a:cubicBezTo>
                <a:cubicBezTo>
                  <a:pt x="0" y="6"/>
                  <a:pt x="0" y="6"/>
                  <a:pt x="0" y="6"/>
                </a:cubicBezTo>
                <a:cubicBezTo>
                  <a:pt x="0" y="2"/>
                  <a:pt x="3" y="0"/>
                  <a:pt x="6" y="0"/>
                </a:cubicBezTo>
                <a:close/>
                <a:moveTo>
                  <a:pt x="6" y="0"/>
                </a:moveTo>
                <a:cubicBezTo>
                  <a:pt x="6" y="0"/>
                  <a:pt x="6" y="0"/>
                  <a:pt x="6" y="0"/>
                </a:cubicBezTo>
                <a:cubicBezTo>
                  <a:pt x="6" y="0"/>
                  <a:pt x="6" y="0"/>
                  <a:pt x="6" y="0"/>
                </a:cubicBezTo>
                <a:cubicBezTo>
                  <a:pt x="6" y="0"/>
                  <a:pt x="6" y="0"/>
                  <a:pt x="6" y="0"/>
                </a:cubicBezTo>
                <a:close/>
                <a:moveTo>
                  <a:pt x="12" y="11"/>
                </a:moveTo>
                <a:cubicBezTo>
                  <a:pt x="12" y="11"/>
                  <a:pt x="12" y="11"/>
                  <a:pt x="12" y="11"/>
                </a:cubicBezTo>
                <a:cubicBezTo>
                  <a:pt x="12" y="64"/>
                  <a:pt x="12" y="64"/>
                  <a:pt x="12" y="64"/>
                </a:cubicBezTo>
                <a:cubicBezTo>
                  <a:pt x="105" y="64"/>
                  <a:pt x="105" y="64"/>
                  <a:pt x="105" y="64"/>
                </a:cubicBezTo>
                <a:cubicBezTo>
                  <a:pt x="82" y="42"/>
                  <a:pt x="82" y="42"/>
                  <a:pt x="82" y="42"/>
                </a:cubicBezTo>
                <a:cubicBezTo>
                  <a:pt x="80" y="40"/>
                  <a:pt x="80" y="36"/>
                  <a:pt x="82" y="34"/>
                </a:cubicBezTo>
                <a:cubicBezTo>
                  <a:pt x="105" y="11"/>
                  <a:pt x="105" y="11"/>
                  <a:pt x="105" y="11"/>
                </a:cubicBezTo>
                <a:cubicBezTo>
                  <a:pt x="12" y="11"/>
                  <a:pt x="12" y="11"/>
                  <a:pt x="1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28">
            <a:extLst>
              <a:ext uri="{FF2B5EF4-FFF2-40B4-BE49-F238E27FC236}">
                <a16:creationId xmlns:a16="http://schemas.microsoft.com/office/drawing/2014/main" id="{B710014B-5B98-0C43-A905-DCE54ACB8D43}"/>
              </a:ext>
            </a:extLst>
          </p:cNvPr>
          <p:cNvSpPr>
            <a:spLocks noEditPoints="1"/>
          </p:cNvSpPr>
          <p:nvPr>
            <p:custDataLst>
              <p:tags r:id="rId3"/>
            </p:custDataLst>
          </p:nvPr>
        </p:nvSpPr>
        <p:spPr bwMode="auto">
          <a:xfrm>
            <a:off x="5902325" y="2614467"/>
            <a:ext cx="261938" cy="258843"/>
          </a:xfrm>
          <a:custGeom>
            <a:avLst/>
            <a:gdLst>
              <a:gd name="T0" fmla="*/ 145 w 149"/>
              <a:gd name="T1" fmla="*/ 101 h 148"/>
              <a:gd name="T2" fmla="*/ 145 w 149"/>
              <a:gd name="T3" fmla="*/ 111 h 148"/>
              <a:gd name="T4" fmla="*/ 72 w 149"/>
              <a:gd name="T5" fmla="*/ 147 h 148"/>
              <a:gd name="T6" fmla="*/ 1 w 149"/>
              <a:gd name="T7" fmla="*/ 103 h 148"/>
              <a:gd name="T8" fmla="*/ 24 w 149"/>
              <a:gd name="T9" fmla="*/ 90 h 148"/>
              <a:gd name="T10" fmla="*/ 1 w 149"/>
              <a:gd name="T11" fmla="*/ 71 h 148"/>
              <a:gd name="T12" fmla="*/ 24 w 149"/>
              <a:gd name="T13" fmla="*/ 58 h 148"/>
              <a:gd name="T14" fmla="*/ 1 w 149"/>
              <a:gd name="T15" fmla="*/ 40 h 148"/>
              <a:gd name="T16" fmla="*/ 72 w 149"/>
              <a:gd name="T17" fmla="*/ 1 h 148"/>
              <a:gd name="T18" fmla="*/ 145 w 149"/>
              <a:gd name="T19" fmla="*/ 37 h 148"/>
              <a:gd name="T20" fmla="*/ 145 w 149"/>
              <a:gd name="T21" fmla="*/ 47 h 148"/>
              <a:gd name="T22" fmla="*/ 145 w 149"/>
              <a:gd name="T23" fmla="*/ 69 h 148"/>
              <a:gd name="T24" fmla="*/ 145 w 149"/>
              <a:gd name="T25" fmla="*/ 79 h 148"/>
              <a:gd name="T26" fmla="*/ 130 w 149"/>
              <a:gd name="T27" fmla="*/ 106 h 148"/>
              <a:gd name="T28" fmla="*/ 113 w 149"/>
              <a:gd name="T29" fmla="*/ 96 h 148"/>
              <a:gd name="T30" fmla="*/ 75 w 149"/>
              <a:gd name="T31" fmla="*/ 116 h 148"/>
              <a:gd name="T32" fmla="*/ 74 w 149"/>
              <a:gd name="T33" fmla="*/ 116 h 148"/>
              <a:gd name="T34" fmla="*/ 74 w 149"/>
              <a:gd name="T35" fmla="*/ 116 h 148"/>
              <a:gd name="T36" fmla="*/ 73 w 149"/>
              <a:gd name="T37" fmla="*/ 116 h 148"/>
              <a:gd name="T38" fmla="*/ 72 w 149"/>
              <a:gd name="T39" fmla="*/ 115 h 148"/>
              <a:gd name="T40" fmla="*/ 18 w 149"/>
              <a:gd name="T41" fmla="*/ 106 h 148"/>
              <a:gd name="T42" fmla="*/ 130 w 149"/>
              <a:gd name="T43" fmla="*/ 106 h 148"/>
              <a:gd name="T44" fmla="*/ 74 w 149"/>
              <a:gd name="T45" fmla="*/ 104 h 148"/>
              <a:gd name="T46" fmla="*/ 113 w 149"/>
              <a:gd name="T47" fmla="*/ 64 h 148"/>
              <a:gd name="T48" fmla="*/ 75 w 149"/>
              <a:gd name="T49" fmla="*/ 84 h 148"/>
              <a:gd name="T50" fmla="*/ 74 w 149"/>
              <a:gd name="T51" fmla="*/ 84 h 148"/>
              <a:gd name="T52" fmla="*/ 74 w 149"/>
              <a:gd name="T53" fmla="*/ 84 h 148"/>
              <a:gd name="T54" fmla="*/ 73 w 149"/>
              <a:gd name="T55" fmla="*/ 84 h 148"/>
              <a:gd name="T56" fmla="*/ 72 w 149"/>
              <a:gd name="T57" fmla="*/ 84 h 148"/>
              <a:gd name="T58" fmla="*/ 18 w 149"/>
              <a:gd name="T59" fmla="*/ 74 h 148"/>
              <a:gd name="T60" fmla="*/ 74 w 149"/>
              <a:gd name="T61" fmla="*/ 72 h 148"/>
              <a:gd name="T62" fmla="*/ 130 w 149"/>
              <a:gd name="T63" fmla="*/ 42 h 148"/>
              <a:gd name="T64" fmla="*/ 18 w 149"/>
              <a:gd name="T65" fmla="*/ 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148">
                <a:moveTo>
                  <a:pt x="124" y="90"/>
                </a:moveTo>
                <a:cubicBezTo>
                  <a:pt x="145" y="101"/>
                  <a:pt x="145" y="101"/>
                  <a:pt x="145" y="101"/>
                </a:cubicBezTo>
                <a:cubicBezTo>
                  <a:pt x="148" y="102"/>
                  <a:pt x="149" y="106"/>
                  <a:pt x="147" y="108"/>
                </a:cubicBezTo>
                <a:cubicBezTo>
                  <a:pt x="147" y="109"/>
                  <a:pt x="146" y="110"/>
                  <a:pt x="145" y="111"/>
                </a:cubicBezTo>
                <a:cubicBezTo>
                  <a:pt x="77" y="147"/>
                  <a:pt x="77" y="147"/>
                  <a:pt x="77" y="147"/>
                </a:cubicBezTo>
                <a:cubicBezTo>
                  <a:pt x="75" y="148"/>
                  <a:pt x="73" y="148"/>
                  <a:pt x="72" y="147"/>
                </a:cubicBezTo>
                <a:cubicBezTo>
                  <a:pt x="4" y="111"/>
                  <a:pt x="4" y="111"/>
                  <a:pt x="4" y="111"/>
                </a:cubicBezTo>
                <a:cubicBezTo>
                  <a:pt x="1" y="109"/>
                  <a:pt x="0" y="106"/>
                  <a:pt x="1" y="103"/>
                </a:cubicBezTo>
                <a:cubicBezTo>
                  <a:pt x="2" y="102"/>
                  <a:pt x="3" y="101"/>
                  <a:pt x="4" y="101"/>
                </a:cubicBezTo>
                <a:cubicBezTo>
                  <a:pt x="24" y="90"/>
                  <a:pt x="24" y="90"/>
                  <a:pt x="24" y="90"/>
                </a:cubicBezTo>
                <a:cubicBezTo>
                  <a:pt x="4" y="79"/>
                  <a:pt x="4" y="79"/>
                  <a:pt x="4" y="79"/>
                </a:cubicBezTo>
                <a:cubicBezTo>
                  <a:pt x="1" y="77"/>
                  <a:pt x="0" y="74"/>
                  <a:pt x="1" y="71"/>
                </a:cubicBezTo>
                <a:cubicBezTo>
                  <a:pt x="2" y="70"/>
                  <a:pt x="3" y="69"/>
                  <a:pt x="4" y="69"/>
                </a:cubicBezTo>
                <a:cubicBezTo>
                  <a:pt x="24" y="58"/>
                  <a:pt x="24" y="58"/>
                  <a:pt x="24" y="58"/>
                </a:cubicBezTo>
                <a:cubicBezTo>
                  <a:pt x="4" y="47"/>
                  <a:pt x="4" y="47"/>
                  <a:pt x="4" y="47"/>
                </a:cubicBezTo>
                <a:cubicBezTo>
                  <a:pt x="1" y="46"/>
                  <a:pt x="0" y="42"/>
                  <a:pt x="1" y="40"/>
                </a:cubicBezTo>
                <a:cubicBezTo>
                  <a:pt x="2" y="39"/>
                  <a:pt x="3" y="38"/>
                  <a:pt x="4" y="37"/>
                </a:cubicBezTo>
                <a:cubicBezTo>
                  <a:pt x="72" y="1"/>
                  <a:pt x="72" y="1"/>
                  <a:pt x="72" y="1"/>
                </a:cubicBezTo>
                <a:cubicBezTo>
                  <a:pt x="73" y="0"/>
                  <a:pt x="75" y="0"/>
                  <a:pt x="77" y="1"/>
                </a:cubicBezTo>
                <a:cubicBezTo>
                  <a:pt x="145" y="37"/>
                  <a:pt x="145" y="37"/>
                  <a:pt x="145" y="37"/>
                </a:cubicBezTo>
                <a:cubicBezTo>
                  <a:pt x="148" y="39"/>
                  <a:pt x="149" y="42"/>
                  <a:pt x="147" y="45"/>
                </a:cubicBezTo>
                <a:cubicBezTo>
                  <a:pt x="147" y="46"/>
                  <a:pt x="146" y="47"/>
                  <a:pt x="145" y="47"/>
                </a:cubicBezTo>
                <a:cubicBezTo>
                  <a:pt x="124" y="58"/>
                  <a:pt x="124" y="58"/>
                  <a:pt x="124" y="58"/>
                </a:cubicBezTo>
                <a:cubicBezTo>
                  <a:pt x="145" y="69"/>
                  <a:pt x="145" y="69"/>
                  <a:pt x="145" y="69"/>
                </a:cubicBezTo>
                <a:cubicBezTo>
                  <a:pt x="148" y="70"/>
                  <a:pt x="149" y="74"/>
                  <a:pt x="147" y="77"/>
                </a:cubicBezTo>
                <a:cubicBezTo>
                  <a:pt x="147" y="78"/>
                  <a:pt x="146" y="78"/>
                  <a:pt x="145" y="79"/>
                </a:cubicBezTo>
                <a:cubicBezTo>
                  <a:pt x="124" y="90"/>
                  <a:pt x="124" y="90"/>
                  <a:pt x="124" y="90"/>
                </a:cubicBezTo>
                <a:close/>
                <a:moveTo>
                  <a:pt x="130" y="106"/>
                </a:moveTo>
                <a:cubicBezTo>
                  <a:pt x="130" y="106"/>
                  <a:pt x="130" y="106"/>
                  <a:pt x="130" y="106"/>
                </a:cubicBezTo>
                <a:cubicBezTo>
                  <a:pt x="113" y="96"/>
                  <a:pt x="113" y="96"/>
                  <a:pt x="113" y="96"/>
                </a:cubicBezTo>
                <a:cubicBezTo>
                  <a:pt x="77" y="115"/>
                  <a:pt x="77" y="115"/>
                  <a:pt x="77" y="115"/>
                </a:cubicBezTo>
                <a:cubicBezTo>
                  <a:pt x="76" y="116"/>
                  <a:pt x="76" y="116"/>
                  <a:pt x="75" y="116"/>
                </a:cubicBezTo>
                <a:cubicBezTo>
                  <a:pt x="75" y="116"/>
                  <a:pt x="75" y="116"/>
                  <a:pt x="75" y="116"/>
                </a:cubicBezTo>
                <a:cubicBezTo>
                  <a:pt x="74" y="116"/>
                  <a:pt x="74" y="116"/>
                  <a:pt x="74" y="116"/>
                </a:cubicBezTo>
                <a:cubicBezTo>
                  <a:pt x="74" y="116"/>
                  <a:pt x="74" y="116"/>
                  <a:pt x="74" y="116"/>
                </a:cubicBezTo>
                <a:cubicBezTo>
                  <a:pt x="74" y="116"/>
                  <a:pt x="74" y="116"/>
                  <a:pt x="74" y="116"/>
                </a:cubicBezTo>
                <a:cubicBezTo>
                  <a:pt x="74" y="116"/>
                  <a:pt x="74" y="116"/>
                  <a:pt x="74" y="116"/>
                </a:cubicBezTo>
                <a:cubicBezTo>
                  <a:pt x="73" y="116"/>
                  <a:pt x="73" y="116"/>
                  <a:pt x="73" y="116"/>
                </a:cubicBezTo>
                <a:cubicBezTo>
                  <a:pt x="73" y="116"/>
                  <a:pt x="73" y="116"/>
                  <a:pt x="73" y="116"/>
                </a:cubicBezTo>
                <a:cubicBezTo>
                  <a:pt x="73" y="116"/>
                  <a:pt x="72" y="116"/>
                  <a:pt x="72" y="115"/>
                </a:cubicBezTo>
                <a:cubicBezTo>
                  <a:pt x="36" y="96"/>
                  <a:pt x="36" y="96"/>
                  <a:pt x="36" y="96"/>
                </a:cubicBezTo>
                <a:cubicBezTo>
                  <a:pt x="18" y="106"/>
                  <a:pt x="18" y="106"/>
                  <a:pt x="18" y="106"/>
                </a:cubicBezTo>
                <a:cubicBezTo>
                  <a:pt x="74" y="136"/>
                  <a:pt x="74" y="136"/>
                  <a:pt x="74" y="136"/>
                </a:cubicBezTo>
                <a:cubicBezTo>
                  <a:pt x="130" y="106"/>
                  <a:pt x="130" y="106"/>
                  <a:pt x="130" y="106"/>
                </a:cubicBezTo>
                <a:close/>
                <a:moveTo>
                  <a:pt x="74" y="104"/>
                </a:moveTo>
                <a:cubicBezTo>
                  <a:pt x="74" y="104"/>
                  <a:pt x="74" y="104"/>
                  <a:pt x="74" y="104"/>
                </a:cubicBezTo>
                <a:cubicBezTo>
                  <a:pt x="93" y="94"/>
                  <a:pt x="112" y="84"/>
                  <a:pt x="130" y="74"/>
                </a:cubicBezTo>
                <a:cubicBezTo>
                  <a:pt x="113" y="64"/>
                  <a:pt x="113" y="64"/>
                  <a:pt x="113" y="64"/>
                </a:cubicBezTo>
                <a:cubicBezTo>
                  <a:pt x="77" y="84"/>
                  <a:pt x="77" y="84"/>
                  <a:pt x="77" y="84"/>
                </a:cubicBezTo>
                <a:cubicBezTo>
                  <a:pt x="76" y="84"/>
                  <a:pt x="76" y="84"/>
                  <a:pt x="75" y="84"/>
                </a:cubicBezTo>
                <a:cubicBezTo>
                  <a:pt x="75" y="84"/>
                  <a:pt x="75" y="84"/>
                  <a:pt x="75" y="84"/>
                </a:cubicBezTo>
                <a:cubicBezTo>
                  <a:pt x="74" y="84"/>
                  <a:pt x="74" y="84"/>
                  <a:pt x="74" y="84"/>
                </a:cubicBezTo>
                <a:cubicBezTo>
                  <a:pt x="74" y="84"/>
                  <a:pt x="74" y="84"/>
                  <a:pt x="74" y="84"/>
                </a:cubicBezTo>
                <a:cubicBezTo>
                  <a:pt x="74" y="84"/>
                  <a:pt x="74" y="84"/>
                  <a:pt x="74" y="84"/>
                </a:cubicBezTo>
                <a:cubicBezTo>
                  <a:pt x="74" y="84"/>
                  <a:pt x="74" y="84"/>
                  <a:pt x="74" y="84"/>
                </a:cubicBezTo>
                <a:cubicBezTo>
                  <a:pt x="73" y="84"/>
                  <a:pt x="73" y="84"/>
                  <a:pt x="73" y="84"/>
                </a:cubicBezTo>
                <a:cubicBezTo>
                  <a:pt x="73" y="84"/>
                  <a:pt x="73" y="84"/>
                  <a:pt x="73" y="84"/>
                </a:cubicBezTo>
                <a:cubicBezTo>
                  <a:pt x="73" y="84"/>
                  <a:pt x="72" y="84"/>
                  <a:pt x="72" y="84"/>
                </a:cubicBezTo>
                <a:cubicBezTo>
                  <a:pt x="36" y="64"/>
                  <a:pt x="36" y="64"/>
                  <a:pt x="36" y="64"/>
                </a:cubicBezTo>
                <a:cubicBezTo>
                  <a:pt x="18" y="74"/>
                  <a:pt x="18" y="74"/>
                  <a:pt x="18" y="74"/>
                </a:cubicBezTo>
                <a:cubicBezTo>
                  <a:pt x="37" y="84"/>
                  <a:pt x="55" y="94"/>
                  <a:pt x="74" y="104"/>
                </a:cubicBezTo>
                <a:close/>
                <a:moveTo>
                  <a:pt x="74" y="72"/>
                </a:moveTo>
                <a:cubicBezTo>
                  <a:pt x="74" y="72"/>
                  <a:pt x="74" y="72"/>
                  <a:pt x="74" y="72"/>
                </a:cubicBezTo>
                <a:cubicBezTo>
                  <a:pt x="93" y="62"/>
                  <a:pt x="112" y="52"/>
                  <a:pt x="130" y="42"/>
                </a:cubicBezTo>
                <a:cubicBezTo>
                  <a:pt x="74" y="12"/>
                  <a:pt x="74" y="12"/>
                  <a:pt x="74" y="12"/>
                </a:cubicBezTo>
                <a:cubicBezTo>
                  <a:pt x="18" y="42"/>
                  <a:pt x="18" y="42"/>
                  <a:pt x="18" y="42"/>
                </a:cubicBezTo>
                <a:cubicBezTo>
                  <a:pt x="37" y="52"/>
                  <a:pt x="55" y="62"/>
                  <a:pt x="74"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淘宝店chenying0907 29">
            <a:extLst>
              <a:ext uri="{FF2B5EF4-FFF2-40B4-BE49-F238E27FC236}">
                <a16:creationId xmlns:a16="http://schemas.microsoft.com/office/drawing/2014/main" id="{06B88F77-948F-E745-B1BF-8B67C7279936}"/>
              </a:ext>
            </a:extLst>
          </p:cNvPr>
          <p:cNvSpPr>
            <a:spLocks noChangeArrowheads="1"/>
          </p:cNvSpPr>
          <p:nvPr>
            <p:custDataLst>
              <p:tags r:id="rId4"/>
            </p:custDataLst>
          </p:nvPr>
        </p:nvSpPr>
        <p:spPr bwMode="auto">
          <a:xfrm>
            <a:off x="4629150" y="2385011"/>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3" name="PA_淘宝店chenying0907 32">
            <a:extLst>
              <a:ext uri="{FF2B5EF4-FFF2-40B4-BE49-F238E27FC236}">
                <a16:creationId xmlns:a16="http://schemas.microsoft.com/office/drawing/2014/main" id="{716BCFE0-AAC0-1C4F-B313-F7CC60B83EBD}"/>
              </a:ext>
            </a:extLst>
          </p:cNvPr>
          <p:cNvSpPr>
            <a:spLocks noChangeArrowheads="1"/>
          </p:cNvSpPr>
          <p:nvPr>
            <p:custDataLst>
              <p:tags r:id="rId5"/>
            </p:custDataLst>
          </p:nvPr>
        </p:nvSpPr>
        <p:spPr bwMode="auto">
          <a:xfrm>
            <a:off x="3435350" y="2494581"/>
            <a:ext cx="8636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800" dirty="0">
                <a:solidFill>
                  <a:schemeClr val="bg1"/>
                </a:solidFill>
                <a:latin typeface="Noto Sans S Chinese Medium" panose="020B0600000000000000" pitchFamily="34" charset="-122"/>
                <a:ea typeface="Noto Sans S Chinese Medium" panose="020B0600000000000000" pitchFamily="34" charset="-122"/>
              </a:rPr>
              <a:t>添加标题</a:t>
            </a:r>
            <a:endParaRPr lang="zh-CN"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4" name="PA_淘宝店chenying0907 33">
            <a:extLst>
              <a:ext uri="{FF2B5EF4-FFF2-40B4-BE49-F238E27FC236}">
                <a16:creationId xmlns:a16="http://schemas.microsoft.com/office/drawing/2014/main" id="{392FC257-CCA6-2648-835C-16D08B99526F}"/>
              </a:ext>
            </a:extLst>
          </p:cNvPr>
          <p:cNvSpPr>
            <a:spLocks noChangeArrowheads="1"/>
          </p:cNvSpPr>
          <p:nvPr>
            <p:custDataLst>
              <p:tags r:id="rId6"/>
            </p:custDataLst>
          </p:nvPr>
        </p:nvSpPr>
        <p:spPr bwMode="auto">
          <a:xfrm>
            <a:off x="334757" y="753538"/>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altLang="zh-CN" sz="1200" b="1" dirty="0" err="1">
                <a:latin typeface="Noto Sans S Chinese Medium" panose="020B0600000000000000" pitchFamily="34" charset="-122"/>
                <a:ea typeface="Noto Sans S Chinese Medium" panose="020B0600000000000000" pitchFamily="34" charset="-122"/>
              </a:rPr>
              <a:t>SenseTime</a:t>
            </a:r>
            <a:r>
              <a:rPr lang="zh-CN" altLang="en-US" sz="2400" dirty="0">
                <a:latin typeface="Noto Sans S Chinese Medium" panose="020B0600000000000000" pitchFamily="34" charset="-122"/>
                <a:ea typeface="Noto Sans S Chinese Medium" panose="020B0600000000000000" pitchFamily="34" charset="-122"/>
              </a:rPr>
              <a:t>01</a:t>
            </a:r>
          </a:p>
        </p:txBody>
      </p:sp>
      <p:sp>
        <p:nvSpPr>
          <p:cNvPr id="15" name="PA_淘宝店chenying0907 34">
            <a:extLst>
              <a:ext uri="{FF2B5EF4-FFF2-40B4-BE49-F238E27FC236}">
                <a16:creationId xmlns:a16="http://schemas.microsoft.com/office/drawing/2014/main" id="{C513F37C-ED75-4A44-9A48-09B36EF7E189}"/>
              </a:ext>
            </a:extLst>
          </p:cNvPr>
          <p:cNvSpPr>
            <a:spLocks noChangeArrowheads="1"/>
          </p:cNvSpPr>
          <p:nvPr>
            <p:custDataLst>
              <p:tags r:id="rId7"/>
            </p:custDataLst>
          </p:nvPr>
        </p:nvSpPr>
        <p:spPr bwMode="auto">
          <a:xfrm>
            <a:off x="275340" y="4397780"/>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altLang="zh-CN" sz="1200" b="1" dirty="0">
                <a:latin typeface="Noto Sans S Chinese Medium" panose="020B0600000000000000" pitchFamily="34" charset="-122"/>
                <a:ea typeface="Noto Sans S Chinese Medium" panose="020B0600000000000000" pitchFamily="34" charset="-122"/>
              </a:rPr>
              <a:t>YITU</a:t>
            </a:r>
            <a:r>
              <a:rPr lang="zh-CN" altLang="en-US" sz="2400" dirty="0">
                <a:latin typeface="Noto Sans S Chinese Medium" panose="020B0600000000000000" pitchFamily="34" charset="-122"/>
                <a:ea typeface="Noto Sans S Chinese Medium" panose="020B0600000000000000" pitchFamily="34" charset="-122"/>
              </a:rPr>
              <a:t>02</a:t>
            </a:r>
          </a:p>
        </p:txBody>
      </p:sp>
      <p:sp>
        <p:nvSpPr>
          <p:cNvPr id="16" name="PA_淘宝店chenying0907 35">
            <a:extLst>
              <a:ext uri="{FF2B5EF4-FFF2-40B4-BE49-F238E27FC236}">
                <a16:creationId xmlns:a16="http://schemas.microsoft.com/office/drawing/2014/main" id="{0A942F97-901E-954E-970C-3DFE60908D7F}"/>
              </a:ext>
            </a:extLst>
          </p:cNvPr>
          <p:cNvSpPr>
            <a:spLocks noChangeArrowheads="1"/>
          </p:cNvSpPr>
          <p:nvPr>
            <p:custDataLst>
              <p:tags r:id="rId8"/>
            </p:custDataLst>
          </p:nvPr>
        </p:nvSpPr>
        <p:spPr bwMode="auto">
          <a:xfrm>
            <a:off x="6254423" y="366724"/>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03</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a:latin typeface="Noto Sans S Chinese Medium" panose="020B0600000000000000" pitchFamily="34" charset="-122"/>
                <a:ea typeface="Noto Sans S Chinese Medium" panose="020B0600000000000000" pitchFamily="34" charset="-122"/>
              </a:rPr>
              <a:t>MEGVII</a:t>
            </a:r>
            <a:endParaRPr lang="zh-CN" altLang="en-US" sz="1200" b="1" dirty="0">
              <a:latin typeface="Noto Sans S Chinese Medium" panose="020B0600000000000000" pitchFamily="34" charset="-122"/>
              <a:ea typeface="Noto Sans S Chinese Medium" panose="020B0600000000000000" pitchFamily="34" charset="-122"/>
            </a:endParaRPr>
          </a:p>
        </p:txBody>
      </p:sp>
      <p:sp>
        <p:nvSpPr>
          <p:cNvPr id="17" name="PA_淘宝店chenying0907 36">
            <a:extLst>
              <a:ext uri="{FF2B5EF4-FFF2-40B4-BE49-F238E27FC236}">
                <a16:creationId xmlns:a16="http://schemas.microsoft.com/office/drawing/2014/main" id="{21941236-B6C6-4846-A0AE-9D9673DD210B}"/>
              </a:ext>
            </a:extLst>
          </p:cNvPr>
          <p:cNvSpPr>
            <a:spLocks noChangeArrowheads="1"/>
          </p:cNvSpPr>
          <p:nvPr>
            <p:custDataLst>
              <p:tags r:id="rId9"/>
            </p:custDataLst>
          </p:nvPr>
        </p:nvSpPr>
        <p:spPr bwMode="auto">
          <a:xfrm>
            <a:off x="6254423" y="4505002"/>
            <a:ext cx="2376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400" dirty="0">
                <a:latin typeface="Noto Sans S Chinese Medium" panose="020B0600000000000000" pitchFamily="34" charset="-122"/>
                <a:ea typeface="Noto Sans S Chinese Medium" panose="020B0600000000000000" pitchFamily="34" charset="-122"/>
              </a:rPr>
              <a:t>04</a:t>
            </a:r>
            <a:r>
              <a:rPr lang="zh-CN" altLang="en-US" sz="800" b="1" dirty="0">
                <a:latin typeface="Noto Sans S Chinese Medium" panose="020B0600000000000000" pitchFamily="34" charset="-122"/>
                <a:ea typeface="Noto Sans S Chinese Medium" panose="020B0600000000000000" pitchFamily="34" charset="-122"/>
              </a:rPr>
              <a:t> </a:t>
            </a:r>
            <a:r>
              <a:rPr lang="en-US" altLang="zh-CN" sz="1200" b="1" dirty="0" err="1">
                <a:latin typeface="Noto Sans S Chinese Medium" panose="020B0600000000000000" pitchFamily="34" charset="-122"/>
                <a:ea typeface="Noto Sans S Chinese Medium" panose="020B0600000000000000" pitchFamily="34" charset="-122"/>
              </a:rPr>
              <a:t>CloudWalk</a:t>
            </a:r>
            <a:endParaRPr lang="zh-CN" altLang="en-US" sz="1200" b="1" dirty="0">
              <a:latin typeface="Noto Sans S Chinese Medium" panose="020B0600000000000000" pitchFamily="34" charset="-122"/>
              <a:ea typeface="Noto Sans S Chinese Medium" panose="020B0600000000000000" pitchFamily="34" charset="-122"/>
            </a:endParaRPr>
          </a:p>
        </p:txBody>
      </p:sp>
      <p:grpSp>
        <p:nvGrpSpPr>
          <p:cNvPr id="18" name="PA_淘宝店chenying0907 28">
            <a:extLst>
              <a:ext uri="{FF2B5EF4-FFF2-40B4-BE49-F238E27FC236}">
                <a16:creationId xmlns:a16="http://schemas.microsoft.com/office/drawing/2014/main" id="{2343385D-0249-0446-8B92-4A0C257603B9}"/>
              </a:ext>
            </a:extLst>
          </p:cNvPr>
          <p:cNvGrpSpPr/>
          <p:nvPr>
            <p:custDataLst>
              <p:tags r:id="rId10"/>
            </p:custDataLst>
          </p:nvPr>
        </p:nvGrpSpPr>
        <p:grpSpPr>
          <a:xfrm>
            <a:off x="0" y="0"/>
            <a:ext cx="620750" cy="791858"/>
            <a:chOff x="0" y="-21236"/>
            <a:chExt cx="3311527" cy="4224338"/>
          </a:xfrm>
        </p:grpSpPr>
        <p:sp>
          <p:nvSpPr>
            <p:cNvPr id="19" name="淘宝店chenying0907 37">
              <a:extLst>
                <a:ext uri="{FF2B5EF4-FFF2-40B4-BE49-F238E27FC236}">
                  <a16:creationId xmlns:a16="http://schemas.microsoft.com/office/drawing/2014/main" id="{91B8F9E0-F864-AA4F-B775-34F4C6BF0CF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淘宝店chenying0907 38">
              <a:extLst>
                <a:ext uri="{FF2B5EF4-FFF2-40B4-BE49-F238E27FC236}">
                  <a16:creationId xmlns:a16="http://schemas.microsoft.com/office/drawing/2014/main" id="{096F5C8E-209F-AD46-839E-4AD45FDEE56B}"/>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9">
              <a:extLst>
                <a:ext uri="{FF2B5EF4-FFF2-40B4-BE49-F238E27FC236}">
                  <a16:creationId xmlns:a16="http://schemas.microsoft.com/office/drawing/2014/main" id="{D9AF2CD3-D5A0-C246-A87B-F2F61291A36D}"/>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2" name="PA_文本框 4">
            <a:extLst>
              <a:ext uri="{FF2B5EF4-FFF2-40B4-BE49-F238E27FC236}">
                <a16:creationId xmlns:a16="http://schemas.microsoft.com/office/drawing/2014/main" id="{5F8A815C-21C9-0F48-8B4E-BF0F0DB55301}"/>
              </a:ext>
            </a:extLst>
          </p:cNvPr>
          <p:cNvSpPr txBox="1">
            <a:spLocks noChangeArrowheads="1"/>
          </p:cNvSpPr>
          <p:nvPr>
            <p:custDataLst>
              <p:tags r:id="rId11"/>
            </p:custDataLst>
          </p:nvPr>
        </p:nvSpPr>
        <p:spPr bwMode="auto">
          <a:xfrm>
            <a:off x="535359" y="184337"/>
            <a:ext cx="178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Competitors </a:t>
            </a:r>
          </a:p>
        </p:txBody>
      </p:sp>
      <p:sp>
        <p:nvSpPr>
          <p:cNvPr id="23" name="PA_文本框 5">
            <a:extLst>
              <a:ext uri="{FF2B5EF4-FFF2-40B4-BE49-F238E27FC236}">
                <a16:creationId xmlns:a16="http://schemas.microsoft.com/office/drawing/2014/main" id="{84B463EA-CD8A-554F-A542-F8EC0E8FBAFB}"/>
              </a:ext>
            </a:extLst>
          </p:cNvPr>
          <p:cNvSpPr txBox="1">
            <a:spLocks noChangeArrowheads="1"/>
          </p:cNvSpPr>
          <p:nvPr>
            <p:custDataLst>
              <p:tags r:id="rId12"/>
            </p:custDataLst>
          </p:nvPr>
        </p:nvSpPr>
        <p:spPr bwMode="auto">
          <a:xfrm>
            <a:off x="535359" y="509426"/>
            <a:ext cx="19752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Key words in 2019</a:t>
            </a:r>
          </a:p>
        </p:txBody>
      </p:sp>
      <p:graphicFrame>
        <p:nvGraphicFramePr>
          <p:cNvPr id="26" name="图表 25">
            <a:extLst>
              <a:ext uri="{FF2B5EF4-FFF2-40B4-BE49-F238E27FC236}">
                <a16:creationId xmlns:a16="http://schemas.microsoft.com/office/drawing/2014/main" id="{3D043E42-CBB2-4CF6-A572-6BAB4E2F3CF0}"/>
              </a:ext>
            </a:extLst>
          </p:cNvPr>
          <p:cNvGraphicFramePr>
            <a:graphicFrameLocks/>
          </p:cNvGraphicFramePr>
          <p:nvPr>
            <p:extLst>
              <p:ext uri="{D42A27DB-BD31-4B8C-83A1-F6EECF244321}">
                <p14:modId xmlns:p14="http://schemas.microsoft.com/office/powerpoint/2010/main" val="3009476182"/>
              </p:ext>
            </p:extLst>
          </p:nvPr>
        </p:nvGraphicFramePr>
        <p:xfrm>
          <a:off x="1117764" y="1216309"/>
          <a:ext cx="3334890" cy="1543738"/>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7" name="图表 26">
            <a:extLst>
              <a:ext uri="{FF2B5EF4-FFF2-40B4-BE49-F238E27FC236}">
                <a16:creationId xmlns:a16="http://schemas.microsoft.com/office/drawing/2014/main" id="{FC01CD63-7E4C-45A0-8039-AD967312D84C}"/>
              </a:ext>
            </a:extLst>
          </p:cNvPr>
          <p:cNvGraphicFramePr>
            <a:graphicFrameLocks/>
          </p:cNvGraphicFramePr>
          <p:nvPr>
            <p:extLst>
              <p:ext uri="{D42A27DB-BD31-4B8C-83A1-F6EECF244321}">
                <p14:modId xmlns:p14="http://schemas.microsoft.com/office/powerpoint/2010/main" val="1336898220"/>
              </p:ext>
            </p:extLst>
          </p:nvPr>
        </p:nvGraphicFramePr>
        <p:xfrm>
          <a:off x="4452654" y="846741"/>
          <a:ext cx="3334890" cy="1770952"/>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8" name="图表 27">
            <a:extLst>
              <a:ext uri="{FF2B5EF4-FFF2-40B4-BE49-F238E27FC236}">
                <a16:creationId xmlns:a16="http://schemas.microsoft.com/office/drawing/2014/main" id="{EE60E2A3-7143-4479-BF1C-DFD994AF13C6}"/>
              </a:ext>
            </a:extLst>
          </p:cNvPr>
          <p:cNvGraphicFramePr>
            <a:graphicFrameLocks/>
          </p:cNvGraphicFramePr>
          <p:nvPr>
            <p:extLst>
              <p:ext uri="{D42A27DB-BD31-4B8C-83A1-F6EECF244321}">
                <p14:modId xmlns:p14="http://schemas.microsoft.com/office/powerpoint/2010/main" val="2673663893"/>
              </p:ext>
            </p:extLst>
          </p:nvPr>
        </p:nvGraphicFramePr>
        <p:xfrm>
          <a:off x="168972" y="2752424"/>
          <a:ext cx="4304393" cy="1403539"/>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29" name="图表 28">
            <a:extLst>
              <a:ext uri="{FF2B5EF4-FFF2-40B4-BE49-F238E27FC236}">
                <a16:creationId xmlns:a16="http://schemas.microsoft.com/office/drawing/2014/main" id="{054F506D-3C05-48B1-A734-CEA08DE61E7D}"/>
              </a:ext>
            </a:extLst>
          </p:cNvPr>
          <p:cNvGraphicFramePr>
            <a:graphicFrameLocks/>
          </p:cNvGraphicFramePr>
          <p:nvPr>
            <p:extLst>
              <p:ext uri="{D42A27DB-BD31-4B8C-83A1-F6EECF244321}">
                <p14:modId xmlns:p14="http://schemas.microsoft.com/office/powerpoint/2010/main" val="631261134"/>
              </p:ext>
            </p:extLst>
          </p:nvPr>
        </p:nvGraphicFramePr>
        <p:xfrm>
          <a:off x="4452654" y="2581198"/>
          <a:ext cx="3918400" cy="1826030"/>
        </p:xfrm>
        <a:graphic>
          <a:graphicData uri="http://schemas.openxmlformats.org/drawingml/2006/chart">
            <c:chart xmlns:c="http://schemas.openxmlformats.org/drawingml/2006/chart" xmlns:r="http://schemas.openxmlformats.org/officeDocument/2006/relationships" r:id="rId18"/>
          </a:graphicData>
        </a:graphic>
      </p:graphicFrame>
    </p:spTree>
    <p:extLst>
      <p:ext uri="{BB962C8B-B14F-4D97-AF65-F5344CB8AC3E}">
        <p14:creationId xmlns:p14="http://schemas.microsoft.com/office/powerpoint/2010/main" val="409872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2">
            <a:extLst>
              <a:ext uri="{FF2B5EF4-FFF2-40B4-BE49-F238E27FC236}">
                <a16:creationId xmlns:a16="http://schemas.microsoft.com/office/drawing/2014/main" id="{26EAD297-CF10-FA46-B1E8-1C90087CCD69}"/>
              </a:ext>
            </a:extLst>
          </p:cNvPr>
          <p:cNvSpPr>
            <a:spLocks/>
          </p:cNvSpPr>
          <p:nvPr>
            <p:custDataLst>
              <p:tags r:id="rId1"/>
            </p:custDataLst>
          </p:nvPr>
        </p:nvSpPr>
        <p:spPr bwMode="auto">
          <a:xfrm>
            <a:off x="4051301" y="1103653"/>
            <a:ext cx="1039813" cy="4044610"/>
          </a:xfrm>
          <a:custGeom>
            <a:avLst/>
            <a:gdLst/>
            <a:ahLst/>
            <a:cxnLst/>
            <a:rect l="l" t="t" r="r" b="b"/>
            <a:pathLst>
              <a:path w="1039813" h="4044610">
                <a:moveTo>
                  <a:pt x="519907" y="95280"/>
                </a:moveTo>
                <a:cubicBezTo>
                  <a:pt x="284499" y="95280"/>
                  <a:pt x="93663" y="285820"/>
                  <a:pt x="93663" y="520862"/>
                </a:cubicBezTo>
                <a:cubicBezTo>
                  <a:pt x="93663" y="755904"/>
                  <a:pt x="284499" y="946444"/>
                  <a:pt x="519907" y="946444"/>
                </a:cubicBezTo>
                <a:cubicBezTo>
                  <a:pt x="755315" y="946444"/>
                  <a:pt x="946151" y="755904"/>
                  <a:pt x="946151" y="520862"/>
                </a:cubicBezTo>
                <a:cubicBezTo>
                  <a:pt x="946151" y="285820"/>
                  <a:pt x="755315" y="95280"/>
                  <a:pt x="519907" y="95280"/>
                </a:cubicBezTo>
                <a:close/>
                <a:moveTo>
                  <a:pt x="520700" y="0"/>
                </a:moveTo>
                <a:cubicBezTo>
                  <a:pt x="808038" y="0"/>
                  <a:pt x="1039813" y="231847"/>
                  <a:pt x="1039813" y="520861"/>
                </a:cubicBezTo>
                <a:cubicBezTo>
                  <a:pt x="1039813" y="792407"/>
                  <a:pt x="831851" y="1016314"/>
                  <a:pt x="568325" y="1040133"/>
                </a:cubicBezTo>
                <a:cubicBezTo>
                  <a:pt x="568325" y="1040133"/>
                  <a:pt x="568325" y="1276744"/>
                  <a:pt x="568325" y="4044610"/>
                </a:cubicBezTo>
                <a:cubicBezTo>
                  <a:pt x="568325" y="4044610"/>
                  <a:pt x="569913" y="4041434"/>
                  <a:pt x="473075" y="4041434"/>
                </a:cubicBezTo>
                <a:cubicBezTo>
                  <a:pt x="473075" y="4041434"/>
                  <a:pt x="471488" y="3808000"/>
                  <a:pt x="471488" y="1040133"/>
                </a:cubicBezTo>
                <a:cubicBezTo>
                  <a:pt x="207963" y="1016314"/>
                  <a:pt x="0" y="792407"/>
                  <a:pt x="0" y="520861"/>
                </a:cubicBezTo>
                <a:cubicBezTo>
                  <a:pt x="0" y="231847"/>
                  <a:pt x="231775" y="0"/>
                  <a:pt x="520700" y="0"/>
                </a:cubicBez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1" name="PA_任意多边形 16">
            <a:extLst>
              <a:ext uri="{FF2B5EF4-FFF2-40B4-BE49-F238E27FC236}">
                <a16:creationId xmlns:a16="http://schemas.microsoft.com/office/drawing/2014/main" id="{1A15640A-E706-E247-B03B-6BC2548883CD}"/>
              </a:ext>
            </a:extLst>
          </p:cNvPr>
          <p:cNvSpPr>
            <a:spLocks noEditPoints="1"/>
          </p:cNvSpPr>
          <p:nvPr>
            <p:custDataLst>
              <p:tags r:id="rId2"/>
            </p:custDataLst>
          </p:nvPr>
        </p:nvSpPr>
        <p:spPr bwMode="auto">
          <a:xfrm>
            <a:off x="4398964" y="1464127"/>
            <a:ext cx="344487" cy="322362"/>
          </a:xfrm>
          <a:custGeom>
            <a:avLst/>
            <a:gdLst>
              <a:gd name="T0" fmla="*/ 52 w 183"/>
              <a:gd name="T1" fmla="*/ 142 h 172"/>
              <a:gd name="T2" fmla="*/ 156 w 183"/>
              <a:gd name="T3" fmla="*/ 138 h 172"/>
              <a:gd name="T4" fmla="*/ 156 w 183"/>
              <a:gd name="T5" fmla="*/ 146 h 172"/>
              <a:gd name="T6" fmla="*/ 56 w 183"/>
              <a:gd name="T7" fmla="*/ 24 h 172"/>
              <a:gd name="T8" fmla="*/ 52 w 183"/>
              <a:gd name="T9" fmla="*/ 28 h 172"/>
              <a:gd name="T10" fmla="*/ 52 w 183"/>
              <a:gd name="T11" fmla="*/ 58 h 172"/>
              <a:gd name="T12" fmla="*/ 57 w 183"/>
              <a:gd name="T13" fmla="*/ 62 h 172"/>
              <a:gd name="T14" fmla="*/ 156 w 183"/>
              <a:gd name="T15" fmla="*/ 62 h 172"/>
              <a:gd name="T16" fmla="*/ 160 w 183"/>
              <a:gd name="T17" fmla="*/ 28 h 172"/>
              <a:gd name="T18" fmla="*/ 156 w 183"/>
              <a:gd name="T19" fmla="*/ 24 h 172"/>
              <a:gd name="T20" fmla="*/ 61 w 183"/>
              <a:gd name="T21" fmla="*/ 54 h 172"/>
              <a:gd name="T22" fmla="*/ 61 w 183"/>
              <a:gd name="T23" fmla="*/ 32 h 172"/>
              <a:gd name="T24" fmla="*/ 152 w 183"/>
              <a:gd name="T25" fmla="*/ 54 h 172"/>
              <a:gd name="T26" fmla="*/ 29 w 183"/>
              <a:gd name="T27" fmla="*/ 52 h 172"/>
              <a:gd name="T28" fmla="*/ 14 w 183"/>
              <a:gd name="T29" fmla="*/ 52 h 172"/>
              <a:gd name="T30" fmla="*/ 29 w 183"/>
              <a:gd name="T31" fmla="*/ 150 h 172"/>
              <a:gd name="T32" fmla="*/ 22 w 183"/>
              <a:gd name="T33" fmla="*/ 172 h 172"/>
              <a:gd name="T34" fmla="*/ 7 w 183"/>
              <a:gd name="T35" fmla="*/ 166 h 172"/>
              <a:gd name="T36" fmla="*/ 0 w 183"/>
              <a:gd name="T37" fmla="*/ 150 h 172"/>
              <a:gd name="T38" fmla="*/ 0 w 183"/>
              <a:gd name="T39" fmla="*/ 45 h 172"/>
              <a:gd name="T40" fmla="*/ 29 w 183"/>
              <a:gd name="T41" fmla="*/ 38 h 172"/>
              <a:gd name="T42" fmla="*/ 37 w 183"/>
              <a:gd name="T43" fmla="*/ 0 h 172"/>
              <a:gd name="T44" fmla="*/ 176 w 183"/>
              <a:gd name="T45" fmla="*/ 0 h 172"/>
              <a:gd name="T46" fmla="*/ 183 w 183"/>
              <a:gd name="T47" fmla="*/ 7 h 172"/>
              <a:gd name="T48" fmla="*/ 177 w 183"/>
              <a:gd name="T49" fmla="*/ 166 h 172"/>
              <a:gd name="T50" fmla="*/ 177 w 183"/>
              <a:gd name="T51" fmla="*/ 166 h 172"/>
              <a:gd name="T52" fmla="*/ 22 w 183"/>
              <a:gd name="T53" fmla="*/ 172 h 172"/>
              <a:gd name="T54" fmla="*/ 22 w 183"/>
              <a:gd name="T55" fmla="*/ 172 h 172"/>
              <a:gd name="T56" fmla="*/ 169 w 183"/>
              <a:gd name="T57" fmla="*/ 150 h 172"/>
              <a:gd name="T58" fmla="*/ 44 w 183"/>
              <a:gd name="T59" fmla="*/ 14 h 172"/>
              <a:gd name="T60" fmla="*/ 42 w 183"/>
              <a:gd name="T61" fmla="*/ 158 h 172"/>
              <a:gd name="T62" fmla="*/ 167 w 183"/>
              <a:gd name="T63" fmla="*/ 156 h 172"/>
              <a:gd name="T64" fmla="*/ 169 w 183"/>
              <a:gd name="T65" fmla="*/ 150 h 172"/>
              <a:gd name="T66" fmla="*/ 111 w 183"/>
              <a:gd name="T67" fmla="*/ 70 h 172"/>
              <a:gd name="T68" fmla="*/ 156 w 183"/>
              <a:gd name="T69" fmla="*/ 70 h 172"/>
              <a:gd name="T70" fmla="*/ 160 w 183"/>
              <a:gd name="T71" fmla="*/ 75 h 172"/>
              <a:gd name="T72" fmla="*/ 156 w 183"/>
              <a:gd name="T73" fmla="*/ 101 h 172"/>
              <a:gd name="T74" fmla="*/ 111 w 183"/>
              <a:gd name="T75" fmla="*/ 101 h 172"/>
              <a:gd name="T76" fmla="*/ 107 w 183"/>
              <a:gd name="T77" fmla="*/ 97 h 172"/>
              <a:gd name="T78" fmla="*/ 111 w 183"/>
              <a:gd name="T79" fmla="*/ 70 h 172"/>
              <a:gd name="T80" fmla="*/ 152 w 183"/>
              <a:gd name="T81" fmla="*/ 79 h 172"/>
              <a:gd name="T82" fmla="*/ 115 w 183"/>
              <a:gd name="T83" fmla="*/ 93 h 172"/>
              <a:gd name="T84" fmla="*/ 152 w 183"/>
              <a:gd name="T85" fmla="*/ 79 h 172"/>
              <a:gd name="T86" fmla="*/ 56 w 183"/>
              <a:gd name="T87" fmla="*/ 79 h 172"/>
              <a:gd name="T88" fmla="*/ 56 w 183"/>
              <a:gd name="T89" fmla="*/ 70 h 172"/>
              <a:gd name="T90" fmla="*/ 102 w 183"/>
              <a:gd name="T91" fmla="*/ 75 h 172"/>
              <a:gd name="T92" fmla="*/ 56 w 183"/>
              <a:gd name="T93" fmla="*/ 79 h 172"/>
              <a:gd name="T94" fmla="*/ 56 w 183"/>
              <a:gd name="T95" fmla="*/ 101 h 172"/>
              <a:gd name="T96" fmla="*/ 56 w 183"/>
              <a:gd name="T97" fmla="*/ 93 h 172"/>
              <a:gd name="T98" fmla="*/ 102 w 183"/>
              <a:gd name="T99" fmla="*/ 97 h 172"/>
              <a:gd name="T100" fmla="*/ 56 w 183"/>
              <a:gd name="T101" fmla="*/ 101 h 172"/>
              <a:gd name="T102" fmla="*/ 56 w 183"/>
              <a:gd name="T103" fmla="*/ 124 h 172"/>
              <a:gd name="T104" fmla="*/ 56 w 183"/>
              <a:gd name="T105" fmla="*/ 115 h 172"/>
              <a:gd name="T106" fmla="*/ 160 w 183"/>
              <a:gd name="T107" fmla="*/ 120 h 172"/>
              <a:gd name="T108" fmla="*/ 56 w 183"/>
              <a:gd name="T109" fmla="*/ 12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172">
                <a:moveTo>
                  <a:pt x="56" y="146"/>
                </a:moveTo>
                <a:cubicBezTo>
                  <a:pt x="54" y="146"/>
                  <a:pt x="52" y="145"/>
                  <a:pt x="52" y="142"/>
                </a:cubicBezTo>
                <a:cubicBezTo>
                  <a:pt x="52" y="140"/>
                  <a:pt x="54" y="138"/>
                  <a:pt x="56" y="138"/>
                </a:cubicBezTo>
                <a:cubicBezTo>
                  <a:pt x="156" y="138"/>
                  <a:pt x="156" y="138"/>
                  <a:pt x="156" y="138"/>
                </a:cubicBezTo>
                <a:cubicBezTo>
                  <a:pt x="158" y="138"/>
                  <a:pt x="160" y="140"/>
                  <a:pt x="160" y="142"/>
                </a:cubicBezTo>
                <a:cubicBezTo>
                  <a:pt x="160" y="145"/>
                  <a:pt x="158" y="146"/>
                  <a:pt x="156" y="146"/>
                </a:cubicBezTo>
                <a:cubicBezTo>
                  <a:pt x="56" y="146"/>
                  <a:pt x="56" y="146"/>
                  <a:pt x="56" y="146"/>
                </a:cubicBezTo>
                <a:close/>
                <a:moveTo>
                  <a:pt x="56" y="24"/>
                </a:moveTo>
                <a:cubicBezTo>
                  <a:pt x="56" y="24"/>
                  <a:pt x="56" y="24"/>
                  <a:pt x="56" y="24"/>
                </a:cubicBezTo>
                <a:cubicBezTo>
                  <a:pt x="54" y="24"/>
                  <a:pt x="52" y="26"/>
                  <a:pt x="52" y="28"/>
                </a:cubicBezTo>
                <a:cubicBezTo>
                  <a:pt x="52" y="28"/>
                  <a:pt x="52" y="28"/>
                  <a:pt x="52" y="28"/>
                </a:cubicBezTo>
                <a:cubicBezTo>
                  <a:pt x="52" y="58"/>
                  <a:pt x="52" y="58"/>
                  <a:pt x="52" y="58"/>
                </a:cubicBezTo>
                <a:cubicBezTo>
                  <a:pt x="52" y="60"/>
                  <a:pt x="54" y="62"/>
                  <a:pt x="56" y="62"/>
                </a:cubicBezTo>
                <a:cubicBezTo>
                  <a:pt x="57" y="62"/>
                  <a:pt x="57" y="62"/>
                  <a:pt x="57" y="62"/>
                </a:cubicBezTo>
                <a:cubicBezTo>
                  <a:pt x="156" y="62"/>
                  <a:pt x="156" y="62"/>
                  <a:pt x="156" y="62"/>
                </a:cubicBezTo>
                <a:cubicBezTo>
                  <a:pt x="156" y="62"/>
                  <a:pt x="156" y="62"/>
                  <a:pt x="156" y="62"/>
                </a:cubicBezTo>
                <a:cubicBezTo>
                  <a:pt x="158" y="62"/>
                  <a:pt x="160" y="60"/>
                  <a:pt x="160" y="58"/>
                </a:cubicBezTo>
                <a:cubicBezTo>
                  <a:pt x="160" y="28"/>
                  <a:pt x="160" y="28"/>
                  <a:pt x="160" y="28"/>
                </a:cubicBezTo>
                <a:cubicBezTo>
                  <a:pt x="160" y="28"/>
                  <a:pt x="160" y="28"/>
                  <a:pt x="160" y="28"/>
                </a:cubicBezTo>
                <a:cubicBezTo>
                  <a:pt x="160" y="26"/>
                  <a:pt x="158" y="24"/>
                  <a:pt x="156" y="24"/>
                </a:cubicBezTo>
                <a:cubicBezTo>
                  <a:pt x="56" y="24"/>
                  <a:pt x="56" y="24"/>
                  <a:pt x="56" y="24"/>
                </a:cubicBezTo>
                <a:close/>
                <a:moveTo>
                  <a:pt x="61" y="54"/>
                </a:moveTo>
                <a:cubicBezTo>
                  <a:pt x="61" y="54"/>
                  <a:pt x="61" y="54"/>
                  <a:pt x="61" y="54"/>
                </a:cubicBezTo>
                <a:cubicBezTo>
                  <a:pt x="61" y="32"/>
                  <a:pt x="61" y="32"/>
                  <a:pt x="61" y="32"/>
                </a:cubicBezTo>
                <a:cubicBezTo>
                  <a:pt x="152" y="32"/>
                  <a:pt x="152" y="32"/>
                  <a:pt x="152" y="32"/>
                </a:cubicBezTo>
                <a:cubicBezTo>
                  <a:pt x="152" y="54"/>
                  <a:pt x="152" y="54"/>
                  <a:pt x="152" y="54"/>
                </a:cubicBezTo>
                <a:cubicBezTo>
                  <a:pt x="61" y="54"/>
                  <a:pt x="61" y="54"/>
                  <a:pt x="61" y="54"/>
                </a:cubicBezTo>
                <a:close/>
                <a:moveTo>
                  <a:pt x="29" y="52"/>
                </a:moveTo>
                <a:cubicBezTo>
                  <a:pt x="29" y="52"/>
                  <a:pt x="29" y="52"/>
                  <a:pt x="29" y="52"/>
                </a:cubicBezTo>
                <a:cubicBezTo>
                  <a:pt x="14" y="52"/>
                  <a:pt x="14" y="52"/>
                  <a:pt x="14" y="52"/>
                </a:cubicBezTo>
                <a:cubicBezTo>
                  <a:pt x="14" y="150"/>
                  <a:pt x="14" y="150"/>
                  <a:pt x="14" y="150"/>
                </a:cubicBezTo>
                <a:cubicBezTo>
                  <a:pt x="14" y="160"/>
                  <a:pt x="29" y="160"/>
                  <a:pt x="29" y="150"/>
                </a:cubicBezTo>
                <a:cubicBezTo>
                  <a:pt x="29" y="52"/>
                  <a:pt x="29" y="52"/>
                  <a:pt x="29" y="52"/>
                </a:cubicBezTo>
                <a:close/>
                <a:moveTo>
                  <a:pt x="22" y="172"/>
                </a:moveTo>
                <a:cubicBezTo>
                  <a:pt x="22" y="172"/>
                  <a:pt x="22" y="172"/>
                  <a:pt x="22" y="172"/>
                </a:cubicBezTo>
                <a:cubicBezTo>
                  <a:pt x="16" y="172"/>
                  <a:pt x="10" y="170"/>
                  <a:pt x="7" y="166"/>
                </a:cubicBezTo>
                <a:cubicBezTo>
                  <a:pt x="6" y="166"/>
                  <a:pt x="6" y="166"/>
                  <a:pt x="6" y="166"/>
                </a:cubicBezTo>
                <a:cubicBezTo>
                  <a:pt x="3" y="162"/>
                  <a:pt x="0" y="156"/>
                  <a:pt x="0" y="150"/>
                </a:cubicBezTo>
                <a:cubicBezTo>
                  <a:pt x="0" y="45"/>
                  <a:pt x="0" y="45"/>
                  <a:pt x="0" y="45"/>
                </a:cubicBezTo>
                <a:cubicBezTo>
                  <a:pt x="0" y="45"/>
                  <a:pt x="0" y="45"/>
                  <a:pt x="0" y="45"/>
                </a:cubicBezTo>
                <a:cubicBezTo>
                  <a:pt x="0" y="41"/>
                  <a:pt x="3" y="38"/>
                  <a:pt x="7" y="38"/>
                </a:cubicBezTo>
                <a:cubicBezTo>
                  <a:pt x="29" y="38"/>
                  <a:pt x="29" y="38"/>
                  <a:pt x="29" y="38"/>
                </a:cubicBezTo>
                <a:cubicBezTo>
                  <a:pt x="29" y="7"/>
                  <a:pt x="29" y="7"/>
                  <a:pt x="29" y="7"/>
                </a:cubicBezTo>
                <a:cubicBezTo>
                  <a:pt x="29" y="3"/>
                  <a:pt x="33" y="0"/>
                  <a:pt x="37" y="0"/>
                </a:cubicBezTo>
                <a:cubicBezTo>
                  <a:pt x="37" y="0"/>
                  <a:pt x="37" y="0"/>
                  <a:pt x="37" y="0"/>
                </a:cubicBezTo>
                <a:cubicBezTo>
                  <a:pt x="176" y="0"/>
                  <a:pt x="176" y="0"/>
                  <a:pt x="176" y="0"/>
                </a:cubicBezTo>
                <a:cubicBezTo>
                  <a:pt x="180" y="0"/>
                  <a:pt x="183" y="3"/>
                  <a:pt x="183" y="7"/>
                </a:cubicBezTo>
                <a:cubicBezTo>
                  <a:pt x="183" y="7"/>
                  <a:pt x="183" y="7"/>
                  <a:pt x="183" y="7"/>
                </a:cubicBezTo>
                <a:cubicBezTo>
                  <a:pt x="183" y="150"/>
                  <a:pt x="183" y="150"/>
                  <a:pt x="183" y="150"/>
                </a:cubicBezTo>
                <a:cubicBezTo>
                  <a:pt x="183" y="156"/>
                  <a:pt x="181" y="162"/>
                  <a:pt x="177" y="166"/>
                </a:cubicBezTo>
                <a:cubicBezTo>
                  <a:pt x="177" y="166"/>
                  <a:pt x="177" y="166"/>
                  <a:pt x="177" y="166"/>
                </a:cubicBezTo>
                <a:cubicBezTo>
                  <a:pt x="177" y="166"/>
                  <a:pt x="177" y="166"/>
                  <a:pt x="177" y="166"/>
                </a:cubicBezTo>
                <a:cubicBezTo>
                  <a:pt x="173" y="170"/>
                  <a:pt x="167" y="172"/>
                  <a:pt x="161" y="172"/>
                </a:cubicBezTo>
                <a:cubicBezTo>
                  <a:pt x="22" y="172"/>
                  <a:pt x="22" y="172"/>
                  <a:pt x="22" y="172"/>
                </a:cubicBezTo>
                <a:cubicBezTo>
                  <a:pt x="22" y="172"/>
                  <a:pt x="22" y="172"/>
                  <a:pt x="22" y="172"/>
                </a:cubicBezTo>
                <a:cubicBezTo>
                  <a:pt x="22" y="172"/>
                  <a:pt x="22" y="172"/>
                  <a:pt x="22" y="172"/>
                </a:cubicBezTo>
                <a:close/>
                <a:moveTo>
                  <a:pt x="169" y="150"/>
                </a:moveTo>
                <a:cubicBezTo>
                  <a:pt x="169" y="150"/>
                  <a:pt x="169" y="150"/>
                  <a:pt x="169" y="150"/>
                </a:cubicBezTo>
                <a:cubicBezTo>
                  <a:pt x="169" y="14"/>
                  <a:pt x="169" y="14"/>
                  <a:pt x="169" y="14"/>
                </a:cubicBezTo>
                <a:cubicBezTo>
                  <a:pt x="44" y="14"/>
                  <a:pt x="44" y="14"/>
                  <a:pt x="44" y="14"/>
                </a:cubicBezTo>
                <a:cubicBezTo>
                  <a:pt x="44" y="59"/>
                  <a:pt x="44" y="105"/>
                  <a:pt x="44" y="150"/>
                </a:cubicBezTo>
                <a:cubicBezTo>
                  <a:pt x="44" y="153"/>
                  <a:pt x="43" y="156"/>
                  <a:pt x="42" y="158"/>
                </a:cubicBezTo>
                <a:cubicBezTo>
                  <a:pt x="161" y="158"/>
                  <a:pt x="161" y="158"/>
                  <a:pt x="161" y="158"/>
                </a:cubicBezTo>
                <a:cubicBezTo>
                  <a:pt x="163" y="158"/>
                  <a:pt x="165" y="157"/>
                  <a:pt x="167" y="156"/>
                </a:cubicBezTo>
                <a:cubicBezTo>
                  <a:pt x="167" y="156"/>
                  <a:pt x="167" y="156"/>
                  <a:pt x="167" y="156"/>
                </a:cubicBezTo>
                <a:cubicBezTo>
                  <a:pt x="168" y="154"/>
                  <a:pt x="169" y="153"/>
                  <a:pt x="169" y="150"/>
                </a:cubicBezTo>
                <a:close/>
                <a:moveTo>
                  <a:pt x="111" y="70"/>
                </a:moveTo>
                <a:cubicBezTo>
                  <a:pt x="111" y="70"/>
                  <a:pt x="111" y="70"/>
                  <a:pt x="111" y="70"/>
                </a:cubicBezTo>
                <a:cubicBezTo>
                  <a:pt x="111" y="70"/>
                  <a:pt x="111" y="70"/>
                  <a:pt x="111" y="70"/>
                </a:cubicBezTo>
                <a:cubicBezTo>
                  <a:pt x="156" y="70"/>
                  <a:pt x="156" y="70"/>
                  <a:pt x="156" y="70"/>
                </a:cubicBezTo>
                <a:cubicBezTo>
                  <a:pt x="158" y="70"/>
                  <a:pt x="160" y="72"/>
                  <a:pt x="160" y="75"/>
                </a:cubicBezTo>
                <a:cubicBezTo>
                  <a:pt x="160" y="75"/>
                  <a:pt x="160" y="75"/>
                  <a:pt x="160" y="75"/>
                </a:cubicBezTo>
                <a:cubicBezTo>
                  <a:pt x="160" y="97"/>
                  <a:pt x="160" y="97"/>
                  <a:pt x="160" y="97"/>
                </a:cubicBezTo>
                <a:cubicBezTo>
                  <a:pt x="160" y="99"/>
                  <a:pt x="158" y="101"/>
                  <a:pt x="156" y="101"/>
                </a:cubicBezTo>
                <a:cubicBezTo>
                  <a:pt x="156" y="101"/>
                  <a:pt x="156" y="101"/>
                  <a:pt x="156" y="101"/>
                </a:cubicBezTo>
                <a:cubicBezTo>
                  <a:pt x="111" y="101"/>
                  <a:pt x="111" y="101"/>
                  <a:pt x="111" y="101"/>
                </a:cubicBezTo>
                <a:cubicBezTo>
                  <a:pt x="109" y="101"/>
                  <a:pt x="107" y="99"/>
                  <a:pt x="107" y="97"/>
                </a:cubicBezTo>
                <a:cubicBezTo>
                  <a:pt x="107" y="97"/>
                  <a:pt x="107" y="97"/>
                  <a:pt x="107" y="97"/>
                </a:cubicBezTo>
                <a:cubicBezTo>
                  <a:pt x="107" y="75"/>
                  <a:pt x="107" y="75"/>
                  <a:pt x="107" y="75"/>
                </a:cubicBezTo>
                <a:cubicBezTo>
                  <a:pt x="107" y="72"/>
                  <a:pt x="109" y="70"/>
                  <a:pt x="111" y="70"/>
                </a:cubicBezTo>
                <a:close/>
                <a:moveTo>
                  <a:pt x="152" y="79"/>
                </a:moveTo>
                <a:cubicBezTo>
                  <a:pt x="152" y="79"/>
                  <a:pt x="152" y="79"/>
                  <a:pt x="152" y="79"/>
                </a:cubicBezTo>
                <a:cubicBezTo>
                  <a:pt x="115" y="79"/>
                  <a:pt x="115" y="79"/>
                  <a:pt x="115" y="79"/>
                </a:cubicBezTo>
                <a:cubicBezTo>
                  <a:pt x="115" y="93"/>
                  <a:pt x="115" y="93"/>
                  <a:pt x="115" y="93"/>
                </a:cubicBezTo>
                <a:cubicBezTo>
                  <a:pt x="152" y="93"/>
                  <a:pt x="152" y="93"/>
                  <a:pt x="152" y="93"/>
                </a:cubicBezTo>
                <a:cubicBezTo>
                  <a:pt x="152" y="79"/>
                  <a:pt x="152" y="79"/>
                  <a:pt x="152" y="79"/>
                </a:cubicBezTo>
                <a:close/>
                <a:moveTo>
                  <a:pt x="56" y="79"/>
                </a:moveTo>
                <a:cubicBezTo>
                  <a:pt x="56" y="79"/>
                  <a:pt x="56" y="79"/>
                  <a:pt x="56" y="79"/>
                </a:cubicBezTo>
                <a:cubicBezTo>
                  <a:pt x="54" y="79"/>
                  <a:pt x="52" y="77"/>
                  <a:pt x="52" y="75"/>
                </a:cubicBezTo>
                <a:cubicBezTo>
                  <a:pt x="52" y="72"/>
                  <a:pt x="54" y="70"/>
                  <a:pt x="56" y="70"/>
                </a:cubicBezTo>
                <a:cubicBezTo>
                  <a:pt x="97" y="70"/>
                  <a:pt x="97" y="70"/>
                  <a:pt x="97" y="70"/>
                </a:cubicBezTo>
                <a:cubicBezTo>
                  <a:pt x="100" y="70"/>
                  <a:pt x="102" y="72"/>
                  <a:pt x="102" y="75"/>
                </a:cubicBezTo>
                <a:cubicBezTo>
                  <a:pt x="102" y="77"/>
                  <a:pt x="100" y="79"/>
                  <a:pt x="97" y="79"/>
                </a:cubicBezTo>
                <a:cubicBezTo>
                  <a:pt x="56" y="79"/>
                  <a:pt x="56" y="79"/>
                  <a:pt x="56" y="79"/>
                </a:cubicBezTo>
                <a:close/>
                <a:moveTo>
                  <a:pt x="56" y="101"/>
                </a:moveTo>
                <a:cubicBezTo>
                  <a:pt x="56" y="101"/>
                  <a:pt x="56" y="101"/>
                  <a:pt x="56" y="101"/>
                </a:cubicBezTo>
                <a:cubicBezTo>
                  <a:pt x="54" y="101"/>
                  <a:pt x="52" y="99"/>
                  <a:pt x="52" y="97"/>
                </a:cubicBezTo>
                <a:cubicBezTo>
                  <a:pt x="52" y="95"/>
                  <a:pt x="54" y="93"/>
                  <a:pt x="56" y="93"/>
                </a:cubicBezTo>
                <a:cubicBezTo>
                  <a:pt x="97" y="93"/>
                  <a:pt x="97" y="93"/>
                  <a:pt x="97" y="93"/>
                </a:cubicBezTo>
                <a:cubicBezTo>
                  <a:pt x="100" y="93"/>
                  <a:pt x="102" y="95"/>
                  <a:pt x="102" y="97"/>
                </a:cubicBezTo>
                <a:cubicBezTo>
                  <a:pt x="102" y="99"/>
                  <a:pt x="100" y="101"/>
                  <a:pt x="97" y="101"/>
                </a:cubicBezTo>
                <a:cubicBezTo>
                  <a:pt x="56" y="101"/>
                  <a:pt x="56" y="101"/>
                  <a:pt x="56" y="101"/>
                </a:cubicBezTo>
                <a:close/>
                <a:moveTo>
                  <a:pt x="56" y="124"/>
                </a:moveTo>
                <a:cubicBezTo>
                  <a:pt x="56" y="124"/>
                  <a:pt x="56" y="124"/>
                  <a:pt x="56" y="124"/>
                </a:cubicBezTo>
                <a:cubicBezTo>
                  <a:pt x="54" y="124"/>
                  <a:pt x="52" y="122"/>
                  <a:pt x="52" y="120"/>
                </a:cubicBezTo>
                <a:cubicBezTo>
                  <a:pt x="52" y="117"/>
                  <a:pt x="54" y="115"/>
                  <a:pt x="56" y="115"/>
                </a:cubicBezTo>
                <a:cubicBezTo>
                  <a:pt x="156" y="115"/>
                  <a:pt x="156" y="115"/>
                  <a:pt x="156" y="115"/>
                </a:cubicBezTo>
                <a:cubicBezTo>
                  <a:pt x="158" y="115"/>
                  <a:pt x="160" y="117"/>
                  <a:pt x="160" y="120"/>
                </a:cubicBezTo>
                <a:cubicBezTo>
                  <a:pt x="160" y="122"/>
                  <a:pt x="158" y="124"/>
                  <a:pt x="156" y="124"/>
                </a:cubicBezTo>
                <a:cubicBezTo>
                  <a:pt x="56" y="124"/>
                  <a:pt x="56" y="124"/>
                  <a:pt x="56" y="124"/>
                </a:cubicBezTo>
                <a:close/>
              </a:path>
            </a:pathLst>
          </a:custGeom>
          <a:solidFill>
            <a:srgbClr val="F6E7E4"/>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PA_淘宝店chenying0907 18">
            <a:extLst>
              <a:ext uri="{FF2B5EF4-FFF2-40B4-BE49-F238E27FC236}">
                <a16:creationId xmlns:a16="http://schemas.microsoft.com/office/drawing/2014/main" id="{13FF044C-F166-BD45-B9D7-CA321DF3F3C8}"/>
              </a:ext>
            </a:extLst>
          </p:cNvPr>
          <p:cNvSpPr>
            <a:spLocks noChangeArrowheads="1"/>
          </p:cNvSpPr>
          <p:nvPr>
            <p:custDataLst>
              <p:tags r:id="rId3"/>
            </p:custDataLst>
          </p:nvPr>
        </p:nvSpPr>
        <p:spPr bwMode="auto">
          <a:xfrm>
            <a:off x="5291892" y="942475"/>
            <a:ext cx="3033696"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100" b="1" dirty="0">
                <a:latin typeface="Noto Sans S Chinese Medium" panose="020B0600000000000000" pitchFamily="34" charset="-122"/>
                <a:ea typeface="Noto Sans S Chinese Medium" panose="020B0600000000000000" pitchFamily="34" charset="-122"/>
              </a:rPr>
              <a:t>Identity verification</a:t>
            </a: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1. </a:t>
            </a:r>
            <a:r>
              <a:rPr lang="en-US" altLang="zh-CN" sz="900" b="1" dirty="0" err="1">
                <a:latin typeface="Noto Sans S Chinese Medium" panose="020B0600000000000000" pitchFamily="34" charset="-122"/>
                <a:ea typeface="Noto Sans S Chinese Medium" panose="020B0600000000000000" pitchFamily="34" charset="-122"/>
              </a:rPr>
              <a:t>Trulioo</a:t>
            </a:r>
            <a:r>
              <a:rPr lang="en-US" altLang="zh-CN" sz="800" dirty="0">
                <a:latin typeface="Noto Sans S Chinese Medium" panose="020B0600000000000000" pitchFamily="34" charset="-122"/>
                <a:ea typeface="Noto Sans S Chinese Medium" panose="020B0600000000000000" pitchFamily="34" charset="-122"/>
              </a:rPr>
              <a:t> Electronic Identity Verification: </a:t>
            </a:r>
            <a:r>
              <a:rPr lang="en-US" altLang="zh-CN" sz="800" dirty="0" err="1">
                <a:latin typeface="Noto Sans S Chinese Medium" panose="020B0600000000000000" pitchFamily="34" charset="-122"/>
                <a:ea typeface="Noto Sans S Chinese Medium" panose="020B0600000000000000" pitchFamily="34" charset="-122"/>
              </a:rPr>
              <a:t>GlobalGateway</a:t>
            </a:r>
            <a:r>
              <a:rPr lang="en-US" altLang="zh-CN" sz="800" dirty="0">
                <a:latin typeface="Noto Sans S Chinese Medium" panose="020B0600000000000000" pitchFamily="34" charset="-122"/>
                <a:ea typeface="Noto Sans S Chinese Medium" panose="020B0600000000000000" pitchFamily="34" charset="-122"/>
              </a:rPr>
              <a:t> verifications return comprehensive results; Not simply a match score but verification results matrix</a:t>
            </a: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2. </a:t>
            </a:r>
            <a:r>
              <a:rPr lang="en-US" altLang="zh-CN" sz="900" b="1" dirty="0">
                <a:latin typeface="Noto Sans S Chinese Medium" panose="020B0600000000000000" pitchFamily="34" charset="-122"/>
                <a:ea typeface="Noto Sans S Chinese Medium" panose="020B0600000000000000" pitchFamily="34" charset="-122"/>
              </a:rPr>
              <a:t>TransUnion</a:t>
            </a:r>
            <a:r>
              <a:rPr lang="en-US" altLang="zh-CN" sz="800" dirty="0">
                <a:latin typeface="Noto Sans S Chinese Medium" panose="020B0600000000000000" pitchFamily="34" charset="-122"/>
                <a:ea typeface="Noto Sans S Chinese Medium" panose="020B0600000000000000" pitchFamily="34" charset="-122"/>
              </a:rPr>
              <a:t> Identity Verification and Authentication Services: Verifying consumer-provided information against multiple sources; Assessing the risk of a transaction from initial interaction whether online or mobile; Deploying one of two authentication modes dynamically.</a:t>
            </a: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3. </a:t>
            </a:r>
            <a:r>
              <a:rPr lang="en-US" altLang="zh-CN" sz="900" b="1" dirty="0" err="1">
                <a:latin typeface="Noto Sans S Chinese Medium" panose="020B0600000000000000" pitchFamily="34" charset="-122"/>
                <a:ea typeface="Noto Sans S Chinese Medium" panose="020B0600000000000000" pitchFamily="34" charset="-122"/>
              </a:rPr>
              <a:t>Jumio</a:t>
            </a:r>
            <a:r>
              <a:rPr lang="en-US" altLang="zh-CN" sz="800" dirty="0">
                <a:latin typeface="Noto Sans S Chinese Medium" panose="020B0600000000000000" pitchFamily="34" charset="-122"/>
                <a:ea typeface="Noto Sans S Chinese Medium" panose="020B0600000000000000" pitchFamily="34" charset="-122"/>
              </a:rPr>
              <a:t> End-to-End ID and Identity Verification: Optimizing conversions; Deterring and detecting fraud; Simplifying authentication.</a:t>
            </a:r>
          </a:p>
          <a:p>
            <a:endParaRPr lang="en-US" altLang="zh-CN" sz="800" dirty="0">
              <a:latin typeface="Noto Sans S Chinese Medium" panose="020B0600000000000000" pitchFamily="34" charset="-122"/>
              <a:ea typeface="Noto Sans S Chinese Medium" panose="020B0600000000000000" pitchFamily="34" charset="-122"/>
            </a:endParaRPr>
          </a:p>
          <a:p>
            <a:endParaRPr lang="en-US" altLang="zh-CN" sz="800" dirty="0">
              <a:latin typeface="Noto Sans S Chinese Medium" panose="020B0600000000000000" pitchFamily="34" charset="-122"/>
              <a:ea typeface="Noto Sans S Chinese Medium" panose="020B0600000000000000" pitchFamily="34" charset="-122"/>
            </a:endParaRPr>
          </a:p>
        </p:txBody>
      </p:sp>
      <p:sp>
        <p:nvSpPr>
          <p:cNvPr id="14" name="PA_淘宝店chenying0907 19">
            <a:extLst>
              <a:ext uri="{FF2B5EF4-FFF2-40B4-BE49-F238E27FC236}">
                <a16:creationId xmlns:a16="http://schemas.microsoft.com/office/drawing/2014/main" id="{63A88D0C-95A7-F14C-B759-51B6D68FF2F8}"/>
              </a:ext>
            </a:extLst>
          </p:cNvPr>
          <p:cNvSpPr>
            <a:spLocks noChangeArrowheads="1"/>
          </p:cNvSpPr>
          <p:nvPr>
            <p:custDataLst>
              <p:tags r:id="rId4"/>
            </p:custDataLst>
          </p:nvPr>
        </p:nvSpPr>
        <p:spPr bwMode="auto">
          <a:xfrm>
            <a:off x="364105" y="1001659"/>
            <a:ext cx="360544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100" b="1" dirty="0">
                <a:latin typeface="Noto Sans S Chinese Medium" panose="020B0600000000000000" pitchFamily="34" charset="-122"/>
                <a:ea typeface="Noto Sans S Chinese Medium" panose="020B0600000000000000" pitchFamily="34" charset="-122"/>
              </a:rPr>
              <a:t>Intelligent video analytics</a:t>
            </a: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1.</a:t>
            </a:r>
            <a:r>
              <a:rPr lang="en-US" altLang="zh-CN" sz="900" b="1" dirty="0">
                <a:latin typeface="Noto Sans S Chinese Medium" panose="020B0600000000000000" pitchFamily="34" charset="-122"/>
                <a:ea typeface="Noto Sans S Chinese Medium" panose="020B0600000000000000" pitchFamily="34" charset="-122"/>
              </a:rPr>
              <a:t> </a:t>
            </a:r>
            <a:r>
              <a:rPr lang="en-US" altLang="zh-CN" sz="900" b="1" dirty="0" err="1">
                <a:latin typeface="Noto Sans S Chinese Medium" panose="020B0600000000000000" pitchFamily="34" charset="-122"/>
                <a:ea typeface="Noto Sans S Chinese Medium" panose="020B0600000000000000" pitchFamily="34" charset="-122"/>
              </a:rPr>
              <a:t>Intellivision</a:t>
            </a:r>
            <a:r>
              <a:rPr lang="en-US" altLang="zh-CN" sz="900" b="1" dirty="0">
                <a:latin typeface="Noto Sans S Chinese Medium" panose="020B0600000000000000" pitchFamily="34" charset="-122"/>
                <a:ea typeface="Noto Sans S Chinese Medium" panose="020B0600000000000000" pitchFamily="34" charset="-122"/>
              </a:rPr>
              <a:t> </a:t>
            </a:r>
            <a:r>
              <a:rPr lang="en-US" altLang="zh-CN" sz="800" dirty="0">
                <a:latin typeface="Noto Sans S Chinese Medium" panose="020B0600000000000000" pitchFamily="34" charset="-122"/>
                <a:ea typeface="Noto Sans S Chinese Medium" panose="020B0600000000000000" pitchFamily="34" charset="-122"/>
              </a:rPr>
              <a:t>AI-Based Intelligent Video Analytics (widest offering of AI-based IVA): Real-time AI Video Analytic Processing; The edge can be camera, servers and cloud; Extracting only valid motion and filtering out noise such as lighting changes, weather and animal movements.</a:t>
            </a: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2. </a:t>
            </a:r>
            <a:r>
              <a:rPr lang="en-US" altLang="zh-CN" sz="900" b="1" dirty="0">
                <a:latin typeface="Noto Sans S Chinese Medium" panose="020B0600000000000000" pitchFamily="34" charset="-122"/>
                <a:ea typeface="Noto Sans S Chinese Medium" panose="020B0600000000000000" pitchFamily="34" charset="-122"/>
              </a:rPr>
              <a:t>IBM </a:t>
            </a:r>
            <a:r>
              <a:rPr lang="en-US" altLang="zh-CN" sz="800" dirty="0">
                <a:latin typeface="Noto Sans S Chinese Medium" panose="020B0600000000000000" pitchFamily="34" charset="-122"/>
                <a:ea typeface="Noto Sans S Chinese Medium" panose="020B0600000000000000" pitchFamily="34" charset="-122"/>
              </a:rPr>
              <a:t>Intelligent Video Analytics (security &amp; safety): Facial recognition and people search; Detecting changes to patterns; Video to public safety insight.</a:t>
            </a:r>
          </a:p>
          <a:p>
            <a:endParaRPr lang="en-US" altLang="zh-CN" sz="800" dirty="0">
              <a:latin typeface="Noto Sans S Chinese Medium" panose="020B0600000000000000" pitchFamily="34" charset="-122"/>
              <a:ea typeface="Noto Sans S Chinese Medium" panose="020B0600000000000000" pitchFamily="34" charset="-122"/>
            </a:endParaRP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3. </a:t>
            </a:r>
            <a:r>
              <a:rPr lang="en-US" altLang="zh-CN" sz="900" b="1" dirty="0">
                <a:latin typeface="Noto Sans S Chinese Medium" panose="020B0600000000000000" pitchFamily="34" charset="-122"/>
                <a:ea typeface="Noto Sans S Chinese Medium" panose="020B0600000000000000" pitchFamily="34" charset="-122"/>
              </a:rPr>
              <a:t>NVIDIA</a:t>
            </a:r>
            <a:r>
              <a:rPr lang="en-US" altLang="zh-CN" sz="800" dirty="0">
                <a:latin typeface="Noto Sans S Chinese Medium" panose="020B0600000000000000" pitchFamily="34" charset="-122"/>
                <a:ea typeface="Noto Sans S Chinese Medium" panose="020B0600000000000000" pitchFamily="34" charset="-122"/>
              </a:rPr>
              <a:t> Metropolis platform: Focused on smart city application;</a:t>
            </a:r>
          </a:p>
          <a:p>
            <a:r>
              <a:rPr lang="en-US" altLang="zh-CN" sz="800" dirty="0">
                <a:latin typeface="Noto Sans S Chinese Medium" panose="020B0600000000000000" pitchFamily="34" charset="-122"/>
                <a:ea typeface="Noto Sans S Chinese Medium" panose="020B0600000000000000" pitchFamily="34" charset="-122"/>
              </a:rPr>
              <a:t>Transforming everyday video into valuable insight and decision making;</a:t>
            </a:r>
          </a:p>
          <a:p>
            <a:r>
              <a:rPr lang="en-US" altLang="zh-CN" sz="800" dirty="0">
                <a:latin typeface="Noto Sans S Chinese Medium" panose="020B0600000000000000" pitchFamily="34" charset="-122"/>
                <a:ea typeface="Noto Sans S Chinese Medium" panose="020B0600000000000000" pitchFamily="34" charset="-122"/>
              </a:rPr>
              <a:t>Including retail analytics, traffic management, smart parking, law enforcement, safety and security.</a:t>
            </a:r>
          </a:p>
          <a:p>
            <a:endParaRPr lang="en-US" altLang="zh-CN" sz="800" dirty="0">
              <a:latin typeface="Noto Sans S Chinese Medium" panose="020B0600000000000000" pitchFamily="34" charset="-122"/>
              <a:ea typeface="Noto Sans S Chinese Medium" panose="020B0600000000000000" pitchFamily="34" charset="-122"/>
            </a:endParaRPr>
          </a:p>
        </p:txBody>
      </p:sp>
      <p:sp>
        <p:nvSpPr>
          <p:cNvPr id="16" name="PA_淘宝店chenying0907 21">
            <a:extLst>
              <a:ext uri="{FF2B5EF4-FFF2-40B4-BE49-F238E27FC236}">
                <a16:creationId xmlns:a16="http://schemas.microsoft.com/office/drawing/2014/main" id="{CF4B008C-92AF-BF42-B4D4-27B649D25F27}"/>
              </a:ext>
            </a:extLst>
          </p:cNvPr>
          <p:cNvSpPr>
            <a:spLocks noChangeArrowheads="1"/>
          </p:cNvSpPr>
          <p:nvPr>
            <p:custDataLst>
              <p:tags r:id="rId5"/>
            </p:custDataLst>
          </p:nvPr>
        </p:nvSpPr>
        <p:spPr bwMode="auto">
          <a:xfrm>
            <a:off x="364105" y="3857147"/>
            <a:ext cx="2841251" cy="56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latin typeface="Noto Sans S Chinese Medium" panose="020B0600000000000000" pitchFamily="34" charset="-122"/>
                <a:ea typeface="Noto Sans S Chinese Medium" panose="020B0600000000000000" pitchFamily="34" charset="-122"/>
              </a:rPr>
              <a:t>Driver monitor system</a:t>
            </a:r>
          </a:p>
          <a:p>
            <a:endParaRPr lang="en-US" altLang="zh-CN" sz="900" b="1" dirty="0">
              <a:latin typeface="Noto Sans S Chinese Medium" panose="020B0600000000000000" pitchFamily="34" charset="-122"/>
              <a:ea typeface="Noto Sans S Chinese Medium" panose="020B0600000000000000" pitchFamily="34" charset="-122"/>
            </a:endParaRPr>
          </a:p>
          <a:p>
            <a:r>
              <a:rPr lang="en-US" altLang="zh-CN" sz="900" b="1" dirty="0" err="1">
                <a:latin typeface="Noto Sans S Chinese Medium" panose="020B0600000000000000" pitchFamily="34" charset="-122"/>
                <a:ea typeface="Noto Sans S Chinese Medium" panose="020B0600000000000000" pitchFamily="34" charset="-122"/>
              </a:rPr>
              <a:t>Valeo</a:t>
            </a:r>
            <a:r>
              <a:rPr lang="en-US" altLang="zh-CN" sz="800" dirty="0">
                <a:latin typeface="Noto Sans S Chinese Medium" panose="020B0600000000000000" pitchFamily="34" charset="-122"/>
                <a:ea typeface="Noto Sans S Chinese Medium" panose="020B0600000000000000" pitchFamily="34" charset="-122"/>
              </a:rPr>
              <a:t> Driver monitoring: Automatically restoring its preferences and settings</a:t>
            </a:r>
          </a:p>
        </p:txBody>
      </p:sp>
      <p:sp>
        <p:nvSpPr>
          <p:cNvPr id="17" name="PA_任意多边形 22">
            <a:extLst>
              <a:ext uri="{FF2B5EF4-FFF2-40B4-BE49-F238E27FC236}">
                <a16:creationId xmlns:a16="http://schemas.microsoft.com/office/drawing/2014/main" id="{2C9A46BA-5E37-6746-AF83-8E6DFB8B437F}"/>
              </a:ext>
            </a:extLst>
          </p:cNvPr>
          <p:cNvSpPr>
            <a:spLocks/>
          </p:cNvSpPr>
          <p:nvPr>
            <p:custDataLst>
              <p:tags r:id="rId6"/>
            </p:custDataLst>
          </p:nvPr>
        </p:nvSpPr>
        <p:spPr bwMode="auto">
          <a:xfrm>
            <a:off x="5737225" y="1"/>
            <a:ext cx="3416300" cy="3318899"/>
          </a:xfrm>
          <a:custGeom>
            <a:avLst/>
            <a:gdLst>
              <a:gd name="T0" fmla="*/ 0 w 2152"/>
              <a:gd name="T1" fmla="*/ 0 h 2090"/>
              <a:gd name="T2" fmla="*/ 0 w 2152"/>
              <a:gd name="T3" fmla="*/ 0 h 2090"/>
              <a:gd name="T4" fmla="*/ 2152 w 2152"/>
              <a:gd name="T5" fmla="*/ 2090 h 2090"/>
              <a:gd name="T6" fmla="*/ 2152 w 2152"/>
              <a:gd name="T7" fmla="*/ 2090 h 2090"/>
              <a:gd name="T8" fmla="*/ 0 w 2152"/>
              <a:gd name="T9" fmla="*/ 0 h 2090"/>
            </a:gdLst>
            <a:ahLst/>
            <a:cxnLst>
              <a:cxn ang="0">
                <a:pos x="T0" y="T1"/>
              </a:cxn>
              <a:cxn ang="0">
                <a:pos x="T2" y="T3"/>
              </a:cxn>
              <a:cxn ang="0">
                <a:pos x="T4" y="T5"/>
              </a:cxn>
              <a:cxn ang="0">
                <a:pos x="T6" y="T7"/>
              </a:cxn>
              <a:cxn ang="0">
                <a:pos x="T8" y="T9"/>
              </a:cxn>
            </a:cxnLst>
            <a:rect l="0" t="0" r="r" b="b"/>
            <a:pathLst>
              <a:path w="2152" h="2090">
                <a:moveTo>
                  <a:pt x="0" y="0"/>
                </a:moveTo>
                <a:lnTo>
                  <a:pt x="0" y="0"/>
                </a:lnTo>
                <a:lnTo>
                  <a:pt x="2152" y="2090"/>
                </a:lnTo>
                <a:lnTo>
                  <a:pt x="2152" y="2090"/>
                </a:lnTo>
                <a:lnTo>
                  <a:pt x="0" y="0"/>
                </a:lnTo>
                <a:close/>
              </a:path>
            </a:pathLst>
          </a:custGeom>
          <a:solidFill>
            <a:srgbClr val="F286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8" name="PA_淘宝店chenying0907 43">
            <a:extLst>
              <a:ext uri="{FF2B5EF4-FFF2-40B4-BE49-F238E27FC236}">
                <a16:creationId xmlns:a16="http://schemas.microsoft.com/office/drawing/2014/main" id="{27828CAE-15D6-EA45-9890-FA6B5B869F22}"/>
              </a:ext>
            </a:extLst>
          </p:cNvPr>
          <p:cNvGrpSpPr/>
          <p:nvPr>
            <p:custDataLst>
              <p:tags r:id="rId7"/>
            </p:custDataLst>
          </p:nvPr>
        </p:nvGrpSpPr>
        <p:grpSpPr>
          <a:xfrm>
            <a:off x="-9190" y="0"/>
            <a:ext cx="620750" cy="791858"/>
            <a:chOff x="0" y="-21236"/>
            <a:chExt cx="3311527" cy="4224338"/>
          </a:xfrm>
        </p:grpSpPr>
        <p:sp>
          <p:nvSpPr>
            <p:cNvPr id="19" name="淘宝店chenying0907 37">
              <a:extLst>
                <a:ext uri="{FF2B5EF4-FFF2-40B4-BE49-F238E27FC236}">
                  <a16:creationId xmlns:a16="http://schemas.microsoft.com/office/drawing/2014/main" id="{98C5141E-827F-4E40-B2E2-0F17E965665D}"/>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淘宝店chenying0907 38">
              <a:extLst>
                <a:ext uri="{FF2B5EF4-FFF2-40B4-BE49-F238E27FC236}">
                  <a16:creationId xmlns:a16="http://schemas.microsoft.com/office/drawing/2014/main" id="{B70CFE18-6618-1440-99E1-99B74776ACCF}"/>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39">
              <a:extLst>
                <a:ext uri="{FF2B5EF4-FFF2-40B4-BE49-F238E27FC236}">
                  <a16:creationId xmlns:a16="http://schemas.microsoft.com/office/drawing/2014/main" id="{E5A6A591-EC56-B846-805A-701CAA50C18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2" name="PA_文本框 4">
            <a:extLst>
              <a:ext uri="{FF2B5EF4-FFF2-40B4-BE49-F238E27FC236}">
                <a16:creationId xmlns:a16="http://schemas.microsoft.com/office/drawing/2014/main" id="{277715AD-337D-AE49-82EC-F44340948159}"/>
              </a:ext>
            </a:extLst>
          </p:cNvPr>
          <p:cNvSpPr txBox="1">
            <a:spLocks noChangeArrowheads="1"/>
          </p:cNvSpPr>
          <p:nvPr>
            <p:custDataLst>
              <p:tags r:id="rId8"/>
            </p:custDataLst>
          </p:nvPr>
        </p:nvSpPr>
        <p:spPr bwMode="auto">
          <a:xfrm>
            <a:off x="535359" y="184337"/>
            <a:ext cx="18611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Competitors </a:t>
            </a:r>
            <a:r>
              <a:rPr lang="zh-CN" altLang="en-US" sz="2000" dirty="0">
                <a:solidFill>
                  <a:srgbClr val="DBACA5"/>
                </a:solidFill>
                <a:latin typeface="Noto Sans S Chinese Medium" panose="020B0600000000000000" pitchFamily="34" charset="-122"/>
                <a:ea typeface="Noto Sans S Chinese Medium" panose="020B0600000000000000" pitchFamily="34" charset="-122"/>
              </a:rPr>
              <a:t> </a:t>
            </a:r>
            <a:endParaRPr lang="en-US" altLang="zh-CN" sz="2000" dirty="0">
              <a:solidFill>
                <a:srgbClr val="DBACA5"/>
              </a:solidFill>
              <a:latin typeface="Noto Sans S Chinese Medium" panose="020B0600000000000000" pitchFamily="34" charset="-122"/>
              <a:ea typeface="Noto Sans S Chinese Medium" panose="020B0600000000000000" pitchFamily="34" charset="-122"/>
            </a:endParaRPr>
          </a:p>
        </p:txBody>
      </p:sp>
      <p:sp>
        <p:nvSpPr>
          <p:cNvPr id="23" name="PA_文本框 5">
            <a:extLst>
              <a:ext uri="{FF2B5EF4-FFF2-40B4-BE49-F238E27FC236}">
                <a16:creationId xmlns:a16="http://schemas.microsoft.com/office/drawing/2014/main" id="{F3522FFB-EAEA-3A46-B96A-B66AAB096F7A}"/>
              </a:ext>
            </a:extLst>
          </p:cNvPr>
          <p:cNvSpPr txBox="1">
            <a:spLocks noChangeArrowheads="1"/>
          </p:cNvSpPr>
          <p:nvPr>
            <p:custDataLst>
              <p:tags r:id="rId9"/>
            </p:custDataLst>
          </p:nvPr>
        </p:nvSpPr>
        <p:spPr bwMode="auto">
          <a:xfrm>
            <a:off x="535359" y="509426"/>
            <a:ext cx="9684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Others</a:t>
            </a:r>
            <a:r>
              <a:rPr lang="en-US" altLang="zh-CN" sz="1600" dirty="0">
                <a:solidFill>
                  <a:schemeClr val="bg1">
                    <a:lumMod val="50000"/>
                  </a:schemeClr>
                </a:solidFill>
                <a:latin typeface="Noto Sans S Chinese Medium" panose="020B0600000000000000" pitchFamily="34" charset="-122"/>
                <a:ea typeface="Noto Sans S Chinese Medium" panose="020B0600000000000000" pitchFamily="34" charset="-122"/>
              </a:rPr>
              <a:t>  </a:t>
            </a:r>
          </a:p>
        </p:txBody>
      </p:sp>
      <p:sp>
        <p:nvSpPr>
          <p:cNvPr id="24" name="PA_文本框 5">
            <a:extLst>
              <a:ext uri="{FF2B5EF4-FFF2-40B4-BE49-F238E27FC236}">
                <a16:creationId xmlns:a16="http://schemas.microsoft.com/office/drawing/2014/main" id="{9CF4DF46-4778-43A6-A76F-AD330FE29027}"/>
              </a:ext>
            </a:extLst>
          </p:cNvPr>
          <p:cNvSpPr txBox="1">
            <a:spLocks noChangeArrowheads="1"/>
          </p:cNvSpPr>
          <p:nvPr>
            <p:custDataLst>
              <p:tags r:id="rId10"/>
            </p:custDataLst>
          </p:nvPr>
        </p:nvSpPr>
        <p:spPr bwMode="auto">
          <a:xfrm>
            <a:off x="535359" y="830797"/>
            <a:ext cx="16773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200" dirty="0">
                <a:latin typeface="Noto Sans S Chinese Medium" panose="020B0600000000000000" pitchFamily="34" charset="-122"/>
                <a:ea typeface="Noto Sans S Chinese Medium" panose="020B0600000000000000" pitchFamily="34" charset="-122"/>
              </a:rPr>
              <a:t>Products </a:t>
            </a:r>
          </a:p>
        </p:txBody>
      </p:sp>
      <p:sp>
        <p:nvSpPr>
          <p:cNvPr id="26" name="PA_任意多边形 4">
            <a:extLst>
              <a:ext uri="{FF2B5EF4-FFF2-40B4-BE49-F238E27FC236}">
                <a16:creationId xmlns:a16="http://schemas.microsoft.com/office/drawing/2014/main" id="{AE5DDF0C-38BE-4BCE-B54E-DAC1B63E6663}"/>
              </a:ext>
            </a:extLst>
          </p:cNvPr>
          <p:cNvSpPr>
            <a:spLocks/>
          </p:cNvSpPr>
          <p:nvPr>
            <p:custDataLst>
              <p:tags r:id="rId11"/>
            </p:custDataLst>
          </p:nvPr>
        </p:nvSpPr>
        <p:spPr bwMode="auto">
          <a:xfrm>
            <a:off x="2746376" y="3215681"/>
            <a:ext cx="1039813" cy="1927820"/>
          </a:xfrm>
          <a:custGeom>
            <a:avLst/>
            <a:gdLst/>
            <a:ahLst/>
            <a:cxnLst/>
            <a:rect l="l" t="t" r="r" b="b"/>
            <a:pathLst>
              <a:path w="1039813" h="1927820">
                <a:moveTo>
                  <a:pt x="519907" y="95279"/>
                </a:moveTo>
                <a:cubicBezTo>
                  <a:pt x="284499" y="95279"/>
                  <a:pt x="93663" y="286530"/>
                  <a:pt x="93663" y="522449"/>
                </a:cubicBezTo>
                <a:cubicBezTo>
                  <a:pt x="93663" y="758368"/>
                  <a:pt x="284499" y="949619"/>
                  <a:pt x="519907" y="949619"/>
                </a:cubicBezTo>
                <a:cubicBezTo>
                  <a:pt x="755315" y="949619"/>
                  <a:pt x="946151" y="758368"/>
                  <a:pt x="946151" y="522449"/>
                </a:cubicBezTo>
                <a:cubicBezTo>
                  <a:pt x="946151" y="286530"/>
                  <a:pt x="755315" y="95279"/>
                  <a:pt x="519907" y="95279"/>
                </a:cubicBezTo>
                <a:close/>
                <a:moveTo>
                  <a:pt x="518970" y="0"/>
                </a:moveTo>
                <a:cubicBezTo>
                  <a:pt x="807495" y="0"/>
                  <a:pt x="1039813" y="234414"/>
                  <a:pt x="1039813" y="521337"/>
                </a:cubicBezTo>
                <a:cubicBezTo>
                  <a:pt x="1039813" y="521337"/>
                  <a:pt x="1039813" y="521337"/>
                  <a:pt x="1039813" y="1927820"/>
                </a:cubicBezTo>
                <a:cubicBezTo>
                  <a:pt x="1039813" y="1927820"/>
                  <a:pt x="1039813" y="1927820"/>
                  <a:pt x="946136" y="1927820"/>
                </a:cubicBezTo>
                <a:cubicBezTo>
                  <a:pt x="946136" y="1927820"/>
                  <a:pt x="946136" y="1927820"/>
                  <a:pt x="946136" y="821386"/>
                </a:cubicBezTo>
                <a:cubicBezTo>
                  <a:pt x="852459" y="954534"/>
                  <a:pt x="696956" y="1042673"/>
                  <a:pt x="518970" y="1042673"/>
                </a:cubicBezTo>
                <a:cubicBezTo>
                  <a:pt x="232319" y="1042673"/>
                  <a:pt x="0" y="810135"/>
                  <a:pt x="0" y="521337"/>
                </a:cubicBezTo>
                <a:cubicBezTo>
                  <a:pt x="0" y="234414"/>
                  <a:pt x="232319" y="0"/>
                  <a:pt x="518970" y="0"/>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PA_任意多边形 6">
            <a:extLst>
              <a:ext uri="{FF2B5EF4-FFF2-40B4-BE49-F238E27FC236}">
                <a16:creationId xmlns:a16="http://schemas.microsoft.com/office/drawing/2014/main" id="{43D0DBC8-7753-480B-81D1-92BF910F2AE5}"/>
              </a:ext>
            </a:extLst>
          </p:cNvPr>
          <p:cNvSpPr>
            <a:spLocks/>
          </p:cNvSpPr>
          <p:nvPr>
            <p:custDataLst>
              <p:tags r:id="rId12"/>
            </p:custDataLst>
          </p:nvPr>
        </p:nvSpPr>
        <p:spPr bwMode="auto">
          <a:xfrm>
            <a:off x="5356226" y="3215681"/>
            <a:ext cx="1039813" cy="1927820"/>
          </a:xfrm>
          <a:custGeom>
            <a:avLst/>
            <a:gdLst/>
            <a:ahLst/>
            <a:cxnLst/>
            <a:rect l="l" t="t" r="r" b="b"/>
            <a:pathLst>
              <a:path w="1039813" h="1927820">
                <a:moveTo>
                  <a:pt x="519907" y="95279"/>
                </a:moveTo>
                <a:cubicBezTo>
                  <a:pt x="284499" y="95279"/>
                  <a:pt x="93663" y="286530"/>
                  <a:pt x="93663" y="522449"/>
                </a:cubicBezTo>
                <a:cubicBezTo>
                  <a:pt x="93663" y="758368"/>
                  <a:pt x="284499" y="949619"/>
                  <a:pt x="519907" y="949619"/>
                </a:cubicBezTo>
                <a:cubicBezTo>
                  <a:pt x="755315" y="949619"/>
                  <a:pt x="946151" y="758368"/>
                  <a:pt x="946151" y="522449"/>
                </a:cubicBezTo>
                <a:cubicBezTo>
                  <a:pt x="946151" y="286530"/>
                  <a:pt x="755315" y="95279"/>
                  <a:pt x="519907" y="95279"/>
                </a:cubicBezTo>
                <a:close/>
                <a:moveTo>
                  <a:pt x="520844" y="0"/>
                </a:moveTo>
                <a:cubicBezTo>
                  <a:pt x="807495" y="0"/>
                  <a:pt x="1039813" y="234414"/>
                  <a:pt x="1039813" y="521337"/>
                </a:cubicBezTo>
                <a:cubicBezTo>
                  <a:pt x="1039813" y="810135"/>
                  <a:pt x="807495" y="1042673"/>
                  <a:pt x="520844" y="1042673"/>
                </a:cubicBezTo>
                <a:cubicBezTo>
                  <a:pt x="342858" y="1042673"/>
                  <a:pt x="187354" y="954534"/>
                  <a:pt x="93677" y="821386"/>
                </a:cubicBezTo>
                <a:cubicBezTo>
                  <a:pt x="93677" y="821386"/>
                  <a:pt x="93677" y="821386"/>
                  <a:pt x="93677" y="1927820"/>
                </a:cubicBezTo>
                <a:cubicBezTo>
                  <a:pt x="93677" y="1927820"/>
                  <a:pt x="93677" y="1927820"/>
                  <a:pt x="0" y="1927820"/>
                </a:cubicBezTo>
                <a:cubicBezTo>
                  <a:pt x="0" y="1927820"/>
                  <a:pt x="0" y="1927820"/>
                  <a:pt x="0" y="521337"/>
                </a:cubicBezTo>
                <a:cubicBezTo>
                  <a:pt x="0" y="234414"/>
                  <a:pt x="232319" y="0"/>
                  <a:pt x="520844" y="0"/>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8" name="PA_任意多边形 14">
            <a:extLst>
              <a:ext uri="{FF2B5EF4-FFF2-40B4-BE49-F238E27FC236}">
                <a16:creationId xmlns:a16="http://schemas.microsoft.com/office/drawing/2014/main" id="{1200BD2D-F122-44AE-ACA9-E283FCFEA4D7}"/>
              </a:ext>
            </a:extLst>
          </p:cNvPr>
          <p:cNvSpPr>
            <a:spLocks noEditPoints="1"/>
          </p:cNvSpPr>
          <p:nvPr>
            <p:custDataLst>
              <p:tags r:id="rId13"/>
            </p:custDataLst>
          </p:nvPr>
        </p:nvSpPr>
        <p:spPr bwMode="auto">
          <a:xfrm>
            <a:off x="3105150" y="3572978"/>
            <a:ext cx="323850" cy="328714"/>
          </a:xfrm>
          <a:custGeom>
            <a:avLst/>
            <a:gdLst>
              <a:gd name="T0" fmla="*/ 82 w 173"/>
              <a:gd name="T1" fmla="*/ 124 h 176"/>
              <a:gd name="T2" fmla="*/ 79 w 173"/>
              <a:gd name="T3" fmla="*/ 119 h 176"/>
              <a:gd name="T4" fmla="*/ 85 w 173"/>
              <a:gd name="T5" fmla="*/ 157 h 176"/>
              <a:gd name="T6" fmla="*/ 68 w 173"/>
              <a:gd name="T7" fmla="*/ 171 h 176"/>
              <a:gd name="T8" fmla="*/ 46 w 173"/>
              <a:gd name="T9" fmla="*/ 171 h 176"/>
              <a:gd name="T10" fmla="*/ 9 w 173"/>
              <a:gd name="T11" fmla="*/ 107 h 176"/>
              <a:gd name="T12" fmla="*/ 10 w 173"/>
              <a:gd name="T13" fmla="*/ 58 h 176"/>
              <a:gd name="T14" fmla="*/ 10 w 173"/>
              <a:gd name="T15" fmla="*/ 58 h 176"/>
              <a:gd name="T16" fmla="*/ 79 w 173"/>
              <a:gd name="T17" fmla="*/ 47 h 176"/>
              <a:gd name="T18" fmla="*/ 141 w 173"/>
              <a:gd name="T19" fmla="*/ 2 h 176"/>
              <a:gd name="T20" fmla="*/ 152 w 173"/>
              <a:gd name="T21" fmla="*/ 8 h 176"/>
              <a:gd name="T22" fmla="*/ 165 w 173"/>
              <a:gd name="T23" fmla="*/ 63 h 176"/>
              <a:gd name="T24" fmla="*/ 173 w 173"/>
              <a:gd name="T25" fmla="*/ 83 h 176"/>
              <a:gd name="T26" fmla="*/ 165 w 173"/>
              <a:gd name="T27" fmla="*/ 103 h 176"/>
              <a:gd name="T28" fmla="*/ 152 w 173"/>
              <a:gd name="T29" fmla="*/ 110 h 176"/>
              <a:gd name="T30" fmla="*/ 145 w 173"/>
              <a:gd name="T31" fmla="*/ 165 h 176"/>
              <a:gd name="T32" fmla="*/ 84 w 173"/>
              <a:gd name="T33" fmla="*/ 104 h 176"/>
              <a:gd name="T34" fmla="*/ 84 w 173"/>
              <a:gd name="T35" fmla="*/ 62 h 176"/>
              <a:gd name="T36" fmla="*/ 20 w 173"/>
              <a:gd name="T37" fmla="*/ 68 h 176"/>
              <a:gd name="T38" fmla="*/ 19 w 173"/>
              <a:gd name="T39" fmla="*/ 97 h 176"/>
              <a:gd name="T40" fmla="*/ 39 w 173"/>
              <a:gd name="T41" fmla="*/ 109 h 176"/>
              <a:gd name="T42" fmla="*/ 63 w 173"/>
              <a:gd name="T43" fmla="*/ 157 h 176"/>
              <a:gd name="T44" fmla="*/ 55 w 173"/>
              <a:gd name="T45" fmla="*/ 114 h 176"/>
              <a:gd name="T46" fmla="*/ 62 w 173"/>
              <a:gd name="T47" fmla="*/ 104 h 176"/>
              <a:gd name="T48" fmla="*/ 93 w 173"/>
              <a:gd name="T49" fmla="*/ 55 h 176"/>
              <a:gd name="T50" fmla="*/ 93 w 173"/>
              <a:gd name="T51" fmla="*/ 111 h 176"/>
              <a:gd name="T52" fmla="*/ 93 w 173"/>
              <a:gd name="T53" fmla="*/ 112 h 176"/>
              <a:gd name="T54" fmla="*/ 93 w 173"/>
              <a:gd name="T55" fmla="*/ 115 h 176"/>
              <a:gd name="T56" fmla="*/ 138 w 173"/>
              <a:gd name="T57" fmla="*/ 21 h 176"/>
              <a:gd name="T58" fmla="*/ 93 w 173"/>
              <a:gd name="T59" fmla="*/ 54 h 176"/>
              <a:gd name="T60" fmla="*/ 93 w 173"/>
              <a:gd name="T61" fmla="*/ 55 h 176"/>
              <a:gd name="T62" fmla="*/ 152 w 173"/>
              <a:gd name="T63" fmla="*/ 65 h 176"/>
              <a:gd name="T64" fmla="*/ 159 w 173"/>
              <a:gd name="T65" fmla="*/ 97 h 176"/>
              <a:gd name="T66" fmla="*/ 165 w 173"/>
              <a:gd name="T67" fmla="*/ 83 h 176"/>
              <a:gd name="T68" fmla="*/ 159 w 173"/>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6">
                <a:moveTo>
                  <a:pt x="141" y="164"/>
                </a:moveTo>
                <a:cubicBezTo>
                  <a:pt x="82" y="124"/>
                  <a:pt x="82" y="124"/>
                  <a:pt x="82" y="124"/>
                </a:cubicBezTo>
                <a:cubicBezTo>
                  <a:pt x="80" y="123"/>
                  <a:pt x="79" y="121"/>
                  <a:pt x="79" y="119"/>
                </a:cubicBezTo>
                <a:cubicBezTo>
                  <a:pt x="79" y="119"/>
                  <a:pt x="79" y="119"/>
                  <a:pt x="79" y="119"/>
                </a:cubicBezTo>
                <a:cubicBezTo>
                  <a:pt x="72" y="119"/>
                  <a:pt x="72" y="119"/>
                  <a:pt x="72" y="119"/>
                </a:cubicBezTo>
                <a:cubicBezTo>
                  <a:pt x="85" y="157"/>
                  <a:pt x="85" y="157"/>
                  <a:pt x="85" y="157"/>
                </a:cubicBezTo>
                <a:cubicBezTo>
                  <a:pt x="86" y="161"/>
                  <a:pt x="84" y="165"/>
                  <a:pt x="81" y="166"/>
                </a:cubicBezTo>
                <a:cubicBezTo>
                  <a:pt x="68" y="171"/>
                  <a:pt x="68" y="171"/>
                  <a:pt x="68" y="171"/>
                </a:cubicBezTo>
                <a:cubicBezTo>
                  <a:pt x="54" y="175"/>
                  <a:pt x="54" y="175"/>
                  <a:pt x="54" y="175"/>
                </a:cubicBezTo>
                <a:cubicBezTo>
                  <a:pt x="51" y="176"/>
                  <a:pt x="47" y="174"/>
                  <a:pt x="46" y="171"/>
                </a:cubicBezTo>
                <a:cubicBezTo>
                  <a:pt x="27" y="118"/>
                  <a:pt x="27" y="118"/>
                  <a:pt x="27" y="118"/>
                </a:cubicBezTo>
                <a:cubicBezTo>
                  <a:pt x="20" y="116"/>
                  <a:pt x="14" y="112"/>
                  <a:pt x="9" y="107"/>
                </a:cubicBezTo>
                <a:cubicBezTo>
                  <a:pt x="3" y="100"/>
                  <a:pt x="0" y="92"/>
                  <a:pt x="0" y="83"/>
                </a:cubicBezTo>
                <a:cubicBezTo>
                  <a:pt x="0" y="73"/>
                  <a:pt x="4" y="64"/>
                  <a:pt x="10" y="58"/>
                </a:cubicBezTo>
                <a:cubicBezTo>
                  <a:pt x="10" y="58"/>
                  <a:pt x="10" y="58"/>
                  <a:pt x="10" y="58"/>
                </a:cubicBezTo>
                <a:cubicBezTo>
                  <a:pt x="10" y="58"/>
                  <a:pt x="10" y="58"/>
                  <a:pt x="10" y="58"/>
                </a:cubicBezTo>
                <a:cubicBezTo>
                  <a:pt x="17" y="51"/>
                  <a:pt x="26" y="47"/>
                  <a:pt x="35" y="47"/>
                </a:cubicBezTo>
                <a:cubicBezTo>
                  <a:pt x="79" y="47"/>
                  <a:pt x="79" y="47"/>
                  <a:pt x="79" y="47"/>
                </a:cubicBezTo>
                <a:cubicBezTo>
                  <a:pt x="79" y="45"/>
                  <a:pt x="80" y="43"/>
                  <a:pt x="82" y="41"/>
                </a:cubicBezTo>
                <a:cubicBezTo>
                  <a:pt x="141" y="2"/>
                  <a:pt x="141" y="2"/>
                  <a:pt x="141" y="2"/>
                </a:cubicBezTo>
                <a:cubicBezTo>
                  <a:pt x="144" y="0"/>
                  <a:pt x="149" y="1"/>
                  <a:pt x="151" y="4"/>
                </a:cubicBezTo>
                <a:cubicBezTo>
                  <a:pt x="152" y="5"/>
                  <a:pt x="152" y="7"/>
                  <a:pt x="152" y="8"/>
                </a:cubicBezTo>
                <a:cubicBezTo>
                  <a:pt x="152" y="56"/>
                  <a:pt x="152" y="56"/>
                  <a:pt x="152" y="56"/>
                </a:cubicBezTo>
                <a:cubicBezTo>
                  <a:pt x="157" y="57"/>
                  <a:pt x="161" y="59"/>
                  <a:pt x="165" y="63"/>
                </a:cubicBezTo>
                <a:cubicBezTo>
                  <a:pt x="165" y="63"/>
                  <a:pt x="165" y="63"/>
                  <a:pt x="165" y="63"/>
                </a:cubicBezTo>
                <a:cubicBezTo>
                  <a:pt x="170" y="68"/>
                  <a:pt x="173" y="75"/>
                  <a:pt x="173" y="83"/>
                </a:cubicBezTo>
                <a:cubicBezTo>
                  <a:pt x="173" y="91"/>
                  <a:pt x="170" y="98"/>
                  <a:pt x="165" y="103"/>
                </a:cubicBezTo>
                <a:cubicBezTo>
                  <a:pt x="165" y="103"/>
                  <a:pt x="165" y="103"/>
                  <a:pt x="165" y="103"/>
                </a:cubicBezTo>
                <a:cubicBezTo>
                  <a:pt x="165" y="103"/>
                  <a:pt x="165" y="103"/>
                  <a:pt x="165" y="103"/>
                </a:cubicBezTo>
                <a:cubicBezTo>
                  <a:pt x="161" y="106"/>
                  <a:pt x="157" y="109"/>
                  <a:pt x="152" y="110"/>
                </a:cubicBezTo>
                <a:cubicBezTo>
                  <a:pt x="152" y="158"/>
                  <a:pt x="152" y="158"/>
                  <a:pt x="152" y="158"/>
                </a:cubicBezTo>
                <a:cubicBezTo>
                  <a:pt x="152" y="162"/>
                  <a:pt x="149" y="165"/>
                  <a:pt x="145" y="165"/>
                </a:cubicBezTo>
                <a:cubicBezTo>
                  <a:pt x="143" y="165"/>
                  <a:pt x="142" y="165"/>
                  <a:pt x="141" y="164"/>
                </a:cubicBezTo>
                <a:close/>
                <a:moveTo>
                  <a:pt x="84" y="104"/>
                </a:moveTo>
                <a:cubicBezTo>
                  <a:pt x="84" y="104"/>
                  <a:pt x="84" y="104"/>
                  <a:pt x="84" y="104"/>
                </a:cubicBezTo>
                <a:cubicBezTo>
                  <a:pt x="84" y="62"/>
                  <a:pt x="84" y="62"/>
                  <a:pt x="84" y="62"/>
                </a:cubicBezTo>
                <a:cubicBezTo>
                  <a:pt x="35" y="62"/>
                  <a:pt x="35" y="62"/>
                  <a:pt x="35" y="62"/>
                </a:cubicBezTo>
                <a:cubicBezTo>
                  <a:pt x="29" y="62"/>
                  <a:pt x="24" y="64"/>
                  <a:pt x="20" y="68"/>
                </a:cubicBezTo>
                <a:cubicBezTo>
                  <a:pt x="16" y="72"/>
                  <a:pt x="14" y="77"/>
                  <a:pt x="14" y="83"/>
                </a:cubicBezTo>
                <a:cubicBezTo>
                  <a:pt x="14" y="89"/>
                  <a:pt x="16" y="94"/>
                  <a:pt x="19" y="97"/>
                </a:cubicBezTo>
                <a:cubicBezTo>
                  <a:pt x="23" y="101"/>
                  <a:pt x="27" y="104"/>
                  <a:pt x="33" y="104"/>
                </a:cubicBezTo>
                <a:cubicBezTo>
                  <a:pt x="35" y="105"/>
                  <a:pt x="38" y="106"/>
                  <a:pt x="39" y="109"/>
                </a:cubicBezTo>
                <a:cubicBezTo>
                  <a:pt x="56" y="160"/>
                  <a:pt x="56" y="160"/>
                  <a:pt x="56" y="160"/>
                </a:cubicBezTo>
                <a:cubicBezTo>
                  <a:pt x="63" y="157"/>
                  <a:pt x="63" y="157"/>
                  <a:pt x="63" y="157"/>
                </a:cubicBezTo>
                <a:cubicBezTo>
                  <a:pt x="69" y="155"/>
                  <a:pt x="69" y="155"/>
                  <a:pt x="69" y="155"/>
                </a:cubicBezTo>
                <a:cubicBezTo>
                  <a:pt x="55" y="114"/>
                  <a:pt x="55" y="114"/>
                  <a:pt x="55" y="114"/>
                </a:cubicBezTo>
                <a:cubicBezTo>
                  <a:pt x="55" y="113"/>
                  <a:pt x="55" y="113"/>
                  <a:pt x="55" y="112"/>
                </a:cubicBezTo>
                <a:cubicBezTo>
                  <a:pt x="55" y="108"/>
                  <a:pt x="58" y="104"/>
                  <a:pt x="62" y="104"/>
                </a:cubicBezTo>
                <a:cubicBezTo>
                  <a:pt x="84" y="104"/>
                  <a:pt x="84" y="104"/>
                  <a:pt x="84" y="104"/>
                </a:cubicBezTo>
                <a:close/>
                <a:moveTo>
                  <a:pt x="93" y="55"/>
                </a:moveTo>
                <a:cubicBezTo>
                  <a:pt x="93" y="55"/>
                  <a:pt x="93" y="55"/>
                  <a:pt x="93" y="55"/>
                </a:cubicBezTo>
                <a:cubicBezTo>
                  <a:pt x="93" y="111"/>
                  <a:pt x="93" y="111"/>
                  <a:pt x="93" y="111"/>
                </a:cubicBezTo>
                <a:cubicBezTo>
                  <a:pt x="93" y="112"/>
                  <a:pt x="93" y="112"/>
                  <a:pt x="93" y="112"/>
                </a:cubicBezTo>
                <a:cubicBezTo>
                  <a:pt x="93" y="112"/>
                  <a:pt x="93" y="112"/>
                  <a:pt x="93" y="112"/>
                </a:cubicBezTo>
                <a:cubicBezTo>
                  <a:pt x="93" y="112"/>
                  <a:pt x="93" y="112"/>
                  <a:pt x="93" y="112"/>
                </a:cubicBezTo>
                <a:cubicBezTo>
                  <a:pt x="93" y="115"/>
                  <a:pt x="93" y="115"/>
                  <a:pt x="93" y="115"/>
                </a:cubicBezTo>
                <a:cubicBezTo>
                  <a:pt x="138" y="145"/>
                  <a:pt x="138" y="145"/>
                  <a:pt x="138" y="145"/>
                </a:cubicBezTo>
                <a:cubicBezTo>
                  <a:pt x="138" y="21"/>
                  <a:pt x="138" y="21"/>
                  <a:pt x="138" y="21"/>
                </a:cubicBezTo>
                <a:cubicBezTo>
                  <a:pt x="93" y="51"/>
                  <a:pt x="93" y="51"/>
                  <a:pt x="93" y="51"/>
                </a:cubicBezTo>
                <a:cubicBezTo>
                  <a:pt x="93" y="54"/>
                  <a:pt x="93" y="54"/>
                  <a:pt x="93" y="54"/>
                </a:cubicBezTo>
                <a:cubicBezTo>
                  <a:pt x="93" y="55"/>
                  <a:pt x="93" y="55"/>
                  <a:pt x="93" y="55"/>
                </a:cubicBezTo>
                <a:cubicBezTo>
                  <a:pt x="93" y="55"/>
                  <a:pt x="93" y="55"/>
                  <a:pt x="93" y="55"/>
                </a:cubicBezTo>
                <a:close/>
                <a:moveTo>
                  <a:pt x="152" y="65"/>
                </a:moveTo>
                <a:cubicBezTo>
                  <a:pt x="152" y="65"/>
                  <a:pt x="152" y="65"/>
                  <a:pt x="152" y="65"/>
                </a:cubicBezTo>
                <a:cubicBezTo>
                  <a:pt x="152" y="101"/>
                  <a:pt x="152" y="101"/>
                  <a:pt x="152" y="101"/>
                </a:cubicBezTo>
                <a:cubicBezTo>
                  <a:pt x="155" y="100"/>
                  <a:pt x="157" y="99"/>
                  <a:pt x="159" y="97"/>
                </a:cubicBezTo>
                <a:cubicBezTo>
                  <a:pt x="159" y="97"/>
                  <a:pt x="159" y="97"/>
                  <a:pt x="159" y="97"/>
                </a:cubicBezTo>
                <a:cubicBezTo>
                  <a:pt x="163" y="93"/>
                  <a:pt x="165" y="89"/>
                  <a:pt x="165" y="83"/>
                </a:cubicBezTo>
                <a:cubicBezTo>
                  <a:pt x="165" y="78"/>
                  <a:pt x="163" y="73"/>
                  <a:pt x="159" y="69"/>
                </a:cubicBezTo>
                <a:cubicBezTo>
                  <a:pt x="159" y="69"/>
                  <a:pt x="159" y="69"/>
                  <a:pt x="159" y="69"/>
                </a:cubicBezTo>
                <a:cubicBezTo>
                  <a:pt x="157" y="67"/>
                  <a:pt x="155" y="66"/>
                  <a:pt x="152" y="65"/>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9" name="PA_任意多边形 15">
            <a:extLst>
              <a:ext uri="{FF2B5EF4-FFF2-40B4-BE49-F238E27FC236}">
                <a16:creationId xmlns:a16="http://schemas.microsoft.com/office/drawing/2014/main" id="{98D815BE-C157-4FAA-B7D0-F07AD61F5F37}"/>
              </a:ext>
            </a:extLst>
          </p:cNvPr>
          <p:cNvSpPr>
            <a:spLocks noEditPoints="1"/>
          </p:cNvSpPr>
          <p:nvPr>
            <p:custDataLst>
              <p:tags r:id="rId14"/>
            </p:custDataLst>
          </p:nvPr>
        </p:nvSpPr>
        <p:spPr bwMode="auto">
          <a:xfrm>
            <a:off x="5703888" y="3557098"/>
            <a:ext cx="342900" cy="360474"/>
          </a:xfrm>
          <a:custGeom>
            <a:avLst/>
            <a:gdLst>
              <a:gd name="T0" fmla="*/ 156 w 183"/>
              <a:gd name="T1" fmla="*/ 27 h 192"/>
              <a:gd name="T2" fmla="*/ 161 w 183"/>
              <a:gd name="T3" fmla="*/ 151 h 192"/>
              <a:gd name="T4" fmla="*/ 169 w 183"/>
              <a:gd name="T5" fmla="*/ 96 h 192"/>
              <a:gd name="T6" fmla="*/ 138 w 183"/>
              <a:gd name="T7" fmla="*/ 129 h 192"/>
              <a:gd name="T8" fmla="*/ 134 w 183"/>
              <a:gd name="T9" fmla="*/ 96 h 192"/>
              <a:gd name="T10" fmla="*/ 54 w 183"/>
              <a:gd name="T11" fmla="*/ 127 h 192"/>
              <a:gd name="T12" fmla="*/ 41 w 183"/>
              <a:gd name="T13" fmla="*/ 96 h 192"/>
              <a:gd name="T14" fmla="*/ 33 w 183"/>
              <a:gd name="T15" fmla="*/ 142 h 192"/>
              <a:gd name="T16" fmla="*/ 0 w 183"/>
              <a:gd name="T17" fmla="*/ 92 h 192"/>
              <a:gd name="T18" fmla="*/ 92 w 183"/>
              <a:gd name="T19" fmla="*/ 0 h 192"/>
              <a:gd name="T20" fmla="*/ 119 w 183"/>
              <a:gd name="T21" fmla="*/ 166 h 192"/>
              <a:gd name="T22" fmla="*/ 112 w 183"/>
              <a:gd name="T23" fmla="*/ 192 h 192"/>
              <a:gd name="T24" fmla="*/ 71 w 183"/>
              <a:gd name="T25" fmla="*/ 192 h 192"/>
              <a:gd name="T26" fmla="*/ 64 w 183"/>
              <a:gd name="T27" fmla="*/ 185 h 192"/>
              <a:gd name="T28" fmla="*/ 42 w 183"/>
              <a:gd name="T29" fmla="*/ 166 h 192"/>
              <a:gd name="T30" fmla="*/ 38 w 183"/>
              <a:gd name="T31" fmla="*/ 154 h 192"/>
              <a:gd name="T32" fmla="*/ 97 w 183"/>
              <a:gd name="T33" fmla="*/ 105 h 192"/>
              <a:gd name="T34" fmla="*/ 146 w 183"/>
              <a:gd name="T35" fmla="*/ 154 h 192"/>
              <a:gd name="T36" fmla="*/ 141 w 183"/>
              <a:gd name="T37" fmla="*/ 166 h 192"/>
              <a:gd name="T38" fmla="*/ 119 w 183"/>
              <a:gd name="T39" fmla="*/ 166 h 192"/>
              <a:gd name="T40" fmla="*/ 105 w 183"/>
              <a:gd name="T41" fmla="*/ 178 h 192"/>
              <a:gd name="T42" fmla="*/ 105 w 183"/>
              <a:gd name="T43" fmla="*/ 159 h 192"/>
              <a:gd name="T44" fmla="*/ 124 w 183"/>
              <a:gd name="T45" fmla="*/ 152 h 192"/>
              <a:gd name="T46" fmla="*/ 59 w 183"/>
              <a:gd name="T47" fmla="*/ 152 h 192"/>
              <a:gd name="T48" fmla="*/ 71 w 183"/>
              <a:gd name="T49" fmla="*/ 152 h 192"/>
              <a:gd name="T50" fmla="*/ 78 w 183"/>
              <a:gd name="T51" fmla="*/ 178 h 192"/>
              <a:gd name="T52" fmla="*/ 146 w 183"/>
              <a:gd name="T53" fmla="*/ 37 h 192"/>
              <a:gd name="T54" fmla="*/ 144 w 183"/>
              <a:gd name="T55" fmla="*/ 35 h 192"/>
              <a:gd name="T56" fmla="*/ 142 w 183"/>
              <a:gd name="T57" fmla="*/ 88 h 192"/>
              <a:gd name="T58" fmla="*/ 146 w 183"/>
              <a:gd name="T59" fmla="*/ 37 h 192"/>
              <a:gd name="T60" fmla="*/ 138 w 183"/>
              <a:gd name="T61" fmla="*/ 30 h 192"/>
              <a:gd name="T62" fmla="*/ 128 w 183"/>
              <a:gd name="T63" fmla="*/ 30 h 192"/>
              <a:gd name="T64" fmla="*/ 138 w 183"/>
              <a:gd name="T65" fmla="*/ 30 h 192"/>
              <a:gd name="T66" fmla="*/ 104 w 183"/>
              <a:gd name="T67" fmla="*/ 16 h 192"/>
              <a:gd name="T68" fmla="*/ 96 w 183"/>
              <a:gd name="T69" fmla="*/ 44 h 192"/>
              <a:gd name="T70" fmla="*/ 123 w 183"/>
              <a:gd name="T71" fmla="*/ 38 h 192"/>
              <a:gd name="T72" fmla="*/ 104 w 183"/>
              <a:gd name="T73" fmla="*/ 16 h 192"/>
              <a:gd name="T74" fmla="*/ 87 w 183"/>
              <a:gd name="T75" fmla="*/ 15 h 192"/>
              <a:gd name="T76" fmla="*/ 62 w 183"/>
              <a:gd name="T77" fmla="*/ 34 h 192"/>
              <a:gd name="T78" fmla="*/ 64 w 183"/>
              <a:gd name="T79" fmla="*/ 39 h 192"/>
              <a:gd name="T80" fmla="*/ 87 w 183"/>
              <a:gd name="T81" fmla="*/ 15 h 192"/>
              <a:gd name="T82" fmla="*/ 61 w 183"/>
              <a:gd name="T83" fmla="*/ 21 h 192"/>
              <a:gd name="T84" fmla="*/ 53 w 183"/>
              <a:gd name="T85" fmla="*/ 34 h 192"/>
              <a:gd name="T86" fmla="*/ 61 w 183"/>
              <a:gd name="T87" fmla="*/ 21 h 192"/>
              <a:gd name="T88" fmla="*/ 39 w 183"/>
              <a:gd name="T89" fmla="*/ 35 h 192"/>
              <a:gd name="T90" fmla="*/ 14 w 183"/>
              <a:gd name="T91" fmla="*/ 88 h 192"/>
              <a:gd name="T92" fmla="*/ 50 w 183"/>
              <a:gd name="T93" fmla="*/ 42 h 192"/>
              <a:gd name="T94" fmla="*/ 126 w 183"/>
              <a:gd name="T95" fmla="*/ 46 h 192"/>
              <a:gd name="T96" fmla="*/ 123 w 183"/>
              <a:gd name="T97" fmla="*/ 47 h 192"/>
              <a:gd name="T98" fmla="*/ 96 w 183"/>
              <a:gd name="T99" fmla="*/ 88 h 192"/>
              <a:gd name="T100" fmla="*/ 126 w 183"/>
              <a:gd name="T101" fmla="*/ 46 h 192"/>
              <a:gd name="T102" fmla="*/ 87 w 183"/>
              <a:gd name="T103" fmla="*/ 53 h 192"/>
              <a:gd name="T104" fmla="*/ 57 w 183"/>
              <a:gd name="T105" fmla="*/ 46 h 192"/>
              <a:gd name="T106" fmla="*/ 87 w 183"/>
              <a:gd name="T107"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92">
                <a:moveTo>
                  <a:pt x="92" y="0"/>
                </a:moveTo>
                <a:cubicBezTo>
                  <a:pt x="117" y="0"/>
                  <a:pt x="140" y="11"/>
                  <a:pt x="156" y="27"/>
                </a:cubicBezTo>
                <a:cubicBezTo>
                  <a:pt x="173" y="44"/>
                  <a:pt x="183" y="67"/>
                  <a:pt x="183" y="92"/>
                </a:cubicBezTo>
                <a:cubicBezTo>
                  <a:pt x="183" y="114"/>
                  <a:pt x="175" y="135"/>
                  <a:pt x="161" y="151"/>
                </a:cubicBezTo>
                <a:cubicBezTo>
                  <a:pt x="156" y="158"/>
                  <a:pt x="144" y="149"/>
                  <a:pt x="151" y="142"/>
                </a:cubicBezTo>
                <a:cubicBezTo>
                  <a:pt x="161" y="129"/>
                  <a:pt x="168" y="113"/>
                  <a:pt x="169" y="96"/>
                </a:cubicBezTo>
                <a:cubicBezTo>
                  <a:pt x="142" y="96"/>
                  <a:pt x="142" y="96"/>
                  <a:pt x="142" y="96"/>
                </a:cubicBezTo>
                <a:cubicBezTo>
                  <a:pt x="142" y="108"/>
                  <a:pt x="140" y="119"/>
                  <a:pt x="138" y="129"/>
                </a:cubicBezTo>
                <a:cubicBezTo>
                  <a:pt x="136" y="135"/>
                  <a:pt x="128" y="133"/>
                  <a:pt x="129" y="127"/>
                </a:cubicBezTo>
                <a:cubicBezTo>
                  <a:pt x="132" y="118"/>
                  <a:pt x="133" y="107"/>
                  <a:pt x="134" y="96"/>
                </a:cubicBezTo>
                <a:cubicBezTo>
                  <a:pt x="99" y="96"/>
                  <a:pt x="84" y="96"/>
                  <a:pt x="49" y="96"/>
                </a:cubicBezTo>
                <a:cubicBezTo>
                  <a:pt x="50" y="107"/>
                  <a:pt x="51" y="118"/>
                  <a:pt x="54" y="127"/>
                </a:cubicBezTo>
                <a:cubicBezTo>
                  <a:pt x="55" y="133"/>
                  <a:pt x="47" y="135"/>
                  <a:pt x="45" y="128"/>
                </a:cubicBezTo>
                <a:cubicBezTo>
                  <a:pt x="43" y="118"/>
                  <a:pt x="41" y="107"/>
                  <a:pt x="41" y="96"/>
                </a:cubicBezTo>
                <a:cubicBezTo>
                  <a:pt x="14" y="96"/>
                  <a:pt x="14" y="96"/>
                  <a:pt x="14" y="96"/>
                </a:cubicBezTo>
                <a:cubicBezTo>
                  <a:pt x="15" y="114"/>
                  <a:pt x="22" y="129"/>
                  <a:pt x="33" y="142"/>
                </a:cubicBezTo>
                <a:cubicBezTo>
                  <a:pt x="39" y="149"/>
                  <a:pt x="28" y="158"/>
                  <a:pt x="22" y="151"/>
                </a:cubicBezTo>
                <a:cubicBezTo>
                  <a:pt x="8" y="135"/>
                  <a:pt x="0" y="114"/>
                  <a:pt x="0" y="92"/>
                </a:cubicBezTo>
                <a:cubicBezTo>
                  <a:pt x="0" y="67"/>
                  <a:pt x="10" y="44"/>
                  <a:pt x="27" y="27"/>
                </a:cubicBezTo>
                <a:cubicBezTo>
                  <a:pt x="43" y="11"/>
                  <a:pt x="66" y="0"/>
                  <a:pt x="92" y="0"/>
                </a:cubicBezTo>
                <a:close/>
                <a:moveTo>
                  <a:pt x="119" y="166"/>
                </a:moveTo>
                <a:cubicBezTo>
                  <a:pt x="119" y="166"/>
                  <a:pt x="119" y="166"/>
                  <a:pt x="119" y="166"/>
                </a:cubicBezTo>
                <a:cubicBezTo>
                  <a:pt x="119" y="185"/>
                  <a:pt x="119" y="185"/>
                  <a:pt x="119" y="185"/>
                </a:cubicBezTo>
                <a:cubicBezTo>
                  <a:pt x="119" y="189"/>
                  <a:pt x="116" y="192"/>
                  <a:pt x="112" y="192"/>
                </a:cubicBezTo>
                <a:cubicBezTo>
                  <a:pt x="112" y="192"/>
                  <a:pt x="112" y="192"/>
                  <a:pt x="112" y="192"/>
                </a:cubicBezTo>
                <a:cubicBezTo>
                  <a:pt x="71" y="192"/>
                  <a:pt x="71" y="192"/>
                  <a:pt x="71" y="192"/>
                </a:cubicBezTo>
                <a:cubicBezTo>
                  <a:pt x="67" y="192"/>
                  <a:pt x="64" y="189"/>
                  <a:pt x="64" y="185"/>
                </a:cubicBezTo>
                <a:cubicBezTo>
                  <a:pt x="64" y="185"/>
                  <a:pt x="64" y="185"/>
                  <a:pt x="64" y="185"/>
                </a:cubicBezTo>
                <a:cubicBezTo>
                  <a:pt x="64" y="166"/>
                  <a:pt x="64" y="166"/>
                  <a:pt x="64" y="166"/>
                </a:cubicBezTo>
                <a:cubicBezTo>
                  <a:pt x="42" y="166"/>
                  <a:pt x="42" y="166"/>
                  <a:pt x="42" y="166"/>
                </a:cubicBezTo>
                <a:cubicBezTo>
                  <a:pt x="39" y="166"/>
                  <a:pt x="36" y="163"/>
                  <a:pt x="36" y="159"/>
                </a:cubicBezTo>
                <a:cubicBezTo>
                  <a:pt x="36" y="157"/>
                  <a:pt x="36" y="155"/>
                  <a:pt x="38" y="154"/>
                </a:cubicBezTo>
                <a:cubicBezTo>
                  <a:pt x="87" y="105"/>
                  <a:pt x="87" y="105"/>
                  <a:pt x="87" y="105"/>
                </a:cubicBezTo>
                <a:cubicBezTo>
                  <a:pt x="89" y="102"/>
                  <a:pt x="94" y="102"/>
                  <a:pt x="97" y="105"/>
                </a:cubicBezTo>
                <a:cubicBezTo>
                  <a:pt x="97" y="105"/>
                  <a:pt x="97" y="105"/>
                  <a:pt x="97" y="105"/>
                </a:cubicBezTo>
                <a:cubicBezTo>
                  <a:pt x="146" y="154"/>
                  <a:pt x="146" y="154"/>
                  <a:pt x="146" y="154"/>
                </a:cubicBezTo>
                <a:cubicBezTo>
                  <a:pt x="148" y="157"/>
                  <a:pt x="148" y="161"/>
                  <a:pt x="146" y="164"/>
                </a:cubicBezTo>
                <a:cubicBezTo>
                  <a:pt x="144" y="165"/>
                  <a:pt x="142" y="166"/>
                  <a:pt x="141" y="166"/>
                </a:cubicBezTo>
                <a:cubicBezTo>
                  <a:pt x="140" y="166"/>
                  <a:pt x="140" y="166"/>
                  <a:pt x="140" y="166"/>
                </a:cubicBezTo>
                <a:cubicBezTo>
                  <a:pt x="119" y="166"/>
                  <a:pt x="119" y="166"/>
                  <a:pt x="119" y="166"/>
                </a:cubicBezTo>
                <a:close/>
                <a:moveTo>
                  <a:pt x="105" y="178"/>
                </a:moveTo>
                <a:cubicBezTo>
                  <a:pt x="105" y="178"/>
                  <a:pt x="105" y="178"/>
                  <a:pt x="105" y="178"/>
                </a:cubicBezTo>
                <a:cubicBezTo>
                  <a:pt x="105" y="159"/>
                  <a:pt x="105" y="159"/>
                  <a:pt x="105" y="159"/>
                </a:cubicBezTo>
                <a:cubicBezTo>
                  <a:pt x="105" y="159"/>
                  <a:pt x="105" y="159"/>
                  <a:pt x="105" y="159"/>
                </a:cubicBezTo>
                <a:cubicBezTo>
                  <a:pt x="105" y="155"/>
                  <a:pt x="109" y="152"/>
                  <a:pt x="112" y="152"/>
                </a:cubicBezTo>
                <a:cubicBezTo>
                  <a:pt x="124" y="152"/>
                  <a:pt x="124" y="152"/>
                  <a:pt x="124" y="152"/>
                </a:cubicBezTo>
                <a:cubicBezTo>
                  <a:pt x="92" y="120"/>
                  <a:pt x="92" y="120"/>
                  <a:pt x="92" y="120"/>
                </a:cubicBezTo>
                <a:cubicBezTo>
                  <a:pt x="59" y="152"/>
                  <a:pt x="59" y="152"/>
                  <a:pt x="59" y="152"/>
                </a:cubicBezTo>
                <a:cubicBezTo>
                  <a:pt x="71" y="152"/>
                  <a:pt x="71" y="152"/>
                  <a:pt x="71" y="152"/>
                </a:cubicBezTo>
                <a:cubicBezTo>
                  <a:pt x="71" y="152"/>
                  <a:pt x="71" y="152"/>
                  <a:pt x="71" y="152"/>
                </a:cubicBezTo>
                <a:cubicBezTo>
                  <a:pt x="75" y="152"/>
                  <a:pt x="78" y="155"/>
                  <a:pt x="78" y="159"/>
                </a:cubicBezTo>
                <a:cubicBezTo>
                  <a:pt x="78" y="178"/>
                  <a:pt x="78" y="178"/>
                  <a:pt x="78" y="178"/>
                </a:cubicBezTo>
                <a:cubicBezTo>
                  <a:pt x="105" y="178"/>
                  <a:pt x="105" y="178"/>
                  <a:pt x="105" y="178"/>
                </a:cubicBezTo>
                <a:close/>
                <a:moveTo>
                  <a:pt x="146" y="37"/>
                </a:moveTo>
                <a:cubicBezTo>
                  <a:pt x="146" y="37"/>
                  <a:pt x="146" y="37"/>
                  <a:pt x="146" y="37"/>
                </a:cubicBezTo>
                <a:cubicBezTo>
                  <a:pt x="146" y="37"/>
                  <a:pt x="145" y="36"/>
                  <a:pt x="144" y="35"/>
                </a:cubicBezTo>
                <a:cubicBezTo>
                  <a:pt x="141" y="38"/>
                  <a:pt x="137" y="40"/>
                  <a:pt x="134" y="42"/>
                </a:cubicBezTo>
                <a:cubicBezTo>
                  <a:pt x="139" y="55"/>
                  <a:pt x="142" y="71"/>
                  <a:pt x="142" y="88"/>
                </a:cubicBezTo>
                <a:cubicBezTo>
                  <a:pt x="169" y="88"/>
                  <a:pt x="169" y="88"/>
                  <a:pt x="169" y="88"/>
                </a:cubicBezTo>
                <a:cubicBezTo>
                  <a:pt x="168" y="68"/>
                  <a:pt x="159" y="50"/>
                  <a:pt x="146" y="37"/>
                </a:cubicBezTo>
                <a:close/>
                <a:moveTo>
                  <a:pt x="138" y="30"/>
                </a:moveTo>
                <a:cubicBezTo>
                  <a:pt x="138" y="30"/>
                  <a:pt x="138" y="30"/>
                  <a:pt x="138" y="30"/>
                </a:cubicBezTo>
                <a:cubicBezTo>
                  <a:pt x="133" y="26"/>
                  <a:pt x="128" y="23"/>
                  <a:pt x="122" y="21"/>
                </a:cubicBezTo>
                <a:cubicBezTo>
                  <a:pt x="124" y="24"/>
                  <a:pt x="126" y="27"/>
                  <a:pt x="128" y="30"/>
                </a:cubicBezTo>
                <a:cubicBezTo>
                  <a:pt x="129" y="32"/>
                  <a:pt x="130" y="33"/>
                  <a:pt x="130" y="34"/>
                </a:cubicBezTo>
                <a:cubicBezTo>
                  <a:pt x="133" y="33"/>
                  <a:pt x="135" y="31"/>
                  <a:pt x="138" y="30"/>
                </a:cubicBezTo>
                <a:close/>
                <a:moveTo>
                  <a:pt x="104" y="16"/>
                </a:moveTo>
                <a:cubicBezTo>
                  <a:pt x="104" y="16"/>
                  <a:pt x="104" y="16"/>
                  <a:pt x="104" y="16"/>
                </a:cubicBezTo>
                <a:cubicBezTo>
                  <a:pt x="102" y="15"/>
                  <a:pt x="99" y="15"/>
                  <a:pt x="96" y="15"/>
                </a:cubicBezTo>
                <a:cubicBezTo>
                  <a:pt x="96" y="44"/>
                  <a:pt x="96" y="44"/>
                  <a:pt x="96" y="44"/>
                </a:cubicBezTo>
                <a:cubicBezTo>
                  <a:pt x="104" y="44"/>
                  <a:pt x="112" y="42"/>
                  <a:pt x="120" y="39"/>
                </a:cubicBezTo>
                <a:cubicBezTo>
                  <a:pt x="121" y="39"/>
                  <a:pt x="122" y="39"/>
                  <a:pt x="123" y="38"/>
                </a:cubicBezTo>
                <a:cubicBezTo>
                  <a:pt x="122" y="37"/>
                  <a:pt x="121" y="35"/>
                  <a:pt x="121" y="34"/>
                </a:cubicBezTo>
                <a:cubicBezTo>
                  <a:pt x="116" y="26"/>
                  <a:pt x="111" y="19"/>
                  <a:pt x="104" y="16"/>
                </a:cubicBezTo>
                <a:close/>
                <a:moveTo>
                  <a:pt x="87" y="15"/>
                </a:moveTo>
                <a:cubicBezTo>
                  <a:pt x="87" y="15"/>
                  <a:pt x="87" y="15"/>
                  <a:pt x="87" y="15"/>
                </a:cubicBezTo>
                <a:cubicBezTo>
                  <a:pt x="85" y="15"/>
                  <a:pt x="82" y="15"/>
                  <a:pt x="79" y="16"/>
                </a:cubicBezTo>
                <a:cubicBezTo>
                  <a:pt x="73" y="19"/>
                  <a:pt x="67" y="26"/>
                  <a:pt x="62" y="34"/>
                </a:cubicBezTo>
                <a:cubicBezTo>
                  <a:pt x="62" y="35"/>
                  <a:pt x="61" y="37"/>
                  <a:pt x="60" y="38"/>
                </a:cubicBezTo>
                <a:cubicBezTo>
                  <a:pt x="62" y="39"/>
                  <a:pt x="63" y="39"/>
                  <a:pt x="64" y="39"/>
                </a:cubicBezTo>
                <a:cubicBezTo>
                  <a:pt x="71" y="42"/>
                  <a:pt x="79" y="44"/>
                  <a:pt x="87" y="44"/>
                </a:cubicBezTo>
                <a:cubicBezTo>
                  <a:pt x="87" y="15"/>
                  <a:pt x="87" y="15"/>
                  <a:pt x="87" y="15"/>
                </a:cubicBezTo>
                <a:close/>
                <a:moveTo>
                  <a:pt x="61" y="21"/>
                </a:moveTo>
                <a:cubicBezTo>
                  <a:pt x="61" y="21"/>
                  <a:pt x="61" y="21"/>
                  <a:pt x="61" y="21"/>
                </a:cubicBezTo>
                <a:cubicBezTo>
                  <a:pt x="56" y="23"/>
                  <a:pt x="50" y="26"/>
                  <a:pt x="45" y="30"/>
                </a:cubicBezTo>
                <a:cubicBezTo>
                  <a:pt x="48" y="31"/>
                  <a:pt x="50" y="33"/>
                  <a:pt x="53" y="34"/>
                </a:cubicBezTo>
                <a:cubicBezTo>
                  <a:pt x="54" y="33"/>
                  <a:pt x="54" y="32"/>
                  <a:pt x="55" y="30"/>
                </a:cubicBezTo>
                <a:cubicBezTo>
                  <a:pt x="57" y="27"/>
                  <a:pt x="59" y="24"/>
                  <a:pt x="61" y="21"/>
                </a:cubicBezTo>
                <a:close/>
                <a:moveTo>
                  <a:pt x="39" y="35"/>
                </a:moveTo>
                <a:cubicBezTo>
                  <a:pt x="39" y="35"/>
                  <a:pt x="39" y="35"/>
                  <a:pt x="39" y="35"/>
                </a:cubicBezTo>
                <a:cubicBezTo>
                  <a:pt x="38" y="36"/>
                  <a:pt x="38" y="37"/>
                  <a:pt x="37" y="37"/>
                </a:cubicBezTo>
                <a:cubicBezTo>
                  <a:pt x="24" y="50"/>
                  <a:pt x="15" y="68"/>
                  <a:pt x="14" y="88"/>
                </a:cubicBezTo>
                <a:cubicBezTo>
                  <a:pt x="41" y="88"/>
                  <a:pt x="41" y="88"/>
                  <a:pt x="41" y="88"/>
                </a:cubicBezTo>
                <a:cubicBezTo>
                  <a:pt x="41" y="71"/>
                  <a:pt x="45" y="55"/>
                  <a:pt x="50" y="42"/>
                </a:cubicBezTo>
                <a:cubicBezTo>
                  <a:pt x="46" y="40"/>
                  <a:pt x="42" y="38"/>
                  <a:pt x="39" y="35"/>
                </a:cubicBezTo>
                <a:close/>
                <a:moveTo>
                  <a:pt x="126" y="46"/>
                </a:moveTo>
                <a:cubicBezTo>
                  <a:pt x="126" y="46"/>
                  <a:pt x="126" y="46"/>
                  <a:pt x="126" y="46"/>
                </a:cubicBezTo>
                <a:cubicBezTo>
                  <a:pt x="125" y="46"/>
                  <a:pt x="124" y="47"/>
                  <a:pt x="123" y="47"/>
                </a:cubicBezTo>
                <a:cubicBezTo>
                  <a:pt x="114" y="50"/>
                  <a:pt x="105" y="52"/>
                  <a:pt x="96" y="53"/>
                </a:cubicBezTo>
                <a:cubicBezTo>
                  <a:pt x="96" y="88"/>
                  <a:pt x="96" y="88"/>
                  <a:pt x="96" y="88"/>
                </a:cubicBezTo>
                <a:cubicBezTo>
                  <a:pt x="134" y="88"/>
                  <a:pt x="134" y="88"/>
                  <a:pt x="134" y="88"/>
                </a:cubicBezTo>
                <a:cubicBezTo>
                  <a:pt x="133" y="72"/>
                  <a:pt x="131" y="58"/>
                  <a:pt x="126" y="46"/>
                </a:cubicBezTo>
                <a:close/>
                <a:moveTo>
                  <a:pt x="87" y="53"/>
                </a:moveTo>
                <a:cubicBezTo>
                  <a:pt x="87" y="53"/>
                  <a:pt x="87" y="53"/>
                  <a:pt x="87" y="53"/>
                </a:cubicBezTo>
                <a:cubicBezTo>
                  <a:pt x="78" y="52"/>
                  <a:pt x="69" y="50"/>
                  <a:pt x="61" y="47"/>
                </a:cubicBezTo>
                <a:cubicBezTo>
                  <a:pt x="59" y="47"/>
                  <a:pt x="58" y="46"/>
                  <a:pt x="57" y="46"/>
                </a:cubicBezTo>
                <a:cubicBezTo>
                  <a:pt x="53" y="58"/>
                  <a:pt x="50" y="72"/>
                  <a:pt x="49" y="88"/>
                </a:cubicBezTo>
                <a:cubicBezTo>
                  <a:pt x="87" y="88"/>
                  <a:pt x="87" y="88"/>
                  <a:pt x="87" y="88"/>
                </a:cubicBezTo>
                <a:cubicBezTo>
                  <a:pt x="87" y="53"/>
                  <a:pt x="87" y="53"/>
                  <a:pt x="87" y="53"/>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320887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id="{50CE275A-AB08-5648-A614-E07742D68EF9}"/>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id="{4E46197C-CA8D-274C-B028-BB782B9B5F7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149ACC1A-5497-2F40-BB2B-217D291F9BE5}"/>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FC2B0B53-43E7-EA4F-9FCE-47006B3E59D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AAB3EEDA-D041-B74D-AA5B-63F0A859F651}"/>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id="{6D09EA53-738A-E54A-A284-28CC54A33662}"/>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文本框 16">
            <a:extLst>
              <a:ext uri="{FF2B5EF4-FFF2-40B4-BE49-F238E27FC236}">
                <a16:creationId xmlns:a16="http://schemas.microsoft.com/office/drawing/2014/main" id="{1627EDAC-E160-DD48-933F-FC87B86AB4C5}"/>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latin typeface="Noto Sans S Chinese Medium" panose="020B0600000000000000" pitchFamily="34" charset="-122"/>
                <a:ea typeface="Noto Sans S Chinese Medium" panose="020B0600000000000000" pitchFamily="34" charset="-122"/>
              </a:rPr>
              <a:t>05</a:t>
            </a:r>
            <a:endParaRPr lang="zh-CN" altLang="en-US" sz="4800" dirty="0">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id="{3D3A79DD-73E2-394D-A636-763F03563405}"/>
              </a:ext>
            </a:extLst>
          </p:cNvPr>
          <p:cNvSpPr txBox="1"/>
          <p:nvPr>
            <p:custDataLst>
              <p:tags r:id="rId4"/>
            </p:custDataLst>
          </p:nvPr>
        </p:nvSpPr>
        <p:spPr>
          <a:xfrm>
            <a:off x="3524160" y="1896092"/>
            <a:ext cx="1899879" cy="461665"/>
          </a:xfrm>
          <a:prstGeom prst="rect">
            <a:avLst/>
          </a:prstGeom>
          <a:noFill/>
        </p:spPr>
        <p:txBody>
          <a:bodyPr wrap="none" rtlCol="0">
            <a:spAutoFit/>
          </a:bodyPr>
          <a:lstStyle/>
          <a:p>
            <a:r>
              <a:rPr lang="en-US" altLang="zh-CN" sz="2400" dirty="0">
                <a:latin typeface="Noto Sans S Chinese Medium" panose="020B0600000000000000" pitchFamily="34" charset="-122"/>
                <a:ea typeface="Noto Sans S Chinese Medium" panose="020B0600000000000000" pitchFamily="34" charset="-122"/>
              </a:rPr>
              <a:t>Conclusion </a:t>
            </a:r>
            <a:endParaRPr lang="zh-CN" altLang="en-US" sz="2400" dirty="0">
              <a:latin typeface="Noto Sans S Chinese Medium" panose="020B0600000000000000" pitchFamily="34" charset="-122"/>
              <a:ea typeface="Noto Sans S Chinese Medium" panose="020B0600000000000000" pitchFamily="34" charset="-122"/>
            </a:endParaRPr>
          </a:p>
        </p:txBody>
      </p:sp>
      <p:grpSp>
        <p:nvGrpSpPr>
          <p:cNvPr id="10" name="PA_淘宝店chenying0907 18">
            <a:extLst>
              <a:ext uri="{FF2B5EF4-FFF2-40B4-BE49-F238E27FC236}">
                <a16:creationId xmlns:a16="http://schemas.microsoft.com/office/drawing/2014/main" id="{702E92EB-A4C4-0E41-91F8-90391144AA6F}"/>
              </a:ext>
            </a:extLst>
          </p:cNvPr>
          <p:cNvGrpSpPr/>
          <p:nvPr>
            <p:custDataLst>
              <p:tags r:id="rId5"/>
            </p:custDataLst>
          </p:nvPr>
        </p:nvGrpSpPr>
        <p:grpSpPr>
          <a:xfrm>
            <a:off x="2243226" y="2221456"/>
            <a:ext cx="528300" cy="710884"/>
            <a:chOff x="4211960" y="594800"/>
            <a:chExt cx="374475" cy="662059"/>
          </a:xfrm>
        </p:grpSpPr>
        <p:sp>
          <p:nvSpPr>
            <p:cNvPr id="11" name="直角三角形 10">
              <a:extLst>
                <a:ext uri="{FF2B5EF4-FFF2-40B4-BE49-F238E27FC236}">
                  <a16:creationId xmlns:a16="http://schemas.microsoft.com/office/drawing/2014/main" id="{DC707ABC-FE69-684F-8642-11FFADBBC1EB}"/>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cxnSp>
          <p:nvCxnSpPr>
            <p:cNvPr id="12" name="直接连接符 20">
              <a:extLst>
                <a:ext uri="{FF2B5EF4-FFF2-40B4-BE49-F238E27FC236}">
                  <a16:creationId xmlns:a16="http://schemas.microsoft.com/office/drawing/2014/main" id="{CE4FBCAF-4229-FD43-A855-A21F9E0A73B9}"/>
                </a:ext>
              </a:extLst>
            </p:cNvPr>
            <p:cNvCxnSpPr>
              <a:stCxn id="11" idx="4"/>
              <a:endCxn id="11"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PA_淘宝店chenying0907 23">
            <a:extLst>
              <a:ext uri="{FF2B5EF4-FFF2-40B4-BE49-F238E27FC236}">
                <a16:creationId xmlns:a16="http://schemas.microsoft.com/office/drawing/2014/main" id="{E3CB36A4-CB44-FA49-8567-5A9F2B6DE3F7}"/>
              </a:ext>
            </a:extLst>
          </p:cNvPr>
          <p:cNvSpPr/>
          <p:nvPr>
            <p:custDataLst>
              <p:tags r:id="rId6"/>
            </p:custDataLst>
          </p:nvPr>
        </p:nvSpPr>
        <p:spPr>
          <a:xfrm>
            <a:off x="3326792" y="2360457"/>
            <a:ext cx="5311672" cy="1106585"/>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en-US" altLang="zh-CN" sz="900" dirty="0">
                <a:latin typeface="Noto Sans S Chinese Medium" panose="020B0600000000000000" pitchFamily="34" charset="-122"/>
                <a:ea typeface="Noto Sans S Chinese Medium" panose="020B0600000000000000" pitchFamily="34" charset="-122"/>
              </a:rPr>
              <a:t>Besides from its technological strengths, </a:t>
            </a:r>
            <a:r>
              <a:rPr lang="en-US" altLang="zh-CN" sz="900" dirty="0" err="1">
                <a:latin typeface="Noto Sans S Chinese Medium" panose="020B0600000000000000" pitchFamily="34" charset="-122"/>
                <a:ea typeface="Noto Sans S Chinese Medium" panose="020B0600000000000000" pitchFamily="34" charset="-122"/>
              </a:rPr>
              <a:t>SenseTime</a:t>
            </a:r>
            <a:r>
              <a:rPr lang="en-US" altLang="zh-CN" sz="900" dirty="0">
                <a:latin typeface="Noto Sans S Chinese Medium" panose="020B0600000000000000" pitchFamily="34" charset="-122"/>
                <a:ea typeface="Noto Sans S Chinese Medium" panose="020B0600000000000000" pitchFamily="34" charset="-122"/>
              </a:rPr>
              <a:t> has achieved commercial successes. It has powered many industries and with offices in different places all over the world, </a:t>
            </a:r>
            <a:r>
              <a:rPr lang="en-US" altLang="zh-CN" sz="900" dirty="0" err="1">
                <a:latin typeface="Noto Sans S Chinese Medium" panose="020B0600000000000000" pitchFamily="34" charset="-122"/>
                <a:ea typeface="Noto Sans S Chinese Medium" panose="020B0600000000000000" pitchFamily="34" charset="-122"/>
              </a:rPr>
              <a:t>SenseTime</a:t>
            </a:r>
            <a:r>
              <a:rPr lang="en-US" altLang="zh-CN" sz="900" dirty="0">
                <a:latin typeface="Noto Sans S Chinese Medium" panose="020B0600000000000000" pitchFamily="34" charset="-122"/>
                <a:ea typeface="Noto Sans S Chinese Medium" panose="020B0600000000000000" pitchFamily="34" charset="-122"/>
              </a:rPr>
              <a:t> has attracted top talents around the world to build a world-leading technology company – from China, for the world. </a:t>
            </a:r>
          </a:p>
          <a:p>
            <a:pPr marL="171450" indent="-171450">
              <a:lnSpc>
                <a:spcPct val="150000"/>
              </a:lnSpc>
              <a:buClr>
                <a:schemeClr val="accent3"/>
              </a:buClr>
              <a:buFont typeface="Wingdings" panose="05000000000000000000" pitchFamily="2" charset="2"/>
              <a:buChar char="p"/>
            </a:pPr>
            <a:r>
              <a:rPr lang="en-US" altLang="zh-CN" sz="900" dirty="0" err="1">
                <a:latin typeface="Noto Sans S Chinese Medium" panose="020B0600000000000000" pitchFamily="34" charset="-122"/>
                <a:ea typeface="Noto Sans S Chinese Medium" panose="020B0600000000000000" pitchFamily="34" charset="-122"/>
              </a:rPr>
              <a:t>SenseTime</a:t>
            </a:r>
            <a:r>
              <a:rPr lang="en-US" altLang="zh-CN" sz="900" dirty="0">
                <a:latin typeface="Noto Sans S Chinese Medium" panose="020B0600000000000000" pitchFamily="34" charset="-122"/>
                <a:ea typeface="Noto Sans S Chinese Medium" panose="020B0600000000000000" pitchFamily="34" charset="-122"/>
              </a:rPr>
              <a:t> is a corporate with development prospects and worth investing.</a:t>
            </a:r>
          </a:p>
        </p:txBody>
      </p:sp>
    </p:spTree>
    <p:extLst>
      <p:ext uri="{BB962C8B-B14F-4D97-AF65-F5344CB8AC3E}">
        <p14:creationId xmlns:p14="http://schemas.microsoft.com/office/powerpoint/2010/main" val="4197784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1">
            <a:extLst>
              <a:ext uri="{FF2B5EF4-FFF2-40B4-BE49-F238E27FC236}">
                <a16:creationId xmlns:a16="http://schemas.microsoft.com/office/drawing/2014/main" id="{2116C853-0AC1-654A-BADE-225CAC76DC51}"/>
              </a:ext>
            </a:extLst>
          </p:cNvPr>
          <p:cNvGrpSpPr/>
          <p:nvPr>
            <p:custDataLst>
              <p:tags r:id="rId1"/>
            </p:custDataLst>
          </p:nvPr>
        </p:nvGrpSpPr>
        <p:grpSpPr>
          <a:xfrm>
            <a:off x="0" y="1848167"/>
            <a:ext cx="9153526" cy="3311526"/>
            <a:chOff x="-4763" y="1841500"/>
            <a:chExt cx="9153526" cy="3311526"/>
          </a:xfrm>
        </p:grpSpPr>
        <p:sp>
          <p:nvSpPr>
            <p:cNvPr id="3" name="淘宝店chenying0907 36">
              <a:extLst>
                <a:ext uri="{FF2B5EF4-FFF2-40B4-BE49-F238E27FC236}">
                  <a16:creationId xmlns:a16="http://schemas.microsoft.com/office/drawing/2014/main" id="{C9370955-84A0-644A-9FF0-0F4D2A56754A}"/>
                </a:ext>
              </a:extLst>
            </p:cNvPr>
            <p:cNvSpPr>
              <a:spLocks/>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rgbClr val="DCACA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10968370-741F-5043-9537-E9CBAF83194A}"/>
                </a:ext>
              </a:extLst>
            </p:cNvPr>
            <p:cNvSpPr>
              <a:spLocks/>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CD0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1244ADDF-2D60-DD43-96C8-62D54FDD84D6}"/>
                </a:ext>
              </a:extLst>
            </p:cNvPr>
            <p:cNvSpPr>
              <a:spLocks/>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1363E848-2AC7-C64B-BAA6-4793AFCD5D4D}"/>
                </a:ext>
              </a:extLst>
            </p:cNvPr>
            <p:cNvSpPr>
              <a:spLocks/>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C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淘宝店chenying0907 40">
              <a:extLst>
                <a:ext uri="{FF2B5EF4-FFF2-40B4-BE49-F238E27FC236}">
                  <a16:creationId xmlns:a16="http://schemas.microsoft.com/office/drawing/2014/main" id="{446DFB16-17B8-4C40-9E82-A03488999FB9}"/>
                </a:ext>
              </a:extLst>
            </p:cNvPr>
            <p:cNvSpPr>
              <a:spLocks/>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rgbClr val="ECD0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淘宝店chenying0907 41">
              <a:extLst>
                <a:ext uri="{FF2B5EF4-FFF2-40B4-BE49-F238E27FC236}">
                  <a16:creationId xmlns:a16="http://schemas.microsoft.com/office/drawing/2014/main" id="{349BDABA-CB6F-6842-8D35-1D1FCDC2C269}"/>
                </a:ext>
              </a:extLst>
            </p:cNvPr>
            <p:cNvSpPr>
              <a:spLocks/>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PA_淘宝店chenying0907 11">
            <a:extLst>
              <a:ext uri="{FF2B5EF4-FFF2-40B4-BE49-F238E27FC236}">
                <a16:creationId xmlns:a16="http://schemas.microsoft.com/office/drawing/2014/main" id="{45635F5B-418D-A54A-9248-C78AC13A194D}"/>
              </a:ext>
            </a:extLst>
          </p:cNvPr>
          <p:cNvSpPr/>
          <p:nvPr>
            <p:custDataLst>
              <p:tags r:id="rId2"/>
            </p:custDataLst>
          </p:nvPr>
        </p:nvSpPr>
        <p:spPr>
          <a:xfrm>
            <a:off x="533871" y="59153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Noto Sans S Chinese Medium" panose="020B0600000000000000" pitchFamily="34" charset="-122"/>
              <a:ea typeface="Noto Sans S Chinese Medium" panose="020B0600000000000000" pitchFamily="34" charset="-122"/>
            </a:endParaRPr>
          </a:p>
        </p:txBody>
      </p:sp>
      <p:sp>
        <p:nvSpPr>
          <p:cNvPr id="10" name="PA_圆角淘宝店chenying0907 1030">
            <a:extLst>
              <a:ext uri="{FF2B5EF4-FFF2-40B4-BE49-F238E27FC236}">
                <a16:creationId xmlns:a16="http://schemas.microsoft.com/office/drawing/2014/main" id="{0076116A-5BCC-3847-A076-6F6AFB382495}"/>
              </a:ext>
            </a:extLst>
          </p:cNvPr>
          <p:cNvSpPr/>
          <p:nvPr>
            <p:custDataLst>
              <p:tags r:id="rId3"/>
            </p:custDataLst>
          </p:nvPr>
        </p:nvSpPr>
        <p:spPr>
          <a:xfrm>
            <a:off x="1607944" y="2633312"/>
            <a:ext cx="5937801" cy="217917"/>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r"/>
            <a:r>
              <a:rPr lang="en-US" altLang="zh-CN" sz="1000" dirty="0">
                <a:solidFill>
                  <a:schemeClr val="tx1"/>
                </a:solidFill>
                <a:latin typeface="Noto Sans S Chinese Medium" panose="020B0600000000000000" pitchFamily="34" charset="-122"/>
                <a:ea typeface="Noto Sans S Chinese Medium" panose="020B0600000000000000" pitchFamily="34" charset="-122"/>
              </a:rPr>
              <a:t>Orange_25.05.2019</a:t>
            </a:r>
          </a:p>
        </p:txBody>
      </p:sp>
      <p:sp>
        <p:nvSpPr>
          <p:cNvPr id="11" name="PA_文本框 42">
            <a:extLst>
              <a:ext uri="{FF2B5EF4-FFF2-40B4-BE49-F238E27FC236}">
                <a16:creationId xmlns:a16="http://schemas.microsoft.com/office/drawing/2014/main" id="{130E9A7F-542D-0C41-9FD3-CDF90503956F}"/>
              </a:ext>
            </a:extLst>
          </p:cNvPr>
          <p:cNvSpPr txBox="1"/>
          <p:nvPr>
            <p:custDataLst>
              <p:tags r:id="rId4"/>
            </p:custDataLst>
          </p:nvPr>
        </p:nvSpPr>
        <p:spPr>
          <a:xfrm>
            <a:off x="1607944" y="1986975"/>
            <a:ext cx="5904656" cy="584775"/>
          </a:xfrm>
          <a:prstGeom prst="rect">
            <a:avLst/>
          </a:prstGeom>
          <a:noFill/>
        </p:spPr>
        <p:txBody>
          <a:bodyPr wrap="square" lIns="0" rIns="0" rtlCol="0">
            <a:spAutoFit/>
          </a:bodyPr>
          <a:lstStyle/>
          <a:p>
            <a:pPr algn="dist"/>
            <a:r>
              <a:rPr lang="en-US" altLang="zh-CN" sz="3200" dirty="0">
                <a:latin typeface="Noto Sans S Chinese Medium" panose="020B0600000000000000" pitchFamily="34" charset="-122"/>
                <a:ea typeface="Noto Sans S Chinese Medium" panose="020B0600000000000000" pitchFamily="34" charset="-122"/>
              </a:rPr>
              <a:t>THANK YOU FOR WATCHING</a:t>
            </a:r>
          </a:p>
        </p:txBody>
      </p:sp>
    </p:spTree>
    <p:extLst>
      <p:ext uri="{BB962C8B-B14F-4D97-AF65-F5344CB8AC3E}">
        <p14:creationId xmlns:p14="http://schemas.microsoft.com/office/powerpoint/2010/main" val="98358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a:extLst>
              <a:ext uri="{FF2B5EF4-FFF2-40B4-BE49-F238E27FC236}">
                <a16:creationId xmlns:a16="http://schemas.microsoft.com/office/drawing/2014/main" id="{9ED2FBA3-E6D4-BD4F-825B-02B659D09A2F}"/>
              </a:ext>
            </a:extLst>
          </p:cNvPr>
          <p:cNvGrpSpPr/>
          <p:nvPr>
            <p:custDataLst>
              <p:tags r:id="rId1"/>
            </p:custDataLst>
          </p:nvPr>
        </p:nvGrpSpPr>
        <p:grpSpPr>
          <a:xfrm>
            <a:off x="5832473" y="-21235"/>
            <a:ext cx="3311527" cy="5164735"/>
            <a:chOff x="5832473" y="-21235"/>
            <a:chExt cx="3311527" cy="5164735"/>
          </a:xfrm>
        </p:grpSpPr>
        <p:sp>
          <p:nvSpPr>
            <p:cNvPr id="3" name="淘宝店chenying0907 36">
              <a:extLst>
                <a:ext uri="{FF2B5EF4-FFF2-40B4-BE49-F238E27FC236}">
                  <a16:creationId xmlns:a16="http://schemas.microsoft.com/office/drawing/2014/main" id="{987F8281-0194-1645-B02C-F703956785F6}"/>
                </a:ext>
              </a:extLst>
            </p:cNvPr>
            <p:cNvSpPr>
              <a:spLocks/>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淘宝店chenying0907 37">
              <a:extLst>
                <a:ext uri="{FF2B5EF4-FFF2-40B4-BE49-F238E27FC236}">
                  <a16:creationId xmlns:a16="http://schemas.microsoft.com/office/drawing/2014/main" id="{99E6B11B-A6CE-C641-8DF1-7569E0277BEE}"/>
                </a:ext>
              </a:extLst>
            </p:cNvPr>
            <p:cNvSpPr>
              <a:spLocks/>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淘宝店chenying0907 38">
              <a:extLst>
                <a:ext uri="{FF2B5EF4-FFF2-40B4-BE49-F238E27FC236}">
                  <a16:creationId xmlns:a16="http://schemas.microsoft.com/office/drawing/2014/main" id="{B0642BD9-B24F-E945-A444-4574F55B6954}"/>
                </a:ext>
              </a:extLst>
            </p:cNvPr>
            <p:cNvSpPr>
              <a:spLocks/>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淘宝店chenying0907 39">
              <a:extLst>
                <a:ext uri="{FF2B5EF4-FFF2-40B4-BE49-F238E27FC236}">
                  <a16:creationId xmlns:a16="http://schemas.microsoft.com/office/drawing/2014/main" id="{AD0A6F15-20E7-A146-AA5D-65EAD1B88D97}"/>
                </a:ext>
              </a:extLst>
            </p:cNvPr>
            <p:cNvSpPr>
              <a:spLocks/>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PA_淘宝店chenying0907 13">
            <a:extLst>
              <a:ext uri="{FF2B5EF4-FFF2-40B4-BE49-F238E27FC236}">
                <a16:creationId xmlns:a16="http://schemas.microsoft.com/office/drawing/2014/main" id="{CD1B7D87-EC5B-B444-9016-62B1641FB5EB}"/>
              </a:ext>
            </a:extLst>
          </p:cNvPr>
          <p:cNvSpPr/>
          <p:nvPr>
            <p:custDataLst>
              <p:tags r:id="rId2"/>
            </p:custDataLst>
          </p:nvPr>
        </p:nvSpPr>
        <p:spPr>
          <a:xfrm>
            <a:off x="3203847" y="1226820"/>
            <a:ext cx="5557563" cy="2689858"/>
          </a:xfrm>
          <a:prstGeom prst="rect">
            <a:avLst/>
          </a:prstGeom>
          <a:solidFill>
            <a:schemeClr val="bg1">
              <a:alpha val="85000"/>
            </a:schemeClr>
          </a:solidFill>
          <a:ln>
            <a:noFill/>
          </a:ln>
          <a:effectLst>
            <a:outerShdw blurRad="368300" dist="63500" dir="462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16">
            <a:extLst>
              <a:ext uri="{FF2B5EF4-FFF2-40B4-BE49-F238E27FC236}">
                <a16:creationId xmlns:a16="http://schemas.microsoft.com/office/drawing/2014/main" id="{0C0DF6DC-37B8-CC4D-80E6-299539DA771B}"/>
              </a:ext>
            </a:extLst>
          </p:cNvPr>
          <p:cNvSpPr txBox="1"/>
          <p:nvPr>
            <p:custDataLst>
              <p:tags r:id="rId3"/>
            </p:custDataLst>
          </p:nvPr>
        </p:nvSpPr>
        <p:spPr>
          <a:xfrm>
            <a:off x="1841644" y="2126925"/>
            <a:ext cx="899396" cy="830997"/>
          </a:xfrm>
          <a:prstGeom prst="rect">
            <a:avLst/>
          </a:prstGeom>
          <a:noFill/>
        </p:spPr>
        <p:txBody>
          <a:bodyPr wrap="square" rtlCol="0">
            <a:spAutoFit/>
          </a:bodyPr>
          <a:lstStyle/>
          <a:p>
            <a:r>
              <a:rPr lang="en-US" altLang="zh-CN" sz="4800" dirty="0">
                <a:latin typeface="Noto Sans S Chinese Medium" panose="020B0600000000000000" pitchFamily="34" charset="-122"/>
                <a:ea typeface="Noto Sans S Chinese Medium" panose="020B0600000000000000" pitchFamily="34" charset="-122"/>
              </a:rPr>
              <a:t>01</a:t>
            </a:r>
            <a:endParaRPr lang="zh-CN" altLang="en-US" sz="4800" dirty="0">
              <a:latin typeface="Noto Sans S Chinese Medium" panose="020B0600000000000000" pitchFamily="34" charset="-122"/>
              <a:ea typeface="Noto Sans S Chinese Medium" panose="020B0600000000000000" pitchFamily="34" charset="-122"/>
            </a:endParaRPr>
          </a:p>
        </p:txBody>
      </p:sp>
      <p:sp>
        <p:nvSpPr>
          <p:cNvPr id="9" name="PA_文本框 17">
            <a:extLst>
              <a:ext uri="{FF2B5EF4-FFF2-40B4-BE49-F238E27FC236}">
                <a16:creationId xmlns:a16="http://schemas.microsoft.com/office/drawing/2014/main" id="{8F3758AE-DE90-F049-9844-B9EE980B96BC}"/>
              </a:ext>
            </a:extLst>
          </p:cNvPr>
          <p:cNvSpPr txBox="1"/>
          <p:nvPr>
            <p:custDataLst>
              <p:tags r:id="rId4"/>
            </p:custDataLst>
          </p:nvPr>
        </p:nvSpPr>
        <p:spPr>
          <a:xfrm>
            <a:off x="3524160" y="1726837"/>
            <a:ext cx="2035237" cy="461665"/>
          </a:xfrm>
          <a:prstGeom prst="rect">
            <a:avLst/>
          </a:prstGeom>
          <a:noFill/>
        </p:spPr>
        <p:txBody>
          <a:bodyPr wrap="none" rtlCol="0">
            <a:spAutoFit/>
          </a:bodyPr>
          <a:lstStyle/>
          <a:p>
            <a:r>
              <a:rPr lang="en-US" altLang="zh-CN" sz="2400" dirty="0">
                <a:latin typeface="Noto Sans S Chinese Medium" panose="020B0600000000000000" pitchFamily="34" charset="-122"/>
                <a:ea typeface="Noto Sans S Chinese Medium" panose="020B0600000000000000" pitchFamily="34" charset="-122"/>
              </a:rPr>
              <a:t>Background </a:t>
            </a:r>
            <a:endParaRPr lang="zh-CN" altLang="en-US" sz="2400" dirty="0">
              <a:latin typeface="Noto Sans S Chinese Medium" panose="020B0600000000000000" pitchFamily="34" charset="-122"/>
              <a:ea typeface="Noto Sans S Chinese Medium" panose="020B0600000000000000" pitchFamily="34" charset="-122"/>
            </a:endParaRPr>
          </a:p>
        </p:txBody>
      </p:sp>
      <p:grpSp>
        <p:nvGrpSpPr>
          <p:cNvPr id="10" name="PA_淘宝店chenying0907 18">
            <a:extLst>
              <a:ext uri="{FF2B5EF4-FFF2-40B4-BE49-F238E27FC236}">
                <a16:creationId xmlns:a16="http://schemas.microsoft.com/office/drawing/2014/main" id="{7DE7BF57-2EF0-7E43-A2C9-DBCC62D457A1}"/>
              </a:ext>
            </a:extLst>
          </p:cNvPr>
          <p:cNvGrpSpPr/>
          <p:nvPr>
            <p:custDataLst>
              <p:tags r:id="rId5"/>
            </p:custDataLst>
          </p:nvPr>
        </p:nvGrpSpPr>
        <p:grpSpPr>
          <a:xfrm>
            <a:off x="2243226" y="2221456"/>
            <a:ext cx="528300" cy="710884"/>
            <a:chOff x="4211960" y="594800"/>
            <a:chExt cx="374475" cy="662059"/>
          </a:xfrm>
        </p:grpSpPr>
        <p:sp>
          <p:nvSpPr>
            <p:cNvPr id="11" name="直角三角形 10">
              <a:extLst>
                <a:ext uri="{FF2B5EF4-FFF2-40B4-BE49-F238E27FC236}">
                  <a16:creationId xmlns:a16="http://schemas.microsoft.com/office/drawing/2014/main" id="{2F021775-9766-FA44-84FE-01936583C157}"/>
                </a:ext>
              </a:extLst>
            </p:cNvPr>
            <p:cNvSpPr/>
            <p:nvPr/>
          </p:nvSpPr>
          <p:spPr>
            <a:xfrm rot="16200000">
              <a:off x="4068168" y="738592"/>
              <a:ext cx="662059" cy="37447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Medium" panose="020B0600000000000000" pitchFamily="34" charset="-122"/>
                <a:ea typeface="Noto Sans S Chinese Medium" panose="020B0600000000000000" pitchFamily="34" charset="-122"/>
              </a:endParaRPr>
            </a:p>
          </p:txBody>
        </p:sp>
        <p:cxnSp>
          <p:nvCxnSpPr>
            <p:cNvPr id="12" name="直接连接符 20">
              <a:extLst>
                <a:ext uri="{FF2B5EF4-FFF2-40B4-BE49-F238E27FC236}">
                  <a16:creationId xmlns:a16="http://schemas.microsoft.com/office/drawing/2014/main" id="{B6792849-2E6E-D04C-9A76-56D27CE2C78F}"/>
                </a:ext>
              </a:extLst>
            </p:cNvPr>
            <p:cNvCxnSpPr>
              <a:stCxn id="11" idx="4"/>
              <a:endCxn id="11" idx="0"/>
            </p:cNvCxnSpPr>
            <p:nvPr/>
          </p:nvCxnSpPr>
          <p:spPr>
            <a:xfrm flipH="1">
              <a:off x="4211960" y="594800"/>
              <a:ext cx="374475" cy="662059"/>
            </a:xfrm>
            <a:prstGeom prst="line">
              <a:avLst/>
            </a:prstGeom>
            <a:ln w="63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3" name="PA_淘宝店chenying0907 23">
            <a:extLst>
              <a:ext uri="{FF2B5EF4-FFF2-40B4-BE49-F238E27FC236}">
                <a16:creationId xmlns:a16="http://schemas.microsoft.com/office/drawing/2014/main" id="{165EC2AF-106E-4A4E-BBAE-49237E039A26}"/>
              </a:ext>
            </a:extLst>
          </p:cNvPr>
          <p:cNvSpPr/>
          <p:nvPr>
            <p:custDataLst>
              <p:tags r:id="rId6"/>
            </p:custDataLst>
          </p:nvPr>
        </p:nvSpPr>
        <p:spPr>
          <a:xfrm>
            <a:off x="3524161" y="2187142"/>
            <a:ext cx="2286000" cy="1033296"/>
          </a:xfrm>
          <a:prstGeom prst="rect">
            <a:avLst/>
          </a:prstGeom>
        </p:spPr>
        <p:txBody>
          <a:bodyPr wrap="square">
            <a:spAutoFit/>
          </a:bodyPr>
          <a:lstStyle/>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AI industry analysis</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Policy summary</a:t>
            </a:r>
          </a:p>
          <a:p>
            <a:pPr marL="171450" indent="-171450">
              <a:lnSpc>
                <a:spcPct val="150000"/>
              </a:lnSpc>
              <a:buClr>
                <a:schemeClr val="accent3"/>
              </a:buClr>
              <a:buFont typeface="Wingdings" panose="05000000000000000000" pitchFamily="2" charset="2"/>
              <a:buChar char="p"/>
            </a:pPr>
            <a:r>
              <a:rPr lang="en-US" altLang="zh-CN" sz="1050" dirty="0">
                <a:latin typeface="Noto Sans S Chinese Medium" panose="020B0600000000000000" pitchFamily="34" charset="-122"/>
                <a:ea typeface="Noto Sans S Chinese Medium" panose="020B0600000000000000" pitchFamily="34" charset="-122"/>
              </a:rPr>
              <a:t>About </a:t>
            </a:r>
            <a:r>
              <a:rPr lang="en-US" altLang="zh-CN" sz="1050" dirty="0" err="1">
                <a:latin typeface="Noto Sans S Chinese Medium" panose="020B0600000000000000" pitchFamily="34" charset="-122"/>
                <a:ea typeface="Noto Sans S Chinese Medium" panose="020B0600000000000000" pitchFamily="34" charset="-122"/>
              </a:rPr>
              <a:t>SenseTime</a:t>
            </a:r>
            <a:endParaRPr lang="en-US" altLang="zh-CN" sz="1050" dirty="0">
              <a:latin typeface="Noto Sans S Chinese Medium" panose="020B0600000000000000" pitchFamily="34" charset="-122"/>
              <a:ea typeface="Noto Sans S Chinese Medium" panose="020B0600000000000000" pitchFamily="34" charset="-122"/>
            </a:endParaRPr>
          </a:p>
          <a:p>
            <a:pPr>
              <a:lnSpc>
                <a:spcPct val="150000"/>
              </a:lnSpc>
              <a:buClr>
                <a:schemeClr val="accent3"/>
              </a:buClr>
            </a:pPr>
            <a:r>
              <a:rPr lang="en-US" altLang="zh-CN" sz="1050" dirty="0">
                <a:latin typeface="Noto Sans S Chinese Medium" panose="020B0600000000000000" pitchFamily="34" charset="-122"/>
                <a:ea typeface="Noto Sans S Chinese Medium" panose="020B0600000000000000" pitchFamily="34" charset="-122"/>
              </a:rPr>
              <a:t> </a:t>
            </a:r>
          </a:p>
        </p:txBody>
      </p:sp>
    </p:spTree>
    <p:extLst>
      <p:ext uri="{BB962C8B-B14F-4D97-AF65-F5344CB8AC3E}">
        <p14:creationId xmlns:p14="http://schemas.microsoft.com/office/powerpoint/2010/main" val="141960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PA_淘宝店chenying0907 44">
            <a:extLst>
              <a:ext uri="{FF2B5EF4-FFF2-40B4-BE49-F238E27FC236}">
                <a16:creationId xmlns:a16="http://schemas.microsoft.com/office/drawing/2014/main" id="{73D24529-A2DE-294A-82D5-428C3BF3FA15}"/>
              </a:ext>
            </a:extLst>
          </p:cNvPr>
          <p:cNvGrpSpPr/>
          <p:nvPr>
            <p:custDataLst>
              <p:tags r:id="rId1"/>
            </p:custDataLst>
          </p:nvPr>
        </p:nvGrpSpPr>
        <p:grpSpPr>
          <a:xfrm>
            <a:off x="-9190" y="0"/>
            <a:ext cx="620750" cy="791858"/>
            <a:chOff x="0" y="-21236"/>
            <a:chExt cx="3311527" cy="4224338"/>
          </a:xfrm>
        </p:grpSpPr>
        <p:sp>
          <p:nvSpPr>
            <p:cNvPr id="15" name="淘宝店chenying0907 37">
              <a:extLst>
                <a:ext uri="{FF2B5EF4-FFF2-40B4-BE49-F238E27FC236}">
                  <a16:creationId xmlns:a16="http://schemas.microsoft.com/office/drawing/2014/main" id="{089F2DB6-B419-E14D-A085-899FA77C895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淘宝店chenying0907 38">
              <a:extLst>
                <a:ext uri="{FF2B5EF4-FFF2-40B4-BE49-F238E27FC236}">
                  <a16:creationId xmlns:a16="http://schemas.microsoft.com/office/drawing/2014/main" id="{AF9B33C1-D05E-9D46-9550-66A8A3C3714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淘宝店chenying0907 39">
              <a:extLst>
                <a:ext uri="{FF2B5EF4-FFF2-40B4-BE49-F238E27FC236}">
                  <a16:creationId xmlns:a16="http://schemas.microsoft.com/office/drawing/2014/main" id="{9A28E4E0-9B59-D74E-86A5-3A43F08EFA63}"/>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8" name="PA_文本框 4">
            <a:extLst>
              <a:ext uri="{FF2B5EF4-FFF2-40B4-BE49-F238E27FC236}">
                <a16:creationId xmlns:a16="http://schemas.microsoft.com/office/drawing/2014/main" id="{5849C514-DB72-2A47-8FBE-98B6BAFCF4E8}"/>
              </a:ext>
            </a:extLst>
          </p:cNvPr>
          <p:cNvSpPr txBox="1">
            <a:spLocks noChangeArrowheads="1"/>
          </p:cNvSpPr>
          <p:nvPr>
            <p:custDataLst>
              <p:tags r:id="rId2"/>
            </p:custDataLst>
          </p:nvPr>
        </p:nvSpPr>
        <p:spPr bwMode="auto">
          <a:xfrm>
            <a:off x="535359" y="184337"/>
            <a:ext cx="1650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Background</a:t>
            </a:r>
          </a:p>
        </p:txBody>
      </p:sp>
      <p:sp>
        <p:nvSpPr>
          <p:cNvPr id="19" name="PA_文本框 5">
            <a:extLst>
              <a:ext uri="{FF2B5EF4-FFF2-40B4-BE49-F238E27FC236}">
                <a16:creationId xmlns:a16="http://schemas.microsoft.com/office/drawing/2014/main" id="{DF6AEA5A-2FBB-5D45-9C27-F639F0BE3EF8}"/>
              </a:ext>
            </a:extLst>
          </p:cNvPr>
          <p:cNvSpPr txBox="1">
            <a:spLocks noChangeArrowheads="1"/>
          </p:cNvSpPr>
          <p:nvPr>
            <p:custDataLst>
              <p:tags r:id="rId3"/>
            </p:custDataLst>
          </p:nvPr>
        </p:nvSpPr>
        <p:spPr bwMode="auto">
          <a:xfrm>
            <a:off x="535359" y="509426"/>
            <a:ext cx="20803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AI industry analysis</a:t>
            </a:r>
          </a:p>
        </p:txBody>
      </p:sp>
      <p:sp>
        <p:nvSpPr>
          <p:cNvPr id="36" name="PA_文本框 5">
            <a:extLst>
              <a:ext uri="{FF2B5EF4-FFF2-40B4-BE49-F238E27FC236}">
                <a16:creationId xmlns:a16="http://schemas.microsoft.com/office/drawing/2014/main" id="{E34AC772-994F-4FDE-A76E-72D184CB9B28}"/>
              </a:ext>
            </a:extLst>
          </p:cNvPr>
          <p:cNvSpPr txBox="1">
            <a:spLocks noChangeArrowheads="1"/>
          </p:cNvSpPr>
          <p:nvPr>
            <p:custDataLst>
              <p:tags r:id="rId4"/>
            </p:custDataLst>
          </p:nvPr>
        </p:nvSpPr>
        <p:spPr bwMode="auto">
          <a:xfrm>
            <a:off x="535359" y="830797"/>
            <a:ext cx="26726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200" dirty="0">
                <a:latin typeface="Noto Sans S Chinese Medium" panose="020B0600000000000000" pitchFamily="34" charset="-122"/>
                <a:ea typeface="Noto Sans S Chinese Medium" panose="020B0600000000000000" pitchFamily="34" charset="-122"/>
              </a:rPr>
              <a:t>Industry chain</a:t>
            </a:r>
          </a:p>
        </p:txBody>
      </p:sp>
      <p:sp>
        <p:nvSpPr>
          <p:cNvPr id="51" name="PA_文本框 5">
            <a:extLst>
              <a:ext uri="{FF2B5EF4-FFF2-40B4-BE49-F238E27FC236}">
                <a16:creationId xmlns:a16="http://schemas.microsoft.com/office/drawing/2014/main" id="{5F52F61D-B007-4736-B270-D2DB4717F0B1}"/>
              </a:ext>
            </a:extLst>
          </p:cNvPr>
          <p:cNvSpPr txBox="1">
            <a:spLocks noChangeArrowheads="1"/>
          </p:cNvSpPr>
          <p:nvPr>
            <p:custDataLst>
              <p:tags r:id="rId5"/>
            </p:custDataLst>
          </p:nvPr>
        </p:nvSpPr>
        <p:spPr bwMode="auto">
          <a:xfrm>
            <a:off x="535360" y="1107925"/>
            <a:ext cx="13187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000" dirty="0">
                <a:latin typeface="Noto Sans S Chinese Medium" panose="020B0600000000000000" pitchFamily="34" charset="-122"/>
                <a:ea typeface="Noto Sans S Chinese Medium" panose="020B0600000000000000" pitchFamily="34" charset="-122"/>
              </a:rPr>
              <a:t>Characteristics </a:t>
            </a:r>
          </a:p>
        </p:txBody>
      </p:sp>
      <p:sp>
        <p:nvSpPr>
          <p:cNvPr id="62" name="PA_椭圆 12">
            <a:extLst>
              <a:ext uri="{FF2B5EF4-FFF2-40B4-BE49-F238E27FC236}">
                <a16:creationId xmlns:a16="http://schemas.microsoft.com/office/drawing/2014/main" id="{EDCC59E6-9E81-452A-B664-5E43D76AA167}"/>
              </a:ext>
            </a:extLst>
          </p:cNvPr>
          <p:cNvSpPr>
            <a:spLocks noChangeArrowheads="1"/>
          </p:cNvSpPr>
          <p:nvPr>
            <p:custDataLst>
              <p:tags r:id="rId6"/>
            </p:custDataLst>
          </p:nvPr>
        </p:nvSpPr>
        <p:spPr bwMode="auto">
          <a:xfrm>
            <a:off x="4137491" y="1517630"/>
            <a:ext cx="504378" cy="503293"/>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63" name="PA_椭圆 13">
            <a:extLst>
              <a:ext uri="{FF2B5EF4-FFF2-40B4-BE49-F238E27FC236}">
                <a16:creationId xmlns:a16="http://schemas.microsoft.com/office/drawing/2014/main" id="{C539BEBC-83D8-454A-B4D4-D2B0ECD09A91}"/>
              </a:ext>
            </a:extLst>
          </p:cNvPr>
          <p:cNvSpPr>
            <a:spLocks noChangeArrowheads="1"/>
          </p:cNvSpPr>
          <p:nvPr>
            <p:custDataLst>
              <p:tags r:id="rId7"/>
            </p:custDataLst>
          </p:nvPr>
        </p:nvSpPr>
        <p:spPr bwMode="auto">
          <a:xfrm>
            <a:off x="4138729" y="2669372"/>
            <a:ext cx="503140" cy="503293"/>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65" name="PA_椭圆 15">
            <a:extLst>
              <a:ext uri="{FF2B5EF4-FFF2-40B4-BE49-F238E27FC236}">
                <a16:creationId xmlns:a16="http://schemas.microsoft.com/office/drawing/2014/main" id="{475BE8DF-949F-412D-9FF4-A425059C3639}"/>
              </a:ext>
            </a:extLst>
          </p:cNvPr>
          <p:cNvSpPr>
            <a:spLocks noChangeArrowheads="1"/>
          </p:cNvSpPr>
          <p:nvPr>
            <p:custDataLst>
              <p:tags r:id="rId8"/>
            </p:custDataLst>
          </p:nvPr>
        </p:nvSpPr>
        <p:spPr bwMode="auto">
          <a:xfrm>
            <a:off x="4138729" y="3662919"/>
            <a:ext cx="503140" cy="503293"/>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20" name="PA_淘宝店chenying0907 55">
            <a:extLst>
              <a:ext uri="{FF2B5EF4-FFF2-40B4-BE49-F238E27FC236}">
                <a16:creationId xmlns:a16="http://schemas.microsoft.com/office/drawing/2014/main" id="{B611F12F-82B1-4F3A-9CD9-F74D78113A31}"/>
              </a:ext>
            </a:extLst>
          </p:cNvPr>
          <p:cNvSpPr>
            <a:spLocks noChangeArrowheads="1"/>
          </p:cNvSpPr>
          <p:nvPr>
            <p:custDataLst>
              <p:tags r:id="rId9"/>
            </p:custDataLst>
          </p:nvPr>
        </p:nvSpPr>
        <p:spPr bwMode="auto">
          <a:xfrm>
            <a:off x="5616249" y="1783823"/>
            <a:ext cx="2754805" cy="18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b="1" dirty="0">
                <a:latin typeface="Noto Sans S Chinese Medium" panose="020B0600000000000000" pitchFamily="34" charset="-122"/>
                <a:ea typeface="Noto Sans S Chinese Medium" panose="020B0600000000000000" pitchFamily="34" charset="-122"/>
              </a:rPr>
              <a:t>The artificial intelligence industry chain </a:t>
            </a:r>
            <a:r>
              <a:rPr lang="en-US" altLang="zh-CN" sz="1000" dirty="0">
                <a:latin typeface="Noto Sans S Chinese Medium" panose="020B0600000000000000" pitchFamily="34" charset="-122"/>
                <a:ea typeface="Noto Sans S Chinese Medium" panose="020B0600000000000000" pitchFamily="34" charset="-122"/>
              </a:rPr>
              <a:t>consists of three layers: the base layer, the technology layer, and the application layer. Among them, the basic layer lays the foundation for network, algorithm, hardware laying and data acquisition for the artificial intelligence industry; the technical layer starts with the intelligent related features of the human being and builds the technical path; the application layer integrates one or more types of artificial intelligence basic application technology. .</a:t>
            </a:r>
          </a:p>
        </p:txBody>
      </p:sp>
      <p:sp>
        <p:nvSpPr>
          <p:cNvPr id="22" name="PA_淘宝店chenying0907 55">
            <a:extLst>
              <a:ext uri="{FF2B5EF4-FFF2-40B4-BE49-F238E27FC236}">
                <a16:creationId xmlns:a16="http://schemas.microsoft.com/office/drawing/2014/main" id="{9D223CAE-ADA9-48EA-89EC-E5D2E4F28631}"/>
              </a:ext>
            </a:extLst>
          </p:cNvPr>
          <p:cNvSpPr>
            <a:spLocks noChangeArrowheads="1"/>
          </p:cNvSpPr>
          <p:nvPr>
            <p:custDataLst>
              <p:tags r:id="rId10"/>
            </p:custDataLst>
          </p:nvPr>
        </p:nvSpPr>
        <p:spPr bwMode="auto">
          <a:xfrm>
            <a:off x="611561" y="1717453"/>
            <a:ext cx="30819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00" b="1" dirty="0">
                <a:latin typeface="Noto Sans S Chinese Medium" panose="020B0600000000000000" pitchFamily="34" charset="-122"/>
                <a:ea typeface="Noto Sans S Chinese Medium" panose="020B0600000000000000" pitchFamily="34" charset="-122"/>
              </a:rPr>
              <a:t>Now in the period of development and future will enter the accelerated development period.</a:t>
            </a:r>
            <a:endParaRPr lang="en-US" altLang="zh-CN" sz="1000" dirty="0">
              <a:latin typeface="Noto Sans S Chinese Medium" panose="020B0600000000000000" pitchFamily="34" charset="-122"/>
              <a:ea typeface="Noto Sans S Chinese Medium" panose="020B0600000000000000" pitchFamily="34" charset="-122"/>
            </a:endParaRPr>
          </a:p>
        </p:txBody>
      </p:sp>
      <p:sp>
        <p:nvSpPr>
          <p:cNvPr id="24" name="PA_淘宝店chenying0907 55">
            <a:extLst>
              <a:ext uri="{FF2B5EF4-FFF2-40B4-BE49-F238E27FC236}">
                <a16:creationId xmlns:a16="http://schemas.microsoft.com/office/drawing/2014/main" id="{60A89C0D-B849-4C34-BD79-F3E04F022215}"/>
              </a:ext>
            </a:extLst>
          </p:cNvPr>
          <p:cNvSpPr>
            <a:spLocks noChangeArrowheads="1"/>
          </p:cNvSpPr>
          <p:nvPr>
            <p:custDataLst>
              <p:tags r:id="rId11"/>
            </p:custDataLst>
          </p:nvPr>
        </p:nvSpPr>
        <p:spPr bwMode="auto">
          <a:xfrm>
            <a:off x="611560" y="2711000"/>
            <a:ext cx="3081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00" b="1" dirty="0">
                <a:latin typeface="Noto Sans S Chinese Medium" panose="020B0600000000000000" pitchFamily="34" charset="-122"/>
                <a:ea typeface="Noto Sans S Chinese Medium" panose="020B0600000000000000" pitchFamily="34" charset="-122"/>
              </a:rPr>
              <a:t>Industrial Chain of Large Companies is Widely Distributed, the Startup Company is Highly Professional. </a:t>
            </a:r>
            <a:endParaRPr lang="en-US" altLang="zh-CN" sz="1000" dirty="0">
              <a:latin typeface="Noto Sans S Chinese Medium" panose="020B0600000000000000" pitchFamily="34" charset="-122"/>
              <a:ea typeface="Noto Sans S Chinese Medium" panose="020B0600000000000000" pitchFamily="34" charset="-122"/>
            </a:endParaRPr>
          </a:p>
        </p:txBody>
      </p:sp>
      <p:sp>
        <p:nvSpPr>
          <p:cNvPr id="25" name="PA_淘宝店chenying0907 55">
            <a:extLst>
              <a:ext uri="{FF2B5EF4-FFF2-40B4-BE49-F238E27FC236}">
                <a16:creationId xmlns:a16="http://schemas.microsoft.com/office/drawing/2014/main" id="{7D0BF2A3-F1F6-4E27-9AD6-8FBC871C28BF}"/>
              </a:ext>
            </a:extLst>
          </p:cNvPr>
          <p:cNvSpPr>
            <a:spLocks noChangeArrowheads="1"/>
          </p:cNvSpPr>
          <p:nvPr>
            <p:custDataLst>
              <p:tags r:id="rId12"/>
            </p:custDataLst>
          </p:nvPr>
        </p:nvSpPr>
        <p:spPr bwMode="auto">
          <a:xfrm>
            <a:off x="611561" y="3704547"/>
            <a:ext cx="3081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00" b="1" dirty="0">
                <a:latin typeface="Noto Sans S Chinese Medium" panose="020B0600000000000000" pitchFamily="34" charset="-122"/>
                <a:ea typeface="Noto Sans S Chinese Medium" panose="020B0600000000000000" pitchFamily="34" charset="-122"/>
              </a:rPr>
              <a:t>Intelligent driving, big data and data services and artificial intelligence + field is a hot investment field in China.</a:t>
            </a:r>
            <a:endParaRPr lang="en-US" altLang="zh-CN" sz="1000" dirty="0">
              <a:latin typeface="Noto Sans S Chinese Medium" panose="020B0600000000000000" pitchFamily="34" charset="-122"/>
              <a:ea typeface="Noto Sans S Chinese Medium" panose="020B0600000000000000" pitchFamily="34" charset="-122"/>
            </a:endParaRPr>
          </a:p>
        </p:txBody>
      </p:sp>
    </p:spTree>
    <p:extLst>
      <p:ext uri="{BB962C8B-B14F-4D97-AF65-F5344CB8AC3E}">
        <p14:creationId xmlns:p14="http://schemas.microsoft.com/office/powerpoint/2010/main" val="393720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27">
            <a:extLst>
              <a:ext uri="{FF2B5EF4-FFF2-40B4-BE49-F238E27FC236}">
                <a16:creationId xmlns:a16="http://schemas.microsoft.com/office/drawing/2014/main" id="{29D98C30-976E-6548-BA26-0FDD4537EA5A}"/>
              </a:ext>
            </a:extLst>
          </p:cNvPr>
          <p:cNvSpPr>
            <a:spLocks noChangeArrowheads="1"/>
          </p:cNvSpPr>
          <p:nvPr>
            <p:custDataLst>
              <p:tags r:id="rId1"/>
            </p:custDataLst>
          </p:nvPr>
        </p:nvSpPr>
        <p:spPr bwMode="auto">
          <a:xfrm>
            <a:off x="4276724" y="1000500"/>
            <a:ext cx="590550" cy="587556"/>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 name="PA_椭圆 28">
            <a:extLst>
              <a:ext uri="{FF2B5EF4-FFF2-40B4-BE49-F238E27FC236}">
                <a16:creationId xmlns:a16="http://schemas.microsoft.com/office/drawing/2014/main" id="{B4D49DE7-B785-3E49-A3DC-7D55CEDD5892}"/>
              </a:ext>
            </a:extLst>
          </p:cNvPr>
          <p:cNvSpPr>
            <a:spLocks noChangeArrowheads="1"/>
          </p:cNvSpPr>
          <p:nvPr>
            <p:custDataLst>
              <p:tags r:id="rId2"/>
            </p:custDataLst>
          </p:nvPr>
        </p:nvSpPr>
        <p:spPr bwMode="auto">
          <a:xfrm>
            <a:off x="4276724" y="1886599"/>
            <a:ext cx="590550" cy="589145"/>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4" name="PA_椭圆 29">
            <a:extLst>
              <a:ext uri="{FF2B5EF4-FFF2-40B4-BE49-F238E27FC236}">
                <a16:creationId xmlns:a16="http://schemas.microsoft.com/office/drawing/2014/main" id="{BC5BCA76-CDDE-DB4A-9F36-8DEEE74FC4D0}"/>
              </a:ext>
            </a:extLst>
          </p:cNvPr>
          <p:cNvSpPr>
            <a:spLocks noChangeArrowheads="1"/>
          </p:cNvSpPr>
          <p:nvPr>
            <p:custDataLst>
              <p:tags r:id="rId3"/>
            </p:custDataLst>
          </p:nvPr>
        </p:nvSpPr>
        <p:spPr bwMode="auto">
          <a:xfrm>
            <a:off x="4276724" y="2774285"/>
            <a:ext cx="590550" cy="589144"/>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5" name="PA_椭圆 30">
            <a:extLst>
              <a:ext uri="{FF2B5EF4-FFF2-40B4-BE49-F238E27FC236}">
                <a16:creationId xmlns:a16="http://schemas.microsoft.com/office/drawing/2014/main" id="{A23CAECE-BAFD-4749-92ED-F9B4EE185A91}"/>
              </a:ext>
            </a:extLst>
          </p:cNvPr>
          <p:cNvSpPr>
            <a:spLocks noChangeArrowheads="1"/>
          </p:cNvSpPr>
          <p:nvPr>
            <p:custDataLst>
              <p:tags r:id="rId4"/>
            </p:custDataLst>
          </p:nvPr>
        </p:nvSpPr>
        <p:spPr bwMode="auto">
          <a:xfrm>
            <a:off x="4276724" y="3661971"/>
            <a:ext cx="590550" cy="589145"/>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6" name="PA_任意多边形 31">
            <a:extLst>
              <a:ext uri="{FF2B5EF4-FFF2-40B4-BE49-F238E27FC236}">
                <a16:creationId xmlns:a16="http://schemas.microsoft.com/office/drawing/2014/main" id="{F955E05E-34CF-FB4A-AC6C-6EEAC609BDA4}"/>
              </a:ext>
            </a:extLst>
          </p:cNvPr>
          <p:cNvSpPr>
            <a:spLocks/>
          </p:cNvSpPr>
          <p:nvPr>
            <p:custDataLst>
              <p:tags r:id="rId5"/>
            </p:custDataLst>
          </p:nvPr>
        </p:nvSpPr>
        <p:spPr bwMode="auto">
          <a:xfrm>
            <a:off x="4065587" y="789298"/>
            <a:ext cx="1012825" cy="3673020"/>
          </a:xfrm>
          <a:custGeom>
            <a:avLst/>
            <a:gdLst>
              <a:gd name="T0" fmla="*/ 416 w 833"/>
              <a:gd name="T1" fmla="*/ 2194 h 3027"/>
              <a:gd name="T2" fmla="*/ 416 w 833"/>
              <a:gd name="T3" fmla="*/ 2194 h 3027"/>
              <a:gd name="T4" fmla="*/ 102 w 833"/>
              <a:gd name="T5" fmla="*/ 1879 h 3027"/>
              <a:gd name="T6" fmla="*/ 416 w 833"/>
              <a:gd name="T7" fmla="*/ 1564 h 3027"/>
              <a:gd name="T8" fmla="*/ 416 w 833"/>
              <a:gd name="T9" fmla="*/ 1564 h 3027"/>
              <a:gd name="T10" fmla="*/ 833 w 833"/>
              <a:gd name="T11" fmla="*/ 1148 h 3027"/>
              <a:gd name="T12" fmla="*/ 416 w 833"/>
              <a:gd name="T13" fmla="*/ 731 h 3027"/>
              <a:gd name="T14" fmla="*/ 416 w 833"/>
              <a:gd name="T15" fmla="*/ 731 h 3027"/>
              <a:gd name="T16" fmla="*/ 102 w 833"/>
              <a:gd name="T17" fmla="*/ 416 h 3027"/>
              <a:gd name="T18" fmla="*/ 416 w 833"/>
              <a:gd name="T19" fmla="*/ 102 h 3027"/>
              <a:gd name="T20" fmla="*/ 416 w 833"/>
              <a:gd name="T21" fmla="*/ 0 h 3027"/>
              <a:gd name="T22" fmla="*/ 0 w 833"/>
              <a:gd name="T23" fmla="*/ 416 h 3027"/>
              <a:gd name="T24" fmla="*/ 416 w 833"/>
              <a:gd name="T25" fmla="*/ 833 h 3027"/>
              <a:gd name="T26" fmla="*/ 416 w 833"/>
              <a:gd name="T27" fmla="*/ 833 h 3027"/>
              <a:gd name="T28" fmla="*/ 731 w 833"/>
              <a:gd name="T29" fmla="*/ 1148 h 3027"/>
              <a:gd name="T30" fmla="*/ 416 w 833"/>
              <a:gd name="T31" fmla="*/ 1462 h 3027"/>
              <a:gd name="T32" fmla="*/ 416 w 833"/>
              <a:gd name="T33" fmla="*/ 1462 h 3027"/>
              <a:gd name="T34" fmla="*/ 0 w 833"/>
              <a:gd name="T35" fmla="*/ 1879 h 3027"/>
              <a:gd name="T36" fmla="*/ 416 w 833"/>
              <a:gd name="T37" fmla="*/ 2296 h 3027"/>
              <a:gd name="T38" fmla="*/ 416 w 833"/>
              <a:gd name="T39" fmla="*/ 2296 h 3027"/>
              <a:gd name="T40" fmla="*/ 731 w 833"/>
              <a:gd name="T41" fmla="*/ 2610 h 3027"/>
              <a:gd name="T42" fmla="*/ 416 w 833"/>
              <a:gd name="T43" fmla="*/ 2925 h 3027"/>
              <a:gd name="T44" fmla="*/ 416 w 833"/>
              <a:gd name="T45" fmla="*/ 3027 h 3027"/>
              <a:gd name="T46" fmla="*/ 833 w 833"/>
              <a:gd name="T47" fmla="*/ 2610 h 3027"/>
              <a:gd name="T48" fmla="*/ 416 w 833"/>
              <a:gd name="T49" fmla="*/ 2194 h 3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3" h="3027">
                <a:moveTo>
                  <a:pt x="416" y="2194"/>
                </a:moveTo>
                <a:cubicBezTo>
                  <a:pt x="416" y="2194"/>
                  <a:pt x="416" y="2194"/>
                  <a:pt x="416" y="2194"/>
                </a:cubicBezTo>
                <a:cubicBezTo>
                  <a:pt x="243" y="2194"/>
                  <a:pt x="102" y="2053"/>
                  <a:pt x="102" y="1879"/>
                </a:cubicBezTo>
                <a:cubicBezTo>
                  <a:pt x="102" y="1705"/>
                  <a:pt x="243" y="1564"/>
                  <a:pt x="416" y="1564"/>
                </a:cubicBezTo>
                <a:cubicBezTo>
                  <a:pt x="416" y="1564"/>
                  <a:pt x="416" y="1564"/>
                  <a:pt x="416" y="1564"/>
                </a:cubicBezTo>
                <a:cubicBezTo>
                  <a:pt x="647" y="1564"/>
                  <a:pt x="833" y="1378"/>
                  <a:pt x="833" y="1148"/>
                </a:cubicBezTo>
                <a:cubicBezTo>
                  <a:pt x="833" y="918"/>
                  <a:pt x="647" y="731"/>
                  <a:pt x="416" y="731"/>
                </a:cubicBezTo>
                <a:cubicBezTo>
                  <a:pt x="416" y="731"/>
                  <a:pt x="416" y="731"/>
                  <a:pt x="416" y="731"/>
                </a:cubicBezTo>
                <a:cubicBezTo>
                  <a:pt x="243" y="731"/>
                  <a:pt x="102" y="590"/>
                  <a:pt x="102" y="416"/>
                </a:cubicBezTo>
                <a:cubicBezTo>
                  <a:pt x="102" y="243"/>
                  <a:pt x="243" y="102"/>
                  <a:pt x="416" y="102"/>
                </a:cubicBezTo>
                <a:cubicBezTo>
                  <a:pt x="416" y="0"/>
                  <a:pt x="416" y="0"/>
                  <a:pt x="416" y="0"/>
                </a:cubicBezTo>
                <a:cubicBezTo>
                  <a:pt x="186" y="0"/>
                  <a:pt x="0" y="186"/>
                  <a:pt x="0" y="416"/>
                </a:cubicBezTo>
                <a:cubicBezTo>
                  <a:pt x="0" y="646"/>
                  <a:pt x="186" y="833"/>
                  <a:pt x="416" y="833"/>
                </a:cubicBezTo>
                <a:cubicBezTo>
                  <a:pt x="416" y="833"/>
                  <a:pt x="416" y="833"/>
                  <a:pt x="416" y="833"/>
                </a:cubicBezTo>
                <a:cubicBezTo>
                  <a:pt x="590" y="833"/>
                  <a:pt x="731" y="974"/>
                  <a:pt x="731" y="1148"/>
                </a:cubicBezTo>
                <a:cubicBezTo>
                  <a:pt x="731" y="1321"/>
                  <a:pt x="590" y="1462"/>
                  <a:pt x="416" y="1462"/>
                </a:cubicBezTo>
                <a:cubicBezTo>
                  <a:pt x="416" y="1462"/>
                  <a:pt x="416" y="1462"/>
                  <a:pt x="416" y="1462"/>
                </a:cubicBezTo>
                <a:cubicBezTo>
                  <a:pt x="186" y="1462"/>
                  <a:pt x="0" y="1649"/>
                  <a:pt x="0" y="1879"/>
                </a:cubicBezTo>
                <a:cubicBezTo>
                  <a:pt x="0" y="2109"/>
                  <a:pt x="186" y="2296"/>
                  <a:pt x="416" y="2296"/>
                </a:cubicBezTo>
                <a:cubicBezTo>
                  <a:pt x="416" y="2296"/>
                  <a:pt x="416" y="2296"/>
                  <a:pt x="416" y="2296"/>
                </a:cubicBezTo>
                <a:cubicBezTo>
                  <a:pt x="590" y="2296"/>
                  <a:pt x="731" y="2437"/>
                  <a:pt x="731" y="2610"/>
                </a:cubicBezTo>
                <a:cubicBezTo>
                  <a:pt x="731" y="2784"/>
                  <a:pt x="590" y="2925"/>
                  <a:pt x="416" y="2925"/>
                </a:cubicBezTo>
                <a:cubicBezTo>
                  <a:pt x="416" y="3027"/>
                  <a:pt x="416" y="3027"/>
                  <a:pt x="416" y="3027"/>
                </a:cubicBezTo>
                <a:cubicBezTo>
                  <a:pt x="647" y="3027"/>
                  <a:pt x="833" y="2841"/>
                  <a:pt x="833" y="2610"/>
                </a:cubicBezTo>
                <a:cubicBezTo>
                  <a:pt x="833" y="2380"/>
                  <a:pt x="647" y="2194"/>
                  <a:pt x="416" y="2194"/>
                </a:cubicBezTo>
                <a:close/>
              </a:path>
            </a:pathLst>
          </a:custGeom>
          <a:solidFill>
            <a:schemeClr val="bg1">
              <a:lumMod val="9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32">
            <a:extLst>
              <a:ext uri="{FF2B5EF4-FFF2-40B4-BE49-F238E27FC236}">
                <a16:creationId xmlns:a16="http://schemas.microsoft.com/office/drawing/2014/main" id="{D76A6BFF-E129-2743-9E8B-739BF9888A5D}"/>
              </a:ext>
            </a:extLst>
          </p:cNvPr>
          <p:cNvSpPr>
            <a:spLocks/>
          </p:cNvSpPr>
          <p:nvPr>
            <p:custDataLst>
              <p:tags r:id="rId6"/>
            </p:custDataLst>
          </p:nvPr>
        </p:nvSpPr>
        <p:spPr bwMode="auto">
          <a:xfrm>
            <a:off x="4976812" y="1097368"/>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33">
            <a:extLst>
              <a:ext uri="{FF2B5EF4-FFF2-40B4-BE49-F238E27FC236}">
                <a16:creationId xmlns:a16="http://schemas.microsoft.com/office/drawing/2014/main" id="{6483674F-6CA6-D649-BD8E-5F8272ADCA62}"/>
              </a:ext>
            </a:extLst>
          </p:cNvPr>
          <p:cNvSpPr>
            <a:spLocks/>
          </p:cNvSpPr>
          <p:nvPr>
            <p:custDataLst>
              <p:tags r:id="rId7"/>
            </p:custDataLst>
          </p:nvPr>
        </p:nvSpPr>
        <p:spPr bwMode="auto">
          <a:xfrm>
            <a:off x="3914775" y="1981878"/>
            <a:ext cx="268287" cy="398586"/>
          </a:xfrm>
          <a:custGeom>
            <a:avLst/>
            <a:gdLst>
              <a:gd name="T0" fmla="*/ 169 w 169"/>
              <a:gd name="T1" fmla="*/ 251 h 251"/>
              <a:gd name="T2" fmla="*/ 78 w 169"/>
              <a:gd name="T3" fmla="*/ 126 h 251"/>
              <a:gd name="T4" fmla="*/ 169 w 169"/>
              <a:gd name="T5" fmla="*/ 0 h 251"/>
              <a:gd name="T6" fmla="*/ 91 w 169"/>
              <a:gd name="T7" fmla="*/ 0 h 251"/>
              <a:gd name="T8" fmla="*/ 0 w 169"/>
              <a:gd name="T9" fmla="*/ 126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6"/>
                </a:lnTo>
                <a:lnTo>
                  <a:pt x="169" y="0"/>
                </a:lnTo>
                <a:lnTo>
                  <a:pt x="91" y="0"/>
                </a:lnTo>
                <a:lnTo>
                  <a:pt x="0" y="126"/>
                </a:lnTo>
                <a:lnTo>
                  <a:pt x="91" y="251"/>
                </a:lnTo>
                <a:lnTo>
                  <a:pt x="169" y="251"/>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34">
            <a:extLst>
              <a:ext uri="{FF2B5EF4-FFF2-40B4-BE49-F238E27FC236}">
                <a16:creationId xmlns:a16="http://schemas.microsoft.com/office/drawing/2014/main" id="{12196693-23E7-184D-8516-E9A6A13F0D6C}"/>
              </a:ext>
            </a:extLst>
          </p:cNvPr>
          <p:cNvSpPr>
            <a:spLocks/>
          </p:cNvSpPr>
          <p:nvPr>
            <p:custDataLst>
              <p:tags r:id="rId8"/>
            </p:custDataLst>
          </p:nvPr>
        </p:nvSpPr>
        <p:spPr bwMode="auto">
          <a:xfrm>
            <a:off x="3914775" y="3757251"/>
            <a:ext cx="268287" cy="398586"/>
          </a:xfrm>
          <a:custGeom>
            <a:avLst/>
            <a:gdLst>
              <a:gd name="T0" fmla="*/ 169 w 169"/>
              <a:gd name="T1" fmla="*/ 251 h 251"/>
              <a:gd name="T2" fmla="*/ 78 w 169"/>
              <a:gd name="T3" fmla="*/ 125 h 251"/>
              <a:gd name="T4" fmla="*/ 169 w 169"/>
              <a:gd name="T5" fmla="*/ 0 h 251"/>
              <a:gd name="T6" fmla="*/ 91 w 169"/>
              <a:gd name="T7" fmla="*/ 0 h 251"/>
              <a:gd name="T8" fmla="*/ 0 w 169"/>
              <a:gd name="T9" fmla="*/ 125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5"/>
                </a:lnTo>
                <a:lnTo>
                  <a:pt x="169" y="0"/>
                </a:lnTo>
                <a:lnTo>
                  <a:pt x="91" y="0"/>
                </a:lnTo>
                <a:lnTo>
                  <a:pt x="0" y="125"/>
                </a:lnTo>
                <a:lnTo>
                  <a:pt x="91" y="251"/>
                </a:lnTo>
                <a:lnTo>
                  <a:pt x="169" y="251"/>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35">
            <a:extLst>
              <a:ext uri="{FF2B5EF4-FFF2-40B4-BE49-F238E27FC236}">
                <a16:creationId xmlns:a16="http://schemas.microsoft.com/office/drawing/2014/main" id="{75D1525E-7B73-F743-8258-59D655706857}"/>
              </a:ext>
            </a:extLst>
          </p:cNvPr>
          <p:cNvSpPr>
            <a:spLocks/>
          </p:cNvSpPr>
          <p:nvPr>
            <p:custDataLst>
              <p:tags r:id="rId9"/>
            </p:custDataLst>
          </p:nvPr>
        </p:nvSpPr>
        <p:spPr bwMode="auto">
          <a:xfrm>
            <a:off x="4976812" y="2869564"/>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1" name="PA_淘宝店chenying0907 50">
            <a:extLst>
              <a:ext uri="{FF2B5EF4-FFF2-40B4-BE49-F238E27FC236}">
                <a16:creationId xmlns:a16="http://schemas.microsoft.com/office/drawing/2014/main" id="{847061C6-59C3-824F-BF5D-DD6097BA443D}"/>
              </a:ext>
            </a:extLst>
          </p:cNvPr>
          <p:cNvGrpSpPr>
            <a:grpSpLocks/>
          </p:cNvGrpSpPr>
          <p:nvPr>
            <p:custDataLst>
              <p:tags r:id="rId10"/>
            </p:custDataLst>
          </p:nvPr>
        </p:nvGrpSpPr>
        <p:grpSpPr bwMode="auto">
          <a:xfrm>
            <a:off x="4467224" y="2073981"/>
            <a:ext cx="227012" cy="215967"/>
            <a:chOff x="2809" y="1408"/>
            <a:chExt cx="143" cy="136"/>
          </a:xfrm>
        </p:grpSpPr>
        <p:sp>
          <p:nvSpPr>
            <p:cNvPr id="12" name="淘宝店chenying0907 36">
              <a:extLst>
                <a:ext uri="{FF2B5EF4-FFF2-40B4-BE49-F238E27FC236}">
                  <a16:creationId xmlns:a16="http://schemas.microsoft.com/office/drawing/2014/main" id="{E25539BD-D4BC-9E48-B165-818E01F941A6}"/>
                </a:ext>
              </a:extLst>
            </p:cNvPr>
            <p:cNvSpPr>
              <a:spLocks/>
            </p:cNvSpPr>
            <p:nvPr/>
          </p:nvSpPr>
          <p:spPr bwMode="auto">
            <a:xfrm>
              <a:off x="2884" y="1457"/>
              <a:ext cx="68" cy="66"/>
            </a:xfrm>
            <a:custGeom>
              <a:avLst/>
              <a:gdLst>
                <a:gd name="T0" fmla="*/ 75 w 88"/>
                <a:gd name="T1" fmla="*/ 30 h 86"/>
                <a:gd name="T2" fmla="*/ 58 w 88"/>
                <a:gd name="T3" fmla="*/ 30 h 86"/>
                <a:gd name="T4" fmla="*/ 58 w 88"/>
                <a:gd name="T5" fmla="*/ 13 h 86"/>
                <a:gd name="T6" fmla="*/ 44 w 88"/>
                <a:gd name="T7" fmla="*/ 0 h 86"/>
                <a:gd name="T8" fmla="*/ 31 w 88"/>
                <a:gd name="T9" fmla="*/ 13 h 86"/>
                <a:gd name="T10" fmla="*/ 31 w 88"/>
                <a:gd name="T11" fmla="*/ 30 h 86"/>
                <a:gd name="T12" fmla="*/ 14 w 88"/>
                <a:gd name="T13" fmla="*/ 30 h 86"/>
                <a:gd name="T14" fmla="*/ 0 w 88"/>
                <a:gd name="T15" fmla="*/ 43 h 86"/>
                <a:gd name="T16" fmla="*/ 14 w 88"/>
                <a:gd name="T17" fmla="*/ 56 h 86"/>
                <a:gd name="T18" fmla="*/ 31 w 88"/>
                <a:gd name="T19" fmla="*/ 56 h 86"/>
                <a:gd name="T20" fmla="*/ 31 w 88"/>
                <a:gd name="T21" fmla="*/ 73 h 86"/>
                <a:gd name="T22" fmla="*/ 44 w 88"/>
                <a:gd name="T23" fmla="*/ 86 h 86"/>
                <a:gd name="T24" fmla="*/ 58 w 88"/>
                <a:gd name="T25" fmla="*/ 73 h 86"/>
                <a:gd name="T26" fmla="*/ 58 w 88"/>
                <a:gd name="T27" fmla="*/ 56 h 86"/>
                <a:gd name="T28" fmla="*/ 75 w 88"/>
                <a:gd name="T29" fmla="*/ 56 h 86"/>
                <a:gd name="T30" fmla="*/ 88 w 88"/>
                <a:gd name="T31" fmla="*/ 43 h 86"/>
                <a:gd name="T32" fmla="*/ 75 w 88"/>
                <a:gd name="T33"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75" y="30"/>
                  </a:moveTo>
                  <a:cubicBezTo>
                    <a:pt x="58" y="30"/>
                    <a:pt x="58" y="30"/>
                    <a:pt x="58" y="30"/>
                  </a:cubicBezTo>
                  <a:cubicBezTo>
                    <a:pt x="58" y="13"/>
                    <a:pt x="58" y="13"/>
                    <a:pt x="58" y="13"/>
                  </a:cubicBezTo>
                  <a:cubicBezTo>
                    <a:pt x="58" y="6"/>
                    <a:pt x="52" y="0"/>
                    <a:pt x="44" y="0"/>
                  </a:cubicBezTo>
                  <a:cubicBezTo>
                    <a:pt x="37" y="0"/>
                    <a:pt x="31" y="6"/>
                    <a:pt x="31" y="13"/>
                  </a:cubicBezTo>
                  <a:cubicBezTo>
                    <a:pt x="31" y="30"/>
                    <a:pt x="31" y="30"/>
                    <a:pt x="31" y="30"/>
                  </a:cubicBezTo>
                  <a:cubicBezTo>
                    <a:pt x="14" y="30"/>
                    <a:pt x="14" y="30"/>
                    <a:pt x="14" y="30"/>
                  </a:cubicBezTo>
                  <a:cubicBezTo>
                    <a:pt x="6" y="30"/>
                    <a:pt x="0" y="36"/>
                    <a:pt x="0" y="43"/>
                  </a:cubicBezTo>
                  <a:cubicBezTo>
                    <a:pt x="0" y="50"/>
                    <a:pt x="6" y="56"/>
                    <a:pt x="14" y="56"/>
                  </a:cubicBezTo>
                  <a:cubicBezTo>
                    <a:pt x="31" y="56"/>
                    <a:pt x="31" y="56"/>
                    <a:pt x="31" y="56"/>
                  </a:cubicBezTo>
                  <a:cubicBezTo>
                    <a:pt x="31" y="73"/>
                    <a:pt x="31" y="73"/>
                    <a:pt x="31" y="73"/>
                  </a:cubicBezTo>
                  <a:cubicBezTo>
                    <a:pt x="31" y="80"/>
                    <a:pt x="37" y="86"/>
                    <a:pt x="44" y="86"/>
                  </a:cubicBezTo>
                  <a:cubicBezTo>
                    <a:pt x="52" y="86"/>
                    <a:pt x="58" y="80"/>
                    <a:pt x="58" y="73"/>
                  </a:cubicBezTo>
                  <a:cubicBezTo>
                    <a:pt x="58" y="56"/>
                    <a:pt x="58" y="56"/>
                    <a:pt x="58" y="56"/>
                  </a:cubicBezTo>
                  <a:cubicBezTo>
                    <a:pt x="75" y="56"/>
                    <a:pt x="75" y="56"/>
                    <a:pt x="75" y="56"/>
                  </a:cubicBezTo>
                  <a:cubicBezTo>
                    <a:pt x="82" y="56"/>
                    <a:pt x="88" y="50"/>
                    <a:pt x="88" y="43"/>
                  </a:cubicBezTo>
                  <a:cubicBezTo>
                    <a:pt x="88" y="36"/>
                    <a:pt x="82" y="30"/>
                    <a:pt x="7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淘宝店chenying0907 37">
              <a:extLst>
                <a:ext uri="{FF2B5EF4-FFF2-40B4-BE49-F238E27FC236}">
                  <a16:creationId xmlns:a16="http://schemas.microsoft.com/office/drawing/2014/main" id="{72F5BA0D-0D4B-8942-B421-642AF44D5AA1}"/>
                </a:ext>
              </a:extLst>
            </p:cNvPr>
            <p:cNvSpPr>
              <a:spLocks noEditPoints="1"/>
            </p:cNvSpPr>
            <p:nvPr/>
          </p:nvSpPr>
          <p:spPr bwMode="auto">
            <a:xfrm>
              <a:off x="2809" y="1408"/>
              <a:ext cx="105" cy="136"/>
            </a:xfrm>
            <a:custGeom>
              <a:avLst/>
              <a:gdLst>
                <a:gd name="T0" fmla="*/ 70 w 138"/>
                <a:gd name="T1" fmla="*/ 68 h 178"/>
                <a:gd name="T2" fmla="*/ 105 w 138"/>
                <a:gd name="T3" fmla="*/ 34 h 178"/>
                <a:gd name="T4" fmla="*/ 70 w 138"/>
                <a:gd name="T5" fmla="*/ 0 h 178"/>
                <a:gd name="T6" fmla="*/ 35 w 138"/>
                <a:gd name="T7" fmla="*/ 34 h 178"/>
                <a:gd name="T8" fmla="*/ 70 w 138"/>
                <a:gd name="T9" fmla="*/ 68 h 178"/>
                <a:gd name="T10" fmla="*/ 138 w 138"/>
                <a:gd name="T11" fmla="*/ 165 h 178"/>
                <a:gd name="T12" fmla="*/ 110 w 138"/>
                <a:gd name="T13" fmla="*/ 135 h 178"/>
                <a:gd name="T14" fmla="*/ 80 w 138"/>
                <a:gd name="T15" fmla="*/ 108 h 178"/>
                <a:gd name="T16" fmla="*/ 98 w 138"/>
                <a:gd name="T17" fmla="*/ 87 h 178"/>
                <a:gd name="T18" fmla="*/ 69 w 138"/>
                <a:gd name="T19" fmla="*/ 78 h 178"/>
                <a:gd name="T20" fmla="*/ 0 w 138"/>
                <a:gd name="T21" fmla="*/ 173 h 178"/>
                <a:gd name="T22" fmla="*/ 0 w 138"/>
                <a:gd name="T23" fmla="*/ 178 h 178"/>
                <a:gd name="T24" fmla="*/ 138 w 138"/>
                <a:gd name="T25" fmla="*/ 178 h 178"/>
                <a:gd name="T26" fmla="*/ 138 w 138"/>
                <a:gd name="T27" fmla="*/ 173 h 178"/>
                <a:gd name="T28" fmla="*/ 138 w 138"/>
                <a:gd name="T29" fmla="*/ 16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78">
                  <a:moveTo>
                    <a:pt x="70" y="68"/>
                  </a:moveTo>
                  <a:cubicBezTo>
                    <a:pt x="89" y="68"/>
                    <a:pt x="105" y="53"/>
                    <a:pt x="105" y="34"/>
                  </a:cubicBezTo>
                  <a:cubicBezTo>
                    <a:pt x="105" y="15"/>
                    <a:pt x="89" y="0"/>
                    <a:pt x="70" y="0"/>
                  </a:cubicBezTo>
                  <a:cubicBezTo>
                    <a:pt x="50" y="0"/>
                    <a:pt x="35" y="15"/>
                    <a:pt x="35" y="34"/>
                  </a:cubicBezTo>
                  <a:cubicBezTo>
                    <a:pt x="35" y="53"/>
                    <a:pt x="50" y="68"/>
                    <a:pt x="70" y="68"/>
                  </a:cubicBezTo>
                  <a:close/>
                  <a:moveTo>
                    <a:pt x="138" y="165"/>
                  </a:moveTo>
                  <a:cubicBezTo>
                    <a:pt x="128" y="165"/>
                    <a:pt x="110" y="161"/>
                    <a:pt x="110" y="135"/>
                  </a:cubicBezTo>
                  <a:cubicBezTo>
                    <a:pt x="110" y="135"/>
                    <a:pt x="77" y="138"/>
                    <a:pt x="80" y="108"/>
                  </a:cubicBezTo>
                  <a:cubicBezTo>
                    <a:pt x="81" y="95"/>
                    <a:pt x="90" y="89"/>
                    <a:pt x="98" y="87"/>
                  </a:cubicBezTo>
                  <a:cubicBezTo>
                    <a:pt x="89" y="81"/>
                    <a:pt x="80" y="78"/>
                    <a:pt x="69" y="78"/>
                  </a:cubicBezTo>
                  <a:cubicBezTo>
                    <a:pt x="31" y="78"/>
                    <a:pt x="0" y="120"/>
                    <a:pt x="0" y="173"/>
                  </a:cubicBezTo>
                  <a:cubicBezTo>
                    <a:pt x="0" y="174"/>
                    <a:pt x="0" y="176"/>
                    <a:pt x="0" y="178"/>
                  </a:cubicBezTo>
                  <a:cubicBezTo>
                    <a:pt x="138" y="178"/>
                    <a:pt x="138" y="178"/>
                    <a:pt x="138" y="178"/>
                  </a:cubicBezTo>
                  <a:cubicBezTo>
                    <a:pt x="138" y="176"/>
                    <a:pt x="138" y="174"/>
                    <a:pt x="138" y="173"/>
                  </a:cubicBezTo>
                  <a:cubicBezTo>
                    <a:pt x="138" y="170"/>
                    <a:pt x="138" y="168"/>
                    <a:pt x="138"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14" name="PA_淘宝店chenying0907 49">
            <a:extLst>
              <a:ext uri="{FF2B5EF4-FFF2-40B4-BE49-F238E27FC236}">
                <a16:creationId xmlns:a16="http://schemas.microsoft.com/office/drawing/2014/main" id="{3854FCAF-D8AE-3140-9096-B47669576FD3}"/>
              </a:ext>
            </a:extLst>
          </p:cNvPr>
          <p:cNvGrpSpPr>
            <a:grpSpLocks/>
          </p:cNvGrpSpPr>
          <p:nvPr>
            <p:custDataLst>
              <p:tags r:id="rId11"/>
            </p:custDataLst>
          </p:nvPr>
        </p:nvGrpSpPr>
        <p:grpSpPr bwMode="auto">
          <a:xfrm>
            <a:off x="4484687" y="1168827"/>
            <a:ext cx="195263" cy="268371"/>
            <a:chOff x="2820" y="838"/>
            <a:chExt cx="123" cy="169"/>
          </a:xfrm>
        </p:grpSpPr>
        <p:sp>
          <p:nvSpPr>
            <p:cNvPr id="15" name="淘宝店chenying0907 38">
              <a:extLst>
                <a:ext uri="{FF2B5EF4-FFF2-40B4-BE49-F238E27FC236}">
                  <a16:creationId xmlns:a16="http://schemas.microsoft.com/office/drawing/2014/main" id="{DFF65A83-30F3-2146-B272-C8E7B8B87BF3}"/>
                </a:ext>
              </a:extLst>
            </p:cNvPr>
            <p:cNvSpPr>
              <a:spLocks noEditPoints="1"/>
            </p:cNvSpPr>
            <p:nvPr/>
          </p:nvSpPr>
          <p:spPr bwMode="auto">
            <a:xfrm>
              <a:off x="2841" y="856"/>
              <a:ext cx="55" cy="70"/>
            </a:xfrm>
            <a:custGeom>
              <a:avLst/>
              <a:gdLst>
                <a:gd name="T0" fmla="*/ 69 w 72"/>
                <a:gd name="T1" fmla="*/ 17 h 91"/>
                <a:gd name="T2" fmla="*/ 3 w 72"/>
                <a:gd name="T3" fmla="*/ 17 h 91"/>
                <a:gd name="T4" fmla="*/ 0 w 72"/>
                <a:gd name="T5" fmla="*/ 20 h 91"/>
                <a:gd name="T6" fmla="*/ 3 w 72"/>
                <a:gd name="T7" fmla="*/ 23 h 91"/>
                <a:gd name="T8" fmla="*/ 69 w 72"/>
                <a:gd name="T9" fmla="*/ 23 h 91"/>
                <a:gd name="T10" fmla="*/ 72 w 72"/>
                <a:gd name="T11" fmla="*/ 20 h 91"/>
                <a:gd name="T12" fmla="*/ 69 w 72"/>
                <a:gd name="T13" fmla="*/ 17 h 91"/>
                <a:gd name="T14" fmla="*/ 3 w 72"/>
                <a:gd name="T15" fmla="*/ 6 h 91"/>
                <a:gd name="T16" fmla="*/ 69 w 72"/>
                <a:gd name="T17" fmla="*/ 6 h 91"/>
                <a:gd name="T18" fmla="*/ 72 w 72"/>
                <a:gd name="T19" fmla="*/ 3 h 91"/>
                <a:gd name="T20" fmla="*/ 69 w 72"/>
                <a:gd name="T21" fmla="*/ 0 h 91"/>
                <a:gd name="T22" fmla="*/ 3 w 72"/>
                <a:gd name="T23" fmla="*/ 0 h 91"/>
                <a:gd name="T24" fmla="*/ 0 w 72"/>
                <a:gd name="T25" fmla="*/ 3 h 91"/>
                <a:gd name="T26" fmla="*/ 3 w 72"/>
                <a:gd name="T27" fmla="*/ 6 h 91"/>
                <a:gd name="T28" fmla="*/ 0 w 72"/>
                <a:gd name="T29" fmla="*/ 37 h 91"/>
                <a:gd name="T30" fmla="*/ 3 w 72"/>
                <a:gd name="T31" fmla="*/ 40 h 91"/>
                <a:gd name="T32" fmla="*/ 50 w 72"/>
                <a:gd name="T33" fmla="*/ 40 h 91"/>
                <a:gd name="T34" fmla="*/ 67 w 72"/>
                <a:gd name="T35" fmla="*/ 34 h 91"/>
                <a:gd name="T36" fmla="*/ 3 w 72"/>
                <a:gd name="T37" fmla="*/ 34 h 91"/>
                <a:gd name="T38" fmla="*/ 0 w 72"/>
                <a:gd name="T39" fmla="*/ 37 h 91"/>
                <a:gd name="T40" fmla="*/ 0 w 72"/>
                <a:gd name="T41" fmla="*/ 54 h 91"/>
                <a:gd name="T42" fmla="*/ 3 w 72"/>
                <a:gd name="T43" fmla="*/ 57 h 91"/>
                <a:gd name="T44" fmla="*/ 31 w 72"/>
                <a:gd name="T45" fmla="*/ 57 h 91"/>
                <a:gd name="T46" fmla="*/ 36 w 72"/>
                <a:gd name="T47" fmla="*/ 51 h 91"/>
                <a:gd name="T48" fmla="*/ 3 w 72"/>
                <a:gd name="T49" fmla="*/ 51 h 91"/>
                <a:gd name="T50" fmla="*/ 0 w 72"/>
                <a:gd name="T51" fmla="*/ 54 h 91"/>
                <a:gd name="T52" fmla="*/ 0 w 72"/>
                <a:gd name="T53" fmla="*/ 71 h 91"/>
                <a:gd name="T54" fmla="*/ 3 w 72"/>
                <a:gd name="T55" fmla="*/ 74 h 91"/>
                <a:gd name="T56" fmla="*/ 22 w 72"/>
                <a:gd name="T57" fmla="*/ 74 h 91"/>
                <a:gd name="T58" fmla="*/ 24 w 72"/>
                <a:gd name="T59" fmla="*/ 68 h 91"/>
                <a:gd name="T60" fmla="*/ 3 w 72"/>
                <a:gd name="T61" fmla="*/ 68 h 91"/>
                <a:gd name="T62" fmla="*/ 0 w 72"/>
                <a:gd name="T63" fmla="*/ 71 h 91"/>
                <a:gd name="T64" fmla="*/ 0 w 72"/>
                <a:gd name="T65" fmla="*/ 88 h 91"/>
                <a:gd name="T66" fmla="*/ 3 w 72"/>
                <a:gd name="T67" fmla="*/ 91 h 91"/>
                <a:gd name="T68" fmla="*/ 18 w 72"/>
                <a:gd name="T69" fmla="*/ 91 h 91"/>
                <a:gd name="T70" fmla="*/ 19 w 72"/>
                <a:gd name="T71" fmla="*/ 85 h 91"/>
                <a:gd name="T72" fmla="*/ 3 w 72"/>
                <a:gd name="T73" fmla="*/ 85 h 91"/>
                <a:gd name="T74" fmla="*/ 0 w 72"/>
                <a:gd name="T75"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91">
                  <a:moveTo>
                    <a:pt x="69" y="17"/>
                  </a:moveTo>
                  <a:cubicBezTo>
                    <a:pt x="3" y="17"/>
                    <a:pt x="3" y="17"/>
                    <a:pt x="3" y="17"/>
                  </a:cubicBezTo>
                  <a:cubicBezTo>
                    <a:pt x="1" y="17"/>
                    <a:pt x="0" y="19"/>
                    <a:pt x="0" y="20"/>
                  </a:cubicBezTo>
                  <a:cubicBezTo>
                    <a:pt x="0" y="22"/>
                    <a:pt x="1" y="23"/>
                    <a:pt x="3" y="23"/>
                  </a:cubicBezTo>
                  <a:cubicBezTo>
                    <a:pt x="69" y="23"/>
                    <a:pt x="69" y="23"/>
                    <a:pt x="69" y="23"/>
                  </a:cubicBezTo>
                  <a:cubicBezTo>
                    <a:pt x="71" y="23"/>
                    <a:pt x="72" y="22"/>
                    <a:pt x="72" y="20"/>
                  </a:cubicBezTo>
                  <a:cubicBezTo>
                    <a:pt x="72" y="19"/>
                    <a:pt x="71" y="17"/>
                    <a:pt x="69" y="17"/>
                  </a:cubicBezTo>
                  <a:close/>
                  <a:moveTo>
                    <a:pt x="3" y="6"/>
                  </a:moveTo>
                  <a:cubicBezTo>
                    <a:pt x="69" y="6"/>
                    <a:pt x="69" y="6"/>
                    <a:pt x="69" y="6"/>
                  </a:cubicBezTo>
                  <a:cubicBezTo>
                    <a:pt x="71" y="6"/>
                    <a:pt x="72" y="5"/>
                    <a:pt x="72" y="3"/>
                  </a:cubicBezTo>
                  <a:cubicBezTo>
                    <a:pt x="72" y="2"/>
                    <a:pt x="71" y="0"/>
                    <a:pt x="69" y="0"/>
                  </a:cubicBezTo>
                  <a:cubicBezTo>
                    <a:pt x="3" y="0"/>
                    <a:pt x="3" y="0"/>
                    <a:pt x="3" y="0"/>
                  </a:cubicBezTo>
                  <a:cubicBezTo>
                    <a:pt x="1" y="0"/>
                    <a:pt x="0" y="2"/>
                    <a:pt x="0" y="3"/>
                  </a:cubicBezTo>
                  <a:cubicBezTo>
                    <a:pt x="0" y="5"/>
                    <a:pt x="1" y="6"/>
                    <a:pt x="3" y="6"/>
                  </a:cubicBezTo>
                  <a:close/>
                  <a:moveTo>
                    <a:pt x="0" y="37"/>
                  </a:moveTo>
                  <a:cubicBezTo>
                    <a:pt x="0" y="39"/>
                    <a:pt x="1" y="40"/>
                    <a:pt x="3" y="40"/>
                  </a:cubicBezTo>
                  <a:cubicBezTo>
                    <a:pt x="50" y="40"/>
                    <a:pt x="50" y="40"/>
                    <a:pt x="50" y="40"/>
                  </a:cubicBezTo>
                  <a:cubicBezTo>
                    <a:pt x="56" y="37"/>
                    <a:pt x="61" y="35"/>
                    <a:pt x="67" y="34"/>
                  </a:cubicBezTo>
                  <a:cubicBezTo>
                    <a:pt x="3" y="34"/>
                    <a:pt x="3" y="34"/>
                    <a:pt x="3" y="34"/>
                  </a:cubicBezTo>
                  <a:cubicBezTo>
                    <a:pt x="1" y="34"/>
                    <a:pt x="0" y="35"/>
                    <a:pt x="0" y="37"/>
                  </a:cubicBezTo>
                  <a:close/>
                  <a:moveTo>
                    <a:pt x="0" y="54"/>
                  </a:moveTo>
                  <a:cubicBezTo>
                    <a:pt x="0" y="56"/>
                    <a:pt x="1" y="57"/>
                    <a:pt x="3" y="57"/>
                  </a:cubicBezTo>
                  <a:cubicBezTo>
                    <a:pt x="31" y="57"/>
                    <a:pt x="31" y="57"/>
                    <a:pt x="31" y="57"/>
                  </a:cubicBezTo>
                  <a:cubicBezTo>
                    <a:pt x="32" y="55"/>
                    <a:pt x="34" y="53"/>
                    <a:pt x="36" y="51"/>
                  </a:cubicBezTo>
                  <a:cubicBezTo>
                    <a:pt x="3" y="51"/>
                    <a:pt x="3" y="51"/>
                    <a:pt x="3" y="51"/>
                  </a:cubicBezTo>
                  <a:cubicBezTo>
                    <a:pt x="1" y="51"/>
                    <a:pt x="0" y="52"/>
                    <a:pt x="0" y="54"/>
                  </a:cubicBezTo>
                  <a:close/>
                  <a:moveTo>
                    <a:pt x="0" y="71"/>
                  </a:moveTo>
                  <a:cubicBezTo>
                    <a:pt x="0" y="72"/>
                    <a:pt x="1" y="74"/>
                    <a:pt x="3" y="74"/>
                  </a:cubicBezTo>
                  <a:cubicBezTo>
                    <a:pt x="22" y="74"/>
                    <a:pt x="22" y="74"/>
                    <a:pt x="22" y="74"/>
                  </a:cubicBezTo>
                  <a:cubicBezTo>
                    <a:pt x="22" y="72"/>
                    <a:pt x="23" y="70"/>
                    <a:pt x="24" y="68"/>
                  </a:cubicBezTo>
                  <a:cubicBezTo>
                    <a:pt x="3" y="68"/>
                    <a:pt x="3" y="68"/>
                    <a:pt x="3" y="68"/>
                  </a:cubicBezTo>
                  <a:cubicBezTo>
                    <a:pt x="1" y="68"/>
                    <a:pt x="0" y="69"/>
                    <a:pt x="0" y="71"/>
                  </a:cubicBezTo>
                  <a:close/>
                  <a:moveTo>
                    <a:pt x="0" y="88"/>
                  </a:moveTo>
                  <a:cubicBezTo>
                    <a:pt x="0" y="89"/>
                    <a:pt x="1" y="91"/>
                    <a:pt x="3" y="91"/>
                  </a:cubicBezTo>
                  <a:cubicBezTo>
                    <a:pt x="18" y="91"/>
                    <a:pt x="18" y="91"/>
                    <a:pt x="18" y="91"/>
                  </a:cubicBezTo>
                  <a:cubicBezTo>
                    <a:pt x="19" y="89"/>
                    <a:pt x="19" y="87"/>
                    <a:pt x="19" y="85"/>
                  </a:cubicBezTo>
                  <a:cubicBezTo>
                    <a:pt x="3" y="85"/>
                    <a:pt x="3" y="85"/>
                    <a:pt x="3" y="85"/>
                  </a:cubicBezTo>
                  <a:cubicBezTo>
                    <a:pt x="1" y="85"/>
                    <a:pt x="0" y="86"/>
                    <a:pt x="0"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淘宝店chenying0907 39">
              <a:extLst>
                <a:ext uri="{FF2B5EF4-FFF2-40B4-BE49-F238E27FC236}">
                  <a16:creationId xmlns:a16="http://schemas.microsoft.com/office/drawing/2014/main" id="{1389F485-501F-FC4F-8D40-951420D4B5EB}"/>
                </a:ext>
              </a:extLst>
            </p:cNvPr>
            <p:cNvSpPr>
              <a:spLocks noEditPoints="1"/>
            </p:cNvSpPr>
            <p:nvPr/>
          </p:nvSpPr>
          <p:spPr bwMode="auto">
            <a:xfrm>
              <a:off x="2860" y="887"/>
              <a:ext cx="83" cy="81"/>
            </a:xfrm>
            <a:custGeom>
              <a:avLst/>
              <a:gdLst>
                <a:gd name="T0" fmla="*/ 90 w 109"/>
                <a:gd name="T1" fmla="*/ 19 h 106"/>
                <a:gd name="T2" fmla="*/ 20 w 109"/>
                <a:gd name="T3" fmla="*/ 19 h 106"/>
                <a:gd name="T4" fmla="*/ 20 w 109"/>
                <a:gd name="T5" fmla="*/ 87 h 106"/>
                <a:gd name="T6" fmla="*/ 90 w 109"/>
                <a:gd name="T7" fmla="*/ 87 h 106"/>
                <a:gd name="T8" fmla="*/ 90 w 109"/>
                <a:gd name="T9" fmla="*/ 19 h 106"/>
                <a:gd name="T10" fmla="*/ 30 w 109"/>
                <a:gd name="T11" fmla="*/ 77 h 106"/>
                <a:gd name="T12" fmla="*/ 30 w 109"/>
                <a:gd name="T13" fmla="*/ 29 h 106"/>
                <a:gd name="T14" fmla="*/ 79 w 109"/>
                <a:gd name="T15" fmla="*/ 29 h 106"/>
                <a:gd name="T16" fmla="*/ 79 w 109"/>
                <a:gd name="T17" fmla="*/ 77 h 106"/>
                <a:gd name="T18" fmla="*/ 30 w 109"/>
                <a:gd name="T1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6">
                  <a:moveTo>
                    <a:pt x="90" y="19"/>
                  </a:moveTo>
                  <a:cubicBezTo>
                    <a:pt x="70" y="0"/>
                    <a:pt x="39" y="0"/>
                    <a:pt x="20" y="19"/>
                  </a:cubicBezTo>
                  <a:cubicBezTo>
                    <a:pt x="0" y="38"/>
                    <a:pt x="0" y="68"/>
                    <a:pt x="20" y="87"/>
                  </a:cubicBezTo>
                  <a:cubicBezTo>
                    <a:pt x="39" y="106"/>
                    <a:pt x="70" y="106"/>
                    <a:pt x="90" y="87"/>
                  </a:cubicBezTo>
                  <a:cubicBezTo>
                    <a:pt x="109" y="68"/>
                    <a:pt x="109" y="38"/>
                    <a:pt x="90" y="19"/>
                  </a:cubicBezTo>
                  <a:close/>
                  <a:moveTo>
                    <a:pt x="30" y="77"/>
                  </a:moveTo>
                  <a:cubicBezTo>
                    <a:pt x="17" y="64"/>
                    <a:pt x="17" y="42"/>
                    <a:pt x="30" y="29"/>
                  </a:cubicBezTo>
                  <a:cubicBezTo>
                    <a:pt x="44" y="16"/>
                    <a:pt x="66" y="16"/>
                    <a:pt x="79" y="29"/>
                  </a:cubicBezTo>
                  <a:cubicBezTo>
                    <a:pt x="92" y="42"/>
                    <a:pt x="92" y="64"/>
                    <a:pt x="79" y="77"/>
                  </a:cubicBezTo>
                  <a:cubicBezTo>
                    <a:pt x="66" y="90"/>
                    <a:pt x="44" y="90"/>
                    <a:pt x="30"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淘宝店chenying0907 40">
              <a:extLst>
                <a:ext uri="{FF2B5EF4-FFF2-40B4-BE49-F238E27FC236}">
                  <a16:creationId xmlns:a16="http://schemas.microsoft.com/office/drawing/2014/main" id="{820146B3-79CD-1642-8199-E36EA4C2D6DD}"/>
                </a:ext>
              </a:extLst>
            </p:cNvPr>
            <p:cNvSpPr>
              <a:spLocks noEditPoints="1"/>
            </p:cNvSpPr>
            <p:nvPr/>
          </p:nvSpPr>
          <p:spPr bwMode="auto">
            <a:xfrm>
              <a:off x="2820" y="955"/>
              <a:ext cx="53" cy="52"/>
            </a:xfrm>
            <a:custGeom>
              <a:avLst/>
              <a:gdLst>
                <a:gd name="T0" fmla="*/ 65 w 69"/>
                <a:gd name="T1" fmla="*/ 4 h 68"/>
                <a:gd name="T2" fmla="*/ 51 w 69"/>
                <a:gd name="T3" fmla="*/ 4 h 68"/>
                <a:gd name="T4" fmla="*/ 51 w 69"/>
                <a:gd name="T5" fmla="*/ 4 h 68"/>
                <a:gd name="T6" fmla="*/ 65 w 69"/>
                <a:gd name="T7" fmla="*/ 18 h 68"/>
                <a:gd name="T8" fmla="*/ 65 w 69"/>
                <a:gd name="T9" fmla="*/ 18 h 68"/>
                <a:gd name="T10" fmla="*/ 65 w 69"/>
                <a:gd name="T11" fmla="*/ 4 h 68"/>
                <a:gd name="T12" fmla="*/ 4 w 69"/>
                <a:gd name="T13" fmla="*/ 50 h 68"/>
                <a:gd name="T14" fmla="*/ 4 w 69"/>
                <a:gd name="T15" fmla="*/ 64 h 68"/>
                <a:gd name="T16" fmla="*/ 18 w 69"/>
                <a:gd name="T17" fmla="*/ 64 h 68"/>
                <a:gd name="T18" fmla="*/ 60 w 69"/>
                <a:gd name="T19" fmla="*/ 23 h 68"/>
                <a:gd name="T20" fmla="*/ 46 w 69"/>
                <a:gd name="T21" fmla="*/ 9 h 68"/>
                <a:gd name="T22" fmla="*/ 4 w 69"/>
                <a:gd name="T23"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8">
                  <a:moveTo>
                    <a:pt x="65" y="4"/>
                  </a:moveTo>
                  <a:cubicBezTo>
                    <a:pt x="61" y="0"/>
                    <a:pt x="55" y="0"/>
                    <a:pt x="51" y="4"/>
                  </a:cubicBezTo>
                  <a:cubicBezTo>
                    <a:pt x="51" y="4"/>
                    <a:pt x="51" y="4"/>
                    <a:pt x="51" y="4"/>
                  </a:cubicBezTo>
                  <a:cubicBezTo>
                    <a:pt x="65" y="18"/>
                    <a:pt x="65" y="18"/>
                    <a:pt x="65" y="18"/>
                  </a:cubicBezTo>
                  <a:cubicBezTo>
                    <a:pt x="65" y="18"/>
                    <a:pt x="65" y="18"/>
                    <a:pt x="65" y="18"/>
                  </a:cubicBezTo>
                  <a:cubicBezTo>
                    <a:pt x="69" y="14"/>
                    <a:pt x="69" y="8"/>
                    <a:pt x="65" y="4"/>
                  </a:cubicBezTo>
                  <a:close/>
                  <a:moveTo>
                    <a:pt x="4" y="50"/>
                  </a:moveTo>
                  <a:cubicBezTo>
                    <a:pt x="0" y="54"/>
                    <a:pt x="0" y="60"/>
                    <a:pt x="4" y="64"/>
                  </a:cubicBezTo>
                  <a:cubicBezTo>
                    <a:pt x="8" y="68"/>
                    <a:pt x="14" y="68"/>
                    <a:pt x="18" y="64"/>
                  </a:cubicBezTo>
                  <a:cubicBezTo>
                    <a:pt x="60" y="23"/>
                    <a:pt x="60" y="23"/>
                    <a:pt x="60" y="23"/>
                  </a:cubicBezTo>
                  <a:cubicBezTo>
                    <a:pt x="46" y="9"/>
                    <a:pt x="46" y="9"/>
                    <a:pt x="46" y="9"/>
                  </a:cubicBez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淘宝店chenying0907 41">
              <a:extLst>
                <a:ext uri="{FF2B5EF4-FFF2-40B4-BE49-F238E27FC236}">
                  <a16:creationId xmlns:a16="http://schemas.microsoft.com/office/drawing/2014/main" id="{A3FFB8C6-6E20-CA4A-8EAF-0139E73C4ECE}"/>
                </a:ext>
              </a:extLst>
            </p:cNvPr>
            <p:cNvSpPr>
              <a:spLocks/>
            </p:cNvSpPr>
            <p:nvPr/>
          </p:nvSpPr>
          <p:spPr bwMode="auto">
            <a:xfrm>
              <a:off x="2823" y="838"/>
              <a:ext cx="91" cy="104"/>
            </a:xfrm>
            <a:custGeom>
              <a:avLst/>
              <a:gdLst>
                <a:gd name="T0" fmla="*/ 57 w 119"/>
                <a:gd name="T1" fmla="*/ 125 h 136"/>
                <a:gd name="T2" fmla="*/ 18 w 119"/>
                <a:gd name="T3" fmla="*/ 125 h 136"/>
                <a:gd name="T4" fmla="*/ 11 w 119"/>
                <a:gd name="T5" fmla="*/ 119 h 136"/>
                <a:gd name="T6" fmla="*/ 11 w 119"/>
                <a:gd name="T7" fmla="*/ 18 h 136"/>
                <a:gd name="T8" fmla="*/ 18 w 119"/>
                <a:gd name="T9" fmla="*/ 12 h 136"/>
                <a:gd name="T10" fmla="*/ 100 w 119"/>
                <a:gd name="T11" fmla="*/ 12 h 136"/>
                <a:gd name="T12" fmla="*/ 107 w 119"/>
                <a:gd name="T13" fmla="*/ 18 h 136"/>
                <a:gd name="T14" fmla="*/ 107 w 119"/>
                <a:gd name="T15" fmla="*/ 71 h 136"/>
                <a:gd name="T16" fmla="*/ 119 w 119"/>
                <a:gd name="T17" fmla="*/ 73 h 136"/>
                <a:gd name="T18" fmla="*/ 119 w 119"/>
                <a:gd name="T19" fmla="*/ 18 h 136"/>
                <a:gd name="T20" fmla="*/ 100 w 119"/>
                <a:gd name="T21" fmla="*/ 0 h 136"/>
                <a:gd name="T22" fmla="*/ 18 w 119"/>
                <a:gd name="T23" fmla="*/ 0 h 136"/>
                <a:gd name="T24" fmla="*/ 0 w 119"/>
                <a:gd name="T25" fmla="*/ 18 h 136"/>
                <a:gd name="T26" fmla="*/ 0 w 119"/>
                <a:gd name="T27" fmla="*/ 119 h 136"/>
                <a:gd name="T28" fmla="*/ 18 w 119"/>
                <a:gd name="T29" fmla="*/ 136 h 136"/>
                <a:gd name="T30" fmla="*/ 61 w 119"/>
                <a:gd name="T31" fmla="*/ 136 h 136"/>
                <a:gd name="T32" fmla="*/ 57 w 119"/>
                <a:gd name="T33"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36">
                  <a:moveTo>
                    <a:pt x="57" y="125"/>
                  </a:moveTo>
                  <a:cubicBezTo>
                    <a:pt x="18" y="125"/>
                    <a:pt x="18" y="125"/>
                    <a:pt x="18" y="125"/>
                  </a:cubicBezTo>
                  <a:cubicBezTo>
                    <a:pt x="14" y="125"/>
                    <a:pt x="11" y="122"/>
                    <a:pt x="11" y="119"/>
                  </a:cubicBezTo>
                  <a:cubicBezTo>
                    <a:pt x="11" y="18"/>
                    <a:pt x="11" y="18"/>
                    <a:pt x="11" y="18"/>
                  </a:cubicBezTo>
                  <a:cubicBezTo>
                    <a:pt x="11" y="15"/>
                    <a:pt x="14" y="12"/>
                    <a:pt x="18" y="12"/>
                  </a:cubicBezTo>
                  <a:cubicBezTo>
                    <a:pt x="100" y="12"/>
                    <a:pt x="100" y="12"/>
                    <a:pt x="100" y="12"/>
                  </a:cubicBezTo>
                  <a:cubicBezTo>
                    <a:pt x="104" y="12"/>
                    <a:pt x="107" y="15"/>
                    <a:pt x="107" y="18"/>
                  </a:cubicBezTo>
                  <a:cubicBezTo>
                    <a:pt x="107" y="71"/>
                    <a:pt x="107" y="71"/>
                    <a:pt x="107" y="71"/>
                  </a:cubicBezTo>
                  <a:cubicBezTo>
                    <a:pt x="111" y="71"/>
                    <a:pt x="115" y="72"/>
                    <a:pt x="119" y="73"/>
                  </a:cubicBezTo>
                  <a:cubicBezTo>
                    <a:pt x="119" y="18"/>
                    <a:pt x="119" y="18"/>
                    <a:pt x="119" y="18"/>
                  </a:cubicBezTo>
                  <a:cubicBezTo>
                    <a:pt x="119" y="8"/>
                    <a:pt x="111" y="0"/>
                    <a:pt x="100" y="0"/>
                  </a:cubicBezTo>
                  <a:cubicBezTo>
                    <a:pt x="18" y="0"/>
                    <a:pt x="18" y="0"/>
                    <a:pt x="18" y="0"/>
                  </a:cubicBezTo>
                  <a:cubicBezTo>
                    <a:pt x="8" y="0"/>
                    <a:pt x="0" y="8"/>
                    <a:pt x="0" y="18"/>
                  </a:cubicBezTo>
                  <a:cubicBezTo>
                    <a:pt x="0" y="119"/>
                    <a:pt x="0" y="119"/>
                    <a:pt x="0" y="119"/>
                  </a:cubicBezTo>
                  <a:cubicBezTo>
                    <a:pt x="0" y="128"/>
                    <a:pt x="8" y="136"/>
                    <a:pt x="18" y="136"/>
                  </a:cubicBezTo>
                  <a:cubicBezTo>
                    <a:pt x="61" y="136"/>
                    <a:pt x="61" y="136"/>
                    <a:pt x="61" y="136"/>
                  </a:cubicBezTo>
                  <a:cubicBezTo>
                    <a:pt x="59" y="133"/>
                    <a:pt x="58" y="129"/>
                    <a:pt x="57" y="1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19" name="PA_淘宝店chenying0907 51">
            <a:extLst>
              <a:ext uri="{FF2B5EF4-FFF2-40B4-BE49-F238E27FC236}">
                <a16:creationId xmlns:a16="http://schemas.microsoft.com/office/drawing/2014/main" id="{320BDB80-117D-574A-AC23-60CE68AAC7C2}"/>
              </a:ext>
            </a:extLst>
          </p:cNvPr>
          <p:cNvGrpSpPr>
            <a:grpSpLocks/>
          </p:cNvGrpSpPr>
          <p:nvPr>
            <p:custDataLst>
              <p:tags r:id="rId12"/>
            </p:custDataLst>
          </p:nvPr>
        </p:nvGrpSpPr>
        <p:grpSpPr bwMode="auto">
          <a:xfrm>
            <a:off x="4454524" y="2982312"/>
            <a:ext cx="215900" cy="174679"/>
            <a:chOff x="2801" y="1980"/>
            <a:chExt cx="136" cy="110"/>
          </a:xfrm>
        </p:grpSpPr>
        <p:sp>
          <p:nvSpPr>
            <p:cNvPr id="20" name="淘宝店chenying0907 42">
              <a:extLst>
                <a:ext uri="{FF2B5EF4-FFF2-40B4-BE49-F238E27FC236}">
                  <a16:creationId xmlns:a16="http://schemas.microsoft.com/office/drawing/2014/main" id="{35DA1237-4B00-3C4B-9753-AD0204392E36}"/>
                </a:ext>
              </a:extLst>
            </p:cNvPr>
            <p:cNvSpPr>
              <a:spLocks noEditPoints="1"/>
            </p:cNvSpPr>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43">
              <a:extLst>
                <a:ext uri="{FF2B5EF4-FFF2-40B4-BE49-F238E27FC236}">
                  <a16:creationId xmlns:a16="http://schemas.microsoft.com/office/drawing/2014/main" id="{245ABC86-963D-884D-B973-738B26FB1AED}"/>
                </a:ext>
              </a:extLst>
            </p:cNvPr>
            <p:cNvSpPr>
              <a:spLocks/>
            </p:cNvSpPr>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22" name="PA_淘宝店chenying0907 52">
            <a:extLst>
              <a:ext uri="{FF2B5EF4-FFF2-40B4-BE49-F238E27FC236}">
                <a16:creationId xmlns:a16="http://schemas.microsoft.com/office/drawing/2014/main" id="{41A66AF7-2257-C445-B9AB-D277E3FE8BCE}"/>
              </a:ext>
            </a:extLst>
          </p:cNvPr>
          <p:cNvGrpSpPr>
            <a:grpSpLocks/>
          </p:cNvGrpSpPr>
          <p:nvPr>
            <p:custDataLst>
              <p:tags r:id="rId13"/>
            </p:custDataLst>
          </p:nvPr>
        </p:nvGrpSpPr>
        <p:grpSpPr bwMode="auto">
          <a:xfrm>
            <a:off x="4498974" y="3835063"/>
            <a:ext cx="177800" cy="242962"/>
            <a:chOff x="2829" y="2517"/>
            <a:chExt cx="112" cy="153"/>
          </a:xfrm>
        </p:grpSpPr>
        <p:sp>
          <p:nvSpPr>
            <p:cNvPr id="23" name="淘宝店chenying0907 44">
              <a:extLst>
                <a:ext uri="{FF2B5EF4-FFF2-40B4-BE49-F238E27FC236}">
                  <a16:creationId xmlns:a16="http://schemas.microsoft.com/office/drawing/2014/main" id="{6F0814C7-B1BA-5641-9044-3D7AFCEBFB55}"/>
                </a:ext>
              </a:extLst>
            </p:cNvPr>
            <p:cNvSpPr>
              <a:spLocks noEditPoints="1"/>
            </p:cNvSpPr>
            <p:nvPr/>
          </p:nvSpPr>
          <p:spPr bwMode="auto">
            <a:xfrm>
              <a:off x="2829" y="2517"/>
              <a:ext cx="112" cy="153"/>
            </a:xfrm>
            <a:custGeom>
              <a:avLst/>
              <a:gdLst>
                <a:gd name="T0" fmla="*/ 112 w 112"/>
                <a:gd name="T1" fmla="*/ 30 h 153"/>
                <a:gd name="T2" fmla="*/ 82 w 112"/>
                <a:gd name="T3" fmla="*/ 0 h 153"/>
                <a:gd name="T4" fmla="*/ 0 w 112"/>
                <a:gd name="T5" fmla="*/ 0 h 153"/>
                <a:gd name="T6" fmla="*/ 0 w 112"/>
                <a:gd name="T7" fmla="*/ 153 h 153"/>
                <a:gd name="T8" fmla="*/ 112 w 112"/>
                <a:gd name="T9" fmla="*/ 153 h 153"/>
                <a:gd name="T10" fmla="*/ 112 w 112"/>
                <a:gd name="T11" fmla="*/ 30 h 153"/>
                <a:gd name="T12" fmla="*/ 99 w 112"/>
                <a:gd name="T13" fmla="*/ 34 h 153"/>
                <a:gd name="T14" fmla="*/ 79 w 112"/>
                <a:gd name="T15" fmla="*/ 34 h 153"/>
                <a:gd name="T16" fmla="*/ 79 w 112"/>
                <a:gd name="T17" fmla="*/ 14 h 153"/>
                <a:gd name="T18" fmla="*/ 99 w 112"/>
                <a:gd name="T19" fmla="*/ 34 h 153"/>
                <a:gd name="T20" fmla="*/ 99 w 112"/>
                <a:gd name="T21" fmla="*/ 141 h 153"/>
                <a:gd name="T22" fmla="*/ 12 w 112"/>
                <a:gd name="T23" fmla="*/ 141 h 153"/>
                <a:gd name="T24" fmla="*/ 12 w 112"/>
                <a:gd name="T25" fmla="*/ 12 h 153"/>
                <a:gd name="T26" fmla="*/ 67 w 112"/>
                <a:gd name="T27" fmla="*/ 12 h 153"/>
                <a:gd name="T28" fmla="*/ 67 w 112"/>
                <a:gd name="T29" fmla="*/ 46 h 153"/>
                <a:gd name="T30" fmla="*/ 99 w 112"/>
                <a:gd name="T31" fmla="*/ 46 h 153"/>
                <a:gd name="T32" fmla="*/ 99 w 112"/>
                <a:gd name="T33"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3">
                  <a:moveTo>
                    <a:pt x="112" y="30"/>
                  </a:moveTo>
                  <a:lnTo>
                    <a:pt x="82" y="0"/>
                  </a:lnTo>
                  <a:lnTo>
                    <a:pt x="0" y="0"/>
                  </a:lnTo>
                  <a:lnTo>
                    <a:pt x="0" y="153"/>
                  </a:lnTo>
                  <a:lnTo>
                    <a:pt x="112" y="153"/>
                  </a:lnTo>
                  <a:lnTo>
                    <a:pt x="112" y="30"/>
                  </a:lnTo>
                  <a:close/>
                  <a:moveTo>
                    <a:pt x="99" y="34"/>
                  </a:moveTo>
                  <a:lnTo>
                    <a:pt x="79" y="34"/>
                  </a:lnTo>
                  <a:lnTo>
                    <a:pt x="79" y="14"/>
                  </a:lnTo>
                  <a:lnTo>
                    <a:pt x="99" y="34"/>
                  </a:lnTo>
                  <a:close/>
                  <a:moveTo>
                    <a:pt x="99" y="141"/>
                  </a:moveTo>
                  <a:lnTo>
                    <a:pt x="12" y="141"/>
                  </a:lnTo>
                  <a:lnTo>
                    <a:pt x="12" y="12"/>
                  </a:lnTo>
                  <a:lnTo>
                    <a:pt x="67" y="12"/>
                  </a:lnTo>
                  <a:lnTo>
                    <a:pt x="67" y="46"/>
                  </a:lnTo>
                  <a:lnTo>
                    <a:pt x="99" y="46"/>
                  </a:lnTo>
                  <a:lnTo>
                    <a:pt x="99" y="1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4" name="Rectangle 45">
              <a:extLst>
                <a:ext uri="{FF2B5EF4-FFF2-40B4-BE49-F238E27FC236}">
                  <a16:creationId xmlns:a16="http://schemas.microsoft.com/office/drawing/2014/main" id="{B502FF7E-F840-BD4C-BD69-21FE05C44845}"/>
                </a:ext>
              </a:extLst>
            </p:cNvPr>
            <p:cNvSpPr>
              <a:spLocks noChangeArrowheads="1"/>
            </p:cNvSpPr>
            <p:nvPr/>
          </p:nvSpPr>
          <p:spPr bwMode="auto">
            <a:xfrm>
              <a:off x="2850" y="2557"/>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5" name="Rectangle 46">
              <a:extLst>
                <a:ext uri="{FF2B5EF4-FFF2-40B4-BE49-F238E27FC236}">
                  <a16:creationId xmlns:a16="http://schemas.microsoft.com/office/drawing/2014/main" id="{0852C414-AE04-E945-9F5E-02ED747010ED}"/>
                </a:ext>
              </a:extLst>
            </p:cNvPr>
            <p:cNvSpPr>
              <a:spLocks noChangeArrowheads="1"/>
            </p:cNvSpPr>
            <p:nvPr/>
          </p:nvSpPr>
          <p:spPr bwMode="auto">
            <a:xfrm>
              <a:off x="2850" y="2579"/>
              <a:ext cx="7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Rectangle 47">
              <a:extLst>
                <a:ext uri="{FF2B5EF4-FFF2-40B4-BE49-F238E27FC236}">
                  <a16:creationId xmlns:a16="http://schemas.microsoft.com/office/drawing/2014/main" id="{E7FADD19-D973-1248-B237-99057634B789}"/>
                </a:ext>
              </a:extLst>
            </p:cNvPr>
            <p:cNvSpPr>
              <a:spLocks noChangeArrowheads="1"/>
            </p:cNvSpPr>
            <p:nvPr/>
          </p:nvSpPr>
          <p:spPr bwMode="auto">
            <a:xfrm>
              <a:off x="2850" y="2602"/>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Rectangle 48">
              <a:extLst>
                <a:ext uri="{FF2B5EF4-FFF2-40B4-BE49-F238E27FC236}">
                  <a16:creationId xmlns:a16="http://schemas.microsoft.com/office/drawing/2014/main" id="{8079FD52-7205-7442-8CBF-2865E35F7241}"/>
                </a:ext>
              </a:extLst>
            </p:cNvPr>
            <p:cNvSpPr>
              <a:spLocks noChangeArrowheads="1"/>
            </p:cNvSpPr>
            <p:nvPr/>
          </p:nvSpPr>
          <p:spPr bwMode="auto">
            <a:xfrm>
              <a:off x="2850" y="2625"/>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8" name="PA_淘宝店chenying0907 53">
            <a:extLst>
              <a:ext uri="{FF2B5EF4-FFF2-40B4-BE49-F238E27FC236}">
                <a16:creationId xmlns:a16="http://schemas.microsoft.com/office/drawing/2014/main" id="{8A110790-EB89-8045-B03A-BE183B213DD5}"/>
              </a:ext>
            </a:extLst>
          </p:cNvPr>
          <p:cNvSpPr>
            <a:spLocks noChangeArrowheads="1"/>
          </p:cNvSpPr>
          <p:nvPr>
            <p:custDataLst>
              <p:tags r:id="rId14"/>
            </p:custDataLst>
          </p:nvPr>
        </p:nvSpPr>
        <p:spPr bwMode="auto">
          <a:xfrm>
            <a:off x="5403202" y="713923"/>
            <a:ext cx="342757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AI + Finance</a:t>
            </a:r>
            <a:endParaRPr lang="en-US" altLang="zh-CN" sz="1000" b="1" dirty="0">
              <a:latin typeface="Noto Sans S Chinese Medium" panose="020B0600000000000000" pitchFamily="34" charset="-122"/>
              <a:ea typeface="Noto Sans S Chinese Medium" panose="020B0600000000000000" pitchFamily="34" charset="-122"/>
            </a:endParaRPr>
          </a:p>
          <a:p>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At present, the mature applications in the field of artificial intelligence mainly include intelligent investment, risk management and intelligent customer service. The main methods used are machine learning, natural language processing, knowledge mapping and computer vision.</a:t>
            </a:r>
          </a:p>
        </p:txBody>
      </p:sp>
      <p:sp>
        <p:nvSpPr>
          <p:cNvPr id="29" name="PA_淘宝店chenying0907 54">
            <a:extLst>
              <a:ext uri="{FF2B5EF4-FFF2-40B4-BE49-F238E27FC236}">
                <a16:creationId xmlns:a16="http://schemas.microsoft.com/office/drawing/2014/main" id="{1218CEBC-96B8-ED4F-B22F-8C33EB1CE0D4}"/>
              </a:ext>
            </a:extLst>
          </p:cNvPr>
          <p:cNvSpPr>
            <a:spLocks noChangeArrowheads="1"/>
          </p:cNvSpPr>
          <p:nvPr>
            <p:custDataLst>
              <p:tags r:id="rId15"/>
            </p:custDataLst>
          </p:nvPr>
        </p:nvSpPr>
        <p:spPr bwMode="auto">
          <a:xfrm>
            <a:off x="5403202" y="2615320"/>
            <a:ext cx="342757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Intelligent robot</a:t>
            </a:r>
            <a:endParaRPr lang="zh-CN" altLang="en-US" sz="1000" b="1" dirty="0">
              <a:latin typeface="Noto Sans S Chinese Medium" panose="020B0600000000000000" pitchFamily="34" charset="-122"/>
              <a:ea typeface="Noto Sans S Chinese Medium" panose="020B0600000000000000" pitchFamily="34" charset="-122"/>
            </a:endParaRPr>
          </a:p>
          <a:p>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Due to the needs of industrial development and intelligent life, the research and development of the domestic intelligent robot industry mainly focuses on three aspects: home robots, industrial enterprise services and intelligent assistants. Among the above three categories, companies engaged in home robots and smart assistants account for the vast majority.</a:t>
            </a:r>
          </a:p>
        </p:txBody>
      </p:sp>
      <p:sp>
        <p:nvSpPr>
          <p:cNvPr id="30" name="PA_淘宝店chenying0907 55">
            <a:extLst>
              <a:ext uri="{FF2B5EF4-FFF2-40B4-BE49-F238E27FC236}">
                <a16:creationId xmlns:a16="http://schemas.microsoft.com/office/drawing/2014/main" id="{BB563181-7ECA-004D-9D16-C25BC1F18A71}"/>
              </a:ext>
            </a:extLst>
          </p:cNvPr>
          <p:cNvSpPr>
            <a:spLocks noChangeArrowheads="1"/>
          </p:cNvSpPr>
          <p:nvPr>
            <p:custDataLst>
              <p:tags r:id="rId16"/>
            </p:custDataLst>
          </p:nvPr>
        </p:nvSpPr>
        <p:spPr bwMode="auto">
          <a:xfrm>
            <a:off x="293415" y="1227063"/>
            <a:ext cx="3526111"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400" b="1" dirty="0">
                <a:latin typeface="Noto Sans S Chinese Medium" panose="020B0600000000000000" pitchFamily="34" charset="-122"/>
                <a:ea typeface="Noto Sans S Chinese Medium" panose="020B0600000000000000" pitchFamily="34" charset="-122"/>
              </a:rPr>
              <a:t>AI+ security</a:t>
            </a:r>
          </a:p>
          <a:p>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The size of the security market is growing rapidly. China's security market has maintained rapid growth. The security market has maintained double-digit growth for five consecutive years in 2015-2020. In 2020, the domestic security market reached more than 800 billion. According to the forecast of the Prospective Industry Research Institute, by 2022, the domestic security market will reach a scale of nearly one trillion.</a:t>
            </a:r>
          </a:p>
          <a:p>
            <a:pPr algn="r"/>
            <a:r>
              <a:rPr lang="en-US" altLang="zh-CN" sz="700" dirty="0">
                <a:latin typeface="Noto Sans S Chinese Medium" panose="020B0600000000000000" pitchFamily="34" charset="-122"/>
                <a:ea typeface="Noto Sans S Chinese Medium" panose="020B0600000000000000" pitchFamily="34" charset="-122"/>
              </a:rPr>
              <a:t>.</a:t>
            </a:r>
            <a:endParaRPr lang="en-US" altLang="zh-CN" sz="800" dirty="0">
              <a:latin typeface="Noto Sans S Chinese Medium" panose="020B0600000000000000" pitchFamily="34" charset="-122"/>
              <a:ea typeface="Noto Sans S Chinese Medium" panose="020B0600000000000000" pitchFamily="34" charset="-122"/>
            </a:endParaRPr>
          </a:p>
        </p:txBody>
      </p:sp>
      <p:sp>
        <p:nvSpPr>
          <p:cNvPr id="31" name="PA_淘宝店chenying0907 56">
            <a:extLst>
              <a:ext uri="{FF2B5EF4-FFF2-40B4-BE49-F238E27FC236}">
                <a16:creationId xmlns:a16="http://schemas.microsoft.com/office/drawing/2014/main" id="{979E4FE0-D5E3-8244-A1C2-5997B879DBC5}"/>
              </a:ext>
            </a:extLst>
          </p:cNvPr>
          <p:cNvSpPr>
            <a:spLocks noChangeArrowheads="1"/>
          </p:cNvSpPr>
          <p:nvPr>
            <p:custDataLst>
              <p:tags r:id="rId17"/>
            </p:custDataLst>
          </p:nvPr>
        </p:nvSpPr>
        <p:spPr bwMode="auto">
          <a:xfrm>
            <a:off x="293415" y="3287187"/>
            <a:ext cx="352611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400" b="1" dirty="0">
                <a:latin typeface="Noto Sans S Chinese Medium" panose="020B0600000000000000" pitchFamily="34" charset="-122"/>
                <a:ea typeface="Noto Sans S Chinese Medium" panose="020B0600000000000000" pitchFamily="34" charset="-122"/>
              </a:rPr>
              <a:t>AI + Home</a:t>
            </a:r>
            <a:endParaRPr lang="zh-CN" altLang="en-US" sz="1000" b="1" dirty="0">
              <a:latin typeface="Noto Sans S Chinese Medium" panose="020B0600000000000000" pitchFamily="34" charset="-122"/>
              <a:ea typeface="Noto Sans S Chinese Medium" panose="020B0600000000000000" pitchFamily="34" charset="-122"/>
            </a:endParaRPr>
          </a:p>
          <a:p>
            <a:pPr algn="r"/>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Smart home is a residential platform, using advanced artificial intelligence technology, network communication technology, and integrated wiring technology to organically combine various subsystems related to home life, and make home life smarter and more comfortable through overall management.</a:t>
            </a:r>
          </a:p>
        </p:txBody>
      </p:sp>
      <p:grpSp>
        <p:nvGrpSpPr>
          <p:cNvPr id="32" name="PA_淘宝店chenying0907 51">
            <a:extLst>
              <a:ext uri="{FF2B5EF4-FFF2-40B4-BE49-F238E27FC236}">
                <a16:creationId xmlns:a16="http://schemas.microsoft.com/office/drawing/2014/main" id="{7A77C53D-FEF0-BA40-B731-13AB97DAAA68}"/>
              </a:ext>
            </a:extLst>
          </p:cNvPr>
          <p:cNvGrpSpPr/>
          <p:nvPr>
            <p:custDataLst>
              <p:tags r:id="rId18"/>
            </p:custDataLst>
          </p:nvPr>
        </p:nvGrpSpPr>
        <p:grpSpPr>
          <a:xfrm>
            <a:off x="-9190" y="0"/>
            <a:ext cx="620750" cy="791858"/>
            <a:chOff x="0" y="-21236"/>
            <a:chExt cx="3311527" cy="4224338"/>
          </a:xfrm>
        </p:grpSpPr>
        <p:sp>
          <p:nvSpPr>
            <p:cNvPr id="33" name="淘宝店chenying0907 37">
              <a:extLst>
                <a:ext uri="{FF2B5EF4-FFF2-40B4-BE49-F238E27FC236}">
                  <a16:creationId xmlns:a16="http://schemas.microsoft.com/office/drawing/2014/main" id="{5C0E7E8E-0A56-C644-83CE-2EDDDF67DE7A}"/>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4" name="淘宝店chenying0907 38">
              <a:extLst>
                <a:ext uri="{FF2B5EF4-FFF2-40B4-BE49-F238E27FC236}">
                  <a16:creationId xmlns:a16="http://schemas.microsoft.com/office/drawing/2014/main" id="{5CB9A72F-882F-744E-A69F-433BF66ECD4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5" name="淘宝店chenying0907 39">
              <a:extLst>
                <a:ext uri="{FF2B5EF4-FFF2-40B4-BE49-F238E27FC236}">
                  <a16:creationId xmlns:a16="http://schemas.microsoft.com/office/drawing/2014/main" id="{DC24BE6F-39B4-B24D-B20B-F2FEEB688A4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6" name="PA_文本框 4">
            <a:extLst>
              <a:ext uri="{FF2B5EF4-FFF2-40B4-BE49-F238E27FC236}">
                <a16:creationId xmlns:a16="http://schemas.microsoft.com/office/drawing/2014/main" id="{E7242FB5-0D0D-F14D-A72E-C63C03BFEDEA}"/>
              </a:ext>
            </a:extLst>
          </p:cNvPr>
          <p:cNvSpPr txBox="1">
            <a:spLocks noChangeArrowheads="1"/>
          </p:cNvSpPr>
          <p:nvPr>
            <p:custDataLst>
              <p:tags r:id="rId19"/>
            </p:custDataLst>
          </p:nvPr>
        </p:nvSpPr>
        <p:spPr bwMode="auto">
          <a:xfrm>
            <a:off x="535359" y="184337"/>
            <a:ext cx="1650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Background</a:t>
            </a:r>
          </a:p>
        </p:txBody>
      </p:sp>
      <p:sp>
        <p:nvSpPr>
          <p:cNvPr id="37" name="PA_文本框 5">
            <a:extLst>
              <a:ext uri="{FF2B5EF4-FFF2-40B4-BE49-F238E27FC236}">
                <a16:creationId xmlns:a16="http://schemas.microsoft.com/office/drawing/2014/main" id="{83C24A59-D5C4-A64C-BC69-2EC40D685196}"/>
              </a:ext>
            </a:extLst>
          </p:cNvPr>
          <p:cNvSpPr txBox="1">
            <a:spLocks noChangeArrowheads="1"/>
          </p:cNvSpPr>
          <p:nvPr>
            <p:custDataLst>
              <p:tags r:id="rId20"/>
            </p:custDataLst>
          </p:nvPr>
        </p:nvSpPr>
        <p:spPr bwMode="auto">
          <a:xfrm>
            <a:off x="535359" y="509426"/>
            <a:ext cx="18206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Industry analysis</a:t>
            </a:r>
          </a:p>
        </p:txBody>
      </p:sp>
      <p:sp>
        <p:nvSpPr>
          <p:cNvPr id="38" name="PA_文本框 5">
            <a:extLst>
              <a:ext uri="{FF2B5EF4-FFF2-40B4-BE49-F238E27FC236}">
                <a16:creationId xmlns:a16="http://schemas.microsoft.com/office/drawing/2014/main" id="{005A86EC-B6FB-4140-BDBC-F790334EFDD5}"/>
              </a:ext>
            </a:extLst>
          </p:cNvPr>
          <p:cNvSpPr txBox="1">
            <a:spLocks noChangeArrowheads="1"/>
          </p:cNvSpPr>
          <p:nvPr>
            <p:custDataLst>
              <p:tags r:id="rId21"/>
            </p:custDataLst>
          </p:nvPr>
        </p:nvSpPr>
        <p:spPr bwMode="auto">
          <a:xfrm>
            <a:off x="535358" y="830797"/>
            <a:ext cx="34841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200" dirty="0">
                <a:latin typeface="Noto Sans S Chinese Medium" panose="020B0600000000000000" pitchFamily="34" charset="-122"/>
                <a:ea typeface="Noto Sans S Chinese Medium" panose="020B0600000000000000" pitchFamily="34" charset="-122"/>
              </a:rPr>
              <a:t>Development of AI Applications  </a:t>
            </a:r>
          </a:p>
        </p:txBody>
      </p:sp>
    </p:spTree>
    <p:extLst>
      <p:ext uri="{BB962C8B-B14F-4D97-AF65-F5344CB8AC3E}">
        <p14:creationId xmlns:p14="http://schemas.microsoft.com/office/powerpoint/2010/main" val="79224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任意多边形 8">
            <a:extLst>
              <a:ext uri="{FF2B5EF4-FFF2-40B4-BE49-F238E27FC236}">
                <a16:creationId xmlns:a16="http://schemas.microsoft.com/office/drawing/2014/main" id="{4CAA43DA-CD3D-334E-9322-20EE6A3E44B9}"/>
              </a:ext>
            </a:extLst>
          </p:cNvPr>
          <p:cNvSpPr>
            <a:spLocks/>
          </p:cNvSpPr>
          <p:nvPr>
            <p:custDataLst>
              <p:tags r:id="rId1"/>
            </p:custDataLst>
          </p:nvPr>
        </p:nvSpPr>
        <p:spPr bwMode="auto">
          <a:xfrm>
            <a:off x="646113" y="2907928"/>
            <a:ext cx="2011362" cy="281074"/>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3" name="PA_椭圆 9">
            <a:extLst>
              <a:ext uri="{FF2B5EF4-FFF2-40B4-BE49-F238E27FC236}">
                <a16:creationId xmlns:a16="http://schemas.microsoft.com/office/drawing/2014/main" id="{C6E57343-DDFE-CC45-A4B9-06A86F97DD07}"/>
              </a:ext>
            </a:extLst>
          </p:cNvPr>
          <p:cNvSpPr>
            <a:spLocks noChangeArrowheads="1"/>
          </p:cNvSpPr>
          <p:nvPr>
            <p:custDataLst>
              <p:tags r:id="rId2"/>
            </p:custDataLst>
          </p:nvPr>
        </p:nvSpPr>
        <p:spPr bwMode="auto">
          <a:xfrm>
            <a:off x="1609726" y="2861875"/>
            <a:ext cx="85725" cy="90516"/>
          </a:xfrm>
          <a:prstGeom prst="ellipse">
            <a:avLst/>
          </a:prstGeom>
          <a:solidFill>
            <a:schemeClr val="accent2"/>
          </a:solidFill>
          <a:ln w="12700">
            <a:solidFill>
              <a:srgbClr val="FFFFFF"/>
            </a:solidFill>
            <a:round/>
            <a:headEnd/>
            <a:tailEnd/>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4" name="PA_任意多边形 10">
            <a:extLst>
              <a:ext uri="{FF2B5EF4-FFF2-40B4-BE49-F238E27FC236}">
                <a16:creationId xmlns:a16="http://schemas.microsoft.com/office/drawing/2014/main" id="{150203EE-FA5C-464F-A733-9433FB663402}"/>
              </a:ext>
            </a:extLst>
          </p:cNvPr>
          <p:cNvSpPr>
            <a:spLocks/>
          </p:cNvSpPr>
          <p:nvPr>
            <p:custDataLst>
              <p:tags r:id="rId3"/>
            </p:custDataLst>
          </p:nvPr>
        </p:nvSpPr>
        <p:spPr bwMode="auto">
          <a:xfrm>
            <a:off x="1300164" y="1890025"/>
            <a:ext cx="700087" cy="806699"/>
          </a:xfrm>
          <a:custGeom>
            <a:avLst/>
            <a:gdLst>
              <a:gd name="T0" fmla="*/ 181 w 220"/>
              <a:gd name="T1" fmla="*/ 39 h 252"/>
              <a:gd name="T2" fmla="*/ 39 w 220"/>
              <a:gd name="T3" fmla="*/ 39 h 252"/>
              <a:gd name="T4" fmla="*/ 39 w 220"/>
              <a:gd name="T5" fmla="*/ 181 h 252"/>
              <a:gd name="T6" fmla="*/ 110 w 220"/>
              <a:gd name="T7" fmla="*/ 252 h 252"/>
              <a:gd name="T8" fmla="*/ 181 w 220"/>
              <a:gd name="T9" fmla="*/ 181 h 252"/>
              <a:gd name="T10" fmla="*/ 181 w 220"/>
              <a:gd name="T11" fmla="*/ 39 h 252"/>
            </a:gdLst>
            <a:ahLst/>
            <a:cxnLst>
              <a:cxn ang="0">
                <a:pos x="T0" y="T1"/>
              </a:cxn>
              <a:cxn ang="0">
                <a:pos x="T2" y="T3"/>
              </a:cxn>
              <a:cxn ang="0">
                <a:pos x="T4" y="T5"/>
              </a:cxn>
              <a:cxn ang="0">
                <a:pos x="T6" y="T7"/>
              </a:cxn>
              <a:cxn ang="0">
                <a:pos x="T8" y="T9"/>
              </a:cxn>
              <a:cxn ang="0">
                <a:pos x="T10" y="T11"/>
              </a:cxn>
            </a:cxnLst>
            <a:rect l="0" t="0" r="r" b="b"/>
            <a:pathLst>
              <a:path w="220" h="252">
                <a:moveTo>
                  <a:pt x="181" y="39"/>
                </a:moveTo>
                <a:cubicBezTo>
                  <a:pt x="142" y="0"/>
                  <a:pt x="79" y="0"/>
                  <a:pt x="39" y="39"/>
                </a:cubicBezTo>
                <a:cubicBezTo>
                  <a:pt x="0" y="78"/>
                  <a:pt x="0" y="142"/>
                  <a:pt x="39" y="181"/>
                </a:cubicBezTo>
                <a:cubicBezTo>
                  <a:pt x="110" y="252"/>
                  <a:pt x="110" y="252"/>
                  <a:pt x="110" y="252"/>
                </a:cubicBezTo>
                <a:cubicBezTo>
                  <a:pt x="181" y="181"/>
                  <a:pt x="181" y="181"/>
                  <a:pt x="181" y="181"/>
                </a:cubicBezTo>
                <a:cubicBezTo>
                  <a:pt x="220" y="142"/>
                  <a:pt x="220" y="78"/>
                  <a:pt x="181" y="39"/>
                </a:cubicBezTo>
                <a:close/>
              </a:path>
            </a:pathLst>
          </a:custGeom>
          <a:solidFill>
            <a:srgbClr val="ECD0CD"/>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5" name="PA_椭圆 11">
            <a:extLst>
              <a:ext uri="{FF2B5EF4-FFF2-40B4-BE49-F238E27FC236}">
                <a16:creationId xmlns:a16="http://schemas.microsoft.com/office/drawing/2014/main" id="{C9DE8367-D36E-BD4F-9494-934141BE2062}"/>
              </a:ext>
            </a:extLst>
          </p:cNvPr>
          <p:cNvSpPr>
            <a:spLocks noChangeArrowheads="1"/>
          </p:cNvSpPr>
          <p:nvPr>
            <p:custDataLst>
              <p:tags r:id="rId4"/>
            </p:custDataLst>
          </p:nvPr>
        </p:nvSpPr>
        <p:spPr bwMode="auto">
          <a:xfrm>
            <a:off x="1419226" y="2004361"/>
            <a:ext cx="466725" cy="4748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6" name="PA_任意多边形 12">
            <a:extLst>
              <a:ext uri="{FF2B5EF4-FFF2-40B4-BE49-F238E27FC236}">
                <a16:creationId xmlns:a16="http://schemas.microsoft.com/office/drawing/2014/main" id="{02495955-896B-0B4B-878E-40EEA573677D}"/>
              </a:ext>
            </a:extLst>
          </p:cNvPr>
          <p:cNvSpPr>
            <a:spLocks/>
          </p:cNvSpPr>
          <p:nvPr>
            <p:custDataLst>
              <p:tags r:id="rId5"/>
            </p:custDataLst>
          </p:nvPr>
        </p:nvSpPr>
        <p:spPr bwMode="auto">
          <a:xfrm>
            <a:off x="2590800" y="2907928"/>
            <a:ext cx="2012950" cy="281074"/>
          </a:xfrm>
          <a:custGeom>
            <a:avLst/>
            <a:gdLst>
              <a:gd name="T0" fmla="*/ 1170 w 1268"/>
              <a:gd name="T1" fmla="*/ 177 h 177"/>
              <a:gd name="T2" fmla="*/ 0 w 1268"/>
              <a:gd name="T3" fmla="*/ 177 h 177"/>
              <a:gd name="T4" fmla="*/ 99 w 1268"/>
              <a:gd name="T5" fmla="*/ 88 h 177"/>
              <a:gd name="T6" fmla="*/ 0 w 1268"/>
              <a:gd name="T7" fmla="*/ 0 h 177"/>
              <a:gd name="T8" fmla="*/ 1170 w 1268"/>
              <a:gd name="T9" fmla="*/ 0 h 177"/>
              <a:gd name="T10" fmla="*/ 1268 w 1268"/>
              <a:gd name="T11" fmla="*/ 88 h 177"/>
              <a:gd name="T12" fmla="*/ 1170 w 1268"/>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8" h="177">
                <a:moveTo>
                  <a:pt x="1170" y="177"/>
                </a:moveTo>
                <a:lnTo>
                  <a:pt x="0" y="177"/>
                </a:lnTo>
                <a:lnTo>
                  <a:pt x="99" y="88"/>
                </a:lnTo>
                <a:lnTo>
                  <a:pt x="0" y="0"/>
                </a:lnTo>
                <a:lnTo>
                  <a:pt x="1170" y="0"/>
                </a:lnTo>
                <a:lnTo>
                  <a:pt x="1268" y="88"/>
                </a:lnTo>
                <a:lnTo>
                  <a:pt x="1170" y="177"/>
                </a:lnTo>
                <a:close/>
              </a:path>
            </a:pathLst>
          </a:cu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7" name="PA_椭圆 13">
            <a:extLst>
              <a:ext uri="{FF2B5EF4-FFF2-40B4-BE49-F238E27FC236}">
                <a16:creationId xmlns:a16="http://schemas.microsoft.com/office/drawing/2014/main" id="{92B2439F-6E56-134C-8E9B-B852C8ADC278}"/>
              </a:ext>
            </a:extLst>
          </p:cNvPr>
          <p:cNvSpPr>
            <a:spLocks noChangeArrowheads="1"/>
          </p:cNvSpPr>
          <p:nvPr>
            <p:custDataLst>
              <p:tags r:id="rId6"/>
            </p:custDataLst>
          </p:nvPr>
        </p:nvSpPr>
        <p:spPr bwMode="auto">
          <a:xfrm>
            <a:off x="3554414" y="2861875"/>
            <a:ext cx="85725" cy="90516"/>
          </a:xfrm>
          <a:prstGeom prst="ellipse">
            <a:avLst/>
          </a:prstGeom>
          <a:solidFill>
            <a:schemeClr val="accent3"/>
          </a:solidFill>
          <a:ln w="12700">
            <a:solidFill>
              <a:srgbClr val="FFFFFF"/>
            </a:solidFill>
            <a:round/>
            <a:headEnd/>
            <a:tailEnd/>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14">
            <a:extLst>
              <a:ext uri="{FF2B5EF4-FFF2-40B4-BE49-F238E27FC236}">
                <a16:creationId xmlns:a16="http://schemas.microsoft.com/office/drawing/2014/main" id="{F1E24A1C-6CF4-8245-BD23-8560029DD89C}"/>
              </a:ext>
            </a:extLst>
          </p:cNvPr>
          <p:cNvSpPr>
            <a:spLocks/>
          </p:cNvSpPr>
          <p:nvPr>
            <p:custDataLst>
              <p:tags r:id="rId7"/>
            </p:custDataLst>
          </p:nvPr>
        </p:nvSpPr>
        <p:spPr bwMode="auto">
          <a:xfrm>
            <a:off x="3246439" y="1890025"/>
            <a:ext cx="701675" cy="806699"/>
          </a:xfrm>
          <a:custGeom>
            <a:avLst/>
            <a:gdLst>
              <a:gd name="T0" fmla="*/ 181 w 221"/>
              <a:gd name="T1" fmla="*/ 39 h 252"/>
              <a:gd name="T2" fmla="*/ 40 w 221"/>
              <a:gd name="T3" fmla="*/ 39 h 252"/>
              <a:gd name="T4" fmla="*/ 40 w 221"/>
              <a:gd name="T5" fmla="*/ 181 h 252"/>
              <a:gd name="T6" fmla="*/ 111 w 221"/>
              <a:gd name="T7" fmla="*/ 252 h 252"/>
              <a:gd name="T8" fmla="*/ 181 w 221"/>
              <a:gd name="T9" fmla="*/ 181 h 252"/>
              <a:gd name="T10" fmla="*/ 181 w 221"/>
              <a:gd name="T11" fmla="*/ 39 h 252"/>
            </a:gdLst>
            <a:ahLst/>
            <a:cxnLst>
              <a:cxn ang="0">
                <a:pos x="T0" y="T1"/>
              </a:cxn>
              <a:cxn ang="0">
                <a:pos x="T2" y="T3"/>
              </a:cxn>
              <a:cxn ang="0">
                <a:pos x="T4" y="T5"/>
              </a:cxn>
              <a:cxn ang="0">
                <a:pos x="T6" y="T7"/>
              </a:cxn>
              <a:cxn ang="0">
                <a:pos x="T8" y="T9"/>
              </a:cxn>
              <a:cxn ang="0">
                <a:pos x="T10" y="T11"/>
              </a:cxn>
            </a:cxnLst>
            <a:rect l="0" t="0" r="r" b="b"/>
            <a:pathLst>
              <a:path w="221" h="252">
                <a:moveTo>
                  <a:pt x="181" y="39"/>
                </a:moveTo>
                <a:cubicBezTo>
                  <a:pt x="142" y="0"/>
                  <a:pt x="79" y="0"/>
                  <a:pt x="40" y="39"/>
                </a:cubicBezTo>
                <a:cubicBezTo>
                  <a:pt x="0" y="78"/>
                  <a:pt x="0" y="142"/>
                  <a:pt x="40" y="181"/>
                </a:cubicBezTo>
                <a:cubicBezTo>
                  <a:pt x="111" y="252"/>
                  <a:pt x="111" y="252"/>
                  <a:pt x="111" y="252"/>
                </a:cubicBezTo>
                <a:cubicBezTo>
                  <a:pt x="181" y="181"/>
                  <a:pt x="181" y="181"/>
                  <a:pt x="181" y="181"/>
                </a:cubicBezTo>
                <a:cubicBezTo>
                  <a:pt x="221" y="142"/>
                  <a:pt x="221" y="78"/>
                  <a:pt x="181" y="39"/>
                </a:cubicBezTo>
                <a:close/>
              </a:path>
            </a:pathLst>
          </a:custGeom>
          <a:solidFill>
            <a:srgbClr val="DCACA5"/>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椭圆 15">
            <a:extLst>
              <a:ext uri="{FF2B5EF4-FFF2-40B4-BE49-F238E27FC236}">
                <a16:creationId xmlns:a16="http://schemas.microsoft.com/office/drawing/2014/main" id="{215EAB8C-869B-3742-B763-45E43484D36E}"/>
              </a:ext>
            </a:extLst>
          </p:cNvPr>
          <p:cNvSpPr>
            <a:spLocks noChangeArrowheads="1"/>
          </p:cNvSpPr>
          <p:nvPr>
            <p:custDataLst>
              <p:tags r:id="rId8"/>
            </p:custDataLst>
          </p:nvPr>
        </p:nvSpPr>
        <p:spPr bwMode="auto">
          <a:xfrm>
            <a:off x="3363914" y="2004361"/>
            <a:ext cx="466725" cy="4748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16">
            <a:extLst>
              <a:ext uri="{FF2B5EF4-FFF2-40B4-BE49-F238E27FC236}">
                <a16:creationId xmlns:a16="http://schemas.microsoft.com/office/drawing/2014/main" id="{0BFA164C-7527-6943-B86C-C479BC0DADFA}"/>
              </a:ext>
            </a:extLst>
          </p:cNvPr>
          <p:cNvSpPr>
            <a:spLocks/>
          </p:cNvSpPr>
          <p:nvPr>
            <p:custDataLst>
              <p:tags r:id="rId9"/>
            </p:custDataLst>
          </p:nvPr>
        </p:nvSpPr>
        <p:spPr bwMode="auto">
          <a:xfrm>
            <a:off x="4537076" y="2907928"/>
            <a:ext cx="2011363" cy="281074"/>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11" name="PA_椭圆 17">
            <a:extLst>
              <a:ext uri="{FF2B5EF4-FFF2-40B4-BE49-F238E27FC236}">
                <a16:creationId xmlns:a16="http://schemas.microsoft.com/office/drawing/2014/main" id="{1B49C936-F948-E141-82C8-8520546873A5}"/>
              </a:ext>
            </a:extLst>
          </p:cNvPr>
          <p:cNvSpPr>
            <a:spLocks noChangeArrowheads="1"/>
          </p:cNvSpPr>
          <p:nvPr>
            <p:custDataLst>
              <p:tags r:id="rId10"/>
            </p:custDataLst>
          </p:nvPr>
        </p:nvSpPr>
        <p:spPr bwMode="auto">
          <a:xfrm>
            <a:off x="5500689" y="2861875"/>
            <a:ext cx="85725" cy="90516"/>
          </a:xfrm>
          <a:prstGeom prst="ellipse">
            <a:avLst/>
          </a:prstGeom>
          <a:solidFill>
            <a:schemeClr val="accent4"/>
          </a:solidFill>
          <a:ln w="12700">
            <a:solidFill>
              <a:srgbClr val="FFFFFF"/>
            </a:solidFill>
            <a:round/>
            <a:headEnd/>
            <a:tailEnd/>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PA_任意多边形 18">
            <a:extLst>
              <a:ext uri="{FF2B5EF4-FFF2-40B4-BE49-F238E27FC236}">
                <a16:creationId xmlns:a16="http://schemas.microsoft.com/office/drawing/2014/main" id="{635FE4B0-F64B-9148-82B1-8E4A943995BD}"/>
              </a:ext>
            </a:extLst>
          </p:cNvPr>
          <p:cNvSpPr>
            <a:spLocks/>
          </p:cNvSpPr>
          <p:nvPr>
            <p:custDataLst>
              <p:tags r:id="rId11"/>
            </p:custDataLst>
          </p:nvPr>
        </p:nvSpPr>
        <p:spPr bwMode="auto">
          <a:xfrm>
            <a:off x="5194300" y="1890025"/>
            <a:ext cx="700088" cy="806699"/>
          </a:xfrm>
          <a:custGeom>
            <a:avLst/>
            <a:gdLst>
              <a:gd name="T0" fmla="*/ 181 w 220"/>
              <a:gd name="T1" fmla="*/ 39 h 252"/>
              <a:gd name="T2" fmla="*/ 39 w 220"/>
              <a:gd name="T3" fmla="*/ 39 h 252"/>
              <a:gd name="T4" fmla="*/ 39 w 220"/>
              <a:gd name="T5" fmla="*/ 181 h 252"/>
              <a:gd name="T6" fmla="*/ 110 w 220"/>
              <a:gd name="T7" fmla="*/ 252 h 252"/>
              <a:gd name="T8" fmla="*/ 181 w 220"/>
              <a:gd name="T9" fmla="*/ 181 h 252"/>
              <a:gd name="T10" fmla="*/ 181 w 220"/>
              <a:gd name="T11" fmla="*/ 39 h 252"/>
            </a:gdLst>
            <a:ahLst/>
            <a:cxnLst>
              <a:cxn ang="0">
                <a:pos x="T0" y="T1"/>
              </a:cxn>
              <a:cxn ang="0">
                <a:pos x="T2" y="T3"/>
              </a:cxn>
              <a:cxn ang="0">
                <a:pos x="T4" y="T5"/>
              </a:cxn>
              <a:cxn ang="0">
                <a:pos x="T6" y="T7"/>
              </a:cxn>
              <a:cxn ang="0">
                <a:pos x="T8" y="T9"/>
              </a:cxn>
              <a:cxn ang="0">
                <a:pos x="T10" y="T11"/>
              </a:cxn>
            </a:cxnLst>
            <a:rect l="0" t="0" r="r" b="b"/>
            <a:pathLst>
              <a:path w="220" h="252">
                <a:moveTo>
                  <a:pt x="181" y="39"/>
                </a:moveTo>
                <a:cubicBezTo>
                  <a:pt x="142" y="0"/>
                  <a:pt x="78" y="0"/>
                  <a:pt x="39" y="39"/>
                </a:cubicBezTo>
                <a:cubicBezTo>
                  <a:pt x="0" y="78"/>
                  <a:pt x="0" y="142"/>
                  <a:pt x="39" y="181"/>
                </a:cubicBezTo>
                <a:cubicBezTo>
                  <a:pt x="110" y="252"/>
                  <a:pt x="110" y="252"/>
                  <a:pt x="110" y="252"/>
                </a:cubicBezTo>
                <a:cubicBezTo>
                  <a:pt x="181" y="181"/>
                  <a:pt x="181" y="181"/>
                  <a:pt x="181" y="181"/>
                </a:cubicBezTo>
                <a:cubicBezTo>
                  <a:pt x="220" y="142"/>
                  <a:pt x="220" y="78"/>
                  <a:pt x="181" y="39"/>
                </a:cubicBezTo>
                <a:close/>
              </a:path>
            </a:pathLst>
          </a:custGeom>
          <a:solidFill>
            <a:srgbClr val="957F7C"/>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PA_椭圆 19">
            <a:extLst>
              <a:ext uri="{FF2B5EF4-FFF2-40B4-BE49-F238E27FC236}">
                <a16:creationId xmlns:a16="http://schemas.microsoft.com/office/drawing/2014/main" id="{364D7473-CB81-474D-BDC8-C4BB315CB6B4}"/>
              </a:ext>
            </a:extLst>
          </p:cNvPr>
          <p:cNvSpPr>
            <a:spLocks noChangeArrowheads="1"/>
          </p:cNvSpPr>
          <p:nvPr>
            <p:custDataLst>
              <p:tags r:id="rId12"/>
            </p:custDataLst>
          </p:nvPr>
        </p:nvSpPr>
        <p:spPr bwMode="auto">
          <a:xfrm>
            <a:off x="5308601" y="2004361"/>
            <a:ext cx="468313" cy="4748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4" name="PA_任意多边形 20">
            <a:extLst>
              <a:ext uri="{FF2B5EF4-FFF2-40B4-BE49-F238E27FC236}">
                <a16:creationId xmlns:a16="http://schemas.microsoft.com/office/drawing/2014/main" id="{E6637F10-65CB-DE4C-B412-29F2E82BB794}"/>
              </a:ext>
            </a:extLst>
          </p:cNvPr>
          <p:cNvSpPr>
            <a:spLocks/>
          </p:cNvSpPr>
          <p:nvPr>
            <p:custDataLst>
              <p:tags r:id="rId13"/>
            </p:custDataLst>
          </p:nvPr>
        </p:nvSpPr>
        <p:spPr bwMode="auto">
          <a:xfrm>
            <a:off x="6481764" y="2907928"/>
            <a:ext cx="2016125" cy="281074"/>
          </a:xfrm>
          <a:custGeom>
            <a:avLst/>
            <a:gdLst>
              <a:gd name="T0" fmla="*/ 1170 w 1270"/>
              <a:gd name="T1" fmla="*/ 177 h 177"/>
              <a:gd name="T2" fmla="*/ 0 w 1270"/>
              <a:gd name="T3" fmla="*/ 177 h 177"/>
              <a:gd name="T4" fmla="*/ 100 w 1270"/>
              <a:gd name="T5" fmla="*/ 88 h 177"/>
              <a:gd name="T6" fmla="*/ 0 w 1270"/>
              <a:gd name="T7" fmla="*/ 0 h 177"/>
              <a:gd name="T8" fmla="*/ 1170 w 1270"/>
              <a:gd name="T9" fmla="*/ 0 h 177"/>
              <a:gd name="T10" fmla="*/ 1270 w 1270"/>
              <a:gd name="T11" fmla="*/ 88 h 177"/>
              <a:gd name="T12" fmla="*/ 1170 w 1270"/>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70" h="177">
                <a:moveTo>
                  <a:pt x="1170" y="177"/>
                </a:moveTo>
                <a:lnTo>
                  <a:pt x="0" y="177"/>
                </a:lnTo>
                <a:lnTo>
                  <a:pt x="100" y="88"/>
                </a:lnTo>
                <a:lnTo>
                  <a:pt x="0" y="0"/>
                </a:lnTo>
                <a:lnTo>
                  <a:pt x="1170" y="0"/>
                </a:lnTo>
                <a:lnTo>
                  <a:pt x="1270" y="88"/>
                </a:lnTo>
                <a:lnTo>
                  <a:pt x="1170" y="177"/>
                </a:lnTo>
                <a:close/>
              </a:path>
            </a:pathLst>
          </a:cu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15" name="PA_椭圆 21">
            <a:extLst>
              <a:ext uri="{FF2B5EF4-FFF2-40B4-BE49-F238E27FC236}">
                <a16:creationId xmlns:a16="http://schemas.microsoft.com/office/drawing/2014/main" id="{502E9BD4-0031-654E-A059-2EE9A3234B8D}"/>
              </a:ext>
            </a:extLst>
          </p:cNvPr>
          <p:cNvSpPr>
            <a:spLocks noChangeArrowheads="1"/>
          </p:cNvSpPr>
          <p:nvPr>
            <p:custDataLst>
              <p:tags r:id="rId14"/>
            </p:custDataLst>
          </p:nvPr>
        </p:nvSpPr>
        <p:spPr bwMode="auto">
          <a:xfrm>
            <a:off x="7445375" y="2861875"/>
            <a:ext cx="88900" cy="90516"/>
          </a:xfrm>
          <a:prstGeom prst="ellipse">
            <a:avLst/>
          </a:prstGeom>
          <a:solidFill>
            <a:schemeClr val="accent5"/>
          </a:solidFill>
          <a:ln w="12700">
            <a:solidFill>
              <a:srgbClr val="FFFFFF"/>
            </a:solidFill>
            <a:round/>
            <a:headEnd/>
            <a:tailEnd/>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PA_任意多边形 22">
            <a:extLst>
              <a:ext uri="{FF2B5EF4-FFF2-40B4-BE49-F238E27FC236}">
                <a16:creationId xmlns:a16="http://schemas.microsoft.com/office/drawing/2014/main" id="{B212C5EE-4F0F-0241-8E0B-683B22A08F66}"/>
              </a:ext>
            </a:extLst>
          </p:cNvPr>
          <p:cNvSpPr>
            <a:spLocks/>
          </p:cNvSpPr>
          <p:nvPr>
            <p:custDataLst>
              <p:tags r:id="rId15"/>
            </p:custDataLst>
          </p:nvPr>
        </p:nvSpPr>
        <p:spPr bwMode="auto">
          <a:xfrm>
            <a:off x="7140575" y="1890025"/>
            <a:ext cx="698500" cy="806699"/>
          </a:xfrm>
          <a:custGeom>
            <a:avLst/>
            <a:gdLst>
              <a:gd name="T0" fmla="*/ 181 w 220"/>
              <a:gd name="T1" fmla="*/ 39 h 252"/>
              <a:gd name="T2" fmla="*/ 39 w 220"/>
              <a:gd name="T3" fmla="*/ 39 h 252"/>
              <a:gd name="T4" fmla="*/ 39 w 220"/>
              <a:gd name="T5" fmla="*/ 181 h 252"/>
              <a:gd name="T6" fmla="*/ 110 w 220"/>
              <a:gd name="T7" fmla="*/ 252 h 252"/>
              <a:gd name="T8" fmla="*/ 181 w 220"/>
              <a:gd name="T9" fmla="*/ 181 h 252"/>
              <a:gd name="T10" fmla="*/ 181 w 220"/>
              <a:gd name="T11" fmla="*/ 39 h 252"/>
            </a:gdLst>
            <a:ahLst/>
            <a:cxnLst>
              <a:cxn ang="0">
                <a:pos x="T0" y="T1"/>
              </a:cxn>
              <a:cxn ang="0">
                <a:pos x="T2" y="T3"/>
              </a:cxn>
              <a:cxn ang="0">
                <a:pos x="T4" y="T5"/>
              </a:cxn>
              <a:cxn ang="0">
                <a:pos x="T6" y="T7"/>
              </a:cxn>
              <a:cxn ang="0">
                <a:pos x="T8" y="T9"/>
              </a:cxn>
              <a:cxn ang="0">
                <a:pos x="T10" y="T11"/>
              </a:cxn>
            </a:cxnLst>
            <a:rect l="0" t="0" r="r" b="b"/>
            <a:pathLst>
              <a:path w="220" h="252">
                <a:moveTo>
                  <a:pt x="181" y="39"/>
                </a:moveTo>
                <a:cubicBezTo>
                  <a:pt x="142" y="0"/>
                  <a:pt x="78" y="0"/>
                  <a:pt x="39" y="39"/>
                </a:cubicBezTo>
                <a:cubicBezTo>
                  <a:pt x="0" y="78"/>
                  <a:pt x="0" y="142"/>
                  <a:pt x="39" y="181"/>
                </a:cubicBezTo>
                <a:cubicBezTo>
                  <a:pt x="110" y="252"/>
                  <a:pt x="110" y="252"/>
                  <a:pt x="110" y="252"/>
                </a:cubicBezTo>
                <a:cubicBezTo>
                  <a:pt x="181" y="181"/>
                  <a:pt x="181" y="181"/>
                  <a:pt x="181" y="181"/>
                </a:cubicBezTo>
                <a:cubicBezTo>
                  <a:pt x="220" y="142"/>
                  <a:pt x="220" y="78"/>
                  <a:pt x="181" y="39"/>
                </a:cubicBezTo>
                <a:close/>
              </a:path>
            </a:pathLst>
          </a:custGeom>
          <a:solidFill>
            <a:srgbClr val="73635B"/>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PA_椭圆 23">
            <a:extLst>
              <a:ext uri="{FF2B5EF4-FFF2-40B4-BE49-F238E27FC236}">
                <a16:creationId xmlns:a16="http://schemas.microsoft.com/office/drawing/2014/main" id="{2D28E3FD-A920-A54B-B57C-6130C37B4172}"/>
              </a:ext>
            </a:extLst>
          </p:cNvPr>
          <p:cNvSpPr>
            <a:spLocks noChangeArrowheads="1"/>
          </p:cNvSpPr>
          <p:nvPr>
            <p:custDataLst>
              <p:tags r:id="rId16"/>
            </p:custDataLst>
          </p:nvPr>
        </p:nvSpPr>
        <p:spPr bwMode="auto">
          <a:xfrm>
            <a:off x="7254875" y="2004361"/>
            <a:ext cx="469900" cy="4748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PA_任意多边形 24">
            <a:extLst>
              <a:ext uri="{FF2B5EF4-FFF2-40B4-BE49-F238E27FC236}">
                <a16:creationId xmlns:a16="http://schemas.microsoft.com/office/drawing/2014/main" id="{6561E710-8428-4149-92C1-F5A634067728}"/>
              </a:ext>
            </a:extLst>
          </p:cNvPr>
          <p:cNvSpPr>
            <a:spLocks noEditPoints="1"/>
          </p:cNvSpPr>
          <p:nvPr>
            <p:custDataLst>
              <p:tags r:id="rId17"/>
            </p:custDataLst>
          </p:nvPr>
        </p:nvSpPr>
        <p:spPr bwMode="auto">
          <a:xfrm>
            <a:off x="1555750" y="2145693"/>
            <a:ext cx="190500" cy="192146"/>
          </a:xfrm>
          <a:custGeom>
            <a:avLst/>
            <a:gdLst>
              <a:gd name="T0" fmla="*/ 3 w 60"/>
              <a:gd name="T1" fmla="*/ 0 h 60"/>
              <a:gd name="T2" fmla="*/ 60 w 60"/>
              <a:gd name="T3" fmla="*/ 2 h 60"/>
              <a:gd name="T4" fmla="*/ 60 w 60"/>
              <a:gd name="T5" fmla="*/ 58 h 60"/>
              <a:gd name="T6" fmla="*/ 58 w 60"/>
              <a:gd name="T7" fmla="*/ 60 h 60"/>
              <a:gd name="T8" fmla="*/ 0 w 60"/>
              <a:gd name="T9" fmla="*/ 58 h 60"/>
              <a:gd name="T10" fmla="*/ 0 w 60"/>
              <a:gd name="T11" fmla="*/ 2 h 60"/>
              <a:gd name="T12" fmla="*/ 31 w 60"/>
              <a:gd name="T13" fmla="*/ 44 h 60"/>
              <a:gd name="T14" fmla="*/ 33 w 60"/>
              <a:gd name="T15" fmla="*/ 49 h 60"/>
              <a:gd name="T16" fmla="*/ 47 w 60"/>
              <a:gd name="T17" fmla="*/ 48 h 60"/>
              <a:gd name="T18" fmla="*/ 46 w 60"/>
              <a:gd name="T19" fmla="*/ 35 h 60"/>
              <a:gd name="T20" fmla="*/ 37 w 60"/>
              <a:gd name="T21" fmla="*/ 34 h 60"/>
              <a:gd name="T22" fmla="*/ 47 w 60"/>
              <a:gd name="T23" fmla="*/ 29 h 60"/>
              <a:gd name="T24" fmla="*/ 34 w 60"/>
              <a:gd name="T25" fmla="*/ 24 h 60"/>
              <a:gd name="T26" fmla="*/ 35 w 60"/>
              <a:gd name="T27" fmla="*/ 39 h 60"/>
              <a:gd name="T28" fmla="*/ 42 w 60"/>
              <a:gd name="T29" fmla="*/ 38 h 60"/>
              <a:gd name="T30" fmla="*/ 42 w 60"/>
              <a:gd name="T31" fmla="*/ 46 h 60"/>
              <a:gd name="T32" fmla="*/ 37 w 60"/>
              <a:gd name="T33" fmla="*/ 46 h 60"/>
              <a:gd name="T34" fmla="*/ 31 w 60"/>
              <a:gd name="T35" fmla="*/ 44 h 60"/>
              <a:gd name="T36" fmla="*/ 23 w 60"/>
              <a:gd name="T37" fmla="*/ 51 h 60"/>
              <a:gd name="T38" fmla="*/ 19 w 60"/>
              <a:gd name="T39" fmla="*/ 24 h 60"/>
              <a:gd name="T40" fmla="*/ 11 w 60"/>
              <a:gd name="T41" fmla="*/ 31 h 60"/>
              <a:gd name="T42" fmla="*/ 18 w 60"/>
              <a:gd name="T43" fmla="*/ 31 h 60"/>
              <a:gd name="T44" fmla="*/ 23 w 60"/>
              <a:gd name="T45" fmla="*/ 51 h 60"/>
              <a:gd name="T46" fmla="*/ 5 w 60"/>
              <a:gd name="T47" fmla="*/ 15 h 60"/>
              <a:gd name="T48" fmla="*/ 56 w 60"/>
              <a:gd name="T49" fmla="*/ 5 h 60"/>
              <a:gd name="T50" fmla="*/ 51 w 60"/>
              <a:gd name="T51" fmla="*/ 8 h 60"/>
              <a:gd name="T52" fmla="*/ 47 w 60"/>
              <a:gd name="T53" fmla="*/ 8 h 60"/>
              <a:gd name="T54" fmla="*/ 39 w 60"/>
              <a:gd name="T55" fmla="*/ 5 h 60"/>
              <a:gd name="T56" fmla="*/ 37 w 60"/>
              <a:gd name="T57" fmla="*/ 10 h 60"/>
              <a:gd name="T58" fmla="*/ 34 w 60"/>
              <a:gd name="T59" fmla="*/ 5 h 60"/>
              <a:gd name="T60" fmla="*/ 26 w 60"/>
              <a:gd name="T61" fmla="*/ 8 h 60"/>
              <a:gd name="T62" fmla="*/ 22 w 60"/>
              <a:gd name="T63" fmla="*/ 8 h 60"/>
              <a:gd name="T64" fmla="*/ 14 w 60"/>
              <a:gd name="T65" fmla="*/ 5 h 60"/>
              <a:gd name="T66" fmla="*/ 12 w 60"/>
              <a:gd name="T67" fmla="*/ 10 h 60"/>
              <a:gd name="T68" fmla="*/ 10 w 60"/>
              <a:gd name="T69" fmla="*/ 5 h 60"/>
              <a:gd name="T70" fmla="*/ 5 w 60"/>
              <a:gd name="T71" fmla="*/ 15 h 60"/>
              <a:gd name="T72" fmla="*/ 56 w 60"/>
              <a:gd name="T73" fmla="*/ 18 h 60"/>
              <a:gd name="T74" fmla="*/ 5 w 60"/>
              <a:gd name="T75" fmla="*/ 55 h 60"/>
              <a:gd name="T76" fmla="*/ 56 w 60"/>
              <a:gd name="T77"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60">
                <a:moveTo>
                  <a:pt x="3" y="0"/>
                </a:moveTo>
                <a:cubicBezTo>
                  <a:pt x="3" y="0"/>
                  <a:pt x="3" y="0"/>
                  <a:pt x="3" y="0"/>
                </a:cubicBezTo>
                <a:cubicBezTo>
                  <a:pt x="58" y="0"/>
                  <a:pt x="58" y="0"/>
                  <a:pt x="58" y="0"/>
                </a:cubicBezTo>
                <a:cubicBezTo>
                  <a:pt x="59" y="0"/>
                  <a:pt x="60" y="1"/>
                  <a:pt x="60" y="2"/>
                </a:cubicBezTo>
                <a:cubicBezTo>
                  <a:pt x="60" y="2"/>
                  <a:pt x="60" y="2"/>
                  <a:pt x="60" y="2"/>
                </a:cubicBezTo>
                <a:cubicBezTo>
                  <a:pt x="60" y="58"/>
                  <a:pt x="60" y="58"/>
                  <a:pt x="60" y="58"/>
                </a:cubicBezTo>
                <a:cubicBezTo>
                  <a:pt x="60" y="59"/>
                  <a:pt x="59" y="60"/>
                  <a:pt x="58" y="60"/>
                </a:cubicBezTo>
                <a:cubicBezTo>
                  <a:pt x="58" y="60"/>
                  <a:pt x="58" y="60"/>
                  <a:pt x="58" y="60"/>
                </a:cubicBezTo>
                <a:cubicBezTo>
                  <a:pt x="3" y="60"/>
                  <a:pt x="3" y="60"/>
                  <a:pt x="3" y="60"/>
                </a:cubicBezTo>
                <a:cubicBezTo>
                  <a:pt x="1" y="60"/>
                  <a:pt x="0" y="59"/>
                  <a:pt x="0" y="58"/>
                </a:cubicBezTo>
                <a:cubicBezTo>
                  <a:pt x="0" y="58"/>
                  <a:pt x="0" y="58"/>
                  <a:pt x="0" y="58"/>
                </a:cubicBezTo>
                <a:cubicBezTo>
                  <a:pt x="0" y="2"/>
                  <a:pt x="0" y="2"/>
                  <a:pt x="0" y="2"/>
                </a:cubicBezTo>
                <a:cubicBezTo>
                  <a:pt x="0" y="1"/>
                  <a:pt x="1" y="0"/>
                  <a:pt x="3" y="0"/>
                </a:cubicBezTo>
                <a:close/>
                <a:moveTo>
                  <a:pt x="31" y="44"/>
                </a:moveTo>
                <a:cubicBezTo>
                  <a:pt x="31" y="44"/>
                  <a:pt x="31" y="44"/>
                  <a:pt x="31" y="44"/>
                </a:cubicBezTo>
                <a:cubicBezTo>
                  <a:pt x="31" y="46"/>
                  <a:pt x="32" y="48"/>
                  <a:pt x="33" y="49"/>
                </a:cubicBezTo>
                <a:cubicBezTo>
                  <a:pt x="35" y="50"/>
                  <a:pt x="37" y="51"/>
                  <a:pt x="40" y="51"/>
                </a:cubicBezTo>
                <a:cubicBezTo>
                  <a:pt x="43" y="51"/>
                  <a:pt x="45" y="50"/>
                  <a:pt x="47" y="48"/>
                </a:cubicBezTo>
                <a:cubicBezTo>
                  <a:pt x="48" y="46"/>
                  <a:pt x="49" y="44"/>
                  <a:pt x="49" y="42"/>
                </a:cubicBezTo>
                <a:cubicBezTo>
                  <a:pt x="49" y="39"/>
                  <a:pt x="48" y="37"/>
                  <a:pt x="46" y="35"/>
                </a:cubicBezTo>
                <a:cubicBezTo>
                  <a:pt x="45" y="34"/>
                  <a:pt x="43" y="33"/>
                  <a:pt x="41" y="33"/>
                </a:cubicBezTo>
                <a:cubicBezTo>
                  <a:pt x="39" y="33"/>
                  <a:pt x="38" y="33"/>
                  <a:pt x="37" y="34"/>
                </a:cubicBezTo>
                <a:cubicBezTo>
                  <a:pt x="38" y="29"/>
                  <a:pt x="38" y="29"/>
                  <a:pt x="38" y="29"/>
                </a:cubicBezTo>
                <a:cubicBezTo>
                  <a:pt x="47" y="29"/>
                  <a:pt x="47" y="29"/>
                  <a:pt x="47" y="29"/>
                </a:cubicBezTo>
                <a:cubicBezTo>
                  <a:pt x="47" y="24"/>
                  <a:pt x="47" y="24"/>
                  <a:pt x="47" y="24"/>
                </a:cubicBezTo>
                <a:cubicBezTo>
                  <a:pt x="34" y="24"/>
                  <a:pt x="34" y="24"/>
                  <a:pt x="34" y="24"/>
                </a:cubicBezTo>
                <a:cubicBezTo>
                  <a:pt x="31" y="38"/>
                  <a:pt x="31" y="38"/>
                  <a:pt x="31" y="38"/>
                </a:cubicBezTo>
                <a:cubicBezTo>
                  <a:pt x="35" y="39"/>
                  <a:pt x="35" y="39"/>
                  <a:pt x="35" y="39"/>
                </a:cubicBezTo>
                <a:cubicBezTo>
                  <a:pt x="37" y="38"/>
                  <a:pt x="38" y="37"/>
                  <a:pt x="39" y="37"/>
                </a:cubicBezTo>
                <a:cubicBezTo>
                  <a:pt x="41" y="37"/>
                  <a:pt x="42" y="37"/>
                  <a:pt x="42" y="38"/>
                </a:cubicBezTo>
                <a:cubicBezTo>
                  <a:pt x="43" y="39"/>
                  <a:pt x="43" y="40"/>
                  <a:pt x="43" y="42"/>
                </a:cubicBezTo>
                <a:cubicBezTo>
                  <a:pt x="43" y="44"/>
                  <a:pt x="43" y="45"/>
                  <a:pt x="42" y="46"/>
                </a:cubicBezTo>
                <a:cubicBezTo>
                  <a:pt x="42" y="47"/>
                  <a:pt x="41" y="47"/>
                  <a:pt x="40" y="47"/>
                </a:cubicBezTo>
                <a:cubicBezTo>
                  <a:pt x="39" y="47"/>
                  <a:pt x="38" y="47"/>
                  <a:pt x="37" y="46"/>
                </a:cubicBezTo>
                <a:cubicBezTo>
                  <a:pt x="36" y="45"/>
                  <a:pt x="36" y="44"/>
                  <a:pt x="36" y="43"/>
                </a:cubicBezTo>
                <a:cubicBezTo>
                  <a:pt x="31" y="44"/>
                  <a:pt x="31" y="44"/>
                  <a:pt x="31" y="44"/>
                </a:cubicBezTo>
                <a:close/>
                <a:moveTo>
                  <a:pt x="23" y="51"/>
                </a:moveTo>
                <a:cubicBezTo>
                  <a:pt x="23" y="51"/>
                  <a:pt x="23" y="51"/>
                  <a:pt x="23" y="51"/>
                </a:cubicBezTo>
                <a:cubicBezTo>
                  <a:pt x="23" y="24"/>
                  <a:pt x="23" y="24"/>
                  <a:pt x="23" y="24"/>
                </a:cubicBezTo>
                <a:cubicBezTo>
                  <a:pt x="19" y="24"/>
                  <a:pt x="19" y="24"/>
                  <a:pt x="19" y="24"/>
                </a:cubicBezTo>
                <a:cubicBezTo>
                  <a:pt x="18" y="26"/>
                  <a:pt x="17" y="27"/>
                  <a:pt x="16" y="28"/>
                </a:cubicBezTo>
                <a:cubicBezTo>
                  <a:pt x="14" y="29"/>
                  <a:pt x="13" y="30"/>
                  <a:pt x="11" y="31"/>
                </a:cubicBezTo>
                <a:cubicBezTo>
                  <a:pt x="11" y="35"/>
                  <a:pt x="11" y="35"/>
                  <a:pt x="11" y="35"/>
                </a:cubicBezTo>
                <a:cubicBezTo>
                  <a:pt x="14" y="34"/>
                  <a:pt x="16" y="33"/>
                  <a:pt x="18" y="31"/>
                </a:cubicBezTo>
                <a:cubicBezTo>
                  <a:pt x="18" y="51"/>
                  <a:pt x="18" y="51"/>
                  <a:pt x="18" y="51"/>
                </a:cubicBezTo>
                <a:cubicBezTo>
                  <a:pt x="23" y="51"/>
                  <a:pt x="23" y="51"/>
                  <a:pt x="23" y="51"/>
                </a:cubicBezTo>
                <a:close/>
                <a:moveTo>
                  <a:pt x="5" y="15"/>
                </a:moveTo>
                <a:cubicBezTo>
                  <a:pt x="5" y="15"/>
                  <a:pt x="5" y="15"/>
                  <a:pt x="5" y="15"/>
                </a:cubicBezTo>
                <a:cubicBezTo>
                  <a:pt x="56" y="15"/>
                  <a:pt x="56" y="15"/>
                  <a:pt x="56" y="15"/>
                </a:cubicBezTo>
                <a:cubicBezTo>
                  <a:pt x="56" y="5"/>
                  <a:pt x="56" y="5"/>
                  <a:pt x="56" y="5"/>
                </a:cubicBezTo>
                <a:cubicBezTo>
                  <a:pt x="51" y="5"/>
                  <a:pt x="51" y="5"/>
                  <a:pt x="51" y="5"/>
                </a:cubicBezTo>
                <a:cubicBezTo>
                  <a:pt x="51" y="8"/>
                  <a:pt x="51" y="8"/>
                  <a:pt x="51" y="8"/>
                </a:cubicBezTo>
                <a:cubicBezTo>
                  <a:pt x="51" y="9"/>
                  <a:pt x="50" y="10"/>
                  <a:pt x="49" y="10"/>
                </a:cubicBezTo>
                <a:cubicBezTo>
                  <a:pt x="48" y="10"/>
                  <a:pt x="47" y="9"/>
                  <a:pt x="47" y="8"/>
                </a:cubicBezTo>
                <a:cubicBezTo>
                  <a:pt x="47" y="5"/>
                  <a:pt x="47" y="5"/>
                  <a:pt x="47" y="5"/>
                </a:cubicBezTo>
                <a:cubicBezTo>
                  <a:pt x="39" y="5"/>
                  <a:pt x="39" y="5"/>
                  <a:pt x="39" y="5"/>
                </a:cubicBezTo>
                <a:cubicBezTo>
                  <a:pt x="39" y="8"/>
                  <a:pt x="39" y="8"/>
                  <a:pt x="39" y="8"/>
                </a:cubicBezTo>
                <a:cubicBezTo>
                  <a:pt x="39" y="9"/>
                  <a:pt x="38" y="10"/>
                  <a:pt x="37" y="10"/>
                </a:cubicBezTo>
                <a:cubicBezTo>
                  <a:pt x="35" y="10"/>
                  <a:pt x="34" y="9"/>
                  <a:pt x="34" y="8"/>
                </a:cubicBezTo>
                <a:cubicBezTo>
                  <a:pt x="34" y="5"/>
                  <a:pt x="34" y="5"/>
                  <a:pt x="34" y="5"/>
                </a:cubicBezTo>
                <a:cubicBezTo>
                  <a:pt x="26" y="5"/>
                  <a:pt x="26" y="5"/>
                  <a:pt x="26" y="5"/>
                </a:cubicBezTo>
                <a:cubicBezTo>
                  <a:pt x="26" y="8"/>
                  <a:pt x="26" y="8"/>
                  <a:pt x="26" y="8"/>
                </a:cubicBezTo>
                <a:cubicBezTo>
                  <a:pt x="26" y="9"/>
                  <a:pt x="25" y="10"/>
                  <a:pt x="24" y="10"/>
                </a:cubicBezTo>
                <a:cubicBezTo>
                  <a:pt x="23" y="10"/>
                  <a:pt x="22" y="9"/>
                  <a:pt x="22" y="8"/>
                </a:cubicBezTo>
                <a:cubicBezTo>
                  <a:pt x="22" y="5"/>
                  <a:pt x="22" y="5"/>
                  <a:pt x="22" y="5"/>
                </a:cubicBezTo>
                <a:cubicBezTo>
                  <a:pt x="14" y="5"/>
                  <a:pt x="14" y="5"/>
                  <a:pt x="14" y="5"/>
                </a:cubicBezTo>
                <a:cubicBezTo>
                  <a:pt x="14" y="8"/>
                  <a:pt x="14" y="8"/>
                  <a:pt x="14" y="8"/>
                </a:cubicBezTo>
                <a:cubicBezTo>
                  <a:pt x="14" y="9"/>
                  <a:pt x="13" y="10"/>
                  <a:pt x="12" y="10"/>
                </a:cubicBezTo>
                <a:cubicBezTo>
                  <a:pt x="11" y="10"/>
                  <a:pt x="10" y="9"/>
                  <a:pt x="10" y="8"/>
                </a:cubicBezTo>
                <a:cubicBezTo>
                  <a:pt x="10" y="5"/>
                  <a:pt x="10" y="5"/>
                  <a:pt x="10" y="5"/>
                </a:cubicBezTo>
                <a:cubicBezTo>
                  <a:pt x="5" y="5"/>
                  <a:pt x="5" y="5"/>
                  <a:pt x="5" y="5"/>
                </a:cubicBezTo>
                <a:cubicBezTo>
                  <a:pt x="5" y="15"/>
                  <a:pt x="5" y="15"/>
                  <a:pt x="5" y="15"/>
                </a:cubicBezTo>
                <a:close/>
                <a:moveTo>
                  <a:pt x="56" y="18"/>
                </a:moveTo>
                <a:cubicBezTo>
                  <a:pt x="56" y="18"/>
                  <a:pt x="56" y="18"/>
                  <a:pt x="56" y="18"/>
                </a:cubicBezTo>
                <a:cubicBezTo>
                  <a:pt x="5" y="18"/>
                  <a:pt x="5" y="18"/>
                  <a:pt x="5" y="18"/>
                </a:cubicBezTo>
                <a:cubicBezTo>
                  <a:pt x="5" y="55"/>
                  <a:pt x="5" y="55"/>
                  <a:pt x="5" y="55"/>
                </a:cubicBezTo>
                <a:cubicBezTo>
                  <a:pt x="56" y="55"/>
                  <a:pt x="56" y="55"/>
                  <a:pt x="56" y="55"/>
                </a:cubicBezTo>
                <a:cubicBezTo>
                  <a:pt x="56" y="18"/>
                  <a:pt x="56" y="18"/>
                  <a:pt x="56" y="18"/>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9" name="PA_任意多边形 26">
            <a:extLst>
              <a:ext uri="{FF2B5EF4-FFF2-40B4-BE49-F238E27FC236}">
                <a16:creationId xmlns:a16="http://schemas.microsoft.com/office/drawing/2014/main" id="{4815C156-6B53-A940-A348-CC2F3F880004}"/>
              </a:ext>
            </a:extLst>
          </p:cNvPr>
          <p:cNvSpPr>
            <a:spLocks noEditPoints="1"/>
          </p:cNvSpPr>
          <p:nvPr>
            <p:custDataLst>
              <p:tags r:id="rId18"/>
            </p:custDataLst>
          </p:nvPr>
        </p:nvSpPr>
        <p:spPr bwMode="auto">
          <a:xfrm>
            <a:off x="3513139" y="2142517"/>
            <a:ext cx="168275" cy="198498"/>
          </a:xfrm>
          <a:custGeom>
            <a:avLst/>
            <a:gdLst>
              <a:gd name="T0" fmla="*/ 11 w 53"/>
              <a:gd name="T1" fmla="*/ 37 h 62"/>
              <a:gd name="T2" fmla="*/ 15 w 53"/>
              <a:gd name="T3" fmla="*/ 37 h 62"/>
              <a:gd name="T4" fmla="*/ 13 w 53"/>
              <a:gd name="T5" fmla="*/ 44 h 62"/>
              <a:gd name="T6" fmla="*/ 11 w 53"/>
              <a:gd name="T7" fmla="*/ 46 h 62"/>
              <a:gd name="T8" fmla="*/ 15 w 53"/>
              <a:gd name="T9" fmla="*/ 46 h 62"/>
              <a:gd name="T10" fmla="*/ 13 w 53"/>
              <a:gd name="T11" fmla="*/ 24 h 62"/>
              <a:gd name="T12" fmla="*/ 11 w 53"/>
              <a:gd name="T13" fmla="*/ 27 h 62"/>
              <a:gd name="T14" fmla="*/ 15 w 53"/>
              <a:gd name="T15" fmla="*/ 27 h 62"/>
              <a:gd name="T16" fmla="*/ 50 w 53"/>
              <a:gd name="T17" fmla="*/ 10 h 62"/>
              <a:gd name="T18" fmla="*/ 44 w 53"/>
              <a:gd name="T19" fmla="*/ 10 h 62"/>
              <a:gd name="T20" fmla="*/ 43 w 53"/>
              <a:gd name="T21" fmla="*/ 7 h 62"/>
              <a:gd name="T22" fmla="*/ 33 w 53"/>
              <a:gd name="T23" fmla="*/ 3 h 62"/>
              <a:gd name="T24" fmla="*/ 20 w 53"/>
              <a:gd name="T25" fmla="*/ 3 h 62"/>
              <a:gd name="T26" fmla="*/ 10 w 53"/>
              <a:gd name="T27" fmla="*/ 7 h 62"/>
              <a:gd name="T28" fmla="*/ 9 w 53"/>
              <a:gd name="T29" fmla="*/ 10 h 62"/>
              <a:gd name="T30" fmla="*/ 0 w 53"/>
              <a:gd name="T31" fmla="*/ 12 h 62"/>
              <a:gd name="T32" fmla="*/ 3 w 53"/>
              <a:gd name="T33" fmla="*/ 62 h 62"/>
              <a:gd name="T34" fmla="*/ 53 w 53"/>
              <a:gd name="T35" fmla="*/ 59 h 62"/>
              <a:gd name="T36" fmla="*/ 50 w 53"/>
              <a:gd name="T37" fmla="*/ 10 h 62"/>
              <a:gd name="T38" fmla="*/ 22 w 53"/>
              <a:gd name="T39" fmla="*/ 5 h 62"/>
              <a:gd name="T40" fmla="*/ 31 w 53"/>
              <a:gd name="T41" fmla="*/ 5 h 62"/>
              <a:gd name="T42" fmla="*/ 21 w 53"/>
              <a:gd name="T43" fmla="*/ 7 h 62"/>
              <a:gd name="T44" fmla="*/ 12 w 53"/>
              <a:gd name="T45" fmla="*/ 10 h 62"/>
              <a:gd name="T46" fmla="*/ 41 w 53"/>
              <a:gd name="T47" fmla="*/ 10 h 62"/>
              <a:gd name="T48" fmla="*/ 12 w 53"/>
              <a:gd name="T49" fmla="*/ 14 h 62"/>
              <a:gd name="T50" fmla="*/ 48 w 53"/>
              <a:gd name="T51" fmla="*/ 57 h 62"/>
              <a:gd name="T52" fmla="*/ 5 w 53"/>
              <a:gd name="T53" fmla="*/ 57 h 62"/>
              <a:gd name="T54" fmla="*/ 9 w 53"/>
              <a:gd name="T55" fmla="*/ 14 h 62"/>
              <a:gd name="T56" fmla="*/ 10 w 53"/>
              <a:gd name="T57" fmla="*/ 17 h 62"/>
              <a:gd name="T58" fmla="*/ 44 w 53"/>
              <a:gd name="T59" fmla="*/ 16 h 62"/>
              <a:gd name="T60" fmla="*/ 48 w 53"/>
              <a:gd name="T61" fmla="*/ 14 h 62"/>
              <a:gd name="T62" fmla="*/ 40 w 53"/>
              <a:gd name="T63" fmla="*/ 25 h 62"/>
              <a:gd name="T64" fmla="*/ 20 w 53"/>
              <a:gd name="T65" fmla="*/ 25 h 62"/>
              <a:gd name="T66" fmla="*/ 20 w 53"/>
              <a:gd name="T67" fmla="*/ 28 h 62"/>
              <a:gd name="T68" fmla="*/ 41 w 53"/>
              <a:gd name="T69" fmla="*/ 27 h 62"/>
              <a:gd name="T70" fmla="*/ 40 w 53"/>
              <a:gd name="T71" fmla="*/ 45 h 62"/>
              <a:gd name="T72" fmla="*/ 20 w 53"/>
              <a:gd name="T73" fmla="*/ 45 h 62"/>
              <a:gd name="T74" fmla="*/ 20 w 53"/>
              <a:gd name="T75" fmla="*/ 48 h 62"/>
              <a:gd name="T76" fmla="*/ 41 w 53"/>
              <a:gd name="T77" fmla="*/ 46 h 62"/>
              <a:gd name="T78" fmla="*/ 40 w 53"/>
              <a:gd name="T79" fmla="*/ 35 h 62"/>
              <a:gd name="T80" fmla="*/ 20 w 53"/>
              <a:gd name="T81" fmla="*/ 35 h 62"/>
              <a:gd name="T82" fmla="*/ 20 w 53"/>
              <a:gd name="T83" fmla="*/ 38 h 62"/>
              <a:gd name="T84" fmla="*/ 41 w 53"/>
              <a:gd name="T85"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62">
                <a:moveTo>
                  <a:pt x="13" y="34"/>
                </a:moveTo>
                <a:cubicBezTo>
                  <a:pt x="12" y="34"/>
                  <a:pt x="11" y="35"/>
                  <a:pt x="11" y="37"/>
                </a:cubicBezTo>
                <a:cubicBezTo>
                  <a:pt x="11" y="38"/>
                  <a:pt x="12" y="39"/>
                  <a:pt x="13" y="39"/>
                </a:cubicBezTo>
                <a:cubicBezTo>
                  <a:pt x="14" y="39"/>
                  <a:pt x="15" y="38"/>
                  <a:pt x="15" y="37"/>
                </a:cubicBezTo>
                <a:cubicBezTo>
                  <a:pt x="15" y="35"/>
                  <a:pt x="14" y="34"/>
                  <a:pt x="13" y="34"/>
                </a:cubicBezTo>
                <a:close/>
                <a:moveTo>
                  <a:pt x="13" y="44"/>
                </a:moveTo>
                <a:cubicBezTo>
                  <a:pt x="13" y="44"/>
                  <a:pt x="13" y="44"/>
                  <a:pt x="13" y="44"/>
                </a:cubicBezTo>
                <a:cubicBezTo>
                  <a:pt x="12" y="44"/>
                  <a:pt x="11" y="45"/>
                  <a:pt x="11" y="46"/>
                </a:cubicBezTo>
                <a:cubicBezTo>
                  <a:pt x="11" y="48"/>
                  <a:pt x="12" y="49"/>
                  <a:pt x="13" y="49"/>
                </a:cubicBezTo>
                <a:cubicBezTo>
                  <a:pt x="14" y="49"/>
                  <a:pt x="15" y="48"/>
                  <a:pt x="15" y="46"/>
                </a:cubicBezTo>
                <a:cubicBezTo>
                  <a:pt x="15" y="45"/>
                  <a:pt x="14" y="44"/>
                  <a:pt x="13" y="44"/>
                </a:cubicBezTo>
                <a:close/>
                <a:moveTo>
                  <a:pt x="13" y="24"/>
                </a:moveTo>
                <a:cubicBezTo>
                  <a:pt x="13" y="24"/>
                  <a:pt x="13" y="24"/>
                  <a:pt x="13" y="24"/>
                </a:cubicBezTo>
                <a:cubicBezTo>
                  <a:pt x="12" y="24"/>
                  <a:pt x="11" y="26"/>
                  <a:pt x="11" y="27"/>
                </a:cubicBezTo>
                <a:cubicBezTo>
                  <a:pt x="11" y="28"/>
                  <a:pt x="12" y="29"/>
                  <a:pt x="13" y="29"/>
                </a:cubicBezTo>
                <a:cubicBezTo>
                  <a:pt x="14" y="29"/>
                  <a:pt x="15" y="28"/>
                  <a:pt x="15" y="27"/>
                </a:cubicBezTo>
                <a:cubicBezTo>
                  <a:pt x="15" y="26"/>
                  <a:pt x="14" y="24"/>
                  <a:pt x="13" y="24"/>
                </a:cubicBezTo>
                <a:close/>
                <a:moveTo>
                  <a:pt x="50" y="10"/>
                </a:moveTo>
                <a:cubicBezTo>
                  <a:pt x="50" y="10"/>
                  <a:pt x="50" y="10"/>
                  <a:pt x="50" y="10"/>
                </a:cubicBezTo>
                <a:cubicBezTo>
                  <a:pt x="44" y="10"/>
                  <a:pt x="44" y="10"/>
                  <a:pt x="44" y="10"/>
                </a:cubicBezTo>
                <a:cubicBezTo>
                  <a:pt x="44" y="9"/>
                  <a:pt x="44" y="9"/>
                  <a:pt x="44" y="9"/>
                </a:cubicBezTo>
                <a:cubicBezTo>
                  <a:pt x="44" y="8"/>
                  <a:pt x="44" y="7"/>
                  <a:pt x="43" y="7"/>
                </a:cubicBezTo>
                <a:cubicBezTo>
                  <a:pt x="35" y="7"/>
                  <a:pt x="35" y="7"/>
                  <a:pt x="35" y="7"/>
                </a:cubicBezTo>
                <a:cubicBezTo>
                  <a:pt x="35" y="6"/>
                  <a:pt x="34" y="4"/>
                  <a:pt x="33" y="3"/>
                </a:cubicBezTo>
                <a:cubicBezTo>
                  <a:pt x="31" y="1"/>
                  <a:pt x="29" y="0"/>
                  <a:pt x="27" y="0"/>
                </a:cubicBezTo>
                <a:cubicBezTo>
                  <a:pt x="24" y="0"/>
                  <a:pt x="22" y="1"/>
                  <a:pt x="20" y="3"/>
                </a:cubicBezTo>
                <a:cubicBezTo>
                  <a:pt x="19" y="4"/>
                  <a:pt x="18" y="6"/>
                  <a:pt x="18" y="7"/>
                </a:cubicBezTo>
                <a:cubicBezTo>
                  <a:pt x="10" y="7"/>
                  <a:pt x="10" y="7"/>
                  <a:pt x="10" y="7"/>
                </a:cubicBezTo>
                <a:cubicBezTo>
                  <a:pt x="10" y="7"/>
                  <a:pt x="9" y="8"/>
                  <a:pt x="9" y="9"/>
                </a:cubicBezTo>
                <a:cubicBezTo>
                  <a:pt x="9" y="10"/>
                  <a:pt x="9" y="10"/>
                  <a:pt x="9" y="10"/>
                </a:cubicBezTo>
                <a:cubicBezTo>
                  <a:pt x="3" y="10"/>
                  <a:pt x="3" y="10"/>
                  <a:pt x="3" y="10"/>
                </a:cubicBezTo>
                <a:cubicBezTo>
                  <a:pt x="1" y="10"/>
                  <a:pt x="0" y="11"/>
                  <a:pt x="0" y="12"/>
                </a:cubicBezTo>
                <a:cubicBezTo>
                  <a:pt x="0" y="59"/>
                  <a:pt x="0" y="59"/>
                  <a:pt x="0" y="59"/>
                </a:cubicBezTo>
                <a:cubicBezTo>
                  <a:pt x="0" y="61"/>
                  <a:pt x="1" y="62"/>
                  <a:pt x="3" y="62"/>
                </a:cubicBezTo>
                <a:cubicBezTo>
                  <a:pt x="50" y="62"/>
                  <a:pt x="50" y="62"/>
                  <a:pt x="50" y="62"/>
                </a:cubicBezTo>
                <a:cubicBezTo>
                  <a:pt x="52" y="62"/>
                  <a:pt x="53" y="61"/>
                  <a:pt x="53" y="59"/>
                </a:cubicBezTo>
                <a:cubicBezTo>
                  <a:pt x="53" y="12"/>
                  <a:pt x="53" y="12"/>
                  <a:pt x="53" y="12"/>
                </a:cubicBezTo>
                <a:cubicBezTo>
                  <a:pt x="53" y="11"/>
                  <a:pt x="52" y="10"/>
                  <a:pt x="50" y="10"/>
                </a:cubicBezTo>
                <a:close/>
                <a:moveTo>
                  <a:pt x="22" y="5"/>
                </a:moveTo>
                <a:cubicBezTo>
                  <a:pt x="22" y="5"/>
                  <a:pt x="22" y="5"/>
                  <a:pt x="22" y="5"/>
                </a:cubicBezTo>
                <a:cubicBezTo>
                  <a:pt x="23" y="4"/>
                  <a:pt x="25" y="3"/>
                  <a:pt x="27" y="3"/>
                </a:cubicBezTo>
                <a:cubicBezTo>
                  <a:pt x="28" y="3"/>
                  <a:pt x="30" y="4"/>
                  <a:pt x="31" y="5"/>
                </a:cubicBezTo>
                <a:cubicBezTo>
                  <a:pt x="32" y="6"/>
                  <a:pt x="32" y="6"/>
                  <a:pt x="32" y="7"/>
                </a:cubicBezTo>
                <a:cubicBezTo>
                  <a:pt x="21" y="7"/>
                  <a:pt x="21" y="7"/>
                  <a:pt x="21" y="7"/>
                </a:cubicBezTo>
                <a:cubicBezTo>
                  <a:pt x="21" y="6"/>
                  <a:pt x="21" y="6"/>
                  <a:pt x="22" y="5"/>
                </a:cubicBezTo>
                <a:close/>
                <a:moveTo>
                  <a:pt x="12" y="10"/>
                </a:moveTo>
                <a:cubicBezTo>
                  <a:pt x="12" y="10"/>
                  <a:pt x="12" y="10"/>
                  <a:pt x="12" y="10"/>
                </a:cubicBezTo>
                <a:cubicBezTo>
                  <a:pt x="41" y="10"/>
                  <a:pt x="41" y="10"/>
                  <a:pt x="41" y="10"/>
                </a:cubicBezTo>
                <a:cubicBezTo>
                  <a:pt x="41" y="14"/>
                  <a:pt x="41" y="14"/>
                  <a:pt x="41" y="14"/>
                </a:cubicBezTo>
                <a:cubicBezTo>
                  <a:pt x="12" y="14"/>
                  <a:pt x="12" y="14"/>
                  <a:pt x="12" y="14"/>
                </a:cubicBezTo>
                <a:cubicBezTo>
                  <a:pt x="12" y="10"/>
                  <a:pt x="12" y="10"/>
                  <a:pt x="12" y="10"/>
                </a:cubicBezTo>
                <a:close/>
                <a:moveTo>
                  <a:pt x="48" y="57"/>
                </a:moveTo>
                <a:cubicBezTo>
                  <a:pt x="48" y="57"/>
                  <a:pt x="48" y="57"/>
                  <a:pt x="48" y="57"/>
                </a:cubicBezTo>
                <a:cubicBezTo>
                  <a:pt x="5" y="57"/>
                  <a:pt x="5" y="57"/>
                  <a:pt x="5" y="57"/>
                </a:cubicBezTo>
                <a:cubicBezTo>
                  <a:pt x="5" y="14"/>
                  <a:pt x="5" y="14"/>
                  <a:pt x="5" y="14"/>
                </a:cubicBezTo>
                <a:cubicBezTo>
                  <a:pt x="9" y="14"/>
                  <a:pt x="9" y="14"/>
                  <a:pt x="9" y="14"/>
                </a:cubicBezTo>
                <a:cubicBezTo>
                  <a:pt x="9" y="16"/>
                  <a:pt x="9" y="16"/>
                  <a:pt x="9" y="16"/>
                </a:cubicBezTo>
                <a:cubicBezTo>
                  <a:pt x="9" y="17"/>
                  <a:pt x="10" y="17"/>
                  <a:pt x="10" y="17"/>
                </a:cubicBezTo>
                <a:cubicBezTo>
                  <a:pt x="43" y="17"/>
                  <a:pt x="43" y="17"/>
                  <a:pt x="43" y="17"/>
                </a:cubicBezTo>
                <a:cubicBezTo>
                  <a:pt x="44" y="17"/>
                  <a:pt x="44" y="17"/>
                  <a:pt x="44" y="16"/>
                </a:cubicBezTo>
                <a:cubicBezTo>
                  <a:pt x="44" y="14"/>
                  <a:pt x="44" y="14"/>
                  <a:pt x="44" y="14"/>
                </a:cubicBezTo>
                <a:cubicBezTo>
                  <a:pt x="48" y="14"/>
                  <a:pt x="48" y="14"/>
                  <a:pt x="48" y="14"/>
                </a:cubicBezTo>
                <a:cubicBezTo>
                  <a:pt x="48" y="57"/>
                  <a:pt x="48" y="57"/>
                  <a:pt x="48" y="57"/>
                </a:cubicBezTo>
                <a:close/>
                <a:moveTo>
                  <a:pt x="40" y="25"/>
                </a:moveTo>
                <a:cubicBezTo>
                  <a:pt x="40" y="25"/>
                  <a:pt x="40" y="25"/>
                  <a:pt x="40" y="25"/>
                </a:cubicBezTo>
                <a:cubicBezTo>
                  <a:pt x="20" y="25"/>
                  <a:pt x="20" y="25"/>
                  <a:pt x="20" y="25"/>
                </a:cubicBezTo>
                <a:cubicBezTo>
                  <a:pt x="19" y="25"/>
                  <a:pt x="19" y="26"/>
                  <a:pt x="19" y="27"/>
                </a:cubicBezTo>
                <a:cubicBezTo>
                  <a:pt x="19" y="28"/>
                  <a:pt x="19" y="28"/>
                  <a:pt x="20" y="28"/>
                </a:cubicBezTo>
                <a:cubicBezTo>
                  <a:pt x="40" y="28"/>
                  <a:pt x="40" y="28"/>
                  <a:pt x="40" y="28"/>
                </a:cubicBezTo>
                <a:cubicBezTo>
                  <a:pt x="41" y="28"/>
                  <a:pt x="41" y="28"/>
                  <a:pt x="41" y="27"/>
                </a:cubicBezTo>
                <a:cubicBezTo>
                  <a:pt x="41" y="26"/>
                  <a:pt x="41" y="25"/>
                  <a:pt x="40" y="25"/>
                </a:cubicBezTo>
                <a:close/>
                <a:moveTo>
                  <a:pt x="40" y="45"/>
                </a:moveTo>
                <a:cubicBezTo>
                  <a:pt x="40" y="45"/>
                  <a:pt x="40" y="45"/>
                  <a:pt x="40" y="45"/>
                </a:cubicBezTo>
                <a:cubicBezTo>
                  <a:pt x="20" y="45"/>
                  <a:pt x="20" y="45"/>
                  <a:pt x="20" y="45"/>
                </a:cubicBezTo>
                <a:cubicBezTo>
                  <a:pt x="19" y="45"/>
                  <a:pt x="19" y="45"/>
                  <a:pt x="19" y="46"/>
                </a:cubicBezTo>
                <a:cubicBezTo>
                  <a:pt x="19" y="47"/>
                  <a:pt x="19" y="48"/>
                  <a:pt x="20" y="48"/>
                </a:cubicBezTo>
                <a:cubicBezTo>
                  <a:pt x="40" y="48"/>
                  <a:pt x="40" y="48"/>
                  <a:pt x="40" y="48"/>
                </a:cubicBezTo>
                <a:cubicBezTo>
                  <a:pt x="41" y="48"/>
                  <a:pt x="41" y="47"/>
                  <a:pt x="41" y="46"/>
                </a:cubicBezTo>
                <a:cubicBezTo>
                  <a:pt x="41" y="45"/>
                  <a:pt x="41" y="45"/>
                  <a:pt x="40" y="45"/>
                </a:cubicBezTo>
                <a:close/>
                <a:moveTo>
                  <a:pt x="40" y="35"/>
                </a:moveTo>
                <a:cubicBezTo>
                  <a:pt x="40" y="35"/>
                  <a:pt x="40" y="35"/>
                  <a:pt x="40" y="35"/>
                </a:cubicBezTo>
                <a:cubicBezTo>
                  <a:pt x="20" y="35"/>
                  <a:pt x="20" y="35"/>
                  <a:pt x="20" y="35"/>
                </a:cubicBezTo>
                <a:cubicBezTo>
                  <a:pt x="19" y="35"/>
                  <a:pt x="19" y="36"/>
                  <a:pt x="19" y="37"/>
                </a:cubicBezTo>
                <a:cubicBezTo>
                  <a:pt x="19" y="37"/>
                  <a:pt x="19" y="38"/>
                  <a:pt x="20" y="38"/>
                </a:cubicBezTo>
                <a:cubicBezTo>
                  <a:pt x="40" y="38"/>
                  <a:pt x="40" y="38"/>
                  <a:pt x="40" y="38"/>
                </a:cubicBezTo>
                <a:cubicBezTo>
                  <a:pt x="41" y="38"/>
                  <a:pt x="41" y="37"/>
                  <a:pt x="41" y="37"/>
                </a:cubicBezTo>
                <a:cubicBezTo>
                  <a:pt x="41" y="36"/>
                  <a:pt x="41" y="35"/>
                  <a:pt x="40" y="35"/>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0" name="PA_任意多边形 27">
            <a:extLst>
              <a:ext uri="{FF2B5EF4-FFF2-40B4-BE49-F238E27FC236}">
                <a16:creationId xmlns:a16="http://schemas.microsoft.com/office/drawing/2014/main" id="{690104A3-3A63-7147-90D7-B0DFEEE6326C}"/>
              </a:ext>
            </a:extLst>
          </p:cNvPr>
          <p:cNvSpPr>
            <a:spLocks noEditPoints="1"/>
          </p:cNvSpPr>
          <p:nvPr>
            <p:custDataLst>
              <p:tags r:id="rId19"/>
            </p:custDataLst>
          </p:nvPr>
        </p:nvSpPr>
        <p:spPr bwMode="auto">
          <a:xfrm>
            <a:off x="7394575" y="2158397"/>
            <a:ext cx="190500" cy="166738"/>
          </a:xfrm>
          <a:custGeom>
            <a:avLst/>
            <a:gdLst>
              <a:gd name="T0" fmla="*/ 58 w 60"/>
              <a:gd name="T1" fmla="*/ 0 h 52"/>
              <a:gd name="T2" fmla="*/ 2 w 60"/>
              <a:gd name="T3" fmla="*/ 0 h 52"/>
              <a:gd name="T4" fmla="*/ 0 w 60"/>
              <a:gd name="T5" fmla="*/ 3 h 52"/>
              <a:gd name="T6" fmla="*/ 0 w 60"/>
              <a:gd name="T7" fmla="*/ 49 h 52"/>
              <a:gd name="T8" fmla="*/ 2 w 60"/>
              <a:gd name="T9" fmla="*/ 52 h 52"/>
              <a:gd name="T10" fmla="*/ 58 w 60"/>
              <a:gd name="T11" fmla="*/ 52 h 52"/>
              <a:gd name="T12" fmla="*/ 60 w 60"/>
              <a:gd name="T13" fmla="*/ 49 h 52"/>
              <a:gd name="T14" fmla="*/ 60 w 60"/>
              <a:gd name="T15" fmla="*/ 3 h 52"/>
              <a:gd name="T16" fmla="*/ 58 w 60"/>
              <a:gd name="T17" fmla="*/ 0 h 52"/>
              <a:gd name="T18" fmla="*/ 55 w 60"/>
              <a:gd name="T19" fmla="*/ 47 h 52"/>
              <a:gd name="T20" fmla="*/ 55 w 60"/>
              <a:gd name="T21" fmla="*/ 47 h 52"/>
              <a:gd name="T22" fmla="*/ 5 w 60"/>
              <a:gd name="T23" fmla="*/ 47 h 52"/>
              <a:gd name="T24" fmla="*/ 5 w 60"/>
              <a:gd name="T25" fmla="*/ 42 h 52"/>
              <a:gd name="T26" fmla="*/ 17 w 60"/>
              <a:gd name="T27" fmla="*/ 30 h 52"/>
              <a:gd name="T28" fmla="*/ 25 w 60"/>
              <a:gd name="T29" fmla="*/ 38 h 52"/>
              <a:gd name="T30" fmla="*/ 25 w 60"/>
              <a:gd name="T31" fmla="*/ 38 h 52"/>
              <a:gd name="T32" fmla="*/ 25 w 60"/>
              <a:gd name="T33" fmla="*/ 38 h 52"/>
              <a:gd name="T34" fmla="*/ 25 w 60"/>
              <a:gd name="T35" fmla="*/ 38 h 52"/>
              <a:gd name="T36" fmla="*/ 30 w 60"/>
              <a:gd name="T37" fmla="*/ 43 h 52"/>
              <a:gd name="T38" fmla="*/ 32 w 60"/>
              <a:gd name="T39" fmla="*/ 43 h 52"/>
              <a:gd name="T40" fmla="*/ 32 w 60"/>
              <a:gd name="T41" fmla="*/ 41 h 52"/>
              <a:gd name="T42" fmla="*/ 28 w 60"/>
              <a:gd name="T43" fmla="*/ 37 h 52"/>
              <a:gd name="T44" fmla="*/ 39 w 60"/>
              <a:gd name="T45" fmla="*/ 26 h 52"/>
              <a:gd name="T46" fmla="*/ 55 w 60"/>
              <a:gd name="T47" fmla="*/ 43 h 52"/>
              <a:gd name="T48" fmla="*/ 55 w 60"/>
              <a:gd name="T49" fmla="*/ 47 h 52"/>
              <a:gd name="T50" fmla="*/ 55 w 60"/>
              <a:gd name="T51" fmla="*/ 39 h 52"/>
              <a:gd name="T52" fmla="*/ 55 w 60"/>
              <a:gd name="T53" fmla="*/ 39 h 52"/>
              <a:gd name="T54" fmla="*/ 40 w 60"/>
              <a:gd name="T55" fmla="*/ 23 h 52"/>
              <a:gd name="T56" fmla="*/ 38 w 60"/>
              <a:gd name="T57" fmla="*/ 23 h 52"/>
              <a:gd name="T58" fmla="*/ 26 w 60"/>
              <a:gd name="T59" fmla="*/ 35 h 52"/>
              <a:gd name="T60" fmla="*/ 17 w 60"/>
              <a:gd name="T61" fmla="*/ 27 h 52"/>
              <a:gd name="T62" fmla="*/ 16 w 60"/>
              <a:gd name="T63" fmla="*/ 27 h 52"/>
              <a:gd name="T64" fmla="*/ 5 w 60"/>
              <a:gd name="T65" fmla="*/ 38 h 52"/>
              <a:gd name="T66" fmla="*/ 5 w 60"/>
              <a:gd name="T67" fmla="*/ 5 h 52"/>
              <a:gd name="T68" fmla="*/ 55 w 60"/>
              <a:gd name="T69" fmla="*/ 5 h 52"/>
              <a:gd name="T70" fmla="*/ 55 w 60"/>
              <a:gd name="T71" fmla="*/ 39 h 52"/>
              <a:gd name="T72" fmla="*/ 17 w 60"/>
              <a:gd name="T73" fmla="*/ 24 h 52"/>
              <a:gd name="T74" fmla="*/ 17 w 60"/>
              <a:gd name="T75" fmla="*/ 24 h 52"/>
              <a:gd name="T76" fmla="*/ 25 w 60"/>
              <a:gd name="T77" fmla="*/ 16 h 52"/>
              <a:gd name="T78" fmla="*/ 17 w 60"/>
              <a:gd name="T79" fmla="*/ 8 h 52"/>
              <a:gd name="T80" fmla="*/ 9 w 60"/>
              <a:gd name="T81" fmla="*/ 16 h 52"/>
              <a:gd name="T82" fmla="*/ 17 w 60"/>
              <a:gd name="T83" fmla="*/ 24 h 52"/>
              <a:gd name="T84" fmla="*/ 17 w 60"/>
              <a:gd name="T85" fmla="*/ 10 h 52"/>
              <a:gd name="T86" fmla="*/ 17 w 60"/>
              <a:gd name="T87" fmla="*/ 10 h 52"/>
              <a:gd name="T88" fmla="*/ 23 w 60"/>
              <a:gd name="T89" fmla="*/ 16 h 52"/>
              <a:gd name="T90" fmla="*/ 17 w 60"/>
              <a:gd name="T91" fmla="*/ 21 h 52"/>
              <a:gd name="T92" fmla="*/ 12 w 60"/>
              <a:gd name="T93" fmla="*/ 16 h 52"/>
              <a:gd name="T94" fmla="*/ 17 w 60"/>
              <a:gd name="T95"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52">
                <a:moveTo>
                  <a:pt x="58" y="0"/>
                </a:moveTo>
                <a:cubicBezTo>
                  <a:pt x="2" y="0"/>
                  <a:pt x="2" y="0"/>
                  <a:pt x="2" y="0"/>
                </a:cubicBezTo>
                <a:cubicBezTo>
                  <a:pt x="1" y="0"/>
                  <a:pt x="0" y="1"/>
                  <a:pt x="0" y="3"/>
                </a:cubicBezTo>
                <a:cubicBezTo>
                  <a:pt x="0" y="49"/>
                  <a:pt x="0" y="49"/>
                  <a:pt x="0" y="49"/>
                </a:cubicBezTo>
                <a:cubicBezTo>
                  <a:pt x="0" y="51"/>
                  <a:pt x="1" y="52"/>
                  <a:pt x="2" y="52"/>
                </a:cubicBezTo>
                <a:cubicBezTo>
                  <a:pt x="58" y="52"/>
                  <a:pt x="58" y="52"/>
                  <a:pt x="58" y="52"/>
                </a:cubicBezTo>
                <a:cubicBezTo>
                  <a:pt x="59" y="52"/>
                  <a:pt x="60" y="51"/>
                  <a:pt x="60" y="49"/>
                </a:cubicBezTo>
                <a:cubicBezTo>
                  <a:pt x="60" y="3"/>
                  <a:pt x="60" y="3"/>
                  <a:pt x="60" y="3"/>
                </a:cubicBezTo>
                <a:cubicBezTo>
                  <a:pt x="60" y="1"/>
                  <a:pt x="59" y="0"/>
                  <a:pt x="58" y="0"/>
                </a:cubicBezTo>
                <a:close/>
                <a:moveTo>
                  <a:pt x="55" y="47"/>
                </a:moveTo>
                <a:cubicBezTo>
                  <a:pt x="55" y="47"/>
                  <a:pt x="55" y="47"/>
                  <a:pt x="55" y="47"/>
                </a:cubicBezTo>
                <a:cubicBezTo>
                  <a:pt x="5" y="47"/>
                  <a:pt x="5" y="47"/>
                  <a:pt x="5" y="47"/>
                </a:cubicBezTo>
                <a:cubicBezTo>
                  <a:pt x="5" y="42"/>
                  <a:pt x="5" y="42"/>
                  <a:pt x="5" y="42"/>
                </a:cubicBezTo>
                <a:cubicBezTo>
                  <a:pt x="17" y="30"/>
                  <a:pt x="17" y="30"/>
                  <a:pt x="17" y="30"/>
                </a:cubicBezTo>
                <a:cubicBezTo>
                  <a:pt x="25" y="38"/>
                  <a:pt x="25" y="38"/>
                  <a:pt x="25" y="38"/>
                </a:cubicBezTo>
                <a:cubicBezTo>
                  <a:pt x="25" y="38"/>
                  <a:pt x="25" y="38"/>
                  <a:pt x="25" y="38"/>
                </a:cubicBezTo>
                <a:cubicBezTo>
                  <a:pt x="25" y="38"/>
                  <a:pt x="25" y="38"/>
                  <a:pt x="25" y="38"/>
                </a:cubicBezTo>
                <a:cubicBezTo>
                  <a:pt x="25" y="38"/>
                  <a:pt x="25" y="38"/>
                  <a:pt x="25" y="38"/>
                </a:cubicBezTo>
                <a:cubicBezTo>
                  <a:pt x="30" y="43"/>
                  <a:pt x="30" y="43"/>
                  <a:pt x="30" y="43"/>
                </a:cubicBezTo>
                <a:cubicBezTo>
                  <a:pt x="30" y="44"/>
                  <a:pt x="31" y="44"/>
                  <a:pt x="32" y="43"/>
                </a:cubicBezTo>
                <a:cubicBezTo>
                  <a:pt x="32" y="43"/>
                  <a:pt x="32" y="42"/>
                  <a:pt x="32" y="41"/>
                </a:cubicBezTo>
                <a:cubicBezTo>
                  <a:pt x="28" y="37"/>
                  <a:pt x="28" y="37"/>
                  <a:pt x="28" y="37"/>
                </a:cubicBezTo>
                <a:cubicBezTo>
                  <a:pt x="39" y="26"/>
                  <a:pt x="39" y="26"/>
                  <a:pt x="39" y="26"/>
                </a:cubicBezTo>
                <a:cubicBezTo>
                  <a:pt x="55" y="43"/>
                  <a:pt x="55" y="43"/>
                  <a:pt x="55" y="43"/>
                </a:cubicBezTo>
                <a:cubicBezTo>
                  <a:pt x="55" y="47"/>
                  <a:pt x="55" y="47"/>
                  <a:pt x="55" y="47"/>
                </a:cubicBezTo>
                <a:close/>
                <a:moveTo>
                  <a:pt x="55" y="39"/>
                </a:moveTo>
                <a:cubicBezTo>
                  <a:pt x="55" y="39"/>
                  <a:pt x="55" y="39"/>
                  <a:pt x="55" y="39"/>
                </a:cubicBezTo>
                <a:cubicBezTo>
                  <a:pt x="40" y="23"/>
                  <a:pt x="40" y="23"/>
                  <a:pt x="40" y="23"/>
                </a:cubicBezTo>
                <a:cubicBezTo>
                  <a:pt x="39" y="23"/>
                  <a:pt x="38" y="23"/>
                  <a:pt x="38" y="23"/>
                </a:cubicBezTo>
                <a:cubicBezTo>
                  <a:pt x="26" y="35"/>
                  <a:pt x="26" y="35"/>
                  <a:pt x="26" y="35"/>
                </a:cubicBezTo>
                <a:cubicBezTo>
                  <a:pt x="17" y="27"/>
                  <a:pt x="17" y="27"/>
                  <a:pt x="17" y="27"/>
                </a:cubicBezTo>
                <a:cubicBezTo>
                  <a:pt x="17" y="27"/>
                  <a:pt x="16" y="27"/>
                  <a:pt x="16" y="27"/>
                </a:cubicBezTo>
                <a:cubicBezTo>
                  <a:pt x="5" y="38"/>
                  <a:pt x="5" y="38"/>
                  <a:pt x="5" y="38"/>
                </a:cubicBezTo>
                <a:cubicBezTo>
                  <a:pt x="5" y="5"/>
                  <a:pt x="5" y="5"/>
                  <a:pt x="5" y="5"/>
                </a:cubicBezTo>
                <a:cubicBezTo>
                  <a:pt x="55" y="5"/>
                  <a:pt x="55" y="5"/>
                  <a:pt x="55" y="5"/>
                </a:cubicBezTo>
                <a:cubicBezTo>
                  <a:pt x="55" y="39"/>
                  <a:pt x="55" y="39"/>
                  <a:pt x="55" y="39"/>
                </a:cubicBezTo>
                <a:close/>
                <a:moveTo>
                  <a:pt x="17" y="24"/>
                </a:moveTo>
                <a:cubicBezTo>
                  <a:pt x="17" y="24"/>
                  <a:pt x="17" y="24"/>
                  <a:pt x="17" y="24"/>
                </a:cubicBezTo>
                <a:cubicBezTo>
                  <a:pt x="22" y="24"/>
                  <a:pt x="25" y="20"/>
                  <a:pt x="25" y="16"/>
                </a:cubicBezTo>
                <a:cubicBezTo>
                  <a:pt x="25" y="11"/>
                  <a:pt x="22" y="8"/>
                  <a:pt x="17" y="8"/>
                </a:cubicBezTo>
                <a:cubicBezTo>
                  <a:pt x="13" y="8"/>
                  <a:pt x="9" y="11"/>
                  <a:pt x="9" y="16"/>
                </a:cubicBezTo>
                <a:cubicBezTo>
                  <a:pt x="9" y="20"/>
                  <a:pt x="13" y="24"/>
                  <a:pt x="17" y="24"/>
                </a:cubicBezTo>
                <a:close/>
                <a:moveTo>
                  <a:pt x="17" y="10"/>
                </a:moveTo>
                <a:cubicBezTo>
                  <a:pt x="17" y="10"/>
                  <a:pt x="17" y="10"/>
                  <a:pt x="17" y="10"/>
                </a:cubicBezTo>
                <a:cubicBezTo>
                  <a:pt x="20" y="10"/>
                  <a:pt x="23" y="13"/>
                  <a:pt x="23" y="16"/>
                </a:cubicBezTo>
                <a:cubicBezTo>
                  <a:pt x="23" y="18"/>
                  <a:pt x="20" y="21"/>
                  <a:pt x="17" y="21"/>
                </a:cubicBezTo>
                <a:cubicBezTo>
                  <a:pt x="15" y="21"/>
                  <a:pt x="12" y="18"/>
                  <a:pt x="12" y="16"/>
                </a:cubicBezTo>
                <a:cubicBezTo>
                  <a:pt x="12" y="13"/>
                  <a:pt x="15" y="10"/>
                  <a:pt x="17" y="10"/>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PA_淘宝店chenying0907 28">
            <a:extLst>
              <a:ext uri="{FF2B5EF4-FFF2-40B4-BE49-F238E27FC236}">
                <a16:creationId xmlns:a16="http://schemas.microsoft.com/office/drawing/2014/main" id="{62465FC4-D1E2-6F41-9737-61752B6E3DAB}"/>
              </a:ext>
            </a:extLst>
          </p:cNvPr>
          <p:cNvSpPr>
            <a:spLocks noChangeArrowheads="1"/>
          </p:cNvSpPr>
          <p:nvPr>
            <p:custDataLst>
              <p:tags r:id="rId20"/>
            </p:custDataLst>
          </p:nvPr>
        </p:nvSpPr>
        <p:spPr bwMode="auto">
          <a:xfrm>
            <a:off x="979489" y="3538359"/>
            <a:ext cx="1368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900" dirty="0">
                <a:latin typeface="Noto Sans S Chinese Medium" panose="020B0600000000000000" pitchFamily="34" charset="-122"/>
                <a:ea typeface="Noto Sans S Chinese Medium" panose="020B0600000000000000" pitchFamily="34" charset="-122"/>
              </a:rPr>
              <a:t>"Made in China 2025”</a:t>
            </a:r>
          </a:p>
          <a:p>
            <a:pPr algn="ctr"/>
            <a:endParaRPr lang="en-US" altLang="zh-CN" sz="900" dirty="0">
              <a:latin typeface="Noto Sans S Chinese Medium" panose="020B0600000000000000" pitchFamily="34" charset="-122"/>
              <a:ea typeface="Noto Sans S Chinese Medium" panose="020B0600000000000000" pitchFamily="34" charset="-122"/>
            </a:endParaRPr>
          </a:p>
          <a:p>
            <a:pPr algn="ctr"/>
            <a:r>
              <a:rPr lang="en-US" altLang="zh-CN" sz="900" dirty="0">
                <a:latin typeface="Noto Sans S Chinese Medium" panose="020B0600000000000000" pitchFamily="34" charset="-122"/>
                <a:ea typeface="Noto Sans S Chinese Medium" panose="020B0600000000000000" pitchFamily="34" charset="-122"/>
              </a:rPr>
              <a:t>"Guiding Opinions of the State Council on Actively Promoting "Internet +" Actions"</a:t>
            </a:r>
          </a:p>
        </p:txBody>
      </p:sp>
      <p:sp>
        <p:nvSpPr>
          <p:cNvPr id="22" name="PA_淘宝店chenying0907 29">
            <a:extLst>
              <a:ext uri="{FF2B5EF4-FFF2-40B4-BE49-F238E27FC236}">
                <a16:creationId xmlns:a16="http://schemas.microsoft.com/office/drawing/2014/main" id="{DE7C9A9C-C7D3-DE4A-81F1-60ADC508CDB4}"/>
              </a:ext>
            </a:extLst>
          </p:cNvPr>
          <p:cNvSpPr>
            <a:spLocks noChangeArrowheads="1"/>
          </p:cNvSpPr>
          <p:nvPr>
            <p:custDataLst>
              <p:tags r:id="rId21"/>
            </p:custDataLst>
          </p:nvPr>
        </p:nvSpPr>
        <p:spPr bwMode="auto">
          <a:xfrm>
            <a:off x="2740660" y="3538359"/>
            <a:ext cx="17068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900" dirty="0">
                <a:latin typeface="Noto Sans S Chinese Medium" panose="020B0600000000000000" pitchFamily="34" charset="-122"/>
                <a:ea typeface="Noto Sans S Chinese Medium" panose="020B0600000000000000" pitchFamily="34" charset="-122"/>
              </a:rPr>
              <a:t>"Outline of the Thirteenth Five-Year Plan for National Economic and Social Development of the People's Republic of China“</a:t>
            </a:r>
          </a:p>
          <a:p>
            <a:pPr algn="ctr"/>
            <a:endParaRPr lang="en-US" altLang="zh-CN" sz="900" dirty="0">
              <a:latin typeface="Noto Sans S Chinese Medium" panose="020B0600000000000000" pitchFamily="34" charset="-122"/>
              <a:ea typeface="Noto Sans S Chinese Medium" panose="020B0600000000000000" pitchFamily="34" charset="-122"/>
            </a:endParaRPr>
          </a:p>
          <a:p>
            <a:pPr algn="ctr"/>
            <a:r>
              <a:rPr lang="en-US" altLang="zh-CN" sz="900" dirty="0">
                <a:latin typeface="Noto Sans S Chinese Medium" panose="020B0600000000000000" pitchFamily="34" charset="-122"/>
                <a:ea typeface="Noto Sans S Chinese Medium" panose="020B0600000000000000" pitchFamily="34" charset="-122"/>
              </a:rPr>
              <a:t>"Robot Industry Development Plan (2016-2020)”</a:t>
            </a:r>
          </a:p>
          <a:p>
            <a:pPr algn="ctr"/>
            <a:endParaRPr lang="en-US" altLang="zh-CN" sz="900" dirty="0">
              <a:latin typeface="Noto Sans S Chinese Medium" panose="020B0600000000000000" pitchFamily="34" charset="-122"/>
              <a:ea typeface="Noto Sans S Chinese Medium" panose="020B0600000000000000" pitchFamily="34" charset="-122"/>
            </a:endParaRPr>
          </a:p>
          <a:p>
            <a:pPr algn="ctr"/>
            <a:r>
              <a:rPr lang="en-US" altLang="zh-CN" sz="900" dirty="0">
                <a:latin typeface="Noto Sans S Chinese Medium" panose="020B0600000000000000" pitchFamily="34" charset="-122"/>
                <a:ea typeface="Noto Sans S Chinese Medium" panose="020B0600000000000000" pitchFamily="34" charset="-122"/>
              </a:rPr>
              <a:t>Etc.</a:t>
            </a:r>
          </a:p>
        </p:txBody>
      </p:sp>
      <p:sp>
        <p:nvSpPr>
          <p:cNvPr id="23" name="PA_淘宝店chenying0907 30">
            <a:extLst>
              <a:ext uri="{FF2B5EF4-FFF2-40B4-BE49-F238E27FC236}">
                <a16:creationId xmlns:a16="http://schemas.microsoft.com/office/drawing/2014/main" id="{E3671604-6246-0C47-976E-65694644B792}"/>
              </a:ext>
            </a:extLst>
          </p:cNvPr>
          <p:cNvSpPr>
            <a:spLocks noChangeArrowheads="1"/>
          </p:cNvSpPr>
          <p:nvPr>
            <p:custDataLst>
              <p:tags r:id="rId22"/>
            </p:custDataLst>
          </p:nvPr>
        </p:nvSpPr>
        <p:spPr bwMode="auto">
          <a:xfrm>
            <a:off x="4879976" y="3538359"/>
            <a:ext cx="1368425"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900" dirty="0">
                <a:latin typeface="Noto Sans S Chinese Medium" panose="020B0600000000000000" pitchFamily="34" charset="-122"/>
                <a:ea typeface="Noto Sans S Chinese Medium" panose="020B0600000000000000" pitchFamily="34" charset="-122"/>
              </a:rPr>
              <a:t>Notice of the State Council on Printing and Distributing the Development Plan of a New Generation of Artificial Intelligence</a:t>
            </a:r>
          </a:p>
          <a:p>
            <a:pPr algn="ctr"/>
            <a:endParaRPr lang="en-US" altLang="zh-CN" sz="900" dirty="0">
              <a:latin typeface="Noto Sans S Chinese Medium" panose="020B0600000000000000" pitchFamily="34" charset="-122"/>
              <a:ea typeface="Noto Sans S Chinese Medium" panose="020B0600000000000000" pitchFamily="34" charset="-122"/>
            </a:endParaRPr>
          </a:p>
          <a:p>
            <a:pPr algn="ctr"/>
            <a:r>
              <a:rPr lang="en-US" altLang="zh-CN" sz="900" dirty="0">
                <a:latin typeface="Noto Sans S Chinese Medium" panose="020B0600000000000000" pitchFamily="34" charset="-122"/>
                <a:ea typeface="Noto Sans S Chinese Medium" panose="020B0600000000000000" pitchFamily="34" charset="-122"/>
              </a:rPr>
              <a:t>19th CPC National Congress Report</a:t>
            </a:r>
          </a:p>
          <a:p>
            <a:pPr algn="ctr"/>
            <a:endParaRPr lang="en-US" altLang="zh-CN" sz="900" dirty="0">
              <a:latin typeface="Noto Sans S Chinese Medium" panose="020B0600000000000000" pitchFamily="34" charset="-122"/>
              <a:ea typeface="Noto Sans S Chinese Medium" panose="020B0600000000000000" pitchFamily="34" charset="-122"/>
            </a:endParaRPr>
          </a:p>
          <a:p>
            <a:pPr algn="ctr"/>
            <a:r>
              <a:rPr lang="en-US" altLang="zh-CN" sz="900" dirty="0">
                <a:latin typeface="Noto Sans S Chinese Medium" panose="020B0600000000000000" pitchFamily="34" charset="-122"/>
                <a:ea typeface="Noto Sans S Chinese Medium" panose="020B0600000000000000" pitchFamily="34" charset="-122"/>
              </a:rPr>
              <a:t>Etc.</a:t>
            </a:r>
          </a:p>
        </p:txBody>
      </p:sp>
      <p:sp>
        <p:nvSpPr>
          <p:cNvPr id="24" name="PA_淘宝店chenying0907 31">
            <a:extLst>
              <a:ext uri="{FF2B5EF4-FFF2-40B4-BE49-F238E27FC236}">
                <a16:creationId xmlns:a16="http://schemas.microsoft.com/office/drawing/2014/main" id="{96E504B6-5A09-4F4C-A45B-EC5FCDDF101F}"/>
              </a:ext>
            </a:extLst>
          </p:cNvPr>
          <p:cNvSpPr>
            <a:spLocks noChangeArrowheads="1"/>
          </p:cNvSpPr>
          <p:nvPr>
            <p:custDataLst>
              <p:tags r:id="rId23"/>
            </p:custDataLst>
          </p:nvPr>
        </p:nvSpPr>
        <p:spPr bwMode="auto">
          <a:xfrm>
            <a:off x="6813551" y="3538359"/>
            <a:ext cx="13684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900" dirty="0">
                <a:latin typeface="Noto Sans S Chinese Medium" panose="020B0600000000000000" pitchFamily="34" charset="-122"/>
                <a:ea typeface="Noto Sans S Chinese Medium" panose="020B0600000000000000" pitchFamily="34" charset="-122"/>
              </a:rPr>
              <a:t>2018 Government Work Report</a:t>
            </a:r>
          </a:p>
        </p:txBody>
      </p:sp>
      <p:sp>
        <p:nvSpPr>
          <p:cNvPr id="25" name="PA_淘宝店chenying0907 32">
            <a:extLst>
              <a:ext uri="{FF2B5EF4-FFF2-40B4-BE49-F238E27FC236}">
                <a16:creationId xmlns:a16="http://schemas.microsoft.com/office/drawing/2014/main" id="{855243F1-5C1A-0B4F-B0B3-8D183A124215}"/>
              </a:ext>
            </a:extLst>
          </p:cNvPr>
          <p:cNvSpPr>
            <a:spLocks noChangeArrowheads="1"/>
          </p:cNvSpPr>
          <p:nvPr>
            <p:custDataLst>
              <p:tags r:id="rId24"/>
            </p:custDataLst>
          </p:nvPr>
        </p:nvSpPr>
        <p:spPr bwMode="auto">
          <a:xfrm>
            <a:off x="1406525" y="2988914"/>
            <a:ext cx="48895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1000" dirty="0">
                <a:solidFill>
                  <a:schemeClr val="bg1"/>
                </a:solidFill>
                <a:latin typeface="Noto Sans S Chinese Medium" panose="020B0600000000000000" pitchFamily="34" charset="-122"/>
                <a:ea typeface="Noto Sans S Chinese Medium" panose="020B0600000000000000" pitchFamily="34" charset="-122"/>
              </a:rPr>
              <a:t>2015</a:t>
            </a:r>
            <a:endParaRPr lang="zh-CN" altLang="en-US" sz="10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6" name="PA_淘宝店chenying0907 33">
            <a:extLst>
              <a:ext uri="{FF2B5EF4-FFF2-40B4-BE49-F238E27FC236}">
                <a16:creationId xmlns:a16="http://schemas.microsoft.com/office/drawing/2014/main" id="{D970E3F9-6C1E-9E4A-A76C-79DF92EBFFB7}"/>
              </a:ext>
            </a:extLst>
          </p:cNvPr>
          <p:cNvSpPr>
            <a:spLocks noChangeArrowheads="1"/>
          </p:cNvSpPr>
          <p:nvPr>
            <p:custDataLst>
              <p:tags r:id="rId25"/>
            </p:custDataLst>
          </p:nvPr>
        </p:nvSpPr>
        <p:spPr bwMode="auto">
          <a:xfrm>
            <a:off x="3349625" y="2988914"/>
            <a:ext cx="48895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1000" dirty="0">
                <a:solidFill>
                  <a:schemeClr val="bg1"/>
                </a:solidFill>
                <a:latin typeface="Noto Sans S Chinese Medium" panose="020B0600000000000000" pitchFamily="34" charset="-122"/>
                <a:ea typeface="Noto Sans S Chinese Medium" panose="020B0600000000000000" pitchFamily="34" charset="-122"/>
              </a:rPr>
              <a:t>2016</a:t>
            </a:r>
            <a:endParaRPr lang="zh-CN" altLang="en-US" sz="10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7" name="PA_淘宝店chenying0907 34">
            <a:extLst>
              <a:ext uri="{FF2B5EF4-FFF2-40B4-BE49-F238E27FC236}">
                <a16:creationId xmlns:a16="http://schemas.microsoft.com/office/drawing/2014/main" id="{59DBC436-25CA-E340-85C6-A249D0510A84}"/>
              </a:ext>
            </a:extLst>
          </p:cNvPr>
          <p:cNvSpPr>
            <a:spLocks noChangeArrowheads="1"/>
          </p:cNvSpPr>
          <p:nvPr>
            <p:custDataLst>
              <p:tags r:id="rId26"/>
            </p:custDataLst>
          </p:nvPr>
        </p:nvSpPr>
        <p:spPr bwMode="auto">
          <a:xfrm>
            <a:off x="5299075" y="2988914"/>
            <a:ext cx="48895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1000" dirty="0">
                <a:solidFill>
                  <a:schemeClr val="bg1"/>
                </a:solidFill>
                <a:latin typeface="Noto Sans S Chinese Medium" panose="020B0600000000000000" pitchFamily="34" charset="-122"/>
                <a:ea typeface="Noto Sans S Chinese Medium" panose="020B0600000000000000" pitchFamily="34" charset="-122"/>
              </a:rPr>
              <a:t>2017</a:t>
            </a:r>
            <a:endParaRPr lang="zh-CN" altLang="en-US" sz="10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8" name="PA_淘宝店chenying0907 35">
            <a:extLst>
              <a:ext uri="{FF2B5EF4-FFF2-40B4-BE49-F238E27FC236}">
                <a16:creationId xmlns:a16="http://schemas.microsoft.com/office/drawing/2014/main" id="{2A0A89F8-C9BA-BE42-9D10-64943A00EBDB}"/>
              </a:ext>
            </a:extLst>
          </p:cNvPr>
          <p:cNvSpPr>
            <a:spLocks noChangeArrowheads="1"/>
          </p:cNvSpPr>
          <p:nvPr>
            <p:custDataLst>
              <p:tags r:id="rId27"/>
            </p:custDataLst>
          </p:nvPr>
        </p:nvSpPr>
        <p:spPr bwMode="auto">
          <a:xfrm>
            <a:off x="7242175" y="2988914"/>
            <a:ext cx="488950" cy="1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1000" dirty="0">
                <a:solidFill>
                  <a:schemeClr val="bg1"/>
                </a:solidFill>
                <a:latin typeface="Noto Sans S Chinese Medium" panose="020B0600000000000000" pitchFamily="34" charset="-122"/>
                <a:ea typeface="Noto Sans S Chinese Medium" panose="020B0600000000000000" pitchFamily="34" charset="-122"/>
              </a:rPr>
              <a:t>2018</a:t>
            </a:r>
            <a:endParaRPr lang="zh-CN" altLang="en-US" sz="10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9" name="PA_任意多边形 15">
            <a:extLst>
              <a:ext uri="{FF2B5EF4-FFF2-40B4-BE49-F238E27FC236}">
                <a16:creationId xmlns:a16="http://schemas.microsoft.com/office/drawing/2014/main" id="{61E1EB80-0D2A-4C48-B463-CB51E2CE5AFD}"/>
              </a:ext>
            </a:extLst>
          </p:cNvPr>
          <p:cNvSpPr>
            <a:spLocks noEditPoints="1"/>
          </p:cNvSpPr>
          <p:nvPr>
            <p:custDataLst>
              <p:tags r:id="rId28"/>
            </p:custDataLst>
          </p:nvPr>
        </p:nvSpPr>
        <p:spPr bwMode="auto">
          <a:xfrm>
            <a:off x="5438225" y="2131877"/>
            <a:ext cx="209062" cy="219776"/>
          </a:xfrm>
          <a:custGeom>
            <a:avLst/>
            <a:gdLst>
              <a:gd name="T0" fmla="*/ 156 w 183"/>
              <a:gd name="T1" fmla="*/ 27 h 192"/>
              <a:gd name="T2" fmla="*/ 161 w 183"/>
              <a:gd name="T3" fmla="*/ 151 h 192"/>
              <a:gd name="T4" fmla="*/ 169 w 183"/>
              <a:gd name="T5" fmla="*/ 96 h 192"/>
              <a:gd name="T6" fmla="*/ 138 w 183"/>
              <a:gd name="T7" fmla="*/ 129 h 192"/>
              <a:gd name="T8" fmla="*/ 134 w 183"/>
              <a:gd name="T9" fmla="*/ 96 h 192"/>
              <a:gd name="T10" fmla="*/ 54 w 183"/>
              <a:gd name="T11" fmla="*/ 127 h 192"/>
              <a:gd name="T12" fmla="*/ 41 w 183"/>
              <a:gd name="T13" fmla="*/ 96 h 192"/>
              <a:gd name="T14" fmla="*/ 33 w 183"/>
              <a:gd name="T15" fmla="*/ 142 h 192"/>
              <a:gd name="T16" fmla="*/ 0 w 183"/>
              <a:gd name="T17" fmla="*/ 92 h 192"/>
              <a:gd name="T18" fmla="*/ 92 w 183"/>
              <a:gd name="T19" fmla="*/ 0 h 192"/>
              <a:gd name="T20" fmla="*/ 119 w 183"/>
              <a:gd name="T21" fmla="*/ 166 h 192"/>
              <a:gd name="T22" fmla="*/ 112 w 183"/>
              <a:gd name="T23" fmla="*/ 192 h 192"/>
              <a:gd name="T24" fmla="*/ 71 w 183"/>
              <a:gd name="T25" fmla="*/ 192 h 192"/>
              <a:gd name="T26" fmla="*/ 64 w 183"/>
              <a:gd name="T27" fmla="*/ 185 h 192"/>
              <a:gd name="T28" fmla="*/ 42 w 183"/>
              <a:gd name="T29" fmla="*/ 166 h 192"/>
              <a:gd name="T30" fmla="*/ 38 w 183"/>
              <a:gd name="T31" fmla="*/ 154 h 192"/>
              <a:gd name="T32" fmla="*/ 97 w 183"/>
              <a:gd name="T33" fmla="*/ 105 h 192"/>
              <a:gd name="T34" fmla="*/ 146 w 183"/>
              <a:gd name="T35" fmla="*/ 154 h 192"/>
              <a:gd name="T36" fmla="*/ 141 w 183"/>
              <a:gd name="T37" fmla="*/ 166 h 192"/>
              <a:gd name="T38" fmla="*/ 119 w 183"/>
              <a:gd name="T39" fmla="*/ 166 h 192"/>
              <a:gd name="T40" fmla="*/ 105 w 183"/>
              <a:gd name="T41" fmla="*/ 178 h 192"/>
              <a:gd name="T42" fmla="*/ 105 w 183"/>
              <a:gd name="T43" fmla="*/ 159 h 192"/>
              <a:gd name="T44" fmla="*/ 124 w 183"/>
              <a:gd name="T45" fmla="*/ 152 h 192"/>
              <a:gd name="T46" fmla="*/ 59 w 183"/>
              <a:gd name="T47" fmla="*/ 152 h 192"/>
              <a:gd name="T48" fmla="*/ 71 w 183"/>
              <a:gd name="T49" fmla="*/ 152 h 192"/>
              <a:gd name="T50" fmla="*/ 78 w 183"/>
              <a:gd name="T51" fmla="*/ 178 h 192"/>
              <a:gd name="T52" fmla="*/ 146 w 183"/>
              <a:gd name="T53" fmla="*/ 37 h 192"/>
              <a:gd name="T54" fmla="*/ 144 w 183"/>
              <a:gd name="T55" fmla="*/ 35 h 192"/>
              <a:gd name="T56" fmla="*/ 142 w 183"/>
              <a:gd name="T57" fmla="*/ 88 h 192"/>
              <a:gd name="T58" fmla="*/ 146 w 183"/>
              <a:gd name="T59" fmla="*/ 37 h 192"/>
              <a:gd name="T60" fmla="*/ 138 w 183"/>
              <a:gd name="T61" fmla="*/ 30 h 192"/>
              <a:gd name="T62" fmla="*/ 128 w 183"/>
              <a:gd name="T63" fmla="*/ 30 h 192"/>
              <a:gd name="T64" fmla="*/ 138 w 183"/>
              <a:gd name="T65" fmla="*/ 30 h 192"/>
              <a:gd name="T66" fmla="*/ 104 w 183"/>
              <a:gd name="T67" fmla="*/ 16 h 192"/>
              <a:gd name="T68" fmla="*/ 96 w 183"/>
              <a:gd name="T69" fmla="*/ 44 h 192"/>
              <a:gd name="T70" fmla="*/ 123 w 183"/>
              <a:gd name="T71" fmla="*/ 38 h 192"/>
              <a:gd name="T72" fmla="*/ 104 w 183"/>
              <a:gd name="T73" fmla="*/ 16 h 192"/>
              <a:gd name="T74" fmla="*/ 87 w 183"/>
              <a:gd name="T75" fmla="*/ 15 h 192"/>
              <a:gd name="T76" fmla="*/ 62 w 183"/>
              <a:gd name="T77" fmla="*/ 34 h 192"/>
              <a:gd name="T78" fmla="*/ 64 w 183"/>
              <a:gd name="T79" fmla="*/ 39 h 192"/>
              <a:gd name="T80" fmla="*/ 87 w 183"/>
              <a:gd name="T81" fmla="*/ 15 h 192"/>
              <a:gd name="T82" fmla="*/ 61 w 183"/>
              <a:gd name="T83" fmla="*/ 21 h 192"/>
              <a:gd name="T84" fmla="*/ 53 w 183"/>
              <a:gd name="T85" fmla="*/ 34 h 192"/>
              <a:gd name="T86" fmla="*/ 61 w 183"/>
              <a:gd name="T87" fmla="*/ 21 h 192"/>
              <a:gd name="T88" fmla="*/ 39 w 183"/>
              <a:gd name="T89" fmla="*/ 35 h 192"/>
              <a:gd name="T90" fmla="*/ 14 w 183"/>
              <a:gd name="T91" fmla="*/ 88 h 192"/>
              <a:gd name="T92" fmla="*/ 50 w 183"/>
              <a:gd name="T93" fmla="*/ 42 h 192"/>
              <a:gd name="T94" fmla="*/ 126 w 183"/>
              <a:gd name="T95" fmla="*/ 46 h 192"/>
              <a:gd name="T96" fmla="*/ 123 w 183"/>
              <a:gd name="T97" fmla="*/ 47 h 192"/>
              <a:gd name="T98" fmla="*/ 96 w 183"/>
              <a:gd name="T99" fmla="*/ 88 h 192"/>
              <a:gd name="T100" fmla="*/ 126 w 183"/>
              <a:gd name="T101" fmla="*/ 46 h 192"/>
              <a:gd name="T102" fmla="*/ 87 w 183"/>
              <a:gd name="T103" fmla="*/ 53 h 192"/>
              <a:gd name="T104" fmla="*/ 57 w 183"/>
              <a:gd name="T105" fmla="*/ 46 h 192"/>
              <a:gd name="T106" fmla="*/ 87 w 183"/>
              <a:gd name="T107"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92">
                <a:moveTo>
                  <a:pt x="92" y="0"/>
                </a:moveTo>
                <a:cubicBezTo>
                  <a:pt x="117" y="0"/>
                  <a:pt x="140" y="11"/>
                  <a:pt x="156" y="27"/>
                </a:cubicBezTo>
                <a:cubicBezTo>
                  <a:pt x="173" y="44"/>
                  <a:pt x="183" y="67"/>
                  <a:pt x="183" y="92"/>
                </a:cubicBezTo>
                <a:cubicBezTo>
                  <a:pt x="183" y="114"/>
                  <a:pt x="175" y="135"/>
                  <a:pt x="161" y="151"/>
                </a:cubicBezTo>
                <a:cubicBezTo>
                  <a:pt x="156" y="158"/>
                  <a:pt x="144" y="149"/>
                  <a:pt x="151" y="142"/>
                </a:cubicBezTo>
                <a:cubicBezTo>
                  <a:pt x="161" y="129"/>
                  <a:pt x="168" y="113"/>
                  <a:pt x="169" y="96"/>
                </a:cubicBezTo>
                <a:cubicBezTo>
                  <a:pt x="142" y="96"/>
                  <a:pt x="142" y="96"/>
                  <a:pt x="142" y="96"/>
                </a:cubicBezTo>
                <a:cubicBezTo>
                  <a:pt x="142" y="108"/>
                  <a:pt x="140" y="119"/>
                  <a:pt x="138" y="129"/>
                </a:cubicBezTo>
                <a:cubicBezTo>
                  <a:pt x="136" y="135"/>
                  <a:pt x="128" y="133"/>
                  <a:pt x="129" y="127"/>
                </a:cubicBezTo>
                <a:cubicBezTo>
                  <a:pt x="132" y="118"/>
                  <a:pt x="133" y="107"/>
                  <a:pt x="134" y="96"/>
                </a:cubicBezTo>
                <a:cubicBezTo>
                  <a:pt x="99" y="96"/>
                  <a:pt x="84" y="96"/>
                  <a:pt x="49" y="96"/>
                </a:cubicBezTo>
                <a:cubicBezTo>
                  <a:pt x="50" y="107"/>
                  <a:pt x="51" y="118"/>
                  <a:pt x="54" y="127"/>
                </a:cubicBezTo>
                <a:cubicBezTo>
                  <a:pt x="55" y="133"/>
                  <a:pt x="47" y="135"/>
                  <a:pt x="45" y="128"/>
                </a:cubicBezTo>
                <a:cubicBezTo>
                  <a:pt x="43" y="118"/>
                  <a:pt x="41" y="107"/>
                  <a:pt x="41" y="96"/>
                </a:cubicBezTo>
                <a:cubicBezTo>
                  <a:pt x="14" y="96"/>
                  <a:pt x="14" y="96"/>
                  <a:pt x="14" y="96"/>
                </a:cubicBezTo>
                <a:cubicBezTo>
                  <a:pt x="15" y="114"/>
                  <a:pt x="22" y="129"/>
                  <a:pt x="33" y="142"/>
                </a:cubicBezTo>
                <a:cubicBezTo>
                  <a:pt x="39" y="149"/>
                  <a:pt x="28" y="158"/>
                  <a:pt x="22" y="151"/>
                </a:cubicBezTo>
                <a:cubicBezTo>
                  <a:pt x="8" y="135"/>
                  <a:pt x="0" y="114"/>
                  <a:pt x="0" y="92"/>
                </a:cubicBezTo>
                <a:cubicBezTo>
                  <a:pt x="0" y="67"/>
                  <a:pt x="10" y="44"/>
                  <a:pt x="27" y="27"/>
                </a:cubicBezTo>
                <a:cubicBezTo>
                  <a:pt x="43" y="11"/>
                  <a:pt x="66" y="0"/>
                  <a:pt x="92" y="0"/>
                </a:cubicBezTo>
                <a:close/>
                <a:moveTo>
                  <a:pt x="119" y="166"/>
                </a:moveTo>
                <a:cubicBezTo>
                  <a:pt x="119" y="166"/>
                  <a:pt x="119" y="166"/>
                  <a:pt x="119" y="166"/>
                </a:cubicBezTo>
                <a:cubicBezTo>
                  <a:pt x="119" y="185"/>
                  <a:pt x="119" y="185"/>
                  <a:pt x="119" y="185"/>
                </a:cubicBezTo>
                <a:cubicBezTo>
                  <a:pt x="119" y="189"/>
                  <a:pt x="116" y="192"/>
                  <a:pt x="112" y="192"/>
                </a:cubicBezTo>
                <a:cubicBezTo>
                  <a:pt x="112" y="192"/>
                  <a:pt x="112" y="192"/>
                  <a:pt x="112" y="192"/>
                </a:cubicBezTo>
                <a:cubicBezTo>
                  <a:pt x="71" y="192"/>
                  <a:pt x="71" y="192"/>
                  <a:pt x="71" y="192"/>
                </a:cubicBezTo>
                <a:cubicBezTo>
                  <a:pt x="67" y="192"/>
                  <a:pt x="64" y="189"/>
                  <a:pt x="64" y="185"/>
                </a:cubicBezTo>
                <a:cubicBezTo>
                  <a:pt x="64" y="185"/>
                  <a:pt x="64" y="185"/>
                  <a:pt x="64" y="185"/>
                </a:cubicBezTo>
                <a:cubicBezTo>
                  <a:pt x="64" y="166"/>
                  <a:pt x="64" y="166"/>
                  <a:pt x="64" y="166"/>
                </a:cubicBezTo>
                <a:cubicBezTo>
                  <a:pt x="42" y="166"/>
                  <a:pt x="42" y="166"/>
                  <a:pt x="42" y="166"/>
                </a:cubicBezTo>
                <a:cubicBezTo>
                  <a:pt x="39" y="166"/>
                  <a:pt x="36" y="163"/>
                  <a:pt x="36" y="159"/>
                </a:cubicBezTo>
                <a:cubicBezTo>
                  <a:pt x="36" y="157"/>
                  <a:pt x="36" y="155"/>
                  <a:pt x="38" y="154"/>
                </a:cubicBezTo>
                <a:cubicBezTo>
                  <a:pt x="87" y="105"/>
                  <a:pt x="87" y="105"/>
                  <a:pt x="87" y="105"/>
                </a:cubicBezTo>
                <a:cubicBezTo>
                  <a:pt x="89" y="102"/>
                  <a:pt x="94" y="102"/>
                  <a:pt x="97" y="105"/>
                </a:cubicBezTo>
                <a:cubicBezTo>
                  <a:pt x="97" y="105"/>
                  <a:pt x="97" y="105"/>
                  <a:pt x="97" y="105"/>
                </a:cubicBezTo>
                <a:cubicBezTo>
                  <a:pt x="146" y="154"/>
                  <a:pt x="146" y="154"/>
                  <a:pt x="146" y="154"/>
                </a:cubicBezTo>
                <a:cubicBezTo>
                  <a:pt x="148" y="157"/>
                  <a:pt x="148" y="161"/>
                  <a:pt x="146" y="164"/>
                </a:cubicBezTo>
                <a:cubicBezTo>
                  <a:pt x="144" y="165"/>
                  <a:pt x="142" y="166"/>
                  <a:pt x="141" y="166"/>
                </a:cubicBezTo>
                <a:cubicBezTo>
                  <a:pt x="140" y="166"/>
                  <a:pt x="140" y="166"/>
                  <a:pt x="140" y="166"/>
                </a:cubicBezTo>
                <a:cubicBezTo>
                  <a:pt x="119" y="166"/>
                  <a:pt x="119" y="166"/>
                  <a:pt x="119" y="166"/>
                </a:cubicBezTo>
                <a:close/>
                <a:moveTo>
                  <a:pt x="105" y="178"/>
                </a:moveTo>
                <a:cubicBezTo>
                  <a:pt x="105" y="178"/>
                  <a:pt x="105" y="178"/>
                  <a:pt x="105" y="178"/>
                </a:cubicBezTo>
                <a:cubicBezTo>
                  <a:pt x="105" y="159"/>
                  <a:pt x="105" y="159"/>
                  <a:pt x="105" y="159"/>
                </a:cubicBezTo>
                <a:cubicBezTo>
                  <a:pt x="105" y="159"/>
                  <a:pt x="105" y="159"/>
                  <a:pt x="105" y="159"/>
                </a:cubicBezTo>
                <a:cubicBezTo>
                  <a:pt x="105" y="155"/>
                  <a:pt x="109" y="152"/>
                  <a:pt x="112" y="152"/>
                </a:cubicBezTo>
                <a:cubicBezTo>
                  <a:pt x="124" y="152"/>
                  <a:pt x="124" y="152"/>
                  <a:pt x="124" y="152"/>
                </a:cubicBezTo>
                <a:cubicBezTo>
                  <a:pt x="92" y="120"/>
                  <a:pt x="92" y="120"/>
                  <a:pt x="92" y="120"/>
                </a:cubicBezTo>
                <a:cubicBezTo>
                  <a:pt x="59" y="152"/>
                  <a:pt x="59" y="152"/>
                  <a:pt x="59" y="152"/>
                </a:cubicBezTo>
                <a:cubicBezTo>
                  <a:pt x="71" y="152"/>
                  <a:pt x="71" y="152"/>
                  <a:pt x="71" y="152"/>
                </a:cubicBezTo>
                <a:cubicBezTo>
                  <a:pt x="71" y="152"/>
                  <a:pt x="71" y="152"/>
                  <a:pt x="71" y="152"/>
                </a:cubicBezTo>
                <a:cubicBezTo>
                  <a:pt x="75" y="152"/>
                  <a:pt x="78" y="155"/>
                  <a:pt x="78" y="159"/>
                </a:cubicBezTo>
                <a:cubicBezTo>
                  <a:pt x="78" y="178"/>
                  <a:pt x="78" y="178"/>
                  <a:pt x="78" y="178"/>
                </a:cubicBezTo>
                <a:cubicBezTo>
                  <a:pt x="105" y="178"/>
                  <a:pt x="105" y="178"/>
                  <a:pt x="105" y="178"/>
                </a:cubicBezTo>
                <a:close/>
                <a:moveTo>
                  <a:pt x="146" y="37"/>
                </a:moveTo>
                <a:cubicBezTo>
                  <a:pt x="146" y="37"/>
                  <a:pt x="146" y="37"/>
                  <a:pt x="146" y="37"/>
                </a:cubicBezTo>
                <a:cubicBezTo>
                  <a:pt x="146" y="37"/>
                  <a:pt x="145" y="36"/>
                  <a:pt x="144" y="35"/>
                </a:cubicBezTo>
                <a:cubicBezTo>
                  <a:pt x="141" y="38"/>
                  <a:pt x="137" y="40"/>
                  <a:pt x="134" y="42"/>
                </a:cubicBezTo>
                <a:cubicBezTo>
                  <a:pt x="139" y="55"/>
                  <a:pt x="142" y="71"/>
                  <a:pt x="142" y="88"/>
                </a:cubicBezTo>
                <a:cubicBezTo>
                  <a:pt x="169" y="88"/>
                  <a:pt x="169" y="88"/>
                  <a:pt x="169" y="88"/>
                </a:cubicBezTo>
                <a:cubicBezTo>
                  <a:pt x="168" y="68"/>
                  <a:pt x="159" y="50"/>
                  <a:pt x="146" y="37"/>
                </a:cubicBezTo>
                <a:close/>
                <a:moveTo>
                  <a:pt x="138" y="30"/>
                </a:moveTo>
                <a:cubicBezTo>
                  <a:pt x="138" y="30"/>
                  <a:pt x="138" y="30"/>
                  <a:pt x="138" y="30"/>
                </a:cubicBezTo>
                <a:cubicBezTo>
                  <a:pt x="133" y="26"/>
                  <a:pt x="128" y="23"/>
                  <a:pt x="122" y="21"/>
                </a:cubicBezTo>
                <a:cubicBezTo>
                  <a:pt x="124" y="24"/>
                  <a:pt x="126" y="27"/>
                  <a:pt x="128" y="30"/>
                </a:cubicBezTo>
                <a:cubicBezTo>
                  <a:pt x="129" y="32"/>
                  <a:pt x="130" y="33"/>
                  <a:pt x="130" y="34"/>
                </a:cubicBezTo>
                <a:cubicBezTo>
                  <a:pt x="133" y="33"/>
                  <a:pt x="135" y="31"/>
                  <a:pt x="138" y="30"/>
                </a:cubicBezTo>
                <a:close/>
                <a:moveTo>
                  <a:pt x="104" y="16"/>
                </a:moveTo>
                <a:cubicBezTo>
                  <a:pt x="104" y="16"/>
                  <a:pt x="104" y="16"/>
                  <a:pt x="104" y="16"/>
                </a:cubicBezTo>
                <a:cubicBezTo>
                  <a:pt x="102" y="15"/>
                  <a:pt x="99" y="15"/>
                  <a:pt x="96" y="15"/>
                </a:cubicBezTo>
                <a:cubicBezTo>
                  <a:pt x="96" y="44"/>
                  <a:pt x="96" y="44"/>
                  <a:pt x="96" y="44"/>
                </a:cubicBezTo>
                <a:cubicBezTo>
                  <a:pt x="104" y="44"/>
                  <a:pt x="112" y="42"/>
                  <a:pt x="120" y="39"/>
                </a:cubicBezTo>
                <a:cubicBezTo>
                  <a:pt x="121" y="39"/>
                  <a:pt x="122" y="39"/>
                  <a:pt x="123" y="38"/>
                </a:cubicBezTo>
                <a:cubicBezTo>
                  <a:pt x="122" y="37"/>
                  <a:pt x="121" y="35"/>
                  <a:pt x="121" y="34"/>
                </a:cubicBezTo>
                <a:cubicBezTo>
                  <a:pt x="116" y="26"/>
                  <a:pt x="111" y="19"/>
                  <a:pt x="104" y="16"/>
                </a:cubicBezTo>
                <a:close/>
                <a:moveTo>
                  <a:pt x="87" y="15"/>
                </a:moveTo>
                <a:cubicBezTo>
                  <a:pt x="87" y="15"/>
                  <a:pt x="87" y="15"/>
                  <a:pt x="87" y="15"/>
                </a:cubicBezTo>
                <a:cubicBezTo>
                  <a:pt x="85" y="15"/>
                  <a:pt x="82" y="15"/>
                  <a:pt x="79" y="16"/>
                </a:cubicBezTo>
                <a:cubicBezTo>
                  <a:pt x="73" y="19"/>
                  <a:pt x="67" y="26"/>
                  <a:pt x="62" y="34"/>
                </a:cubicBezTo>
                <a:cubicBezTo>
                  <a:pt x="62" y="35"/>
                  <a:pt x="61" y="37"/>
                  <a:pt x="60" y="38"/>
                </a:cubicBezTo>
                <a:cubicBezTo>
                  <a:pt x="62" y="39"/>
                  <a:pt x="63" y="39"/>
                  <a:pt x="64" y="39"/>
                </a:cubicBezTo>
                <a:cubicBezTo>
                  <a:pt x="71" y="42"/>
                  <a:pt x="79" y="44"/>
                  <a:pt x="87" y="44"/>
                </a:cubicBezTo>
                <a:cubicBezTo>
                  <a:pt x="87" y="15"/>
                  <a:pt x="87" y="15"/>
                  <a:pt x="87" y="15"/>
                </a:cubicBezTo>
                <a:close/>
                <a:moveTo>
                  <a:pt x="61" y="21"/>
                </a:moveTo>
                <a:cubicBezTo>
                  <a:pt x="61" y="21"/>
                  <a:pt x="61" y="21"/>
                  <a:pt x="61" y="21"/>
                </a:cubicBezTo>
                <a:cubicBezTo>
                  <a:pt x="56" y="23"/>
                  <a:pt x="50" y="26"/>
                  <a:pt x="45" y="30"/>
                </a:cubicBezTo>
                <a:cubicBezTo>
                  <a:pt x="48" y="31"/>
                  <a:pt x="50" y="33"/>
                  <a:pt x="53" y="34"/>
                </a:cubicBezTo>
                <a:cubicBezTo>
                  <a:pt x="54" y="33"/>
                  <a:pt x="54" y="32"/>
                  <a:pt x="55" y="30"/>
                </a:cubicBezTo>
                <a:cubicBezTo>
                  <a:pt x="57" y="27"/>
                  <a:pt x="59" y="24"/>
                  <a:pt x="61" y="21"/>
                </a:cubicBezTo>
                <a:close/>
                <a:moveTo>
                  <a:pt x="39" y="35"/>
                </a:moveTo>
                <a:cubicBezTo>
                  <a:pt x="39" y="35"/>
                  <a:pt x="39" y="35"/>
                  <a:pt x="39" y="35"/>
                </a:cubicBezTo>
                <a:cubicBezTo>
                  <a:pt x="38" y="36"/>
                  <a:pt x="38" y="37"/>
                  <a:pt x="37" y="37"/>
                </a:cubicBezTo>
                <a:cubicBezTo>
                  <a:pt x="24" y="50"/>
                  <a:pt x="15" y="68"/>
                  <a:pt x="14" y="88"/>
                </a:cubicBezTo>
                <a:cubicBezTo>
                  <a:pt x="41" y="88"/>
                  <a:pt x="41" y="88"/>
                  <a:pt x="41" y="88"/>
                </a:cubicBezTo>
                <a:cubicBezTo>
                  <a:pt x="41" y="71"/>
                  <a:pt x="45" y="55"/>
                  <a:pt x="50" y="42"/>
                </a:cubicBezTo>
                <a:cubicBezTo>
                  <a:pt x="46" y="40"/>
                  <a:pt x="42" y="38"/>
                  <a:pt x="39" y="35"/>
                </a:cubicBezTo>
                <a:close/>
                <a:moveTo>
                  <a:pt x="126" y="46"/>
                </a:moveTo>
                <a:cubicBezTo>
                  <a:pt x="126" y="46"/>
                  <a:pt x="126" y="46"/>
                  <a:pt x="126" y="46"/>
                </a:cubicBezTo>
                <a:cubicBezTo>
                  <a:pt x="125" y="46"/>
                  <a:pt x="124" y="47"/>
                  <a:pt x="123" y="47"/>
                </a:cubicBezTo>
                <a:cubicBezTo>
                  <a:pt x="114" y="50"/>
                  <a:pt x="105" y="52"/>
                  <a:pt x="96" y="53"/>
                </a:cubicBezTo>
                <a:cubicBezTo>
                  <a:pt x="96" y="88"/>
                  <a:pt x="96" y="88"/>
                  <a:pt x="96" y="88"/>
                </a:cubicBezTo>
                <a:cubicBezTo>
                  <a:pt x="134" y="88"/>
                  <a:pt x="134" y="88"/>
                  <a:pt x="134" y="88"/>
                </a:cubicBezTo>
                <a:cubicBezTo>
                  <a:pt x="133" y="72"/>
                  <a:pt x="131" y="58"/>
                  <a:pt x="126" y="46"/>
                </a:cubicBezTo>
                <a:close/>
                <a:moveTo>
                  <a:pt x="87" y="53"/>
                </a:moveTo>
                <a:cubicBezTo>
                  <a:pt x="87" y="53"/>
                  <a:pt x="87" y="53"/>
                  <a:pt x="87" y="53"/>
                </a:cubicBezTo>
                <a:cubicBezTo>
                  <a:pt x="78" y="52"/>
                  <a:pt x="69" y="50"/>
                  <a:pt x="61" y="47"/>
                </a:cubicBezTo>
                <a:cubicBezTo>
                  <a:pt x="59" y="47"/>
                  <a:pt x="58" y="46"/>
                  <a:pt x="57" y="46"/>
                </a:cubicBezTo>
                <a:cubicBezTo>
                  <a:pt x="53" y="58"/>
                  <a:pt x="50" y="72"/>
                  <a:pt x="49" y="88"/>
                </a:cubicBezTo>
                <a:cubicBezTo>
                  <a:pt x="87" y="88"/>
                  <a:pt x="87" y="88"/>
                  <a:pt x="87" y="88"/>
                </a:cubicBezTo>
                <a:cubicBezTo>
                  <a:pt x="87" y="53"/>
                  <a:pt x="87" y="53"/>
                  <a:pt x="87" y="53"/>
                </a:cubicBezTo>
                <a:close/>
              </a:path>
            </a:pathLst>
          </a:custGeom>
          <a:solidFill>
            <a:schemeClr val="bg1">
              <a:lumMod val="50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30" name="PA_淘宝店chenying0907 44">
            <a:extLst>
              <a:ext uri="{FF2B5EF4-FFF2-40B4-BE49-F238E27FC236}">
                <a16:creationId xmlns:a16="http://schemas.microsoft.com/office/drawing/2014/main" id="{5926A622-3461-9744-94C7-32EDCC65832E}"/>
              </a:ext>
            </a:extLst>
          </p:cNvPr>
          <p:cNvGrpSpPr/>
          <p:nvPr>
            <p:custDataLst>
              <p:tags r:id="rId29"/>
            </p:custDataLst>
          </p:nvPr>
        </p:nvGrpSpPr>
        <p:grpSpPr>
          <a:xfrm>
            <a:off x="-9190" y="0"/>
            <a:ext cx="620750" cy="791858"/>
            <a:chOff x="0" y="-21236"/>
            <a:chExt cx="3311527" cy="4224338"/>
          </a:xfrm>
        </p:grpSpPr>
        <p:sp>
          <p:nvSpPr>
            <p:cNvPr id="31" name="淘宝店chenying0907 37">
              <a:extLst>
                <a:ext uri="{FF2B5EF4-FFF2-40B4-BE49-F238E27FC236}">
                  <a16:creationId xmlns:a16="http://schemas.microsoft.com/office/drawing/2014/main" id="{FD8BDE75-A433-6844-9D7C-A4976A6F6A9D}"/>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2" name="淘宝店chenying0907 38">
              <a:extLst>
                <a:ext uri="{FF2B5EF4-FFF2-40B4-BE49-F238E27FC236}">
                  <a16:creationId xmlns:a16="http://schemas.microsoft.com/office/drawing/2014/main" id="{F4C071FD-196C-A141-81CC-F577BBBFD01C}"/>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3" name="淘宝店chenying0907 39">
              <a:extLst>
                <a:ext uri="{FF2B5EF4-FFF2-40B4-BE49-F238E27FC236}">
                  <a16:creationId xmlns:a16="http://schemas.microsoft.com/office/drawing/2014/main" id="{6CCCD850-79E6-F443-8FAE-E2E1B369D2F1}"/>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4" name="PA_文本框 4">
            <a:extLst>
              <a:ext uri="{FF2B5EF4-FFF2-40B4-BE49-F238E27FC236}">
                <a16:creationId xmlns:a16="http://schemas.microsoft.com/office/drawing/2014/main" id="{3B18E636-65A7-204F-8016-532E0A6246B0}"/>
              </a:ext>
            </a:extLst>
          </p:cNvPr>
          <p:cNvSpPr txBox="1">
            <a:spLocks noChangeArrowheads="1"/>
          </p:cNvSpPr>
          <p:nvPr>
            <p:custDataLst>
              <p:tags r:id="rId30"/>
            </p:custDataLst>
          </p:nvPr>
        </p:nvSpPr>
        <p:spPr bwMode="auto">
          <a:xfrm>
            <a:off x="535359" y="184337"/>
            <a:ext cx="1650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Background</a:t>
            </a:r>
          </a:p>
        </p:txBody>
      </p:sp>
      <p:sp>
        <p:nvSpPr>
          <p:cNvPr id="35" name="PA_文本框 5">
            <a:extLst>
              <a:ext uri="{FF2B5EF4-FFF2-40B4-BE49-F238E27FC236}">
                <a16:creationId xmlns:a16="http://schemas.microsoft.com/office/drawing/2014/main" id="{4DDC4888-EC4E-AC4A-9218-A064278CA85E}"/>
              </a:ext>
            </a:extLst>
          </p:cNvPr>
          <p:cNvSpPr txBox="1">
            <a:spLocks noChangeArrowheads="1"/>
          </p:cNvSpPr>
          <p:nvPr>
            <p:custDataLst>
              <p:tags r:id="rId31"/>
            </p:custDataLst>
          </p:nvPr>
        </p:nvSpPr>
        <p:spPr bwMode="auto">
          <a:xfrm>
            <a:off x="535359" y="509426"/>
            <a:ext cx="1729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Policy summary</a:t>
            </a:r>
          </a:p>
        </p:txBody>
      </p:sp>
      <p:sp>
        <p:nvSpPr>
          <p:cNvPr id="36" name="PA_文本框 5">
            <a:extLst>
              <a:ext uri="{FF2B5EF4-FFF2-40B4-BE49-F238E27FC236}">
                <a16:creationId xmlns:a16="http://schemas.microsoft.com/office/drawing/2014/main" id="{018E8242-C497-4A85-8D76-AE7D4863B80F}"/>
              </a:ext>
            </a:extLst>
          </p:cNvPr>
          <p:cNvSpPr txBox="1">
            <a:spLocks noChangeArrowheads="1"/>
          </p:cNvSpPr>
          <p:nvPr>
            <p:custDataLst>
              <p:tags r:id="rId32"/>
            </p:custDataLst>
          </p:nvPr>
        </p:nvSpPr>
        <p:spPr bwMode="auto">
          <a:xfrm>
            <a:off x="535359" y="830797"/>
            <a:ext cx="21724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200" dirty="0">
                <a:latin typeface="Noto Sans S Chinese Medium" panose="020B0600000000000000" pitchFamily="34" charset="-122"/>
                <a:ea typeface="Noto Sans S Chinese Medium" panose="020B0600000000000000" pitchFamily="34" charset="-122"/>
              </a:rPr>
              <a:t>Point policy in recent years </a:t>
            </a:r>
          </a:p>
        </p:txBody>
      </p:sp>
    </p:spTree>
    <p:extLst>
      <p:ext uri="{BB962C8B-B14F-4D97-AF65-F5344CB8AC3E}">
        <p14:creationId xmlns:p14="http://schemas.microsoft.com/office/powerpoint/2010/main" val="348186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27">
            <a:extLst>
              <a:ext uri="{FF2B5EF4-FFF2-40B4-BE49-F238E27FC236}">
                <a16:creationId xmlns:a16="http://schemas.microsoft.com/office/drawing/2014/main" id="{29D98C30-976E-6548-BA26-0FDD4537EA5A}"/>
              </a:ext>
            </a:extLst>
          </p:cNvPr>
          <p:cNvSpPr>
            <a:spLocks noChangeArrowheads="1"/>
          </p:cNvSpPr>
          <p:nvPr>
            <p:custDataLst>
              <p:tags r:id="rId1"/>
            </p:custDataLst>
          </p:nvPr>
        </p:nvSpPr>
        <p:spPr bwMode="auto">
          <a:xfrm>
            <a:off x="4276724" y="1000500"/>
            <a:ext cx="590550" cy="587556"/>
          </a:xfrm>
          <a:prstGeom prst="ellipse">
            <a:avLst/>
          </a:pr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3" name="PA_椭圆 28">
            <a:extLst>
              <a:ext uri="{FF2B5EF4-FFF2-40B4-BE49-F238E27FC236}">
                <a16:creationId xmlns:a16="http://schemas.microsoft.com/office/drawing/2014/main" id="{B4D49DE7-B785-3E49-A3DC-7D55CEDD5892}"/>
              </a:ext>
            </a:extLst>
          </p:cNvPr>
          <p:cNvSpPr>
            <a:spLocks noChangeArrowheads="1"/>
          </p:cNvSpPr>
          <p:nvPr>
            <p:custDataLst>
              <p:tags r:id="rId2"/>
            </p:custDataLst>
          </p:nvPr>
        </p:nvSpPr>
        <p:spPr bwMode="auto">
          <a:xfrm>
            <a:off x="4276724" y="1886599"/>
            <a:ext cx="590550" cy="589145"/>
          </a:xfrm>
          <a:prstGeom prst="ellipse">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4" name="PA_椭圆 29">
            <a:extLst>
              <a:ext uri="{FF2B5EF4-FFF2-40B4-BE49-F238E27FC236}">
                <a16:creationId xmlns:a16="http://schemas.microsoft.com/office/drawing/2014/main" id="{BC5BCA76-CDDE-DB4A-9F36-8DEEE74FC4D0}"/>
              </a:ext>
            </a:extLst>
          </p:cNvPr>
          <p:cNvSpPr>
            <a:spLocks noChangeArrowheads="1"/>
          </p:cNvSpPr>
          <p:nvPr>
            <p:custDataLst>
              <p:tags r:id="rId3"/>
            </p:custDataLst>
          </p:nvPr>
        </p:nvSpPr>
        <p:spPr bwMode="auto">
          <a:xfrm>
            <a:off x="4276724" y="2774285"/>
            <a:ext cx="590550" cy="589144"/>
          </a:xfrm>
          <a:prstGeom prst="ellipse">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5" name="PA_椭圆 30">
            <a:extLst>
              <a:ext uri="{FF2B5EF4-FFF2-40B4-BE49-F238E27FC236}">
                <a16:creationId xmlns:a16="http://schemas.microsoft.com/office/drawing/2014/main" id="{A23CAECE-BAFD-4749-92ED-F9B4EE185A91}"/>
              </a:ext>
            </a:extLst>
          </p:cNvPr>
          <p:cNvSpPr>
            <a:spLocks noChangeArrowheads="1"/>
          </p:cNvSpPr>
          <p:nvPr>
            <p:custDataLst>
              <p:tags r:id="rId4"/>
            </p:custDataLst>
          </p:nvPr>
        </p:nvSpPr>
        <p:spPr bwMode="auto">
          <a:xfrm>
            <a:off x="4276724" y="3661971"/>
            <a:ext cx="590550" cy="589145"/>
          </a:xfrm>
          <a:prstGeom prst="ellipse">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Noto Sans S Chinese Medium" panose="020B0600000000000000" pitchFamily="34" charset="-122"/>
              <a:ea typeface="Noto Sans S Chinese Medium" panose="020B0600000000000000" pitchFamily="34" charset="-122"/>
            </a:endParaRPr>
          </a:p>
        </p:txBody>
      </p:sp>
      <p:sp>
        <p:nvSpPr>
          <p:cNvPr id="6" name="PA_任意多边形 31">
            <a:extLst>
              <a:ext uri="{FF2B5EF4-FFF2-40B4-BE49-F238E27FC236}">
                <a16:creationId xmlns:a16="http://schemas.microsoft.com/office/drawing/2014/main" id="{F955E05E-34CF-FB4A-AC6C-6EEAC609BDA4}"/>
              </a:ext>
            </a:extLst>
          </p:cNvPr>
          <p:cNvSpPr>
            <a:spLocks/>
          </p:cNvSpPr>
          <p:nvPr>
            <p:custDataLst>
              <p:tags r:id="rId5"/>
            </p:custDataLst>
          </p:nvPr>
        </p:nvSpPr>
        <p:spPr bwMode="auto">
          <a:xfrm>
            <a:off x="4065587" y="789298"/>
            <a:ext cx="1012825" cy="3673020"/>
          </a:xfrm>
          <a:custGeom>
            <a:avLst/>
            <a:gdLst>
              <a:gd name="T0" fmla="*/ 416 w 833"/>
              <a:gd name="T1" fmla="*/ 2194 h 3027"/>
              <a:gd name="T2" fmla="*/ 416 w 833"/>
              <a:gd name="T3" fmla="*/ 2194 h 3027"/>
              <a:gd name="T4" fmla="*/ 102 w 833"/>
              <a:gd name="T5" fmla="*/ 1879 h 3027"/>
              <a:gd name="T6" fmla="*/ 416 w 833"/>
              <a:gd name="T7" fmla="*/ 1564 h 3027"/>
              <a:gd name="T8" fmla="*/ 416 w 833"/>
              <a:gd name="T9" fmla="*/ 1564 h 3027"/>
              <a:gd name="T10" fmla="*/ 833 w 833"/>
              <a:gd name="T11" fmla="*/ 1148 h 3027"/>
              <a:gd name="T12" fmla="*/ 416 w 833"/>
              <a:gd name="T13" fmla="*/ 731 h 3027"/>
              <a:gd name="T14" fmla="*/ 416 w 833"/>
              <a:gd name="T15" fmla="*/ 731 h 3027"/>
              <a:gd name="T16" fmla="*/ 102 w 833"/>
              <a:gd name="T17" fmla="*/ 416 h 3027"/>
              <a:gd name="T18" fmla="*/ 416 w 833"/>
              <a:gd name="T19" fmla="*/ 102 h 3027"/>
              <a:gd name="T20" fmla="*/ 416 w 833"/>
              <a:gd name="T21" fmla="*/ 0 h 3027"/>
              <a:gd name="T22" fmla="*/ 0 w 833"/>
              <a:gd name="T23" fmla="*/ 416 h 3027"/>
              <a:gd name="T24" fmla="*/ 416 w 833"/>
              <a:gd name="T25" fmla="*/ 833 h 3027"/>
              <a:gd name="T26" fmla="*/ 416 w 833"/>
              <a:gd name="T27" fmla="*/ 833 h 3027"/>
              <a:gd name="T28" fmla="*/ 731 w 833"/>
              <a:gd name="T29" fmla="*/ 1148 h 3027"/>
              <a:gd name="T30" fmla="*/ 416 w 833"/>
              <a:gd name="T31" fmla="*/ 1462 h 3027"/>
              <a:gd name="T32" fmla="*/ 416 w 833"/>
              <a:gd name="T33" fmla="*/ 1462 h 3027"/>
              <a:gd name="T34" fmla="*/ 0 w 833"/>
              <a:gd name="T35" fmla="*/ 1879 h 3027"/>
              <a:gd name="T36" fmla="*/ 416 w 833"/>
              <a:gd name="T37" fmla="*/ 2296 h 3027"/>
              <a:gd name="T38" fmla="*/ 416 w 833"/>
              <a:gd name="T39" fmla="*/ 2296 h 3027"/>
              <a:gd name="T40" fmla="*/ 731 w 833"/>
              <a:gd name="T41" fmla="*/ 2610 h 3027"/>
              <a:gd name="T42" fmla="*/ 416 w 833"/>
              <a:gd name="T43" fmla="*/ 2925 h 3027"/>
              <a:gd name="T44" fmla="*/ 416 w 833"/>
              <a:gd name="T45" fmla="*/ 3027 h 3027"/>
              <a:gd name="T46" fmla="*/ 833 w 833"/>
              <a:gd name="T47" fmla="*/ 2610 h 3027"/>
              <a:gd name="T48" fmla="*/ 416 w 833"/>
              <a:gd name="T49" fmla="*/ 2194 h 3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3" h="3027">
                <a:moveTo>
                  <a:pt x="416" y="2194"/>
                </a:moveTo>
                <a:cubicBezTo>
                  <a:pt x="416" y="2194"/>
                  <a:pt x="416" y="2194"/>
                  <a:pt x="416" y="2194"/>
                </a:cubicBezTo>
                <a:cubicBezTo>
                  <a:pt x="243" y="2194"/>
                  <a:pt x="102" y="2053"/>
                  <a:pt x="102" y="1879"/>
                </a:cubicBezTo>
                <a:cubicBezTo>
                  <a:pt x="102" y="1705"/>
                  <a:pt x="243" y="1564"/>
                  <a:pt x="416" y="1564"/>
                </a:cubicBezTo>
                <a:cubicBezTo>
                  <a:pt x="416" y="1564"/>
                  <a:pt x="416" y="1564"/>
                  <a:pt x="416" y="1564"/>
                </a:cubicBezTo>
                <a:cubicBezTo>
                  <a:pt x="647" y="1564"/>
                  <a:pt x="833" y="1378"/>
                  <a:pt x="833" y="1148"/>
                </a:cubicBezTo>
                <a:cubicBezTo>
                  <a:pt x="833" y="918"/>
                  <a:pt x="647" y="731"/>
                  <a:pt x="416" y="731"/>
                </a:cubicBezTo>
                <a:cubicBezTo>
                  <a:pt x="416" y="731"/>
                  <a:pt x="416" y="731"/>
                  <a:pt x="416" y="731"/>
                </a:cubicBezTo>
                <a:cubicBezTo>
                  <a:pt x="243" y="731"/>
                  <a:pt x="102" y="590"/>
                  <a:pt x="102" y="416"/>
                </a:cubicBezTo>
                <a:cubicBezTo>
                  <a:pt x="102" y="243"/>
                  <a:pt x="243" y="102"/>
                  <a:pt x="416" y="102"/>
                </a:cubicBezTo>
                <a:cubicBezTo>
                  <a:pt x="416" y="0"/>
                  <a:pt x="416" y="0"/>
                  <a:pt x="416" y="0"/>
                </a:cubicBezTo>
                <a:cubicBezTo>
                  <a:pt x="186" y="0"/>
                  <a:pt x="0" y="186"/>
                  <a:pt x="0" y="416"/>
                </a:cubicBezTo>
                <a:cubicBezTo>
                  <a:pt x="0" y="646"/>
                  <a:pt x="186" y="833"/>
                  <a:pt x="416" y="833"/>
                </a:cubicBezTo>
                <a:cubicBezTo>
                  <a:pt x="416" y="833"/>
                  <a:pt x="416" y="833"/>
                  <a:pt x="416" y="833"/>
                </a:cubicBezTo>
                <a:cubicBezTo>
                  <a:pt x="590" y="833"/>
                  <a:pt x="731" y="974"/>
                  <a:pt x="731" y="1148"/>
                </a:cubicBezTo>
                <a:cubicBezTo>
                  <a:pt x="731" y="1321"/>
                  <a:pt x="590" y="1462"/>
                  <a:pt x="416" y="1462"/>
                </a:cubicBezTo>
                <a:cubicBezTo>
                  <a:pt x="416" y="1462"/>
                  <a:pt x="416" y="1462"/>
                  <a:pt x="416" y="1462"/>
                </a:cubicBezTo>
                <a:cubicBezTo>
                  <a:pt x="186" y="1462"/>
                  <a:pt x="0" y="1649"/>
                  <a:pt x="0" y="1879"/>
                </a:cubicBezTo>
                <a:cubicBezTo>
                  <a:pt x="0" y="2109"/>
                  <a:pt x="186" y="2296"/>
                  <a:pt x="416" y="2296"/>
                </a:cubicBezTo>
                <a:cubicBezTo>
                  <a:pt x="416" y="2296"/>
                  <a:pt x="416" y="2296"/>
                  <a:pt x="416" y="2296"/>
                </a:cubicBezTo>
                <a:cubicBezTo>
                  <a:pt x="590" y="2296"/>
                  <a:pt x="731" y="2437"/>
                  <a:pt x="731" y="2610"/>
                </a:cubicBezTo>
                <a:cubicBezTo>
                  <a:pt x="731" y="2784"/>
                  <a:pt x="590" y="2925"/>
                  <a:pt x="416" y="2925"/>
                </a:cubicBezTo>
                <a:cubicBezTo>
                  <a:pt x="416" y="3027"/>
                  <a:pt x="416" y="3027"/>
                  <a:pt x="416" y="3027"/>
                </a:cubicBezTo>
                <a:cubicBezTo>
                  <a:pt x="647" y="3027"/>
                  <a:pt x="833" y="2841"/>
                  <a:pt x="833" y="2610"/>
                </a:cubicBezTo>
                <a:cubicBezTo>
                  <a:pt x="833" y="2380"/>
                  <a:pt x="647" y="2194"/>
                  <a:pt x="416" y="2194"/>
                </a:cubicBezTo>
                <a:close/>
              </a:path>
            </a:pathLst>
          </a:custGeom>
          <a:solidFill>
            <a:schemeClr val="bg1">
              <a:lumMod val="9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7" name="PA_任意多边形 32">
            <a:extLst>
              <a:ext uri="{FF2B5EF4-FFF2-40B4-BE49-F238E27FC236}">
                <a16:creationId xmlns:a16="http://schemas.microsoft.com/office/drawing/2014/main" id="{D76A6BFF-E129-2743-9E8B-739BF9888A5D}"/>
              </a:ext>
            </a:extLst>
          </p:cNvPr>
          <p:cNvSpPr>
            <a:spLocks/>
          </p:cNvSpPr>
          <p:nvPr>
            <p:custDataLst>
              <p:tags r:id="rId6"/>
            </p:custDataLst>
          </p:nvPr>
        </p:nvSpPr>
        <p:spPr bwMode="auto">
          <a:xfrm>
            <a:off x="4976812" y="1097368"/>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8" name="PA_任意多边形 33">
            <a:extLst>
              <a:ext uri="{FF2B5EF4-FFF2-40B4-BE49-F238E27FC236}">
                <a16:creationId xmlns:a16="http://schemas.microsoft.com/office/drawing/2014/main" id="{6483674F-6CA6-D649-BD8E-5F8272ADCA62}"/>
              </a:ext>
            </a:extLst>
          </p:cNvPr>
          <p:cNvSpPr>
            <a:spLocks/>
          </p:cNvSpPr>
          <p:nvPr>
            <p:custDataLst>
              <p:tags r:id="rId7"/>
            </p:custDataLst>
          </p:nvPr>
        </p:nvSpPr>
        <p:spPr bwMode="auto">
          <a:xfrm>
            <a:off x="3914775" y="1981878"/>
            <a:ext cx="268287" cy="398586"/>
          </a:xfrm>
          <a:custGeom>
            <a:avLst/>
            <a:gdLst>
              <a:gd name="T0" fmla="*/ 169 w 169"/>
              <a:gd name="T1" fmla="*/ 251 h 251"/>
              <a:gd name="T2" fmla="*/ 78 w 169"/>
              <a:gd name="T3" fmla="*/ 126 h 251"/>
              <a:gd name="T4" fmla="*/ 169 w 169"/>
              <a:gd name="T5" fmla="*/ 0 h 251"/>
              <a:gd name="T6" fmla="*/ 91 w 169"/>
              <a:gd name="T7" fmla="*/ 0 h 251"/>
              <a:gd name="T8" fmla="*/ 0 w 169"/>
              <a:gd name="T9" fmla="*/ 126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6"/>
                </a:lnTo>
                <a:lnTo>
                  <a:pt x="169" y="0"/>
                </a:lnTo>
                <a:lnTo>
                  <a:pt x="91" y="0"/>
                </a:lnTo>
                <a:lnTo>
                  <a:pt x="0" y="126"/>
                </a:lnTo>
                <a:lnTo>
                  <a:pt x="91" y="251"/>
                </a:lnTo>
                <a:lnTo>
                  <a:pt x="169" y="251"/>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PA_任意多边形 34">
            <a:extLst>
              <a:ext uri="{FF2B5EF4-FFF2-40B4-BE49-F238E27FC236}">
                <a16:creationId xmlns:a16="http://schemas.microsoft.com/office/drawing/2014/main" id="{12196693-23E7-184D-8516-E9A6A13F0D6C}"/>
              </a:ext>
            </a:extLst>
          </p:cNvPr>
          <p:cNvSpPr>
            <a:spLocks/>
          </p:cNvSpPr>
          <p:nvPr>
            <p:custDataLst>
              <p:tags r:id="rId8"/>
            </p:custDataLst>
          </p:nvPr>
        </p:nvSpPr>
        <p:spPr bwMode="auto">
          <a:xfrm>
            <a:off x="3914775" y="3757251"/>
            <a:ext cx="268287" cy="398586"/>
          </a:xfrm>
          <a:custGeom>
            <a:avLst/>
            <a:gdLst>
              <a:gd name="T0" fmla="*/ 169 w 169"/>
              <a:gd name="T1" fmla="*/ 251 h 251"/>
              <a:gd name="T2" fmla="*/ 78 w 169"/>
              <a:gd name="T3" fmla="*/ 125 h 251"/>
              <a:gd name="T4" fmla="*/ 169 w 169"/>
              <a:gd name="T5" fmla="*/ 0 h 251"/>
              <a:gd name="T6" fmla="*/ 91 w 169"/>
              <a:gd name="T7" fmla="*/ 0 h 251"/>
              <a:gd name="T8" fmla="*/ 0 w 169"/>
              <a:gd name="T9" fmla="*/ 125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5"/>
                </a:lnTo>
                <a:lnTo>
                  <a:pt x="169" y="0"/>
                </a:lnTo>
                <a:lnTo>
                  <a:pt x="91" y="0"/>
                </a:lnTo>
                <a:lnTo>
                  <a:pt x="0" y="125"/>
                </a:lnTo>
                <a:lnTo>
                  <a:pt x="91" y="251"/>
                </a:lnTo>
                <a:lnTo>
                  <a:pt x="169" y="251"/>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PA_任意多边形 35">
            <a:extLst>
              <a:ext uri="{FF2B5EF4-FFF2-40B4-BE49-F238E27FC236}">
                <a16:creationId xmlns:a16="http://schemas.microsoft.com/office/drawing/2014/main" id="{75D1525E-7B73-F743-8258-59D655706857}"/>
              </a:ext>
            </a:extLst>
          </p:cNvPr>
          <p:cNvSpPr>
            <a:spLocks/>
          </p:cNvSpPr>
          <p:nvPr>
            <p:custDataLst>
              <p:tags r:id="rId9"/>
            </p:custDataLst>
          </p:nvPr>
        </p:nvSpPr>
        <p:spPr bwMode="auto">
          <a:xfrm>
            <a:off x="4976812" y="2869564"/>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11" name="PA_淘宝店chenying0907 50">
            <a:extLst>
              <a:ext uri="{FF2B5EF4-FFF2-40B4-BE49-F238E27FC236}">
                <a16:creationId xmlns:a16="http://schemas.microsoft.com/office/drawing/2014/main" id="{847061C6-59C3-824F-BF5D-DD6097BA443D}"/>
              </a:ext>
            </a:extLst>
          </p:cNvPr>
          <p:cNvGrpSpPr>
            <a:grpSpLocks/>
          </p:cNvGrpSpPr>
          <p:nvPr>
            <p:custDataLst>
              <p:tags r:id="rId10"/>
            </p:custDataLst>
          </p:nvPr>
        </p:nvGrpSpPr>
        <p:grpSpPr bwMode="auto">
          <a:xfrm>
            <a:off x="4467224" y="2073981"/>
            <a:ext cx="227012" cy="215967"/>
            <a:chOff x="2809" y="1408"/>
            <a:chExt cx="143" cy="136"/>
          </a:xfrm>
        </p:grpSpPr>
        <p:sp>
          <p:nvSpPr>
            <p:cNvPr id="12" name="淘宝店chenying0907 36">
              <a:extLst>
                <a:ext uri="{FF2B5EF4-FFF2-40B4-BE49-F238E27FC236}">
                  <a16:creationId xmlns:a16="http://schemas.microsoft.com/office/drawing/2014/main" id="{E25539BD-D4BC-9E48-B165-818E01F941A6}"/>
                </a:ext>
              </a:extLst>
            </p:cNvPr>
            <p:cNvSpPr>
              <a:spLocks/>
            </p:cNvSpPr>
            <p:nvPr/>
          </p:nvSpPr>
          <p:spPr bwMode="auto">
            <a:xfrm>
              <a:off x="2884" y="1457"/>
              <a:ext cx="68" cy="66"/>
            </a:xfrm>
            <a:custGeom>
              <a:avLst/>
              <a:gdLst>
                <a:gd name="T0" fmla="*/ 75 w 88"/>
                <a:gd name="T1" fmla="*/ 30 h 86"/>
                <a:gd name="T2" fmla="*/ 58 w 88"/>
                <a:gd name="T3" fmla="*/ 30 h 86"/>
                <a:gd name="T4" fmla="*/ 58 w 88"/>
                <a:gd name="T5" fmla="*/ 13 h 86"/>
                <a:gd name="T6" fmla="*/ 44 w 88"/>
                <a:gd name="T7" fmla="*/ 0 h 86"/>
                <a:gd name="T8" fmla="*/ 31 w 88"/>
                <a:gd name="T9" fmla="*/ 13 h 86"/>
                <a:gd name="T10" fmla="*/ 31 w 88"/>
                <a:gd name="T11" fmla="*/ 30 h 86"/>
                <a:gd name="T12" fmla="*/ 14 w 88"/>
                <a:gd name="T13" fmla="*/ 30 h 86"/>
                <a:gd name="T14" fmla="*/ 0 w 88"/>
                <a:gd name="T15" fmla="*/ 43 h 86"/>
                <a:gd name="T16" fmla="*/ 14 w 88"/>
                <a:gd name="T17" fmla="*/ 56 h 86"/>
                <a:gd name="T18" fmla="*/ 31 w 88"/>
                <a:gd name="T19" fmla="*/ 56 h 86"/>
                <a:gd name="T20" fmla="*/ 31 w 88"/>
                <a:gd name="T21" fmla="*/ 73 h 86"/>
                <a:gd name="T22" fmla="*/ 44 w 88"/>
                <a:gd name="T23" fmla="*/ 86 h 86"/>
                <a:gd name="T24" fmla="*/ 58 w 88"/>
                <a:gd name="T25" fmla="*/ 73 h 86"/>
                <a:gd name="T26" fmla="*/ 58 w 88"/>
                <a:gd name="T27" fmla="*/ 56 h 86"/>
                <a:gd name="T28" fmla="*/ 75 w 88"/>
                <a:gd name="T29" fmla="*/ 56 h 86"/>
                <a:gd name="T30" fmla="*/ 88 w 88"/>
                <a:gd name="T31" fmla="*/ 43 h 86"/>
                <a:gd name="T32" fmla="*/ 75 w 88"/>
                <a:gd name="T33"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75" y="30"/>
                  </a:moveTo>
                  <a:cubicBezTo>
                    <a:pt x="58" y="30"/>
                    <a:pt x="58" y="30"/>
                    <a:pt x="58" y="30"/>
                  </a:cubicBezTo>
                  <a:cubicBezTo>
                    <a:pt x="58" y="13"/>
                    <a:pt x="58" y="13"/>
                    <a:pt x="58" y="13"/>
                  </a:cubicBezTo>
                  <a:cubicBezTo>
                    <a:pt x="58" y="6"/>
                    <a:pt x="52" y="0"/>
                    <a:pt x="44" y="0"/>
                  </a:cubicBezTo>
                  <a:cubicBezTo>
                    <a:pt x="37" y="0"/>
                    <a:pt x="31" y="6"/>
                    <a:pt x="31" y="13"/>
                  </a:cubicBezTo>
                  <a:cubicBezTo>
                    <a:pt x="31" y="30"/>
                    <a:pt x="31" y="30"/>
                    <a:pt x="31" y="30"/>
                  </a:cubicBezTo>
                  <a:cubicBezTo>
                    <a:pt x="14" y="30"/>
                    <a:pt x="14" y="30"/>
                    <a:pt x="14" y="30"/>
                  </a:cubicBezTo>
                  <a:cubicBezTo>
                    <a:pt x="6" y="30"/>
                    <a:pt x="0" y="36"/>
                    <a:pt x="0" y="43"/>
                  </a:cubicBezTo>
                  <a:cubicBezTo>
                    <a:pt x="0" y="50"/>
                    <a:pt x="6" y="56"/>
                    <a:pt x="14" y="56"/>
                  </a:cubicBezTo>
                  <a:cubicBezTo>
                    <a:pt x="31" y="56"/>
                    <a:pt x="31" y="56"/>
                    <a:pt x="31" y="56"/>
                  </a:cubicBezTo>
                  <a:cubicBezTo>
                    <a:pt x="31" y="73"/>
                    <a:pt x="31" y="73"/>
                    <a:pt x="31" y="73"/>
                  </a:cubicBezTo>
                  <a:cubicBezTo>
                    <a:pt x="31" y="80"/>
                    <a:pt x="37" y="86"/>
                    <a:pt x="44" y="86"/>
                  </a:cubicBezTo>
                  <a:cubicBezTo>
                    <a:pt x="52" y="86"/>
                    <a:pt x="58" y="80"/>
                    <a:pt x="58" y="73"/>
                  </a:cubicBezTo>
                  <a:cubicBezTo>
                    <a:pt x="58" y="56"/>
                    <a:pt x="58" y="56"/>
                    <a:pt x="58" y="56"/>
                  </a:cubicBezTo>
                  <a:cubicBezTo>
                    <a:pt x="75" y="56"/>
                    <a:pt x="75" y="56"/>
                    <a:pt x="75" y="56"/>
                  </a:cubicBezTo>
                  <a:cubicBezTo>
                    <a:pt x="82" y="56"/>
                    <a:pt x="88" y="50"/>
                    <a:pt x="88" y="43"/>
                  </a:cubicBezTo>
                  <a:cubicBezTo>
                    <a:pt x="88" y="36"/>
                    <a:pt x="82" y="30"/>
                    <a:pt x="75"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淘宝店chenying0907 37">
              <a:extLst>
                <a:ext uri="{FF2B5EF4-FFF2-40B4-BE49-F238E27FC236}">
                  <a16:creationId xmlns:a16="http://schemas.microsoft.com/office/drawing/2014/main" id="{72F5BA0D-0D4B-8942-B421-642AF44D5AA1}"/>
                </a:ext>
              </a:extLst>
            </p:cNvPr>
            <p:cNvSpPr>
              <a:spLocks noEditPoints="1"/>
            </p:cNvSpPr>
            <p:nvPr/>
          </p:nvSpPr>
          <p:spPr bwMode="auto">
            <a:xfrm>
              <a:off x="2809" y="1408"/>
              <a:ext cx="105" cy="136"/>
            </a:xfrm>
            <a:custGeom>
              <a:avLst/>
              <a:gdLst>
                <a:gd name="T0" fmla="*/ 70 w 138"/>
                <a:gd name="T1" fmla="*/ 68 h 178"/>
                <a:gd name="T2" fmla="*/ 105 w 138"/>
                <a:gd name="T3" fmla="*/ 34 h 178"/>
                <a:gd name="T4" fmla="*/ 70 w 138"/>
                <a:gd name="T5" fmla="*/ 0 h 178"/>
                <a:gd name="T6" fmla="*/ 35 w 138"/>
                <a:gd name="T7" fmla="*/ 34 h 178"/>
                <a:gd name="T8" fmla="*/ 70 w 138"/>
                <a:gd name="T9" fmla="*/ 68 h 178"/>
                <a:gd name="T10" fmla="*/ 138 w 138"/>
                <a:gd name="T11" fmla="*/ 165 h 178"/>
                <a:gd name="T12" fmla="*/ 110 w 138"/>
                <a:gd name="T13" fmla="*/ 135 h 178"/>
                <a:gd name="T14" fmla="*/ 80 w 138"/>
                <a:gd name="T15" fmla="*/ 108 h 178"/>
                <a:gd name="T16" fmla="*/ 98 w 138"/>
                <a:gd name="T17" fmla="*/ 87 h 178"/>
                <a:gd name="T18" fmla="*/ 69 w 138"/>
                <a:gd name="T19" fmla="*/ 78 h 178"/>
                <a:gd name="T20" fmla="*/ 0 w 138"/>
                <a:gd name="T21" fmla="*/ 173 h 178"/>
                <a:gd name="T22" fmla="*/ 0 w 138"/>
                <a:gd name="T23" fmla="*/ 178 h 178"/>
                <a:gd name="T24" fmla="*/ 138 w 138"/>
                <a:gd name="T25" fmla="*/ 178 h 178"/>
                <a:gd name="T26" fmla="*/ 138 w 138"/>
                <a:gd name="T27" fmla="*/ 173 h 178"/>
                <a:gd name="T28" fmla="*/ 138 w 138"/>
                <a:gd name="T29" fmla="*/ 16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78">
                  <a:moveTo>
                    <a:pt x="70" y="68"/>
                  </a:moveTo>
                  <a:cubicBezTo>
                    <a:pt x="89" y="68"/>
                    <a:pt x="105" y="53"/>
                    <a:pt x="105" y="34"/>
                  </a:cubicBezTo>
                  <a:cubicBezTo>
                    <a:pt x="105" y="15"/>
                    <a:pt x="89" y="0"/>
                    <a:pt x="70" y="0"/>
                  </a:cubicBezTo>
                  <a:cubicBezTo>
                    <a:pt x="50" y="0"/>
                    <a:pt x="35" y="15"/>
                    <a:pt x="35" y="34"/>
                  </a:cubicBezTo>
                  <a:cubicBezTo>
                    <a:pt x="35" y="53"/>
                    <a:pt x="50" y="68"/>
                    <a:pt x="70" y="68"/>
                  </a:cubicBezTo>
                  <a:close/>
                  <a:moveTo>
                    <a:pt x="138" y="165"/>
                  </a:moveTo>
                  <a:cubicBezTo>
                    <a:pt x="128" y="165"/>
                    <a:pt x="110" y="161"/>
                    <a:pt x="110" y="135"/>
                  </a:cubicBezTo>
                  <a:cubicBezTo>
                    <a:pt x="110" y="135"/>
                    <a:pt x="77" y="138"/>
                    <a:pt x="80" y="108"/>
                  </a:cubicBezTo>
                  <a:cubicBezTo>
                    <a:pt x="81" y="95"/>
                    <a:pt x="90" y="89"/>
                    <a:pt x="98" y="87"/>
                  </a:cubicBezTo>
                  <a:cubicBezTo>
                    <a:pt x="89" y="81"/>
                    <a:pt x="80" y="78"/>
                    <a:pt x="69" y="78"/>
                  </a:cubicBezTo>
                  <a:cubicBezTo>
                    <a:pt x="31" y="78"/>
                    <a:pt x="0" y="120"/>
                    <a:pt x="0" y="173"/>
                  </a:cubicBezTo>
                  <a:cubicBezTo>
                    <a:pt x="0" y="174"/>
                    <a:pt x="0" y="176"/>
                    <a:pt x="0" y="178"/>
                  </a:cubicBezTo>
                  <a:cubicBezTo>
                    <a:pt x="138" y="178"/>
                    <a:pt x="138" y="178"/>
                    <a:pt x="138" y="178"/>
                  </a:cubicBezTo>
                  <a:cubicBezTo>
                    <a:pt x="138" y="176"/>
                    <a:pt x="138" y="174"/>
                    <a:pt x="138" y="173"/>
                  </a:cubicBezTo>
                  <a:cubicBezTo>
                    <a:pt x="138" y="170"/>
                    <a:pt x="138" y="168"/>
                    <a:pt x="138"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14" name="PA_淘宝店chenying0907 49">
            <a:extLst>
              <a:ext uri="{FF2B5EF4-FFF2-40B4-BE49-F238E27FC236}">
                <a16:creationId xmlns:a16="http://schemas.microsoft.com/office/drawing/2014/main" id="{3854FCAF-D8AE-3140-9096-B47669576FD3}"/>
              </a:ext>
            </a:extLst>
          </p:cNvPr>
          <p:cNvGrpSpPr>
            <a:grpSpLocks/>
          </p:cNvGrpSpPr>
          <p:nvPr>
            <p:custDataLst>
              <p:tags r:id="rId11"/>
            </p:custDataLst>
          </p:nvPr>
        </p:nvGrpSpPr>
        <p:grpSpPr bwMode="auto">
          <a:xfrm>
            <a:off x="4484687" y="1168827"/>
            <a:ext cx="195263" cy="268371"/>
            <a:chOff x="2820" y="838"/>
            <a:chExt cx="123" cy="169"/>
          </a:xfrm>
        </p:grpSpPr>
        <p:sp>
          <p:nvSpPr>
            <p:cNvPr id="15" name="淘宝店chenying0907 38">
              <a:extLst>
                <a:ext uri="{FF2B5EF4-FFF2-40B4-BE49-F238E27FC236}">
                  <a16:creationId xmlns:a16="http://schemas.microsoft.com/office/drawing/2014/main" id="{DFF65A83-30F3-2146-B272-C8E7B8B87BF3}"/>
                </a:ext>
              </a:extLst>
            </p:cNvPr>
            <p:cNvSpPr>
              <a:spLocks noEditPoints="1"/>
            </p:cNvSpPr>
            <p:nvPr/>
          </p:nvSpPr>
          <p:spPr bwMode="auto">
            <a:xfrm>
              <a:off x="2841" y="856"/>
              <a:ext cx="55" cy="70"/>
            </a:xfrm>
            <a:custGeom>
              <a:avLst/>
              <a:gdLst>
                <a:gd name="T0" fmla="*/ 69 w 72"/>
                <a:gd name="T1" fmla="*/ 17 h 91"/>
                <a:gd name="T2" fmla="*/ 3 w 72"/>
                <a:gd name="T3" fmla="*/ 17 h 91"/>
                <a:gd name="T4" fmla="*/ 0 w 72"/>
                <a:gd name="T5" fmla="*/ 20 h 91"/>
                <a:gd name="T6" fmla="*/ 3 w 72"/>
                <a:gd name="T7" fmla="*/ 23 h 91"/>
                <a:gd name="T8" fmla="*/ 69 w 72"/>
                <a:gd name="T9" fmla="*/ 23 h 91"/>
                <a:gd name="T10" fmla="*/ 72 w 72"/>
                <a:gd name="T11" fmla="*/ 20 h 91"/>
                <a:gd name="T12" fmla="*/ 69 w 72"/>
                <a:gd name="T13" fmla="*/ 17 h 91"/>
                <a:gd name="T14" fmla="*/ 3 w 72"/>
                <a:gd name="T15" fmla="*/ 6 h 91"/>
                <a:gd name="T16" fmla="*/ 69 w 72"/>
                <a:gd name="T17" fmla="*/ 6 h 91"/>
                <a:gd name="T18" fmla="*/ 72 w 72"/>
                <a:gd name="T19" fmla="*/ 3 h 91"/>
                <a:gd name="T20" fmla="*/ 69 w 72"/>
                <a:gd name="T21" fmla="*/ 0 h 91"/>
                <a:gd name="T22" fmla="*/ 3 w 72"/>
                <a:gd name="T23" fmla="*/ 0 h 91"/>
                <a:gd name="T24" fmla="*/ 0 w 72"/>
                <a:gd name="T25" fmla="*/ 3 h 91"/>
                <a:gd name="T26" fmla="*/ 3 w 72"/>
                <a:gd name="T27" fmla="*/ 6 h 91"/>
                <a:gd name="T28" fmla="*/ 0 w 72"/>
                <a:gd name="T29" fmla="*/ 37 h 91"/>
                <a:gd name="T30" fmla="*/ 3 w 72"/>
                <a:gd name="T31" fmla="*/ 40 h 91"/>
                <a:gd name="T32" fmla="*/ 50 w 72"/>
                <a:gd name="T33" fmla="*/ 40 h 91"/>
                <a:gd name="T34" fmla="*/ 67 w 72"/>
                <a:gd name="T35" fmla="*/ 34 h 91"/>
                <a:gd name="T36" fmla="*/ 3 w 72"/>
                <a:gd name="T37" fmla="*/ 34 h 91"/>
                <a:gd name="T38" fmla="*/ 0 w 72"/>
                <a:gd name="T39" fmla="*/ 37 h 91"/>
                <a:gd name="T40" fmla="*/ 0 w 72"/>
                <a:gd name="T41" fmla="*/ 54 h 91"/>
                <a:gd name="T42" fmla="*/ 3 w 72"/>
                <a:gd name="T43" fmla="*/ 57 h 91"/>
                <a:gd name="T44" fmla="*/ 31 w 72"/>
                <a:gd name="T45" fmla="*/ 57 h 91"/>
                <a:gd name="T46" fmla="*/ 36 w 72"/>
                <a:gd name="T47" fmla="*/ 51 h 91"/>
                <a:gd name="T48" fmla="*/ 3 w 72"/>
                <a:gd name="T49" fmla="*/ 51 h 91"/>
                <a:gd name="T50" fmla="*/ 0 w 72"/>
                <a:gd name="T51" fmla="*/ 54 h 91"/>
                <a:gd name="T52" fmla="*/ 0 w 72"/>
                <a:gd name="T53" fmla="*/ 71 h 91"/>
                <a:gd name="T54" fmla="*/ 3 w 72"/>
                <a:gd name="T55" fmla="*/ 74 h 91"/>
                <a:gd name="T56" fmla="*/ 22 w 72"/>
                <a:gd name="T57" fmla="*/ 74 h 91"/>
                <a:gd name="T58" fmla="*/ 24 w 72"/>
                <a:gd name="T59" fmla="*/ 68 h 91"/>
                <a:gd name="T60" fmla="*/ 3 w 72"/>
                <a:gd name="T61" fmla="*/ 68 h 91"/>
                <a:gd name="T62" fmla="*/ 0 w 72"/>
                <a:gd name="T63" fmla="*/ 71 h 91"/>
                <a:gd name="T64" fmla="*/ 0 w 72"/>
                <a:gd name="T65" fmla="*/ 88 h 91"/>
                <a:gd name="T66" fmla="*/ 3 w 72"/>
                <a:gd name="T67" fmla="*/ 91 h 91"/>
                <a:gd name="T68" fmla="*/ 18 w 72"/>
                <a:gd name="T69" fmla="*/ 91 h 91"/>
                <a:gd name="T70" fmla="*/ 19 w 72"/>
                <a:gd name="T71" fmla="*/ 85 h 91"/>
                <a:gd name="T72" fmla="*/ 3 w 72"/>
                <a:gd name="T73" fmla="*/ 85 h 91"/>
                <a:gd name="T74" fmla="*/ 0 w 72"/>
                <a:gd name="T75"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91">
                  <a:moveTo>
                    <a:pt x="69" y="17"/>
                  </a:moveTo>
                  <a:cubicBezTo>
                    <a:pt x="3" y="17"/>
                    <a:pt x="3" y="17"/>
                    <a:pt x="3" y="17"/>
                  </a:cubicBezTo>
                  <a:cubicBezTo>
                    <a:pt x="1" y="17"/>
                    <a:pt x="0" y="19"/>
                    <a:pt x="0" y="20"/>
                  </a:cubicBezTo>
                  <a:cubicBezTo>
                    <a:pt x="0" y="22"/>
                    <a:pt x="1" y="23"/>
                    <a:pt x="3" y="23"/>
                  </a:cubicBezTo>
                  <a:cubicBezTo>
                    <a:pt x="69" y="23"/>
                    <a:pt x="69" y="23"/>
                    <a:pt x="69" y="23"/>
                  </a:cubicBezTo>
                  <a:cubicBezTo>
                    <a:pt x="71" y="23"/>
                    <a:pt x="72" y="22"/>
                    <a:pt x="72" y="20"/>
                  </a:cubicBezTo>
                  <a:cubicBezTo>
                    <a:pt x="72" y="19"/>
                    <a:pt x="71" y="17"/>
                    <a:pt x="69" y="17"/>
                  </a:cubicBezTo>
                  <a:close/>
                  <a:moveTo>
                    <a:pt x="3" y="6"/>
                  </a:moveTo>
                  <a:cubicBezTo>
                    <a:pt x="69" y="6"/>
                    <a:pt x="69" y="6"/>
                    <a:pt x="69" y="6"/>
                  </a:cubicBezTo>
                  <a:cubicBezTo>
                    <a:pt x="71" y="6"/>
                    <a:pt x="72" y="5"/>
                    <a:pt x="72" y="3"/>
                  </a:cubicBezTo>
                  <a:cubicBezTo>
                    <a:pt x="72" y="2"/>
                    <a:pt x="71" y="0"/>
                    <a:pt x="69" y="0"/>
                  </a:cubicBezTo>
                  <a:cubicBezTo>
                    <a:pt x="3" y="0"/>
                    <a:pt x="3" y="0"/>
                    <a:pt x="3" y="0"/>
                  </a:cubicBezTo>
                  <a:cubicBezTo>
                    <a:pt x="1" y="0"/>
                    <a:pt x="0" y="2"/>
                    <a:pt x="0" y="3"/>
                  </a:cubicBezTo>
                  <a:cubicBezTo>
                    <a:pt x="0" y="5"/>
                    <a:pt x="1" y="6"/>
                    <a:pt x="3" y="6"/>
                  </a:cubicBezTo>
                  <a:close/>
                  <a:moveTo>
                    <a:pt x="0" y="37"/>
                  </a:moveTo>
                  <a:cubicBezTo>
                    <a:pt x="0" y="39"/>
                    <a:pt x="1" y="40"/>
                    <a:pt x="3" y="40"/>
                  </a:cubicBezTo>
                  <a:cubicBezTo>
                    <a:pt x="50" y="40"/>
                    <a:pt x="50" y="40"/>
                    <a:pt x="50" y="40"/>
                  </a:cubicBezTo>
                  <a:cubicBezTo>
                    <a:pt x="56" y="37"/>
                    <a:pt x="61" y="35"/>
                    <a:pt x="67" y="34"/>
                  </a:cubicBezTo>
                  <a:cubicBezTo>
                    <a:pt x="3" y="34"/>
                    <a:pt x="3" y="34"/>
                    <a:pt x="3" y="34"/>
                  </a:cubicBezTo>
                  <a:cubicBezTo>
                    <a:pt x="1" y="34"/>
                    <a:pt x="0" y="35"/>
                    <a:pt x="0" y="37"/>
                  </a:cubicBezTo>
                  <a:close/>
                  <a:moveTo>
                    <a:pt x="0" y="54"/>
                  </a:moveTo>
                  <a:cubicBezTo>
                    <a:pt x="0" y="56"/>
                    <a:pt x="1" y="57"/>
                    <a:pt x="3" y="57"/>
                  </a:cubicBezTo>
                  <a:cubicBezTo>
                    <a:pt x="31" y="57"/>
                    <a:pt x="31" y="57"/>
                    <a:pt x="31" y="57"/>
                  </a:cubicBezTo>
                  <a:cubicBezTo>
                    <a:pt x="32" y="55"/>
                    <a:pt x="34" y="53"/>
                    <a:pt x="36" y="51"/>
                  </a:cubicBezTo>
                  <a:cubicBezTo>
                    <a:pt x="3" y="51"/>
                    <a:pt x="3" y="51"/>
                    <a:pt x="3" y="51"/>
                  </a:cubicBezTo>
                  <a:cubicBezTo>
                    <a:pt x="1" y="51"/>
                    <a:pt x="0" y="52"/>
                    <a:pt x="0" y="54"/>
                  </a:cubicBezTo>
                  <a:close/>
                  <a:moveTo>
                    <a:pt x="0" y="71"/>
                  </a:moveTo>
                  <a:cubicBezTo>
                    <a:pt x="0" y="72"/>
                    <a:pt x="1" y="74"/>
                    <a:pt x="3" y="74"/>
                  </a:cubicBezTo>
                  <a:cubicBezTo>
                    <a:pt x="22" y="74"/>
                    <a:pt x="22" y="74"/>
                    <a:pt x="22" y="74"/>
                  </a:cubicBezTo>
                  <a:cubicBezTo>
                    <a:pt x="22" y="72"/>
                    <a:pt x="23" y="70"/>
                    <a:pt x="24" y="68"/>
                  </a:cubicBezTo>
                  <a:cubicBezTo>
                    <a:pt x="3" y="68"/>
                    <a:pt x="3" y="68"/>
                    <a:pt x="3" y="68"/>
                  </a:cubicBezTo>
                  <a:cubicBezTo>
                    <a:pt x="1" y="68"/>
                    <a:pt x="0" y="69"/>
                    <a:pt x="0" y="71"/>
                  </a:cubicBezTo>
                  <a:close/>
                  <a:moveTo>
                    <a:pt x="0" y="88"/>
                  </a:moveTo>
                  <a:cubicBezTo>
                    <a:pt x="0" y="89"/>
                    <a:pt x="1" y="91"/>
                    <a:pt x="3" y="91"/>
                  </a:cubicBezTo>
                  <a:cubicBezTo>
                    <a:pt x="18" y="91"/>
                    <a:pt x="18" y="91"/>
                    <a:pt x="18" y="91"/>
                  </a:cubicBezTo>
                  <a:cubicBezTo>
                    <a:pt x="19" y="89"/>
                    <a:pt x="19" y="87"/>
                    <a:pt x="19" y="85"/>
                  </a:cubicBezTo>
                  <a:cubicBezTo>
                    <a:pt x="3" y="85"/>
                    <a:pt x="3" y="85"/>
                    <a:pt x="3" y="85"/>
                  </a:cubicBezTo>
                  <a:cubicBezTo>
                    <a:pt x="1" y="85"/>
                    <a:pt x="0" y="86"/>
                    <a:pt x="0"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淘宝店chenying0907 39">
              <a:extLst>
                <a:ext uri="{FF2B5EF4-FFF2-40B4-BE49-F238E27FC236}">
                  <a16:creationId xmlns:a16="http://schemas.microsoft.com/office/drawing/2014/main" id="{1389F485-501F-FC4F-8D40-951420D4B5EB}"/>
                </a:ext>
              </a:extLst>
            </p:cNvPr>
            <p:cNvSpPr>
              <a:spLocks noEditPoints="1"/>
            </p:cNvSpPr>
            <p:nvPr/>
          </p:nvSpPr>
          <p:spPr bwMode="auto">
            <a:xfrm>
              <a:off x="2860" y="887"/>
              <a:ext cx="83" cy="81"/>
            </a:xfrm>
            <a:custGeom>
              <a:avLst/>
              <a:gdLst>
                <a:gd name="T0" fmla="*/ 90 w 109"/>
                <a:gd name="T1" fmla="*/ 19 h 106"/>
                <a:gd name="T2" fmla="*/ 20 w 109"/>
                <a:gd name="T3" fmla="*/ 19 h 106"/>
                <a:gd name="T4" fmla="*/ 20 w 109"/>
                <a:gd name="T5" fmla="*/ 87 h 106"/>
                <a:gd name="T6" fmla="*/ 90 w 109"/>
                <a:gd name="T7" fmla="*/ 87 h 106"/>
                <a:gd name="T8" fmla="*/ 90 w 109"/>
                <a:gd name="T9" fmla="*/ 19 h 106"/>
                <a:gd name="T10" fmla="*/ 30 w 109"/>
                <a:gd name="T11" fmla="*/ 77 h 106"/>
                <a:gd name="T12" fmla="*/ 30 w 109"/>
                <a:gd name="T13" fmla="*/ 29 h 106"/>
                <a:gd name="T14" fmla="*/ 79 w 109"/>
                <a:gd name="T15" fmla="*/ 29 h 106"/>
                <a:gd name="T16" fmla="*/ 79 w 109"/>
                <a:gd name="T17" fmla="*/ 77 h 106"/>
                <a:gd name="T18" fmla="*/ 30 w 109"/>
                <a:gd name="T1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6">
                  <a:moveTo>
                    <a:pt x="90" y="19"/>
                  </a:moveTo>
                  <a:cubicBezTo>
                    <a:pt x="70" y="0"/>
                    <a:pt x="39" y="0"/>
                    <a:pt x="20" y="19"/>
                  </a:cubicBezTo>
                  <a:cubicBezTo>
                    <a:pt x="0" y="38"/>
                    <a:pt x="0" y="68"/>
                    <a:pt x="20" y="87"/>
                  </a:cubicBezTo>
                  <a:cubicBezTo>
                    <a:pt x="39" y="106"/>
                    <a:pt x="70" y="106"/>
                    <a:pt x="90" y="87"/>
                  </a:cubicBezTo>
                  <a:cubicBezTo>
                    <a:pt x="109" y="68"/>
                    <a:pt x="109" y="38"/>
                    <a:pt x="90" y="19"/>
                  </a:cubicBezTo>
                  <a:close/>
                  <a:moveTo>
                    <a:pt x="30" y="77"/>
                  </a:moveTo>
                  <a:cubicBezTo>
                    <a:pt x="17" y="64"/>
                    <a:pt x="17" y="42"/>
                    <a:pt x="30" y="29"/>
                  </a:cubicBezTo>
                  <a:cubicBezTo>
                    <a:pt x="44" y="16"/>
                    <a:pt x="66" y="16"/>
                    <a:pt x="79" y="29"/>
                  </a:cubicBezTo>
                  <a:cubicBezTo>
                    <a:pt x="92" y="42"/>
                    <a:pt x="92" y="64"/>
                    <a:pt x="79" y="77"/>
                  </a:cubicBezTo>
                  <a:cubicBezTo>
                    <a:pt x="66" y="90"/>
                    <a:pt x="44" y="90"/>
                    <a:pt x="30"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淘宝店chenying0907 40">
              <a:extLst>
                <a:ext uri="{FF2B5EF4-FFF2-40B4-BE49-F238E27FC236}">
                  <a16:creationId xmlns:a16="http://schemas.microsoft.com/office/drawing/2014/main" id="{820146B3-79CD-1642-8199-E36EA4C2D6DD}"/>
                </a:ext>
              </a:extLst>
            </p:cNvPr>
            <p:cNvSpPr>
              <a:spLocks noEditPoints="1"/>
            </p:cNvSpPr>
            <p:nvPr/>
          </p:nvSpPr>
          <p:spPr bwMode="auto">
            <a:xfrm>
              <a:off x="2820" y="955"/>
              <a:ext cx="53" cy="52"/>
            </a:xfrm>
            <a:custGeom>
              <a:avLst/>
              <a:gdLst>
                <a:gd name="T0" fmla="*/ 65 w 69"/>
                <a:gd name="T1" fmla="*/ 4 h 68"/>
                <a:gd name="T2" fmla="*/ 51 w 69"/>
                <a:gd name="T3" fmla="*/ 4 h 68"/>
                <a:gd name="T4" fmla="*/ 51 w 69"/>
                <a:gd name="T5" fmla="*/ 4 h 68"/>
                <a:gd name="T6" fmla="*/ 65 w 69"/>
                <a:gd name="T7" fmla="*/ 18 h 68"/>
                <a:gd name="T8" fmla="*/ 65 w 69"/>
                <a:gd name="T9" fmla="*/ 18 h 68"/>
                <a:gd name="T10" fmla="*/ 65 w 69"/>
                <a:gd name="T11" fmla="*/ 4 h 68"/>
                <a:gd name="T12" fmla="*/ 4 w 69"/>
                <a:gd name="T13" fmla="*/ 50 h 68"/>
                <a:gd name="T14" fmla="*/ 4 w 69"/>
                <a:gd name="T15" fmla="*/ 64 h 68"/>
                <a:gd name="T16" fmla="*/ 18 w 69"/>
                <a:gd name="T17" fmla="*/ 64 h 68"/>
                <a:gd name="T18" fmla="*/ 60 w 69"/>
                <a:gd name="T19" fmla="*/ 23 h 68"/>
                <a:gd name="T20" fmla="*/ 46 w 69"/>
                <a:gd name="T21" fmla="*/ 9 h 68"/>
                <a:gd name="T22" fmla="*/ 4 w 69"/>
                <a:gd name="T23"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8">
                  <a:moveTo>
                    <a:pt x="65" y="4"/>
                  </a:moveTo>
                  <a:cubicBezTo>
                    <a:pt x="61" y="0"/>
                    <a:pt x="55" y="0"/>
                    <a:pt x="51" y="4"/>
                  </a:cubicBezTo>
                  <a:cubicBezTo>
                    <a:pt x="51" y="4"/>
                    <a:pt x="51" y="4"/>
                    <a:pt x="51" y="4"/>
                  </a:cubicBezTo>
                  <a:cubicBezTo>
                    <a:pt x="65" y="18"/>
                    <a:pt x="65" y="18"/>
                    <a:pt x="65" y="18"/>
                  </a:cubicBezTo>
                  <a:cubicBezTo>
                    <a:pt x="65" y="18"/>
                    <a:pt x="65" y="18"/>
                    <a:pt x="65" y="18"/>
                  </a:cubicBezTo>
                  <a:cubicBezTo>
                    <a:pt x="69" y="14"/>
                    <a:pt x="69" y="8"/>
                    <a:pt x="65" y="4"/>
                  </a:cubicBezTo>
                  <a:close/>
                  <a:moveTo>
                    <a:pt x="4" y="50"/>
                  </a:moveTo>
                  <a:cubicBezTo>
                    <a:pt x="0" y="54"/>
                    <a:pt x="0" y="60"/>
                    <a:pt x="4" y="64"/>
                  </a:cubicBezTo>
                  <a:cubicBezTo>
                    <a:pt x="8" y="68"/>
                    <a:pt x="14" y="68"/>
                    <a:pt x="18" y="64"/>
                  </a:cubicBezTo>
                  <a:cubicBezTo>
                    <a:pt x="60" y="23"/>
                    <a:pt x="60" y="23"/>
                    <a:pt x="60" y="23"/>
                  </a:cubicBezTo>
                  <a:cubicBezTo>
                    <a:pt x="46" y="9"/>
                    <a:pt x="46" y="9"/>
                    <a:pt x="46" y="9"/>
                  </a:cubicBez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8" name="淘宝店chenying0907 41">
              <a:extLst>
                <a:ext uri="{FF2B5EF4-FFF2-40B4-BE49-F238E27FC236}">
                  <a16:creationId xmlns:a16="http://schemas.microsoft.com/office/drawing/2014/main" id="{A3FFB8C6-6E20-CA4A-8EAF-0139E73C4ECE}"/>
                </a:ext>
              </a:extLst>
            </p:cNvPr>
            <p:cNvSpPr>
              <a:spLocks/>
            </p:cNvSpPr>
            <p:nvPr/>
          </p:nvSpPr>
          <p:spPr bwMode="auto">
            <a:xfrm>
              <a:off x="2823" y="838"/>
              <a:ext cx="91" cy="104"/>
            </a:xfrm>
            <a:custGeom>
              <a:avLst/>
              <a:gdLst>
                <a:gd name="T0" fmla="*/ 57 w 119"/>
                <a:gd name="T1" fmla="*/ 125 h 136"/>
                <a:gd name="T2" fmla="*/ 18 w 119"/>
                <a:gd name="T3" fmla="*/ 125 h 136"/>
                <a:gd name="T4" fmla="*/ 11 w 119"/>
                <a:gd name="T5" fmla="*/ 119 h 136"/>
                <a:gd name="T6" fmla="*/ 11 w 119"/>
                <a:gd name="T7" fmla="*/ 18 h 136"/>
                <a:gd name="T8" fmla="*/ 18 w 119"/>
                <a:gd name="T9" fmla="*/ 12 h 136"/>
                <a:gd name="T10" fmla="*/ 100 w 119"/>
                <a:gd name="T11" fmla="*/ 12 h 136"/>
                <a:gd name="T12" fmla="*/ 107 w 119"/>
                <a:gd name="T13" fmla="*/ 18 h 136"/>
                <a:gd name="T14" fmla="*/ 107 w 119"/>
                <a:gd name="T15" fmla="*/ 71 h 136"/>
                <a:gd name="T16" fmla="*/ 119 w 119"/>
                <a:gd name="T17" fmla="*/ 73 h 136"/>
                <a:gd name="T18" fmla="*/ 119 w 119"/>
                <a:gd name="T19" fmla="*/ 18 h 136"/>
                <a:gd name="T20" fmla="*/ 100 w 119"/>
                <a:gd name="T21" fmla="*/ 0 h 136"/>
                <a:gd name="T22" fmla="*/ 18 w 119"/>
                <a:gd name="T23" fmla="*/ 0 h 136"/>
                <a:gd name="T24" fmla="*/ 0 w 119"/>
                <a:gd name="T25" fmla="*/ 18 h 136"/>
                <a:gd name="T26" fmla="*/ 0 w 119"/>
                <a:gd name="T27" fmla="*/ 119 h 136"/>
                <a:gd name="T28" fmla="*/ 18 w 119"/>
                <a:gd name="T29" fmla="*/ 136 h 136"/>
                <a:gd name="T30" fmla="*/ 61 w 119"/>
                <a:gd name="T31" fmla="*/ 136 h 136"/>
                <a:gd name="T32" fmla="*/ 57 w 119"/>
                <a:gd name="T33"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36">
                  <a:moveTo>
                    <a:pt x="57" y="125"/>
                  </a:moveTo>
                  <a:cubicBezTo>
                    <a:pt x="18" y="125"/>
                    <a:pt x="18" y="125"/>
                    <a:pt x="18" y="125"/>
                  </a:cubicBezTo>
                  <a:cubicBezTo>
                    <a:pt x="14" y="125"/>
                    <a:pt x="11" y="122"/>
                    <a:pt x="11" y="119"/>
                  </a:cubicBezTo>
                  <a:cubicBezTo>
                    <a:pt x="11" y="18"/>
                    <a:pt x="11" y="18"/>
                    <a:pt x="11" y="18"/>
                  </a:cubicBezTo>
                  <a:cubicBezTo>
                    <a:pt x="11" y="15"/>
                    <a:pt x="14" y="12"/>
                    <a:pt x="18" y="12"/>
                  </a:cubicBezTo>
                  <a:cubicBezTo>
                    <a:pt x="100" y="12"/>
                    <a:pt x="100" y="12"/>
                    <a:pt x="100" y="12"/>
                  </a:cubicBezTo>
                  <a:cubicBezTo>
                    <a:pt x="104" y="12"/>
                    <a:pt x="107" y="15"/>
                    <a:pt x="107" y="18"/>
                  </a:cubicBezTo>
                  <a:cubicBezTo>
                    <a:pt x="107" y="71"/>
                    <a:pt x="107" y="71"/>
                    <a:pt x="107" y="71"/>
                  </a:cubicBezTo>
                  <a:cubicBezTo>
                    <a:pt x="111" y="71"/>
                    <a:pt x="115" y="72"/>
                    <a:pt x="119" y="73"/>
                  </a:cubicBezTo>
                  <a:cubicBezTo>
                    <a:pt x="119" y="18"/>
                    <a:pt x="119" y="18"/>
                    <a:pt x="119" y="18"/>
                  </a:cubicBezTo>
                  <a:cubicBezTo>
                    <a:pt x="119" y="8"/>
                    <a:pt x="111" y="0"/>
                    <a:pt x="100" y="0"/>
                  </a:cubicBezTo>
                  <a:cubicBezTo>
                    <a:pt x="18" y="0"/>
                    <a:pt x="18" y="0"/>
                    <a:pt x="18" y="0"/>
                  </a:cubicBezTo>
                  <a:cubicBezTo>
                    <a:pt x="8" y="0"/>
                    <a:pt x="0" y="8"/>
                    <a:pt x="0" y="18"/>
                  </a:cubicBezTo>
                  <a:cubicBezTo>
                    <a:pt x="0" y="119"/>
                    <a:pt x="0" y="119"/>
                    <a:pt x="0" y="119"/>
                  </a:cubicBezTo>
                  <a:cubicBezTo>
                    <a:pt x="0" y="128"/>
                    <a:pt x="8" y="136"/>
                    <a:pt x="18" y="136"/>
                  </a:cubicBezTo>
                  <a:cubicBezTo>
                    <a:pt x="61" y="136"/>
                    <a:pt x="61" y="136"/>
                    <a:pt x="61" y="136"/>
                  </a:cubicBezTo>
                  <a:cubicBezTo>
                    <a:pt x="59" y="133"/>
                    <a:pt x="58" y="129"/>
                    <a:pt x="57" y="1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19" name="PA_淘宝店chenying0907 51">
            <a:extLst>
              <a:ext uri="{FF2B5EF4-FFF2-40B4-BE49-F238E27FC236}">
                <a16:creationId xmlns:a16="http://schemas.microsoft.com/office/drawing/2014/main" id="{320BDB80-117D-574A-AC23-60CE68AAC7C2}"/>
              </a:ext>
            </a:extLst>
          </p:cNvPr>
          <p:cNvGrpSpPr>
            <a:grpSpLocks/>
          </p:cNvGrpSpPr>
          <p:nvPr>
            <p:custDataLst>
              <p:tags r:id="rId12"/>
            </p:custDataLst>
          </p:nvPr>
        </p:nvGrpSpPr>
        <p:grpSpPr bwMode="auto">
          <a:xfrm>
            <a:off x="4454524" y="2982312"/>
            <a:ext cx="215900" cy="174679"/>
            <a:chOff x="2801" y="1980"/>
            <a:chExt cx="136" cy="110"/>
          </a:xfrm>
        </p:grpSpPr>
        <p:sp>
          <p:nvSpPr>
            <p:cNvPr id="20" name="淘宝店chenying0907 42">
              <a:extLst>
                <a:ext uri="{FF2B5EF4-FFF2-40B4-BE49-F238E27FC236}">
                  <a16:creationId xmlns:a16="http://schemas.microsoft.com/office/drawing/2014/main" id="{35DA1237-4B00-3C4B-9753-AD0204392E36}"/>
                </a:ext>
              </a:extLst>
            </p:cNvPr>
            <p:cNvSpPr>
              <a:spLocks noEditPoints="1"/>
            </p:cNvSpPr>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1" name="淘宝店chenying0907 43">
              <a:extLst>
                <a:ext uri="{FF2B5EF4-FFF2-40B4-BE49-F238E27FC236}">
                  <a16:creationId xmlns:a16="http://schemas.microsoft.com/office/drawing/2014/main" id="{245ABC86-963D-884D-B973-738B26FB1AED}"/>
                </a:ext>
              </a:extLst>
            </p:cNvPr>
            <p:cNvSpPr>
              <a:spLocks/>
            </p:cNvSpPr>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grpSp>
        <p:nvGrpSpPr>
          <p:cNvPr id="22" name="PA_淘宝店chenying0907 52">
            <a:extLst>
              <a:ext uri="{FF2B5EF4-FFF2-40B4-BE49-F238E27FC236}">
                <a16:creationId xmlns:a16="http://schemas.microsoft.com/office/drawing/2014/main" id="{41A66AF7-2257-C445-B9AB-D277E3FE8BCE}"/>
              </a:ext>
            </a:extLst>
          </p:cNvPr>
          <p:cNvGrpSpPr>
            <a:grpSpLocks/>
          </p:cNvGrpSpPr>
          <p:nvPr>
            <p:custDataLst>
              <p:tags r:id="rId13"/>
            </p:custDataLst>
          </p:nvPr>
        </p:nvGrpSpPr>
        <p:grpSpPr bwMode="auto">
          <a:xfrm>
            <a:off x="4498974" y="3835063"/>
            <a:ext cx="177800" cy="242962"/>
            <a:chOff x="2829" y="2517"/>
            <a:chExt cx="112" cy="153"/>
          </a:xfrm>
        </p:grpSpPr>
        <p:sp>
          <p:nvSpPr>
            <p:cNvPr id="23" name="淘宝店chenying0907 44">
              <a:extLst>
                <a:ext uri="{FF2B5EF4-FFF2-40B4-BE49-F238E27FC236}">
                  <a16:creationId xmlns:a16="http://schemas.microsoft.com/office/drawing/2014/main" id="{6F0814C7-B1BA-5641-9044-3D7AFCEBFB55}"/>
                </a:ext>
              </a:extLst>
            </p:cNvPr>
            <p:cNvSpPr>
              <a:spLocks noEditPoints="1"/>
            </p:cNvSpPr>
            <p:nvPr/>
          </p:nvSpPr>
          <p:spPr bwMode="auto">
            <a:xfrm>
              <a:off x="2829" y="2517"/>
              <a:ext cx="112" cy="153"/>
            </a:xfrm>
            <a:custGeom>
              <a:avLst/>
              <a:gdLst>
                <a:gd name="T0" fmla="*/ 112 w 112"/>
                <a:gd name="T1" fmla="*/ 30 h 153"/>
                <a:gd name="T2" fmla="*/ 82 w 112"/>
                <a:gd name="T3" fmla="*/ 0 h 153"/>
                <a:gd name="T4" fmla="*/ 0 w 112"/>
                <a:gd name="T5" fmla="*/ 0 h 153"/>
                <a:gd name="T6" fmla="*/ 0 w 112"/>
                <a:gd name="T7" fmla="*/ 153 h 153"/>
                <a:gd name="T8" fmla="*/ 112 w 112"/>
                <a:gd name="T9" fmla="*/ 153 h 153"/>
                <a:gd name="T10" fmla="*/ 112 w 112"/>
                <a:gd name="T11" fmla="*/ 30 h 153"/>
                <a:gd name="T12" fmla="*/ 99 w 112"/>
                <a:gd name="T13" fmla="*/ 34 h 153"/>
                <a:gd name="T14" fmla="*/ 79 w 112"/>
                <a:gd name="T15" fmla="*/ 34 h 153"/>
                <a:gd name="T16" fmla="*/ 79 w 112"/>
                <a:gd name="T17" fmla="*/ 14 h 153"/>
                <a:gd name="T18" fmla="*/ 99 w 112"/>
                <a:gd name="T19" fmla="*/ 34 h 153"/>
                <a:gd name="T20" fmla="*/ 99 w 112"/>
                <a:gd name="T21" fmla="*/ 141 h 153"/>
                <a:gd name="T22" fmla="*/ 12 w 112"/>
                <a:gd name="T23" fmla="*/ 141 h 153"/>
                <a:gd name="T24" fmla="*/ 12 w 112"/>
                <a:gd name="T25" fmla="*/ 12 h 153"/>
                <a:gd name="T26" fmla="*/ 67 w 112"/>
                <a:gd name="T27" fmla="*/ 12 h 153"/>
                <a:gd name="T28" fmla="*/ 67 w 112"/>
                <a:gd name="T29" fmla="*/ 46 h 153"/>
                <a:gd name="T30" fmla="*/ 99 w 112"/>
                <a:gd name="T31" fmla="*/ 46 h 153"/>
                <a:gd name="T32" fmla="*/ 99 w 112"/>
                <a:gd name="T33"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3">
                  <a:moveTo>
                    <a:pt x="112" y="30"/>
                  </a:moveTo>
                  <a:lnTo>
                    <a:pt x="82" y="0"/>
                  </a:lnTo>
                  <a:lnTo>
                    <a:pt x="0" y="0"/>
                  </a:lnTo>
                  <a:lnTo>
                    <a:pt x="0" y="153"/>
                  </a:lnTo>
                  <a:lnTo>
                    <a:pt x="112" y="153"/>
                  </a:lnTo>
                  <a:lnTo>
                    <a:pt x="112" y="30"/>
                  </a:lnTo>
                  <a:close/>
                  <a:moveTo>
                    <a:pt x="99" y="34"/>
                  </a:moveTo>
                  <a:lnTo>
                    <a:pt x="79" y="34"/>
                  </a:lnTo>
                  <a:lnTo>
                    <a:pt x="79" y="14"/>
                  </a:lnTo>
                  <a:lnTo>
                    <a:pt x="99" y="34"/>
                  </a:lnTo>
                  <a:close/>
                  <a:moveTo>
                    <a:pt x="99" y="141"/>
                  </a:moveTo>
                  <a:lnTo>
                    <a:pt x="12" y="141"/>
                  </a:lnTo>
                  <a:lnTo>
                    <a:pt x="12" y="12"/>
                  </a:lnTo>
                  <a:lnTo>
                    <a:pt x="67" y="12"/>
                  </a:lnTo>
                  <a:lnTo>
                    <a:pt x="67" y="46"/>
                  </a:lnTo>
                  <a:lnTo>
                    <a:pt x="99" y="46"/>
                  </a:lnTo>
                  <a:lnTo>
                    <a:pt x="99" y="1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4" name="Rectangle 45">
              <a:extLst>
                <a:ext uri="{FF2B5EF4-FFF2-40B4-BE49-F238E27FC236}">
                  <a16:creationId xmlns:a16="http://schemas.microsoft.com/office/drawing/2014/main" id="{B502FF7E-F840-BD4C-BD69-21FE05C44845}"/>
                </a:ext>
              </a:extLst>
            </p:cNvPr>
            <p:cNvSpPr>
              <a:spLocks noChangeArrowheads="1"/>
            </p:cNvSpPr>
            <p:nvPr/>
          </p:nvSpPr>
          <p:spPr bwMode="auto">
            <a:xfrm>
              <a:off x="2850" y="2557"/>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5" name="Rectangle 46">
              <a:extLst>
                <a:ext uri="{FF2B5EF4-FFF2-40B4-BE49-F238E27FC236}">
                  <a16:creationId xmlns:a16="http://schemas.microsoft.com/office/drawing/2014/main" id="{0852C414-AE04-E945-9F5E-02ED747010ED}"/>
                </a:ext>
              </a:extLst>
            </p:cNvPr>
            <p:cNvSpPr>
              <a:spLocks noChangeArrowheads="1"/>
            </p:cNvSpPr>
            <p:nvPr/>
          </p:nvSpPr>
          <p:spPr bwMode="auto">
            <a:xfrm>
              <a:off x="2850" y="2579"/>
              <a:ext cx="7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Rectangle 47">
              <a:extLst>
                <a:ext uri="{FF2B5EF4-FFF2-40B4-BE49-F238E27FC236}">
                  <a16:creationId xmlns:a16="http://schemas.microsoft.com/office/drawing/2014/main" id="{E7FADD19-D973-1248-B237-99057634B789}"/>
                </a:ext>
              </a:extLst>
            </p:cNvPr>
            <p:cNvSpPr>
              <a:spLocks noChangeArrowheads="1"/>
            </p:cNvSpPr>
            <p:nvPr/>
          </p:nvSpPr>
          <p:spPr bwMode="auto">
            <a:xfrm>
              <a:off x="2850" y="2602"/>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Rectangle 48">
              <a:extLst>
                <a:ext uri="{FF2B5EF4-FFF2-40B4-BE49-F238E27FC236}">
                  <a16:creationId xmlns:a16="http://schemas.microsoft.com/office/drawing/2014/main" id="{8079FD52-7205-7442-8CBF-2865E35F7241}"/>
                </a:ext>
              </a:extLst>
            </p:cNvPr>
            <p:cNvSpPr>
              <a:spLocks noChangeArrowheads="1"/>
            </p:cNvSpPr>
            <p:nvPr/>
          </p:nvSpPr>
          <p:spPr bwMode="auto">
            <a:xfrm>
              <a:off x="2850" y="2625"/>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8" name="PA_淘宝店chenying0907 53">
            <a:extLst>
              <a:ext uri="{FF2B5EF4-FFF2-40B4-BE49-F238E27FC236}">
                <a16:creationId xmlns:a16="http://schemas.microsoft.com/office/drawing/2014/main" id="{8A110790-EB89-8045-B03A-BE183B213DD5}"/>
              </a:ext>
            </a:extLst>
          </p:cNvPr>
          <p:cNvSpPr>
            <a:spLocks noChangeArrowheads="1"/>
          </p:cNvSpPr>
          <p:nvPr>
            <p:custDataLst>
              <p:tags r:id="rId14"/>
            </p:custDataLst>
          </p:nvPr>
        </p:nvSpPr>
        <p:spPr bwMode="auto">
          <a:xfrm>
            <a:off x="5403202" y="713923"/>
            <a:ext cx="342757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2015 </a:t>
            </a:r>
            <a:r>
              <a:rPr lang="en-US" altLang="zh-CN" sz="1000" b="1" dirty="0">
                <a:latin typeface="Noto Sans S Chinese Medium" panose="020B0600000000000000" pitchFamily="34" charset="-122"/>
                <a:ea typeface="Noto Sans S Chinese Medium" panose="020B0600000000000000" pitchFamily="34" charset="-122"/>
              </a:rPr>
              <a:t>"Made in China 2025"</a:t>
            </a:r>
          </a:p>
          <a:p>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Accelerate the promotion of the integration of new-generation information technology and manufacturing technology, and regard intelligent manufacturing as the main direction of deep integration of two technologies; focus on the development of intelligent equipment and intelligent products and promote the </a:t>
            </a:r>
            <a:r>
              <a:rPr lang="en-US" altLang="zh-CN" sz="1000" dirty="0" err="1">
                <a:latin typeface="Noto Sans S Chinese Medium" panose="020B0600000000000000" pitchFamily="34" charset="-122"/>
                <a:ea typeface="Noto Sans S Chinese Medium" panose="020B0600000000000000" pitchFamily="34" charset="-122"/>
              </a:rPr>
              <a:t>intelligentization</a:t>
            </a:r>
            <a:r>
              <a:rPr lang="en-US" altLang="zh-CN" sz="1000" dirty="0">
                <a:latin typeface="Noto Sans S Chinese Medium" panose="020B0600000000000000" pitchFamily="34" charset="-122"/>
                <a:ea typeface="Noto Sans S Chinese Medium" panose="020B0600000000000000" pitchFamily="34" charset="-122"/>
              </a:rPr>
              <a:t> of the production process.</a:t>
            </a:r>
          </a:p>
        </p:txBody>
      </p:sp>
      <p:sp>
        <p:nvSpPr>
          <p:cNvPr id="29" name="PA_淘宝店chenying0907 54">
            <a:extLst>
              <a:ext uri="{FF2B5EF4-FFF2-40B4-BE49-F238E27FC236}">
                <a16:creationId xmlns:a16="http://schemas.microsoft.com/office/drawing/2014/main" id="{1218CEBC-96B8-ED4F-B22F-8C33EB1CE0D4}"/>
              </a:ext>
            </a:extLst>
          </p:cNvPr>
          <p:cNvSpPr>
            <a:spLocks noChangeArrowheads="1"/>
          </p:cNvSpPr>
          <p:nvPr>
            <p:custDataLst>
              <p:tags r:id="rId15"/>
            </p:custDataLst>
          </p:nvPr>
        </p:nvSpPr>
        <p:spPr bwMode="auto">
          <a:xfrm>
            <a:off x="5403202" y="2615320"/>
            <a:ext cx="295275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dirty="0">
                <a:latin typeface="Noto Sans S Chinese Medium" panose="020B0600000000000000" pitchFamily="34" charset="-122"/>
                <a:ea typeface="Noto Sans S Chinese Medium" panose="020B0600000000000000" pitchFamily="34" charset="-122"/>
              </a:rPr>
              <a:t>2017 </a:t>
            </a:r>
            <a:r>
              <a:rPr lang="en-US" altLang="zh-CN" sz="1000" b="1" dirty="0">
                <a:latin typeface="Noto Sans S Chinese Medium" panose="020B0600000000000000" pitchFamily="34" charset="-122"/>
                <a:ea typeface="Noto Sans S Chinese Medium" panose="020B0600000000000000" pitchFamily="34" charset="-122"/>
              </a:rPr>
              <a:t>19th CPC National Congress Report</a:t>
            </a:r>
            <a:endParaRPr lang="zh-CN" altLang="en-US" sz="1000" b="1" dirty="0">
              <a:latin typeface="Noto Sans S Chinese Medium" panose="020B0600000000000000" pitchFamily="34" charset="-122"/>
              <a:ea typeface="Noto Sans S Chinese Medium" panose="020B0600000000000000" pitchFamily="34" charset="-122"/>
            </a:endParaRPr>
          </a:p>
          <a:p>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The artificial intelligence written into the 19th report will promote the deep integration of the Internet, big data, artificial intelligence and the real economy.</a:t>
            </a:r>
          </a:p>
        </p:txBody>
      </p:sp>
      <p:sp>
        <p:nvSpPr>
          <p:cNvPr id="30" name="PA_淘宝店chenying0907 55">
            <a:extLst>
              <a:ext uri="{FF2B5EF4-FFF2-40B4-BE49-F238E27FC236}">
                <a16:creationId xmlns:a16="http://schemas.microsoft.com/office/drawing/2014/main" id="{BB563181-7ECA-004D-9D16-C25BC1F18A71}"/>
              </a:ext>
            </a:extLst>
          </p:cNvPr>
          <p:cNvSpPr>
            <a:spLocks noChangeArrowheads="1"/>
          </p:cNvSpPr>
          <p:nvPr>
            <p:custDataLst>
              <p:tags r:id="rId16"/>
            </p:custDataLst>
          </p:nvPr>
        </p:nvSpPr>
        <p:spPr bwMode="auto">
          <a:xfrm>
            <a:off x="737582" y="1227063"/>
            <a:ext cx="308194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400" b="1" dirty="0">
                <a:latin typeface="Noto Sans S Chinese Medium" panose="020B0600000000000000" pitchFamily="34" charset="-122"/>
                <a:ea typeface="Noto Sans S Chinese Medium" panose="020B0600000000000000" pitchFamily="34" charset="-122"/>
              </a:rPr>
              <a:t>2016</a:t>
            </a:r>
          </a:p>
          <a:p>
            <a:pPr algn="r"/>
            <a:r>
              <a:rPr lang="en-US" altLang="zh-CN" sz="1000" b="1" dirty="0">
                <a:latin typeface="Noto Sans S Chinese Medium" panose="020B0600000000000000" pitchFamily="34" charset="-122"/>
                <a:ea typeface="Noto Sans S Chinese Medium" panose="020B0600000000000000" pitchFamily="34" charset="-122"/>
              </a:rPr>
              <a:t>'13th Five-Year' National Strategic Emerging Industry Development Plan’</a:t>
            </a:r>
          </a:p>
          <a:p>
            <a:pPr algn="r"/>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Develop artificial intelligence, foster the ecology of artificial intelligence industry, and promote the comprehensive integration of artificial intelligence technology into various industries. </a:t>
            </a:r>
          </a:p>
          <a:p>
            <a:pPr algn="r"/>
            <a:r>
              <a:rPr lang="en-US" altLang="zh-CN" sz="1000" dirty="0">
                <a:latin typeface="Noto Sans S Chinese Medium" panose="020B0600000000000000" pitchFamily="34" charset="-122"/>
                <a:ea typeface="Noto Sans S Chinese Medium" panose="020B0600000000000000" pitchFamily="34" charset="-122"/>
              </a:rPr>
              <a:t>.</a:t>
            </a:r>
          </a:p>
        </p:txBody>
      </p:sp>
      <p:sp>
        <p:nvSpPr>
          <p:cNvPr id="31" name="PA_淘宝店chenying0907 56">
            <a:extLst>
              <a:ext uri="{FF2B5EF4-FFF2-40B4-BE49-F238E27FC236}">
                <a16:creationId xmlns:a16="http://schemas.microsoft.com/office/drawing/2014/main" id="{979E4FE0-D5E3-8244-A1C2-5997B879DBC5}"/>
              </a:ext>
            </a:extLst>
          </p:cNvPr>
          <p:cNvSpPr>
            <a:spLocks noChangeArrowheads="1"/>
          </p:cNvSpPr>
          <p:nvPr>
            <p:custDataLst>
              <p:tags r:id="rId17"/>
            </p:custDataLst>
          </p:nvPr>
        </p:nvSpPr>
        <p:spPr bwMode="auto">
          <a:xfrm>
            <a:off x="293415" y="3287187"/>
            <a:ext cx="352611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altLang="zh-CN" sz="1400" b="1" dirty="0">
                <a:latin typeface="Noto Sans S Chinese Medium" panose="020B0600000000000000" pitchFamily="34" charset="-122"/>
                <a:ea typeface="Noto Sans S Chinese Medium" panose="020B0600000000000000" pitchFamily="34" charset="-122"/>
              </a:rPr>
              <a:t>2018 </a:t>
            </a:r>
            <a:r>
              <a:rPr lang="en-US" altLang="zh-CN" sz="1000" b="1" dirty="0">
                <a:latin typeface="Noto Sans S Chinese Medium" panose="020B0600000000000000" pitchFamily="34" charset="-122"/>
                <a:ea typeface="Noto Sans S Chinese Medium" panose="020B0600000000000000" pitchFamily="34" charset="-122"/>
              </a:rPr>
              <a:t>Government Work Report</a:t>
            </a:r>
            <a:endParaRPr lang="zh-CN" altLang="en-US" sz="1000" b="1" dirty="0">
              <a:latin typeface="Noto Sans S Chinese Medium" panose="020B0600000000000000" pitchFamily="34" charset="-122"/>
              <a:ea typeface="Noto Sans S Chinese Medium" panose="020B0600000000000000" pitchFamily="34" charset="-122"/>
            </a:endParaRPr>
          </a:p>
          <a:p>
            <a:pPr algn="r"/>
            <a:endParaRPr lang="en-US" altLang="zh-CN" sz="1000" dirty="0">
              <a:latin typeface="Noto Sans S Chinese Medium" panose="020B0600000000000000" pitchFamily="34" charset="-122"/>
              <a:ea typeface="Noto Sans S Chinese Medium" panose="020B0600000000000000" pitchFamily="34" charset="-122"/>
            </a:endParaRPr>
          </a:p>
          <a:p>
            <a:r>
              <a:rPr lang="en-US" altLang="zh-CN" sz="1000" dirty="0">
                <a:latin typeface="Noto Sans S Chinese Medium" panose="020B0600000000000000" pitchFamily="34" charset="-122"/>
                <a:ea typeface="Noto Sans S Chinese Medium" panose="020B0600000000000000" pitchFamily="34" charset="-122"/>
              </a:rPr>
              <a:t>Artificial intelligence has once again been included in the government work report: to strengthen the development and application of a new generation of artificial intelligence; to promote "Internet +" in the fields of medical care, pension, education, culture, sports, etc.; to develop smart industry and expand smart life.</a:t>
            </a:r>
          </a:p>
        </p:txBody>
      </p:sp>
      <p:grpSp>
        <p:nvGrpSpPr>
          <p:cNvPr id="32" name="PA_淘宝店chenying0907 51">
            <a:extLst>
              <a:ext uri="{FF2B5EF4-FFF2-40B4-BE49-F238E27FC236}">
                <a16:creationId xmlns:a16="http://schemas.microsoft.com/office/drawing/2014/main" id="{7A77C53D-FEF0-BA40-B731-13AB97DAAA68}"/>
              </a:ext>
            </a:extLst>
          </p:cNvPr>
          <p:cNvGrpSpPr/>
          <p:nvPr>
            <p:custDataLst>
              <p:tags r:id="rId18"/>
            </p:custDataLst>
          </p:nvPr>
        </p:nvGrpSpPr>
        <p:grpSpPr>
          <a:xfrm>
            <a:off x="-9190" y="0"/>
            <a:ext cx="620750" cy="791858"/>
            <a:chOff x="0" y="-21236"/>
            <a:chExt cx="3311527" cy="4224338"/>
          </a:xfrm>
        </p:grpSpPr>
        <p:sp>
          <p:nvSpPr>
            <p:cNvPr id="33" name="淘宝店chenying0907 37">
              <a:extLst>
                <a:ext uri="{FF2B5EF4-FFF2-40B4-BE49-F238E27FC236}">
                  <a16:creationId xmlns:a16="http://schemas.microsoft.com/office/drawing/2014/main" id="{5C0E7E8E-0A56-C644-83CE-2EDDDF67DE7A}"/>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4" name="淘宝店chenying0907 38">
              <a:extLst>
                <a:ext uri="{FF2B5EF4-FFF2-40B4-BE49-F238E27FC236}">
                  <a16:creationId xmlns:a16="http://schemas.microsoft.com/office/drawing/2014/main" id="{5CB9A72F-882F-744E-A69F-433BF66ECD4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35" name="淘宝店chenying0907 39">
              <a:extLst>
                <a:ext uri="{FF2B5EF4-FFF2-40B4-BE49-F238E27FC236}">
                  <a16:creationId xmlns:a16="http://schemas.microsoft.com/office/drawing/2014/main" id="{DC24BE6F-39B4-B24D-B20B-F2FEEB688A4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36" name="PA_文本框 4">
            <a:extLst>
              <a:ext uri="{FF2B5EF4-FFF2-40B4-BE49-F238E27FC236}">
                <a16:creationId xmlns:a16="http://schemas.microsoft.com/office/drawing/2014/main" id="{E7242FB5-0D0D-F14D-A72E-C63C03BFEDEA}"/>
              </a:ext>
            </a:extLst>
          </p:cNvPr>
          <p:cNvSpPr txBox="1">
            <a:spLocks noChangeArrowheads="1"/>
          </p:cNvSpPr>
          <p:nvPr>
            <p:custDataLst>
              <p:tags r:id="rId19"/>
            </p:custDataLst>
          </p:nvPr>
        </p:nvSpPr>
        <p:spPr bwMode="auto">
          <a:xfrm>
            <a:off x="535359" y="184337"/>
            <a:ext cx="1650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Background</a:t>
            </a:r>
          </a:p>
        </p:txBody>
      </p:sp>
      <p:sp>
        <p:nvSpPr>
          <p:cNvPr id="37" name="PA_文本框 5">
            <a:extLst>
              <a:ext uri="{FF2B5EF4-FFF2-40B4-BE49-F238E27FC236}">
                <a16:creationId xmlns:a16="http://schemas.microsoft.com/office/drawing/2014/main" id="{83C24A59-D5C4-A64C-BC69-2EC40D685196}"/>
              </a:ext>
            </a:extLst>
          </p:cNvPr>
          <p:cNvSpPr txBox="1">
            <a:spLocks noChangeArrowheads="1"/>
          </p:cNvSpPr>
          <p:nvPr>
            <p:custDataLst>
              <p:tags r:id="rId20"/>
            </p:custDataLst>
          </p:nvPr>
        </p:nvSpPr>
        <p:spPr bwMode="auto">
          <a:xfrm>
            <a:off x="535359" y="509426"/>
            <a:ext cx="1729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Policy summary</a:t>
            </a:r>
          </a:p>
        </p:txBody>
      </p:sp>
      <p:sp>
        <p:nvSpPr>
          <p:cNvPr id="38" name="PA_文本框 5">
            <a:extLst>
              <a:ext uri="{FF2B5EF4-FFF2-40B4-BE49-F238E27FC236}">
                <a16:creationId xmlns:a16="http://schemas.microsoft.com/office/drawing/2014/main" id="{005A86EC-B6FB-4140-BDBC-F790334EFDD5}"/>
              </a:ext>
            </a:extLst>
          </p:cNvPr>
          <p:cNvSpPr txBox="1">
            <a:spLocks noChangeArrowheads="1"/>
          </p:cNvSpPr>
          <p:nvPr>
            <p:custDataLst>
              <p:tags r:id="rId21"/>
            </p:custDataLst>
          </p:nvPr>
        </p:nvSpPr>
        <p:spPr bwMode="auto">
          <a:xfrm>
            <a:off x="535359" y="830797"/>
            <a:ext cx="21724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200" dirty="0">
                <a:latin typeface="Noto Sans S Chinese Medium" panose="020B0600000000000000" pitchFamily="34" charset="-122"/>
                <a:ea typeface="Noto Sans S Chinese Medium" panose="020B0600000000000000" pitchFamily="34" charset="-122"/>
              </a:rPr>
              <a:t>Specifically  </a:t>
            </a:r>
          </a:p>
        </p:txBody>
      </p:sp>
    </p:spTree>
    <p:extLst>
      <p:ext uri="{BB962C8B-B14F-4D97-AF65-F5344CB8AC3E}">
        <p14:creationId xmlns:p14="http://schemas.microsoft.com/office/powerpoint/2010/main" val="330910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_Line 2">
            <a:extLst>
              <a:ext uri="{FF2B5EF4-FFF2-40B4-BE49-F238E27FC236}">
                <a16:creationId xmlns:a16="http://schemas.microsoft.com/office/drawing/2014/main" id="{137ACF17-D729-9D44-B675-A4DADD90762D}"/>
              </a:ext>
            </a:extLst>
          </p:cNvPr>
          <p:cNvSpPr>
            <a:spLocks noChangeShapeType="1"/>
          </p:cNvSpPr>
          <p:nvPr>
            <p:custDataLst>
              <p:tags r:id="rId1"/>
            </p:custDataLst>
          </p:nvPr>
        </p:nvSpPr>
        <p:spPr bwMode="auto">
          <a:xfrm flipV="1">
            <a:off x="5857875" y="3387184"/>
            <a:ext cx="0" cy="1381551"/>
          </a:xfrm>
          <a:prstGeom prst="line">
            <a:avLst/>
          </a:prstGeom>
          <a:noFill/>
          <a:ln w="6350" cmpd="sng">
            <a:solidFill>
              <a:schemeClr val="bg1">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5" name="PA_淘宝店chenying0907 7">
            <a:extLst>
              <a:ext uri="{FF2B5EF4-FFF2-40B4-BE49-F238E27FC236}">
                <a16:creationId xmlns:a16="http://schemas.microsoft.com/office/drawing/2014/main" id="{05DB8545-2921-0F4A-90FC-B35654BB59D7}"/>
              </a:ext>
            </a:extLst>
          </p:cNvPr>
          <p:cNvSpPr>
            <a:spLocks noChangeArrowheads="1"/>
          </p:cNvSpPr>
          <p:nvPr>
            <p:custDataLst>
              <p:tags r:id="rId2"/>
            </p:custDataLst>
          </p:nvPr>
        </p:nvSpPr>
        <p:spPr bwMode="auto">
          <a:xfrm>
            <a:off x="4536641" y="734841"/>
            <a:ext cx="3527577" cy="2482510"/>
          </a:xfrm>
          <a:prstGeom prst="rect">
            <a:avLst/>
          </a:prstGeom>
          <a:solidFill>
            <a:srgbClr val="957F7C">
              <a:alpha val="75000"/>
            </a:srgbClr>
          </a:solidFill>
          <a:ln>
            <a:noFill/>
          </a:ln>
          <a:effectLst/>
        </p:spPr>
        <p:txBody>
          <a:bodyPr wrap="none" anchor="ctr"/>
          <a:lstStyle/>
          <a:p>
            <a:endParaRPr lang="zh-CN" altLang="en-US" dirty="0">
              <a:latin typeface="Noto Sans S Chinese Medium" panose="020B0600000000000000" pitchFamily="34" charset="-122"/>
              <a:ea typeface="Noto Sans S Chinese Medium" panose="020B0600000000000000" pitchFamily="34" charset="-122"/>
            </a:endParaRPr>
          </a:p>
        </p:txBody>
      </p:sp>
      <p:sp>
        <p:nvSpPr>
          <p:cNvPr id="16" name="PA_淘宝店chenying0907 8">
            <a:extLst>
              <a:ext uri="{FF2B5EF4-FFF2-40B4-BE49-F238E27FC236}">
                <a16:creationId xmlns:a16="http://schemas.microsoft.com/office/drawing/2014/main" id="{902E8A3A-ADEA-664A-81A9-7E875540FE37}"/>
              </a:ext>
            </a:extLst>
          </p:cNvPr>
          <p:cNvSpPr>
            <a:spLocks noChangeArrowheads="1"/>
          </p:cNvSpPr>
          <p:nvPr>
            <p:custDataLst>
              <p:tags r:id="rId3"/>
            </p:custDataLst>
          </p:nvPr>
        </p:nvSpPr>
        <p:spPr bwMode="auto">
          <a:xfrm>
            <a:off x="4648449" y="922320"/>
            <a:ext cx="3303960" cy="220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Hans-HK" dirty="0">
                <a:solidFill>
                  <a:schemeClr val="bg1"/>
                </a:solidFill>
              </a:rPr>
              <a:t>Sense time, the world’s highest-valued AI company with a valuation of over USD6 billion, which was established in 2014 and specializes in facial and image recognition technology.</a:t>
            </a:r>
          </a:p>
          <a:p>
            <a:endParaRPr lang="en-US" altLang="zh-Hans-HK" dirty="0">
              <a:solidFill>
                <a:schemeClr val="bg1"/>
              </a:solidFill>
            </a:endParaRPr>
          </a:p>
          <a:p>
            <a:r>
              <a:rPr lang="en-US" altLang="zh-Hans-HK" dirty="0">
                <a:solidFill>
                  <a:schemeClr val="bg1"/>
                </a:solidFill>
              </a:rPr>
              <a:t>Nowadays, it has become the largest algorithm supplier in the country. The company is dedicated to creating an AI ecosystem with innovation and solutions to upgrade the industries.</a:t>
            </a:r>
            <a:endParaRPr lang="zh-Hans-HK" altLang="zh-Hans-HK" dirty="0">
              <a:solidFill>
                <a:schemeClr val="bg1"/>
              </a:solidFill>
            </a:endParaRPr>
          </a:p>
          <a:p>
            <a:endParaRPr lang="en-US" altLang="zh-CN" sz="8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7" name="PA_淘宝店chenying0907 9">
            <a:extLst>
              <a:ext uri="{FF2B5EF4-FFF2-40B4-BE49-F238E27FC236}">
                <a16:creationId xmlns:a16="http://schemas.microsoft.com/office/drawing/2014/main" id="{C5E22559-1861-A346-9E6A-0C8171DC6DFC}"/>
              </a:ext>
            </a:extLst>
          </p:cNvPr>
          <p:cNvSpPr>
            <a:spLocks noChangeArrowheads="1"/>
          </p:cNvSpPr>
          <p:nvPr>
            <p:custDataLst>
              <p:tags r:id="rId4"/>
            </p:custDataLst>
          </p:nvPr>
        </p:nvSpPr>
        <p:spPr bwMode="auto">
          <a:xfrm>
            <a:off x="1264397" y="3661905"/>
            <a:ext cx="1436784" cy="214379"/>
          </a:xfrm>
          <a:prstGeom prst="rect">
            <a:avLst/>
          </a:pr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Noto Sans S Chinese Medium" panose="020B0600000000000000" pitchFamily="34" charset="-122"/>
                <a:ea typeface="Noto Sans S Chinese Medium" panose="020B0600000000000000" pitchFamily="34" charset="-122"/>
              </a:rPr>
              <a:t>Advantage</a:t>
            </a:r>
            <a:r>
              <a:rPr lang="zh-CN" altLang="en-US" sz="1000" dirty="0">
                <a:latin typeface="Noto Sans S Chinese Medium" panose="020B0600000000000000" pitchFamily="34" charset="-122"/>
                <a:ea typeface="Noto Sans S Chinese Medium" panose="020B0600000000000000" pitchFamily="34" charset="-122"/>
              </a:rPr>
              <a:t> </a:t>
            </a:r>
            <a:r>
              <a:rPr lang="en-US" altLang="zh-CN" sz="1000" dirty="0">
                <a:latin typeface="Noto Sans S Chinese Medium" panose="020B0600000000000000" pitchFamily="34" charset="-122"/>
                <a:ea typeface="Noto Sans S Chinese Medium" panose="020B0600000000000000" pitchFamily="34" charset="-122"/>
              </a:rPr>
              <a:t>1</a:t>
            </a:r>
            <a:endParaRPr lang="zh-CN" altLang="zh-CN" sz="1000" dirty="0">
              <a:latin typeface="Noto Sans S Chinese Medium" panose="020B0600000000000000" pitchFamily="34" charset="-122"/>
              <a:ea typeface="Noto Sans S Chinese Medium" panose="020B0600000000000000" pitchFamily="34" charset="-122"/>
            </a:endParaRPr>
          </a:p>
        </p:txBody>
      </p:sp>
      <p:sp>
        <p:nvSpPr>
          <p:cNvPr id="18" name="PA_淘宝店chenying0907 10">
            <a:extLst>
              <a:ext uri="{FF2B5EF4-FFF2-40B4-BE49-F238E27FC236}">
                <a16:creationId xmlns:a16="http://schemas.microsoft.com/office/drawing/2014/main" id="{38104FED-B49D-F64A-827E-BBAC92582751}"/>
              </a:ext>
            </a:extLst>
          </p:cNvPr>
          <p:cNvSpPr>
            <a:spLocks noChangeArrowheads="1"/>
          </p:cNvSpPr>
          <p:nvPr>
            <p:custDataLst>
              <p:tags r:id="rId5"/>
            </p:custDataLst>
          </p:nvPr>
        </p:nvSpPr>
        <p:spPr bwMode="auto">
          <a:xfrm>
            <a:off x="908162" y="4168406"/>
            <a:ext cx="21542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000" dirty="0" err="1">
                <a:latin typeface="Noto Sans S Chinese Medium" panose="020B0600000000000000" pitchFamily="34" charset="-122"/>
                <a:ea typeface="Noto Sans S Chinese Medium" panose="020B0600000000000000" pitchFamily="34" charset="-122"/>
              </a:rPr>
              <a:t>Sensetime</a:t>
            </a:r>
            <a:r>
              <a:rPr lang="en-US" altLang="zh-CN" sz="1000" dirty="0">
                <a:latin typeface="Noto Sans S Chinese Medium" panose="020B0600000000000000" pitchFamily="34" charset="-122"/>
                <a:ea typeface="Noto Sans S Chinese Medium" panose="020B0600000000000000" pitchFamily="34" charset="-122"/>
              </a:rPr>
              <a:t> has an experienced team in computer vision and deep learning.</a:t>
            </a:r>
          </a:p>
        </p:txBody>
      </p:sp>
      <p:sp>
        <p:nvSpPr>
          <p:cNvPr id="19" name="PA_淘宝店chenying0907 11">
            <a:extLst>
              <a:ext uri="{FF2B5EF4-FFF2-40B4-BE49-F238E27FC236}">
                <a16:creationId xmlns:a16="http://schemas.microsoft.com/office/drawing/2014/main" id="{B92FE103-E7EE-3E48-90DC-F2E2F57C3EB8}"/>
              </a:ext>
            </a:extLst>
          </p:cNvPr>
          <p:cNvSpPr>
            <a:spLocks noChangeArrowheads="1"/>
          </p:cNvSpPr>
          <p:nvPr>
            <p:custDataLst>
              <p:tags r:id="rId6"/>
            </p:custDataLst>
          </p:nvPr>
        </p:nvSpPr>
        <p:spPr bwMode="auto">
          <a:xfrm>
            <a:off x="3853610" y="3661905"/>
            <a:ext cx="1436784" cy="246221"/>
          </a:xfrm>
          <a:prstGeom prst="rect">
            <a:avLst/>
          </a:pr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Noto Sans S Chinese Medium" panose="020B0600000000000000" pitchFamily="34" charset="-122"/>
                <a:ea typeface="Noto Sans S Chinese Medium" panose="020B0600000000000000" pitchFamily="34" charset="-122"/>
              </a:rPr>
              <a:t>Advantage</a:t>
            </a:r>
            <a:r>
              <a:rPr lang="zh-CN" altLang="en-US" sz="1000" dirty="0">
                <a:latin typeface="Noto Sans S Chinese Medium" panose="020B0600000000000000" pitchFamily="34" charset="-122"/>
                <a:ea typeface="Noto Sans S Chinese Medium" panose="020B0600000000000000" pitchFamily="34" charset="-122"/>
              </a:rPr>
              <a:t> </a:t>
            </a:r>
            <a:r>
              <a:rPr lang="en-US" altLang="zh-CN" sz="1000" dirty="0">
                <a:latin typeface="Noto Sans S Chinese Medium" panose="020B0600000000000000" pitchFamily="34" charset="-122"/>
                <a:ea typeface="Noto Sans S Chinese Medium" panose="020B0600000000000000" pitchFamily="34" charset="-122"/>
              </a:rPr>
              <a:t>2</a:t>
            </a:r>
            <a:endParaRPr lang="zh-CN" altLang="zh-CN" sz="1000" dirty="0">
              <a:latin typeface="Noto Sans S Chinese Medium" panose="020B0600000000000000" pitchFamily="34" charset="-122"/>
              <a:ea typeface="Noto Sans S Chinese Medium" panose="020B0600000000000000" pitchFamily="34" charset="-122"/>
            </a:endParaRPr>
          </a:p>
        </p:txBody>
      </p:sp>
      <p:sp>
        <p:nvSpPr>
          <p:cNvPr id="20" name="PA_淘宝店chenying0907 12">
            <a:extLst>
              <a:ext uri="{FF2B5EF4-FFF2-40B4-BE49-F238E27FC236}">
                <a16:creationId xmlns:a16="http://schemas.microsoft.com/office/drawing/2014/main" id="{9DC3EFB2-F211-8A4B-8655-B69FC4B09DFE}"/>
              </a:ext>
            </a:extLst>
          </p:cNvPr>
          <p:cNvSpPr>
            <a:spLocks noChangeArrowheads="1"/>
          </p:cNvSpPr>
          <p:nvPr>
            <p:custDataLst>
              <p:tags r:id="rId7"/>
            </p:custDataLst>
          </p:nvPr>
        </p:nvSpPr>
        <p:spPr bwMode="auto">
          <a:xfrm>
            <a:off x="3465777" y="4100882"/>
            <a:ext cx="22124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000" dirty="0" err="1">
                <a:latin typeface="Noto Sans S Chinese Medium" panose="020B0600000000000000" pitchFamily="34" charset="-122"/>
                <a:ea typeface="Noto Sans S Chinese Medium" panose="020B0600000000000000" pitchFamily="34" charset="-122"/>
              </a:rPr>
              <a:t>Sensetime</a:t>
            </a:r>
            <a:r>
              <a:rPr lang="en-US" altLang="zh-CN" sz="1000" dirty="0">
                <a:latin typeface="Noto Sans S Chinese Medium" panose="020B0600000000000000" pitchFamily="34" charset="-122"/>
                <a:ea typeface="Noto Sans S Chinese Medium" panose="020B0600000000000000" pitchFamily="34" charset="-122"/>
              </a:rPr>
              <a:t> independently developed the deep learning platform “Parrots” and deep learning super-calculation center.</a:t>
            </a:r>
          </a:p>
        </p:txBody>
      </p:sp>
      <p:sp>
        <p:nvSpPr>
          <p:cNvPr id="21" name="PA_淘宝店chenying0907 13">
            <a:extLst>
              <a:ext uri="{FF2B5EF4-FFF2-40B4-BE49-F238E27FC236}">
                <a16:creationId xmlns:a16="http://schemas.microsoft.com/office/drawing/2014/main" id="{94278E11-4CC7-D942-8C80-05184DE8BA2E}"/>
              </a:ext>
            </a:extLst>
          </p:cNvPr>
          <p:cNvSpPr>
            <a:spLocks noChangeArrowheads="1"/>
          </p:cNvSpPr>
          <p:nvPr>
            <p:custDataLst>
              <p:tags r:id="rId8"/>
            </p:custDataLst>
          </p:nvPr>
        </p:nvSpPr>
        <p:spPr bwMode="auto">
          <a:xfrm>
            <a:off x="6447585" y="3661905"/>
            <a:ext cx="1436784" cy="246221"/>
          </a:xfrm>
          <a:prstGeom prst="rect">
            <a:avLst/>
          </a:pr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Noto Sans S Chinese Medium" panose="020B0600000000000000" pitchFamily="34" charset="-122"/>
                <a:ea typeface="Noto Sans S Chinese Medium" panose="020B0600000000000000" pitchFamily="34" charset="-122"/>
              </a:rPr>
              <a:t>Advantage 3</a:t>
            </a:r>
            <a:endParaRPr lang="zh-CN" altLang="zh-CN" sz="1000" dirty="0">
              <a:latin typeface="Noto Sans S Chinese Medium" panose="020B0600000000000000" pitchFamily="34" charset="-122"/>
              <a:ea typeface="Noto Sans S Chinese Medium" panose="020B0600000000000000" pitchFamily="34" charset="-122"/>
            </a:endParaRPr>
          </a:p>
        </p:txBody>
      </p:sp>
      <p:sp>
        <p:nvSpPr>
          <p:cNvPr id="22" name="PA_淘宝店chenying0907 14">
            <a:extLst>
              <a:ext uri="{FF2B5EF4-FFF2-40B4-BE49-F238E27FC236}">
                <a16:creationId xmlns:a16="http://schemas.microsoft.com/office/drawing/2014/main" id="{46B1165F-5352-B14F-9A8C-2B94B9F7E973}"/>
              </a:ext>
            </a:extLst>
          </p:cNvPr>
          <p:cNvSpPr>
            <a:spLocks noChangeArrowheads="1"/>
          </p:cNvSpPr>
          <p:nvPr>
            <p:custDataLst>
              <p:tags r:id="rId9"/>
            </p:custDataLst>
          </p:nvPr>
        </p:nvSpPr>
        <p:spPr bwMode="auto">
          <a:xfrm>
            <a:off x="6099235" y="4177825"/>
            <a:ext cx="2133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000" dirty="0" err="1">
                <a:latin typeface="Noto Sans S Chinese Medium" panose="020B0600000000000000" pitchFamily="34" charset="-122"/>
                <a:ea typeface="Noto Sans S Chinese Medium" panose="020B0600000000000000" pitchFamily="34" charset="-122"/>
              </a:rPr>
              <a:t>Sensetime</a:t>
            </a:r>
            <a:r>
              <a:rPr lang="en-US" altLang="zh-CN" sz="1000" dirty="0">
                <a:latin typeface="Noto Sans S Chinese Medium" panose="020B0600000000000000" pitchFamily="34" charset="-122"/>
                <a:ea typeface="Noto Sans S Chinese Medium" panose="020B0600000000000000" pitchFamily="34" charset="-122"/>
              </a:rPr>
              <a:t> has an obvious advantage in image recognition and comprehensive coverage.</a:t>
            </a:r>
          </a:p>
        </p:txBody>
      </p:sp>
      <p:sp>
        <p:nvSpPr>
          <p:cNvPr id="23" name="PA_Line 15">
            <a:extLst>
              <a:ext uri="{FF2B5EF4-FFF2-40B4-BE49-F238E27FC236}">
                <a16:creationId xmlns:a16="http://schemas.microsoft.com/office/drawing/2014/main" id="{3EAAEDB3-643F-D240-990C-F50B53AEE3D0}"/>
              </a:ext>
            </a:extLst>
          </p:cNvPr>
          <p:cNvSpPr>
            <a:spLocks noChangeShapeType="1"/>
          </p:cNvSpPr>
          <p:nvPr>
            <p:custDataLst>
              <p:tags r:id="rId10"/>
            </p:custDataLst>
          </p:nvPr>
        </p:nvSpPr>
        <p:spPr bwMode="auto">
          <a:xfrm flipV="1">
            <a:off x="3249613" y="3387184"/>
            <a:ext cx="0" cy="1381551"/>
          </a:xfrm>
          <a:prstGeom prst="line">
            <a:avLst/>
          </a:prstGeom>
          <a:noFill/>
          <a:ln w="6350" cmpd="sng">
            <a:solidFill>
              <a:schemeClr val="bg1">
                <a:lumMod val="50000"/>
              </a:schemeClr>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grpSp>
        <p:nvGrpSpPr>
          <p:cNvPr id="24" name="PA_淘宝店chenying0907 26">
            <a:extLst>
              <a:ext uri="{FF2B5EF4-FFF2-40B4-BE49-F238E27FC236}">
                <a16:creationId xmlns:a16="http://schemas.microsoft.com/office/drawing/2014/main" id="{AB48AF61-5ACD-0D45-B2F3-A1836EB36D7F}"/>
              </a:ext>
            </a:extLst>
          </p:cNvPr>
          <p:cNvGrpSpPr/>
          <p:nvPr>
            <p:custDataLst>
              <p:tags r:id="rId11"/>
            </p:custDataLst>
          </p:nvPr>
        </p:nvGrpSpPr>
        <p:grpSpPr>
          <a:xfrm>
            <a:off x="-1477" y="0"/>
            <a:ext cx="620750" cy="791858"/>
            <a:chOff x="0" y="-21236"/>
            <a:chExt cx="3311527" cy="4224338"/>
          </a:xfrm>
        </p:grpSpPr>
        <p:sp>
          <p:nvSpPr>
            <p:cNvPr id="25" name="淘宝店chenying0907 37">
              <a:extLst>
                <a:ext uri="{FF2B5EF4-FFF2-40B4-BE49-F238E27FC236}">
                  <a16:creationId xmlns:a16="http://schemas.microsoft.com/office/drawing/2014/main" id="{8F5A0951-DB75-1A49-8A58-26F6EC5B0E32}"/>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6" name="淘宝店chenying0907 38">
              <a:extLst>
                <a:ext uri="{FF2B5EF4-FFF2-40B4-BE49-F238E27FC236}">
                  <a16:creationId xmlns:a16="http://schemas.microsoft.com/office/drawing/2014/main" id="{2047FA71-C4A4-BB45-9812-06D7EB4C0DF3}"/>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27" name="淘宝店chenying0907 39">
              <a:extLst>
                <a:ext uri="{FF2B5EF4-FFF2-40B4-BE49-F238E27FC236}">
                  <a16:creationId xmlns:a16="http://schemas.microsoft.com/office/drawing/2014/main" id="{101C7CA2-35AF-9448-89AE-D405B60CEC00}"/>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28" name="PA_文本框 4">
            <a:extLst>
              <a:ext uri="{FF2B5EF4-FFF2-40B4-BE49-F238E27FC236}">
                <a16:creationId xmlns:a16="http://schemas.microsoft.com/office/drawing/2014/main" id="{DA5A480D-5E82-BB49-ABB9-944ACFF95E3D}"/>
              </a:ext>
            </a:extLst>
          </p:cNvPr>
          <p:cNvSpPr txBox="1">
            <a:spLocks noChangeArrowheads="1"/>
          </p:cNvSpPr>
          <p:nvPr>
            <p:custDataLst>
              <p:tags r:id="rId12"/>
            </p:custDataLst>
          </p:nvPr>
        </p:nvSpPr>
        <p:spPr bwMode="auto">
          <a:xfrm>
            <a:off x="535359" y="184337"/>
            <a:ext cx="17251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Background </a:t>
            </a:r>
          </a:p>
        </p:txBody>
      </p:sp>
      <p:sp>
        <p:nvSpPr>
          <p:cNvPr id="29" name="PA_文本框 5">
            <a:extLst>
              <a:ext uri="{FF2B5EF4-FFF2-40B4-BE49-F238E27FC236}">
                <a16:creationId xmlns:a16="http://schemas.microsoft.com/office/drawing/2014/main" id="{435F1647-4E6D-214A-80AC-5F8DCBD8D110}"/>
              </a:ext>
            </a:extLst>
          </p:cNvPr>
          <p:cNvSpPr txBox="1">
            <a:spLocks noChangeArrowheads="1"/>
          </p:cNvSpPr>
          <p:nvPr>
            <p:custDataLst>
              <p:tags r:id="rId13"/>
            </p:custDataLst>
          </p:nvPr>
        </p:nvSpPr>
        <p:spPr bwMode="auto">
          <a:xfrm>
            <a:off x="535358" y="509426"/>
            <a:ext cx="23541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About </a:t>
            </a:r>
            <a:r>
              <a:rPr lang="en-US" altLang="zh-CN" sz="1600" dirty="0" err="1">
                <a:latin typeface="Noto Sans S Chinese Medium" panose="020B0600000000000000" pitchFamily="34" charset="-122"/>
                <a:ea typeface="Noto Sans S Chinese Medium" panose="020B0600000000000000" pitchFamily="34" charset="-122"/>
              </a:rPr>
              <a:t>SenseTime</a:t>
            </a:r>
            <a:endParaRPr lang="en-US" altLang="zh-CN" sz="1600" dirty="0">
              <a:latin typeface="Noto Sans S Chinese Medium" panose="020B0600000000000000" pitchFamily="34" charset="-122"/>
              <a:ea typeface="Noto Sans S Chinese Medium" panose="020B0600000000000000" pitchFamily="34" charset="-122"/>
            </a:endParaRPr>
          </a:p>
        </p:txBody>
      </p:sp>
      <p:pic>
        <p:nvPicPr>
          <p:cNvPr id="30" name="图片 29">
            <a:extLst>
              <a:ext uri="{FF2B5EF4-FFF2-40B4-BE49-F238E27FC236}">
                <a16:creationId xmlns:a16="http://schemas.microsoft.com/office/drawing/2014/main" id="{2CA37AB3-1496-4BAF-ADC9-D25D8214143B}"/>
              </a:ext>
            </a:extLst>
          </p:cNvPr>
          <p:cNvPicPr/>
          <p:nvPr/>
        </p:nvPicPr>
        <p:blipFill>
          <a:blip r:embed="rId16"/>
          <a:stretch>
            <a:fillRect/>
          </a:stretch>
        </p:blipFill>
        <p:spPr>
          <a:xfrm>
            <a:off x="1867153" y="1693374"/>
            <a:ext cx="2044700" cy="658495"/>
          </a:xfrm>
          <a:prstGeom prst="rect">
            <a:avLst/>
          </a:prstGeom>
        </p:spPr>
      </p:pic>
    </p:spTree>
    <p:extLst>
      <p:ext uri="{BB962C8B-B14F-4D97-AF65-F5344CB8AC3E}">
        <p14:creationId xmlns:p14="http://schemas.microsoft.com/office/powerpoint/2010/main" val="406048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淘宝店chenying0907 96">
            <a:extLst>
              <a:ext uri="{FF2B5EF4-FFF2-40B4-BE49-F238E27FC236}">
                <a16:creationId xmlns:a16="http://schemas.microsoft.com/office/drawing/2014/main" id="{2D754548-35FC-304D-B5B4-AA4EF380EBA4}"/>
              </a:ext>
            </a:extLst>
          </p:cNvPr>
          <p:cNvSpPr>
            <a:spLocks noChangeArrowheads="1"/>
          </p:cNvSpPr>
          <p:nvPr>
            <p:custDataLst>
              <p:tags r:id="rId1"/>
            </p:custDataLst>
          </p:nvPr>
        </p:nvSpPr>
        <p:spPr bwMode="auto">
          <a:xfrm>
            <a:off x="819003" y="3706931"/>
            <a:ext cx="172405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800" dirty="0">
                <a:latin typeface="Noto Sans S Chinese Medium" panose="020B0600000000000000" pitchFamily="34" charset="-122"/>
                <a:ea typeface="Noto Sans S Chinese Medium" panose="020B0600000000000000" pitchFamily="34" charset="-122"/>
              </a:rPr>
              <a:t>2014/11--Round A: tens of millions of dollars from IDG Capital;</a:t>
            </a: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2016/4--Round A+ : tens of millions of dollars from Star VC;</a:t>
            </a:r>
          </a:p>
        </p:txBody>
      </p:sp>
      <p:sp>
        <p:nvSpPr>
          <p:cNvPr id="3" name="PA_淘宝店chenying0907 98">
            <a:extLst>
              <a:ext uri="{FF2B5EF4-FFF2-40B4-BE49-F238E27FC236}">
                <a16:creationId xmlns:a16="http://schemas.microsoft.com/office/drawing/2014/main" id="{5AA07863-A95D-0143-99D8-6E38891DEC76}"/>
              </a:ext>
            </a:extLst>
          </p:cNvPr>
          <p:cNvSpPr>
            <a:spLocks noChangeArrowheads="1"/>
          </p:cNvSpPr>
          <p:nvPr>
            <p:custDataLst>
              <p:tags r:id="rId2"/>
            </p:custDataLst>
          </p:nvPr>
        </p:nvSpPr>
        <p:spPr bwMode="auto">
          <a:xfrm>
            <a:off x="2714659" y="3358073"/>
            <a:ext cx="197938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800" dirty="0">
                <a:latin typeface="Noto Sans S Chinese Medium" panose="020B0600000000000000" pitchFamily="34" charset="-122"/>
                <a:ea typeface="Noto Sans S Chinese Medium" panose="020B0600000000000000" pitchFamily="34" charset="-122"/>
              </a:rPr>
              <a:t>2016/12—Round Pre-B: 120 million dollars from Star VC, Wanda, CDH Investments and IDG Capital;</a:t>
            </a: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2017/7—Round B: 290 million dollars from CICC, China Renaissance, Stone VC, Morningside VC and so on;</a:t>
            </a: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2017/11—Round B+: 1.5 billion Yuan from Alibaba, Qualcomm Ventures and Green Pine Capital;</a:t>
            </a:r>
          </a:p>
        </p:txBody>
      </p:sp>
      <p:sp>
        <p:nvSpPr>
          <p:cNvPr id="4" name="PA_淘宝店chenying0907 100">
            <a:extLst>
              <a:ext uri="{FF2B5EF4-FFF2-40B4-BE49-F238E27FC236}">
                <a16:creationId xmlns:a16="http://schemas.microsoft.com/office/drawing/2014/main" id="{853677C3-2815-A34D-916B-988AEB630BF0}"/>
              </a:ext>
            </a:extLst>
          </p:cNvPr>
          <p:cNvSpPr>
            <a:spLocks noChangeArrowheads="1"/>
          </p:cNvSpPr>
          <p:nvPr>
            <p:custDataLst>
              <p:tags r:id="rId3"/>
            </p:custDataLst>
          </p:nvPr>
        </p:nvSpPr>
        <p:spPr bwMode="auto">
          <a:xfrm>
            <a:off x="4814502" y="3605911"/>
            <a:ext cx="127909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800" dirty="0">
                <a:latin typeface="Noto Sans S Chinese Medium" panose="020B0600000000000000" pitchFamily="34" charset="-122"/>
                <a:ea typeface="Noto Sans S Chinese Medium" panose="020B0600000000000000" pitchFamily="34" charset="-122"/>
              </a:rPr>
              <a:t>2018/4—Round C: 600 million dollars from Alibaba, Suning and Temasek;</a:t>
            </a:r>
          </a:p>
          <a:p>
            <a:endParaRPr lang="en-US" altLang="zh-CN" sz="800" dirty="0">
              <a:latin typeface="Noto Sans S Chinese Medium" panose="020B0600000000000000" pitchFamily="34" charset="-122"/>
              <a:ea typeface="Noto Sans S Chinese Medium" panose="020B0600000000000000" pitchFamily="34" charset="-122"/>
            </a:endParaRPr>
          </a:p>
          <a:p>
            <a:r>
              <a:rPr lang="en-US" altLang="zh-CN" sz="800" dirty="0">
                <a:latin typeface="Noto Sans S Chinese Medium" panose="020B0600000000000000" pitchFamily="34" charset="-122"/>
                <a:ea typeface="Noto Sans S Chinese Medium" panose="020B0600000000000000" pitchFamily="34" charset="-122"/>
              </a:rPr>
              <a:t>2018/5—Round C+: 620 million dollars from </a:t>
            </a:r>
            <a:r>
              <a:rPr lang="en-US" altLang="zh-CN" sz="800" dirty="0" err="1">
                <a:latin typeface="Noto Sans S Chinese Medium" panose="020B0600000000000000" pitchFamily="34" charset="-122"/>
                <a:ea typeface="Noto Sans S Chinese Medium" panose="020B0600000000000000" pitchFamily="34" charset="-122"/>
              </a:rPr>
              <a:t>Hopu</a:t>
            </a:r>
            <a:r>
              <a:rPr lang="en-US" altLang="zh-CN" sz="800" dirty="0">
                <a:latin typeface="Noto Sans S Chinese Medium" panose="020B0600000000000000" pitchFamily="34" charset="-122"/>
                <a:ea typeface="Noto Sans S Chinese Medium" panose="020B0600000000000000" pitchFamily="34" charset="-122"/>
              </a:rPr>
              <a:t> Fund, Silver Lake, Tiger Fund, Fidelity and so on; </a:t>
            </a:r>
          </a:p>
          <a:p>
            <a:endParaRPr lang="en-US" altLang="zh-CN" sz="800" dirty="0">
              <a:latin typeface="Noto Sans S Chinese Medium" panose="020B0600000000000000" pitchFamily="34" charset="-122"/>
              <a:ea typeface="Noto Sans S Chinese Medium" panose="020B0600000000000000" pitchFamily="34" charset="-122"/>
            </a:endParaRPr>
          </a:p>
        </p:txBody>
      </p:sp>
      <p:sp>
        <p:nvSpPr>
          <p:cNvPr id="5" name="PA_任意多边形 80">
            <a:extLst>
              <a:ext uri="{FF2B5EF4-FFF2-40B4-BE49-F238E27FC236}">
                <a16:creationId xmlns:a16="http://schemas.microsoft.com/office/drawing/2014/main" id="{ABCDF463-199A-4F4D-B567-118568E881A0}"/>
              </a:ext>
            </a:extLst>
          </p:cNvPr>
          <p:cNvSpPr>
            <a:spLocks/>
          </p:cNvSpPr>
          <p:nvPr>
            <p:custDataLst>
              <p:tags r:id="rId4"/>
            </p:custDataLst>
          </p:nvPr>
        </p:nvSpPr>
        <p:spPr bwMode="auto">
          <a:xfrm>
            <a:off x="5759515" y="1733960"/>
            <a:ext cx="1975121" cy="1415411"/>
          </a:xfrm>
          <a:custGeom>
            <a:avLst/>
            <a:gdLst>
              <a:gd name="T0" fmla="*/ 0 w 1555"/>
              <a:gd name="T1" fmla="*/ 0 h 1114"/>
              <a:gd name="T2" fmla="*/ 401 w 1555"/>
              <a:gd name="T3" fmla="*/ 557 h 1114"/>
              <a:gd name="T4" fmla="*/ 0 w 1555"/>
              <a:gd name="T5" fmla="*/ 1114 h 1114"/>
              <a:gd name="T6" fmla="*/ 1153 w 1555"/>
              <a:gd name="T7" fmla="*/ 1114 h 1114"/>
              <a:gd name="T8" fmla="*/ 1555 w 1555"/>
              <a:gd name="T9" fmla="*/ 557 h 1114"/>
              <a:gd name="T10" fmla="*/ 1153 w 1555"/>
              <a:gd name="T11" fmla="*/ 0 h 1114"/>
              <a:gd name="T12" fmla="*/ 0 w 1555"/>
              <a:gd name="T13" fmla="*/ 0 h 1114"/>
            </a:gdLst>
            <a:ahLst/>
            <a:cxnLst>
              <a:cxn ang="0">
                <a:pos x="T0" y="T1"/>
              </a:cxn>
              <a:cxn ang="0">
                <a:pos x="T2" y="T3"/>
              </a:cxn>
              <a:cxn ang="0">
                <a:pos x="T4" y="T5"/>
              </a:cxn>
              <a:cxn ang="0">
                <a:pos x="T6" y="T7"/>
              </a:cxn>
              <a:cxn ang="0">
                <a:pos x="T8" y="T9"/>
              </a:cxn>
              <a:cxn ang="0">
                <a:pos x="T10" y="T11"/>
              </a:cxn>
              <a:cxn ang="0">
                <a:pos x="T12" y="T13"/>
              </a:cxn>
            </a:cxnLst>
            <a:rect l="0" t="0" r="r" b="b"/>
            <a:pathLst>
              <a:path w="1555" h="1114">
                <a:moveTo>
                  <a:pt x="0" y="0"/>
                </a:moveTo>
                <a:lnTo>
                  <a:pt x="401" y="557"/>
                </a:lnTo>
                <a:lnTo>
                  <a:pt x="0" y="1114"/>
                </a:lnTo>
                <a:lnTo>
                  <a:pt x="1153" y="1114"/>
                </a:lnTo>
                <a:lnTo>
                  <a:pt x="1555" y="557"/>
                </a:lnTo>
                <a:lnTo>
                  <a:pt x="1153" y="0"/>
                </a:lnTo>
                <a:lnTo>
                  <a:pt x="0" y="0"/>
                </a:lnTo>
                <a:close/>
              </a:path>
            </a:pathLst>
          </a:custGeom>
          <a:solidFill>
            <a:srgbClr val="73635B"/>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6" name="PA_淘宝店chenying0907 93">
            <a:extLst>
              <a:ext uri="{FF2B5EF4-FFF2-40B4-BE49-F238E27FC236}">
                <a16:creationId xmlns:a16="http://schemas.microsoft.com/office/drawing/2014/main" id="{0AF9A836-67E7-BB49-B97F-E5F9C7C0FF9F}"/>
              </a:ext>
            </a:extLst>
          </p:cNvPr>
          <p:cNvSpPr>
            <a:spLocks noChangeArrowheads="1"/>
          </p:cNvSpPr>
          <p:nvPr>
            <p:custDataLst>
              <p:tags r:id="rId5"/>
            </p:custDataLst>
          </p:nvPr>
        </p:nvSpPr>
        <p:spPr bwMode="auto">
          <a:xfrm>
            <a:off x="6305682" y="2147779"/>
            <a:ext cx="1054054" cy="86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Round</a:t>
            </a:r>
            <a:r>
              <a:rPr lang="zh-CN" altLang="en-US" sz="1200" b="1" dirty="0">
                <a:solidFill>
                  <a:schemeClr val="bg1"/>
                </a:solidFill>
                <a:latin typeface="Noto Sans S Chinese Medium" panose="020B0600000000000000" pitchFamily="34" charset="-122"/>
                <a:ea typeface="Noto Sans S Chinese Medium" panose="020B0600000000000000" pitchFamily="34" charset="-122"/>
              </a:rPr>
              <a:t> </a:t>
            </a:r>
            <a:endParaRPr lang="en-US" altLang="zh-CN" sz="1200" b="1" dirty="0">
              <a:solidFill>
                <a:schemeClr val="bg1"/>
              </a:solidFill>
              <a:latin typeface="Noto Sans S Chinese Medium" panose="020B0600000000000000" pitchFamily="34" charset="-122"/>
              <a:ea typeface="Noto Sans S Chinese Medium" panose="020B0600000000000000" pitchFamily="34" charset="-122"/>
            </a:endParaRPr>
          </a:p>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D</a:t>
            </a:r>
          </a:p>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2018</a:t>
            </a: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a:p>
            <a:pPr algn="ctr">
              <a:lnSpc>
                <a:spcPct val="120000"/>
              </a:lnSpc>
              <a:buFont typeface="Arial" pitchFamily="34" charset="0"/>
              <a:buNone/>
            </a:pP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10" name="PA_Line 97">
            <a:extLst>
              <a:ext uri="{FF2B5EF4-FFF2-40B4-BE49-F238E27FC236}">
                <a16:creationId xmlns:a16="http://schemas.microsoft.com/office/drawing/2014/main" id="{CDA7602E-481B-654D-AB7B-D8F532FF2B5F}"/>
              </a:ext>
            </a:extLst>
          </p:cNvPr>
          <p:cNvSpPr>
            <a:spLocks noChangeShapeType="1"/>
          </p:cNvSpPr>
          <p:nvPr>
            <p:custDataLst>
              <p:tags r:id="rId6"/>
            </p:custDataLst>
          </p:nvPr>
        </p:nvSpPr>
        <p:spPr bwMode="auto">
          <a:xfrm>
            <a:off x="2623360" y="3477813"/>
            <a:ext cx="0" cy="1043476"/>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1" name="PA_Line 99">
            <a:extLst>
              <a:ext uri="{FF2B5EF4-FFF2-40B4-BE49-F238E27FC236}">
                <a16:creationId xmlns:a16="http://schemas.microsoft.com/office/drawing/2014/main" id="{AB359677-E3DE-204F-B3EE-87E5B3130C3B}"/>
              </a:ext>
            </a:extLst>
          </p:cNvPr>
          <p:cNvSpPr>
            <a:spLocks noChangeShapeType="1"/>
          </p:cNvSpPr>
          <p:nvPr>
            <p:custDataLst>
              <p:tags r:id="rId7"/>
            </p:custDataLst>
          </p:nvPr>
        </p:nvSpPr>
        <p:spPr bwMode="auto">
          <a:xfrm>
            <a:off x="4734198" y="3491038"/>
            <a:ext cx="0" cy="1043476"/>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2" name="PA_Line 99">
            <a:extLst>
              <a:ext uri="{FF2B5EF4-FFF2-40B4-BE49-F238E27FC236}">
                <a16:creationId xmlns:a16="http://schemas.microsoft.com/office/drawing/2014/main" id="{19C059F9-3010-D247-99D9-9728E1A1BA43}"/>
              </a:ext>
            </a:extLst>
          </p:cNvPr>
          <p:cNvSpPr>
            <a:spLocks noChangeShapeType="1"/>
          </p:cNvSpPr>
          <p:nvPr>
            <p:custDataLst>
              <p:tags r:id="rId8"/>
            </p:custDataLst>
          </p:nvPr>
        </p:nvSpPr>
        <p:spPr bwMode="auto">
          <a:xfrm>
            <a:off x="6168905" y="3491038"/>
            <a:ext cx="0" cy="1043476"/>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3" name="PA_淘宝店chenying0907 100">
            <a:extLst>
              <a:ext uri="{FF2B5EF4-FFF2-40B4-BE49-F238E27FC236}">
                <a16:creationId xmlns:a16="http://schemas.microsoft.com/office/drawing/2014/main" id="{0F5E9C20-EF29-2B47-8B96-07705F74443F}"/>
              </a:ext>
            </a:extLst>
          </p:cNvPr>
          <p:cNvSpPr>
            <a:spLocks noChangeArrowheads="1"/>
          </p:cNvSpPr>
          <p:nvPr>
            <p:custDataLst>
              <p:tags r:id="rId9"/>
            </p:custDataLst>
          </p:nvPr>
        </p:nvSpPr>
        <p:spPr bwMode="auto">
          <a:xfrm>
            <a:off x="6244214" y="3753330"/>
            <a:ext cx="176489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800" dirty="0">
                <a:latin typeface="Noto Sans S Chinese Medium" panose="020B0600000000000000" pitchFamily="34" charset="-122"/>
                <a:ea typeface="Noto Sans S Chinese Medium" panose="020B0600000000000000" pitchFamily="34" charset="-122"/>
              </a:rPr>
              <a:t>2018/9—Round D: 1 billion dollars from Softbank China. The valuation of </a:t>
            </a:r>
            <a:r>
              <a:rPr lang="en-US" altLang="zh-CN" sz="800" dirty="0" err="1">
                <a:latin typeface="Noto Sans S Chinese Medium" panose="020B0600000000000000" pitchFamily="34" charset="-122"/>
                <a:ea typeface="Noto Sans S Chinese Medium" panose="020B0600000000000000" pitchFamily="34" charset="-122"/>
              </a:rPr>
              <a:t>Sensetime</a:t>
            </a:r>
            <a:r>
              <a:rPr lang="en-US" altLang="zh-CN" sz="800" dirty="0">
                <a:latin typeface="Noto Sans S Chinese Medium" panose="020B0600000000000000" pitchFamily="34" charset="-122"/>
                <a:ea typeface="Noto Sans S Chinese Medium" panose="020B0600000000000000" pitchFamily="34" charset="-122"/>
              </a:rPr>
              <a:t> has reached 6 billion dollars due to this investment.</a:t>
            </a:r>
          </a:p>
        </p:txBody>
      </p:sp>
      <p:grpSp>
        <p:nvGrpSpPr>
          <p:cNvPr id="14" name="PA_淘宝店chenying0907 44">
            <a:extLst>
              <a:ext uri="{FF2B5EF4-FFF2-40B4-BE49-F238E27FC236}">
                <a16:creationId xmlns:a16="http://schemas.microsoft.com/office/drawing/2014/main" id="{73D24529-A2DE-294A-82D5-428C3BF3FA15}"/>
              </a:ext>
            </a:extLst>
          </p:cNvPr>
          <p:cNvGrpSpPr/>
          <p:nvPr>
            <p:custDataLst>
              <p:tags r:id="rId10"/>
            </p:custDataLst>
          </p:nvPr>
        </p:nvGrpSpPr>
        <p:grpSpPr>
          <a:xfrm>
            <a:off x="-9190" y="0"/>
            <a:ext cx="620750" cy="791858"/>
            <a:chOff x="0" y="-21236"/>
            <a:chExt cx="3311527" cy="4224338"/>
          </a:xfrm>
        </p:grpSpPr>
        <p:sp>
          <p:nvSpPr>
            <p:cNvPr id="15" name="淘宝店chenying0907 37">
              <a:extLst>
                <a:ext uri="{FF2B5EF4-FFF2-40B4-BE49-F238E27FC236}">
                  <a16:creationId xmlns:a16="http://schemas.microsoft.com/office/drawing/2014/main" id="{089F2DB6-B419-E14D-A085-899FA77C895F}"/>
                </a:ext>
              </a:extLst>
            </p:cNvPr>
            <p:cNvSpPr>
              <a:spLocks/>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6" name="淘宝店chenying0907 38">
              <a:extLst>
                <a:ext uri="{FF2B5EF4-FFF2-40B4-BE49-F238E27FC236}">
                  <a16:creationId xmlns:a16="http://schemas.microsoft.com/office/drawing/2014/main" id="{AF9B33C1-D05E-9D46-9550-66A8A3C37147}"/>
                </a:ext>
              </a:extLst>
            </p:cNvPr>
            <p:cNvSpPr>
              <a:spLocks/>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7" name="淘宝店chenying0907 39">
              <a:extLst>
                <a:ext uri="{FF2B5EF4-FFF2-40B4-BE49-F238E27FC236}">
                  <a16:creationId xmlns:a16="http://schemas.microsoft.com/office/drawing/2014/main" id="{9A28E4E0-9B59-D74E-86A5-3A43F08EFA63}"/>
                </a:ext>
              </a:extLst>
            </p:cNvPr>
            <p:cNvSpPr>
              <a:spLocks/>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Noto Sans S Chinese Medium" panose="020B0600000000000000" pitchFamily="34" charset="-122"/>
                <a:ea typeface="Noto Sans S Chinese Medium" panose="020B0600000000000000" pitchFamily="34" charset="-122"/>
              </a:endParaRPr>
            </a:p>
          </p:txBody>
        </p:sp>
      </p:grpSp>
      <p:sp>
        <p:nvSpPr>
          <p:cNvPr id="18" name="PA_文本框 4">
            <a:extLst>
              <a:ext uri="{FF2B5EF4-FFF2-40B4-BE49-F238E27FC236}">
                <a16:creationId xmlns:a16="http://schemas.microsoft.com/office/drawing/2014/main" id="{5849C514-DB72-2A47-8FBE-98B6BAFCF4E8}"/>
              </a:ext>
            </a:extLst>
          </p:cNvPr>
          <p:cNvSpPr txBox="1">
            <a:spLocks noChangeArrowheads="1"/>
          </p:cNvSpPr>
          <p:nvPr>
            <p:custDataLst>
              <p:tags r:id="rId11"/>
            </p:custDataLst>
          </p:nvPr>
        </p:nvSpPr>
        <p:spPr bwMode="auto">
          <a:xfrm>
            <a:off x="535359" y="184337"/>
            <a:ext cx="1650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2000" dirty="0">
                <a:solidFill>
                  <a:srgbClr val="DBACA5"/>
                </a:solidFill>
                <a:latin typeface="Noto Sans S Chinese Medium" panose="020B0600000000000000" pitchFamily="34" charset="-122"/>
                <a:ea typeface="Noto Sans S Chinese Medium" panose="020B0600000000000000" pitchFamily="34" charset="-122"/>
              </a:rPr>
              <a:t>Background</a:t>
            </a:r>
          </a:p>
        </p:txBody>
      </p:sp>
      <p:sp>
        <p:nvSpPr>
          <p:cNvPr id="19" name="PA_文本框 5">
            <a:extLst>
              <a:ext uri="{FF2B5EF4-FFF2-40B4-BE49-F238E27FC236}">
                <a16:creationId xmlns:a16="http://schemas.microsoft.com/office/drawing/2014/main" id="{DF6AEA5A-2FBB-5D45-9C27-F639F0BE3EF8}"/>
              </a:ext>
            </a:extLst>
          </p:cNvPr>
          <p:cNvSpPr txBox="1">
            <a:spLocks noChangeArrowheads="1"/>
          </p:cNvSpPr>
          <p:nvPr>
            <p:custDataLst>
              <p:tags r:id="rId12"/>
            </p:custDataLst>
          </p:nvPr>
        </p:nvSpPr>
        <p:spPr bwMode="auto">
          <a:xfrm>
            <a:off x="535359" y="509426"/>
            <a:ext cx="190949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itchFamily="34" charset="0"/>
              <a:buNone/>
            </a:pPr>
            <a:r>
              <a:rPr lang="en-US" altLang="zh-CN" sz="1600" dirty="0">
                <a:latin typeface="Noto Sans S Chinese Medium" panose="020B0600000000000000" pitchFamily="34" charset="-122"/>
                <a:ea typeface="Noto Sans S Chinese Medium" panose="020B0600000000000000" pitchFamily="34" charset="-122"/>
              </a:rPr>
              <a:t>About </a:t>
            </a:r>
            <a:r>
              <a:rPr lang="en-US" altLang="zh-CN" sz="1600" dirty="0" err="1">
                <a:latin typeface="Noto Sans S Chinese Medium" panose="020B0600000000000000" pitchFamily="34" charset="-122"/>
                <a:ea typeface="Noto Sans S Chinese Medium" panose="020B0600000000000000" pitchFamily="34" charset="-122"/>
              </a:rPr>
              <a:t>SenseTime</a:t>
            </a:r>
            <a:endParaRPr lang="en-US" altLang="zh-CN" sz="1600" dirty="0">
              <a:latin typeface="Noto Sans S Chinese Medium" panose="020B0600000000000000" pitchFamily="34" charset="-122"/>
              <a:ea typeface="Noto Sans S Chinese Medium" panose="020B0600000000000000" pitchFamily="34" charset="-122"/>
            </a:endParaRPr>
          </a:p>
        </p:txBody>
      </p:sp>
      <p:sp>
        <p:nvSpPr>
          <p:cNvPr id="20" name="PA_任意多边形 80">
            <a:extLst>
              <a:ext uri="{FF2B5EF4-FFF2-40B4-BE49-F238E27FC236}">
                <a16:creationId xmlns:a16="http://schemas.microsoft.com/office/drawing/2014/main" id="{246D2041-D0BA-4249-B1A1-5A0FF9885812}"/>
              </a:ext>
            </a:extLst>
          </p:cNvPr>
          <p:cNvSpPr>
            <a:spLocks/>
          </p:cNvSpPr>
          <p:nvPr>
            <p:custDataLst>
              <p:tags r:id="rId13"/>
            </p:custDataLst>
          </p:nvPr>
        </p:nvSpPr>
        <p:spPr bwMode="auto">
          <a:xfrm>
            <a:off x="4307705" y="1733960"/>
            <a:ext cx="1975121" cy="1415411"/>
          </a:xfrm>
          <a:custGeom>
            <a:avLst/>
            <a:gdLst>
              <a:gd name="T0" fmla="*/ 0 w 1555"/>
              <a:gd name="T1" fmla="*/ 0 h 1114"/>
              <a:gd name="T2" fmla="*/ 401 w 1555"/>
              <a:gd name="T3" fmla="*/ 557 h 1114"/>
              <a:gd name="T4" fmla="*/ 0 w 1555"/>
              <a:gd name="T5" fmla="*/ 1114 h 1114"/>
              <a:gd name="T6" fmla="*/ 1153 w 1555"/>
              <a:gd name="T7" fmla="*/ 1114 h 1114"/>
              <a:gd name="T8" fmla="*/ 1555 w 1555"/>
              <a:gd name="T9" fmla="*/ 557 h 1114"/>
              <a:gd name="T10" fmla="*/ 1153 w 1555"/>
              <a:gd name="T11" fmla="*/ 0 h 1114"/>
              <a:gd name="T12" fmla="*/ 0 w 1555"/>
              <a:gd name="T13" fmla="*/ 0 h 1114"/>
            </a:gdLst>
            <a:ahLst/>
            <a:cxnLst>
              <a:cxn ang="0">
                <a:pos x="T0" y="T1"/>
              </a:cxn>
              <a:cxn ang="0">
                <a:pos x="T2" y="T3"/>
              </a:cxn>
              <a:cxn ang="0">
                <a:pos x="T4" y="T5"/>
              </a:cxn>
              <a:cxn ang="0">
                <a:pos x="T6" y="T7"/>
              </a:cxn>
              <a:cxn ang="0">
                <a:pos x="T8" y="T9"/>
              </a:cxn>
              <a:cxn ang="0">
                <a:pos x="T10" y="T11"/>
              </a:cxn>
              <a:cxn ang="0">
                <a:pos x="T12" y="T13"/>
              </a:cxn>
            </a:cxnLst>
            <a:rect l="0" t="0" r="r" b="b"/>
            <a:pathLst>
              <a:path w="1555" h="1114">
                <a:moveTo>
                  <a:pt x="0" y="0"/>
                </a:moveTo>
                <a:lnTo>
                  <a:pt x="401" y="557"/>
                </a:lnTo>
                <a:lnTo>
                  <a:pt x="0" y="1114"/>
                </a:lnTo>
                <a:lnTo>
                  <a:pt x="1153" y="1114"/>
                </a:lnTo>
                <a:lnTo>
                  <a:pt x="1555" y="557"/>
                </a:lnTo>
                <a:lnTo>
                  <a:pt x="1153" y="0"/>
                </a:lnTo>
                <a:lnTo>
                  <a:pt x="0" y="0"/>
                </a:lnTo>
                <a:close/>
              </a:path>
            </a:pathLst>
          </a:custGeom>
          <a:solidFill>
            <a:srgbClr val="957F7C"/>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25" name="PA_淘宝店chenying0907 93">
            <a:extLst>
              <a:ext uri="{FF2B5EF4-FFF2-40B4-BE49-F238E27FC236}">
                <a16:creationId xmlns:a16="http://schemas.microsoft.com/office/drawing/2014/main" id="{6399038C-2F7E-0448-A3CC-F6B626B675A1}"/>
              </a:ext>
            </a:extLst>
          </p:cNvPr>
          <p:cNvSpPr>
            <a:spLocks noChangeArrowheads="1"/>
          </p:cNvSpPr>
          <p:nvPr>
            <p:custDataLst>
              <p:tags r:id="rId14"/>
            </p:custDataLst>
          </p:nvPr>
        </p:nvSpPr>
        <p:spPr bwMode="auto">
          <a:xfrm>
            <a:off x="4861492" y="2147779"/>
            <a:ext cx="1054054" cy="64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Round</a:t>
            </a:r>
            <a:r>
              <a:rPr lang="zh-CN" altLang="en-US" sz="1200" b="1" dirty="0">
                <a:solidFill>
                  <a:schemeClr val="bg1"/>
                </a:solidFill>
                <a:latin typeface="Noto Sans S Chinese Medium" panose="020B0600000000000000" pitchFamily="34" charset="-122"/>
                <a:ea typeface="Noto Sans S Chinese Medium" panose="020B0600000000000000" pitchFamily="34" charset="-122"/>
              </a:rPr>
              <a:t> </a:t>
            </a:r>
            <a:endParaRPr lang="en-US" altLang="zh-CN" sz="1200" b="1" dirty="0">
              <a:solidFill>
                <a:schemeClr val="bg1"/>
              </a:solidFill>
              <a:latin typeface="Noto Sans S Chinese Medium" panose="020B0600000000000000" pitchFamily="34" charset="-122"/>
              <a:ea typeface="Noto Sans S Chinese Medium" panose="020B0600000000000000" pitchFamily="34" charset="-122"/>
            </a:endParaRPr>
          </a:p>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C &amp; C+</a:t>
            </a:r>
          </a:p>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2018</a:t>
            </a: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6" name="PA_任意多边形 79">
            <a:extLst>
              <a:ext uri="{FF2B5EF4-FFF2-40B4-BE49-F238E27FC236}">
                <a16:creationId xmlns:a16="http://schemas.microsoft.com/office/drawing/2014/main" id="{F00A9261-1C90-4649-90A7-F103C810B6F4}"/>
              </a:ext>
            </a:extLst>
          </p:cNvPr>
          <p:cNvSpPr>
            <a:spLocks/>
          </p:cNvSpPr>
          <p:nvPr>
            <p:custDataLst>
              <p:tags r:id="rId15"/>
            </p:custDataLst>
          </p:nvPr>
        </p:nvSpPr>
        <p:spPr bwMode="auto">
          <a:xfrm>
            <a:off x="2841923" y="1733960"/>
            <a:ext cx="1972580" cy="1415411"/>
          </a:xfrm>
          <a:custGeom>
            <a:avLst/>
            <a:gdLst>
              <a:gd name="T0" fmla="*/ 0 w 1553"/>
              <a:gd name="T1" fmla="*/ 0 h 1114"/>
              <a:gd name="T2" fmla="*/ 400 w 1553"/>
              <a:gd name="T3" fmla="*/ 557 h 1114"/>
              <a:gd name="T4" fmla="*/ 0 w 1553"/>
              <a:gd name="T5" fmla="*/ 1114 h 1114"/>
              <a:gd name="T6" fmla="*/ 1154 w 1553"/>
              <a:gd name="T7" fmla="*/ 1114 h 1114"/>
              <a:gd name="T8" fmla="*/ 1553 w 1553"/>
              <a:gd name="T9" fmla="*/ 557 h 1114"/>
              <a:gd name="T10" fmla="*/ 1154 w 1553"/>
              <a:gd name="T11" fmla="*/ 0 h 1114"/>
              <a:gd name="T12" fmla="*/ 0 w 1553"/>
              <a:gd name="T13" fmla="*/ 0 h 1114"/>
            </a:gdLst>
            <a:ahLst/>
            <a:cxnLst>
              <a:cxn ang="0">
                <a:pos x="T0" y="T1"/>
              </a:cxn>
              <a:cxn ang="0">
                <a:pos x="T2" y="T3"/>
              </a:cxn>
              <a:cxn ang="0">
                <a:pos x="T4" y="T5"/>
              </a:cxn>
              <a:cxn ang="0">
                <a:pos x="T6" y="T7"/>
              </a:cxn>
              <a:cxn ang="0">
                <a:pos x="T8" y="T9"/>
              </a:cxn>
              <a:cxn ang="0">
                <a:pos x="T10" y="T11"/>
              </a:cxn>
              <a:cxn ang="0">
                <a:pos x="T12" y="T13"/>
              </a:cxn>
            </a:cxnLst>
            <a:rect l="0" t="0" r="r" b="b"/>
            <a:pathLst>
              <a:path w="1553" h="1114">
                <a:moveTo>
                  <a:pt x="0" y="0"/>
                </a:moveTo>
                <a:lnTo>
                  <a:pt x="400" y="557"/>
                </a:lnTo>
                <a:lnTo>
                  <a:pt x="0" y="1114"/>
                </a:lnTo>
                <a:lnTo>
                  <a:pt x="1154" y="1114"/>
                </a:lnTo>
                <a:lnTo>
                  <a:pt x="1553" y="557"/>
                </a:lnTo>
                <a:lnTo>
                  <a:pt x="1154" y="0"/>
                </a:lnTo>
                <a:lnTo>
                  <a:pt x="0" y="0"/>
                </a:lnTo>
                <a:close/>
              </a:path>
            </a:pathLst>
          </a:custGeom>
          <a:solidFill>
            <a:srgbClr val="DCACA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28" name="PA_淘宝店chenying0907 92">
            <a:extLst>
              <a:ext uri="{FF2B5EF4-FFF2-40B4-BE49-F238E27FC236}">
                <a16:creationId xmlns:a16="http://schemas.microsoft.com/office/drawing/2014/main" id="{4EB2DDDC-195E-FE44-B307-1F733AADE204}"/>
              </a:ext>
            </a:extLst>
          </p:cNvPr>
          <p:cNvSpPr>
            <a:spLocks noChangeArrowheads="1"/>
          </p:cNvSpPr>
          <p:nvPr>
            <p:custDataLst>
              <p:tags r:id="rId16"/>
            </p:custDataLst>
          </p:nvPr>
        </p:nvSpPr>
        <p:spPr bwMode="auto">
          <a:xfrm>
            <a:off x="3370847" y="2027145"/>
            <a:ext cx="1054054" cy="10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Round</a:t>
            </a:r>
            <a:r>
              <a:rPr lang="zh-CN" altLang="en-US" sz="1200" b="1" dirty="0">
                <a:solidFill>
                  <a:schemeClr val="bg1"/>
                </a:solidFill>
                <a:latin typeface="Noto Sans S Chinese Medium" panose="020B0600000000000000" pitchFamily="34" charset="-122"/>
                <a:ea typeface="Noto Sans S Chinese Medium" panose="020B0600000000000000" pitchFamily="34" charset="-122"/>
              </a:rPr>
              <a:t> </a:t>
            </a:r>
            <a:endParaRPr lang="en-US" altLang="zh-CN" sz="1200" b="1" dirty="0">
              <a:solidFill>
                <a:schemeClr val="bg1"/>
              </a:solidFill>
              <a:latin typeface="Noto Sans S Chinese Medium" panose="020B0600000000000000" pitchFamily="34" charset="-122"/>
              <a:ea typeface="Noto Sans S Chinese Medium" panose="020B0600000000000000" pitchFamily="34" charset="-122"/>
            </a:endParaRPr>
          </a:p>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Pre-B &amp; </a:t>
            </a:r>
          </a:p>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B &amp; B+</a:t>
            </a:r>
          </a:p>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2016 - 2017</a:t>
            </a: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a:p>
            <a:pPr algn="ctr">
              <a:lnSpc>
                <a:spcPct val="120000"/>
              </a:lnSpc>
              <a:buFont typeface="Arial" pitchFamily="34" charset="0"/>
              <a:buNone/>
            </a:pP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29" name="PA_任意多边形 78">
            <a:extLst>
              <a:ext uri="{FF2B5EF4-FFF2-40B4-BE49-F238E27FC236}">
                <a16:creationId xmlns:a16="http://schemas.microsoft.com/office/drawing/2014/main" id="{62BFB2A6-B9E8-2D41-B904-5C8F4918557D}"/>
              </a:ext>
            </a:extLst>
          </p:cNvPr>
          <p:cNvSpPr>
            <a:spLocks/>
          </p:cNvSpPr>
          <p:nvPr>
            <p:custDataLst>
              <p:tags r:id="rId17"/>
            </p:custDataLst>
          </p:nvPr>
        </p:nvSpPr>
        <p:spPr bwMode="auto">
          <a:xfrm>
            <a:off x="1395727" y="1733876"/>
            <a:ext cx="1975120" cy="1415411"/>
          </a:xfrm>
          <a:custGeom>
            <a:avLst/>
            <a:gdLst>
              <a:gd name="T0" fmla="*/ 0 w 1555"/>
              <a:gd name="T1" fmla="*/ 0 h 1114"/>
              <a:gd name="T2" fmla="*/ 401 w 1555"/>
              <a:gd name="T3" fmla="*/ 557 h 1114"/>
              <a:gd name="T4" fmla="*/ 0 w 1555"/>
              <a:gd name="T5" fmla="*/ 1114 h 1114"/>
              <a:gd name="T6" fmla="*/ 1154 w 1555"/>
              <a:gd name="T7" fmla="*/ 1114 h 1114"/>
              <a:gd name="T8" fmla="*/ 1555 w 1555"/>
              <a:gd name="T9" fmla="*/ 557 h 1114"/>
              <a:gd name="T10" fmla="*/ 1154 w 1555"/>
              <a:gd name="T11" fmla="*/ 0 h 1114"/>
              <a:gd name="T12" fmla="*/ 0 w 1555"/>
              <a:gd name="T13" fmla="*/ 0 h 1114"/>
            </a:gdLst>
            <a:ahLst/>
            <a:cxnLst>
              <a:cxn ang="0">
                <a:pos x="T0" y="T1"/>
              </a:cxn>
              <a:cxn ang="0">
                <a:pos x="T2" y="T3"/>
              </a:cxn>
              <a:cxn ang="0">
                <a:pos x="T4" y="T5"/>
              </a:cxn>
              <a:cxn ang="0">
                <a:pos x="T6" y="T7"/>
              </a:cxn>
              <a:cxn ang="0">
                <a:pos x="T8" y="T9"/>
              </a:cxn>
              <a:cxn ang="0">
                <a:pos x="T10" y="T11"/>
              </a:cxn>
              <a:cxn ang="0">
                <a:pos x="T12" y="T13"/>
              </a:cxn>
            </a:cxnLst>
            <a:rect l="0" t="0" r="r" b="b"/>
            <a:pathLst>
              <a:path w="1555" h="1114">
                <a:moveTo>
                  <a:pt x="0" y="0"/>
                </a:moveTo>
                <a:lnTo>
                  <a:pt x="401" y="557"/>
                </a:lnTo>
                <a:lnTo>
                  <a:pt x="0" y="1114"/>
                </a:lnTo>
                <a:lnTo>
                  <a:pt x="1154" y="1114"/>
                </a:lnTo>
                <a:lnTo>
                  <a:pt x="1555" y="557"/>
                </a:lnTo>
                <a:lnTo>
                  <a:pt x="1154" y="0"/>
                </a:lnTo>
                <a:lnTo>
                  <a:pt x="0" y="0"/>
                </a:lnTo>
                <a:close/>
              </a:path>
            </a:pathLst>
          </a:custGeom>
          <a:solidFill>
            <a:srgbClr val="ECD0CD"/>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lt1"/>
              </a:solidFill>
              <a:latin typeface="Noto Sans S Chinese Medium" panose="020B0600000000000000" pitchFamily="34" charset="-122"/>
              <a:ea typeface="Noto Sans S Chinese Medium" panose="020B0600000000000000" pitchFamily="34" charset="-122"/>
            </a:endParaRPr>
          </a:p>
        </p:txBody>
      </p:sp>
      <p:sp>
        <p:nvSpPr>
          <p:cNvPr id="35" name="PA_淘宝店chenying0907 91">
            <a:extLst>
              <a:ext uri="{FF2B5EF4-FFF2-40B4-BE49-F238E27FC236}">
                <a16:creationId xmlns:a16="http://schemas.microsoft.com/office/drawing/2014/main" id="{6455173C-DB32-FA45-AFDF-55C8281AFADF}"/>
              </a:ext>
            </a:extLst>
          </p:cNvPr>
          <p:cNvSpPr>
            <a:spLocks noChangeArrowheads="1"/>
          </p:cNvSpPr>
          <p:nvPr>
            <p:custDataLst>
              <p:tags r:id="rId18"/>
            </p:custDataLst>
          </p:nvPr>
        </p:nvSpPr>
        <p:spPr bwMode="auto">
          <a:xfrm>
            <a:off x="1905796" y="2147779"/>
            <a:ext cx="1054054" cy="64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Round</a:t>
            </a:r>
            <a:r>
              <a:rPr lang="zh-CN" altLang="en-US" sz="1200" b="1" dirty="0">
                <a:solidFill>
                  <a:schemeClr val="bg1"/>
                </a:solidFill>
                <a:latin typeface="Noto Sans S Chinese Medium" panose="020B0600000000000000" pitchFamily="34" charset="-122"/>
                <a:ea typeface="Noto Sans S Chinese Medium" panose="020B0600000000000000" pitchFamily="34" charset="-122"/>
              </a:rPr>
              <a:t> </a:t>
            </a:r>
            <a:endParaRPr lang="en-US" altLang="zh-CN" sz="1200" b="1" dirty="0">
              <a:solidFill>
                <a:schemeClr val="bg1"/>
              </a:solidFill>
              <a:latin typeface="Noto Sans S Chinese Medium" panose="020B0600000000000000" pitchFamily="34" charset="-122"/>
              <a:ea typeface="Noto Sans S Chinese Medium" panose="020B0600000000000000" pitchFamily="34" charset="-122"/>
            </a:endParaRPr>
          </a:p>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A &amp; A+</a:t>
            </a:r>
          </a:p>
          <a:p>
            <a:pPr algn="ctr">
              <a:lnSpc>
                <a:spcPct val="120000"/>
              </a:lnSpc>
              <a:buFont typeface="Arial" pitchFamily="34" charset="0"/>
              <a:buNone/>
            </a:pPr>
            <a:r>
              <a:rPr lang="en-US" altLang="zh-CN" sz="1200" b="1" dirty="0">
                <a:solidFill>
                  <a:schemeClr val="bg1"/>
                </a:solidFill>
                <a:latin typeface="Noto Sans S Chinese Medium" panose="020B0600000000000000" pitchFamily="34" charset="-122"/>
                <a:ea typeface="Noto Sans S Chinese Medium" panose="020B0600000000000000" pitchFamily="34" charset="-122"/>
              </a:rPr>
              <a:t>2014 - 2016</a:t>
            </a:r>
            <a:endParaRPr lang="en-US" altLang="zh-CN" sz="1200" dirty="0">
              <a:solidFill>
                <a:schemeClr val="bg1"/>
              </a:solidFill>
              <a:latin typeface="Noto Sans S Chinese Medium" panose="020B0600000000000000" pitchFamily="34" charset="-122"/>
              <a:ea typeface="Noto Sans S Chinese Medium" panose="020B0600000000000000" pitchFamily="34" charset="-122"/>
            </a:endParaRPr>
          </a:p>
        </p:txBody>
      </p:sp>
      <p:sp>
        <p:nvSpPr>
          <p:cNvPr id="36" name="PA_文本框 5">
            <a:extLst>
              <a:ext uri="{FF2B5EF4-FFF2-40B4-BE49-F238E27FC236}">
                <a16:creationId xmlns:a16="http://schemas.microsoft.com/office/drawing/2014/main" id="{E34AC772-994F-4FDE-A76E-72D184CB9B28}"/>
              </a:ext>
            </a:extLst>
          </p:cNvPr>
          <p:cNvSpPr txBox="1">
            <a:spLocks noChangeArrowheads="1"/>
          </p:cNvSpPr>
          <p:nvPr>
            <p:custDataLst>
              <p:tags r:id="rId19"/>
            </p:custDataLst>
          </p:nvPr>
        </p:nvSpPr>
        <p:spPr bwMode="auto">
          <a:xfrm>
            <a:off x="535359" y="830797"/>
            <a:ext cx="10295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pitchFamily="34" charset="0"/>
              <a:buNone/>
            </a:pPr>
            <a:r>
              <a:rPr lang="en-US" altLang="zh-CN" sz="1200" dirty="0">
                <a:latin typeface="Noto Sans S Chinese Medium" panose="020B0600000000000000" pitchFamily="34" charset="-122"/>
                <a:ea typeface="Noto Sans S Chinese Medium" panose="020B0600000000000000" pitchFamily="34" charset="-122"/>
              </a:rPr>
              <a:t>Financing </a:t>
            </a:r>
          </a:p>
        </p:txBody>
      </p:sp>
    </p:spTree>
    <p:extLst>
      <p:ext uri="{BB962C8B-B14F-4D97-AF65-F5344CB8AC3E}">
        <p14:creationId xmlns:p14="http://schemas.microsoft.com/office/powerpoint/2010/main" val="49449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00.xml><?xml version="1.0" encoding="utf-8"?>
<p:tagLst xmlns:a="http://schemas.openxmlformats.org/drawingml/2006/main" xmlns:r="http://schemas.openxmlformats.org/officeDocument/2006/relationships" xmlns:p="http://schemas.openxmlformats.org/presentationml/2006/main">
  <p:tag name="PA" val="v3.0.0"/>
</p:tagLst>
</file>

<file path=ppt/tags/tag101.xml><?xml version="1.0" encoding="utf-8"?>
<p:tagLst xmlns:a="http://schemas.openxmlformats.org/drawingml/2006/main" xmlns:r="http://schemas.openxmlformats.org/officeDocument/2006/relationships" xmlns:p="http://schemas.openxmlformats.org/presentationml/2006/main">
  <p:tag name="PA" val="v3.0.0"/>
</p:tagLst>
</file>

<file path=ppt/tags/tag102.xml><?xml version="1.0" encoding="utf-8"?>
<p:tagLst xmlns:a="http://schemas.openxmlformats.org/drawingml/2006/main" xmlns:r="http://schemas.openxmlformats.org/officeDocument/2006/relationships" xmlns:p="http://schemas.openxmlformats.org/presentationml/2006/main">
  <p:tag name="PA" val="v3.0.0"/>
</p:tagLst>
</file>

<file path=ppt/tags/tag103.xml><?xml version="1.0" encoding="utf-8"?>
<p:tagLst xmlns:a="http://schemas.openxmlformats.org/drawingml/2006/main" xmlns:r="http://schemas.openxmlformats.org/officeDocument/2006/relationships" xmlns:p="http://schemas.openxmlformats.org/presentationml/2006/main">
  <p:tag name="PA" val="v3.0.0"/>
</p:tagLst>
</file>

<file path=ppt/tags/tag104.xml><?xml version="1.0" encoding="utf-8"?>
<p:tagLst xmlns:a="http://schemas.openxmlformats.org/drawingml/2006/main" xmlns:r="http://schemas.openxmlformats.org/officeDocument/2006/relationships" xmlns:p="http://schemas.openxmlformats.org/presentationml/2006/main">
  <p:tag name="PA" val="v3.0.0"/>
</p:tagLst>
</file>

<file path=ppt/tags/tag105.xml><?xml version="1.0" encoding="utf-8"?>
<p:tagLst xmlns:a="http://schemas.openxmlformats.org/drawingml/2006/main" xmlns:r="http://schemas.openxmlformats.org/officeDocument/2006/relationships" xmlns:p="http://schemas.openxmlformats.org/presentationml/2006/main">
  <p:tag name="PA" val="v3.0.0"/>
</p:tagLst>
</file>

<file path=ppt/tags/tag106.xml><?xml version="1.0" encoding="utf-8"?>
<p:tagLst xmlns:a="http://schemas.openxmlformats.org/drawingml/2006/main" xmlns:r="http://schemas.openxmlformats.org/officeDocument/2006/relationships" xmlns:p="http://schemas.openxmlformats.org/presentationml/2006/main">
  <p:tag name="PA" val="v3.0.0"/>
</p:tagLst>
</file>

<file path=ppt/tags/tag107.xml><?xml version="1.0" encoding="utf-8"?>
<p:tagLst xmlns:a="http://schemas.openxmlformats.org/drawingml/2006/main" xmlns:r="http://schemas.openxmlformats.org/officeDocument/2006/relationships" xmlns:p="http://schemas.openxmlformats.org/presentationml/2006/main">
  <p:tag name="PA" val="v3.0.0"/>
</p:tagLst>
</file>

<file path=ppt/tags/tag108.xml><?xml version="1.0" encoding="utf-8"?>
<p:tagLst xmlns:a="http://schemas.openxmlformats.org/drawingml/2006/main" xmlns:r="http://schemas.openxmlformats.org/officeDocument/2006/relationships" xmlns:p="http://schemas.openxmlformats.org/presentationml/2006/main">
  <p:tag name="PA" val="v3.0.0"/>
</p:tagLst>
</file>

<file path=ppt/tags/tag109.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10.xml><?xml version="1.0" encoding="utf-8"?>
<p:tagLst xmlns:a="http://schemas.openxmlformats.org/drawingml/2006/main" xmlns:r="http://schemas.openxmlformats.org/officeDocument/2006/relationships" xmlns:p="http://schemas.openxmlformats.org/presentationml/2006/main">
  <p:tag name="PA" val="v3.0.0"/>
</p:tagLst>
</file>

<file path=ppt/tags/tag111.xml><?xml version="1.0" encoding="utf-8"?>
<p:tagLst xmlns:a="http://schemas.openxmlformats.org/drawingml/2006/main" xmlns:r="http://schemas.openxmlformats.org/officeDocument/2006/relationships" xmlns:p="http://schemas.openxmlformats.org/presentationml/2006/main">
  <p:tag name="PA" val="v3.0.0"/>
</p:tagLst>
</file>

<file path=ppt/tags/tag112.xml><?xml version="1.0" encoding="utf-8"?>
<p:tagLst xmlns:a="http://schemas.openxmlformats.org/drawingml/2006/main" xmlns:r="http://schemas.openxmlformats.org/officeDocument/2006/relationships" xmlns:p="http://schemas.openxmlformats.org/presentationml/2006/main">
  <p:tag name="PA" val="v3.0.0"/>
</p:tagLst>
</file>

<file path=ppt/tags/tag113.xml><?xml version="1.0" encoding="utf-8"?>
<p:tagLst xmlns:a="http://schemas.openxmlformats.org/drawingml/2006/main" xmlns:r="http://schemas.openxmlformats.org/officeDocument/2006/relationships" xmlns:p="http://schemas.openxmlformats.org/presentationml/2006/main">
  <p:tag name="PA" val="v3.0.0"/>
</p:tagLst>
</file>

<file path=ppt/tags/tag114.xml><?xml version="1.0" encoding="utf-8"?>
<p:tagLst xmlns:a="http://schemas.openxmlformats.org/drawingml/2006/main" xmlns:r="http://schemas.openxmlformats.org/officeDocument/2006/relationships" xmlns:p="http://schemas.openxmlformats.org/presentationml/2006/main">
  <p:tag name="PA" val="v3.0.0"/>
</p:tagLst>
</file>

<file path=ppt/tags/tag115.xml><?xml version="1.0" encoding="utf-8"?>
<p:tagLst xmlns:a="http://schemas.openxmlformats.org/drawingml/2006/main" xmlns:r="http://schemas.openxmlformats.org/officeDocument/2006/relationships" xmlns:p="http://schemas.openxmlformats.org/presentationml/2006/main">
  <p:tag name="PA" val="v3.0.0"/>
</p:tagLst>
</file>

<file path=ppt/tags/tag116.xml><?xml version="1.0" encoding="utf-8"?>
<p:tagLst xmlns:a="http://schemas.openxmlformats.org/drawingml/2006/main" xmlns:r="http://schemas.openxmlformats.org/officeDocument/2006/relationships" xmlns:p="http://schemas.openxmlformats.org/presentationml/2006/main">
  <p:tag name="PA" val="v3.0.0"/>
</p:tagLst>
</file>

<file path=ppt/tags/tag117.xml><?xml version="1.0" encoding="utf-8"?>
<p:tagLst xmlns:a="http://schemas.openxmlformats.org/drawingml/2006/main" xmlns:r="http://schemas.openxmlformats.org/officeDocument/2006/relationships" xmlns:p="http://schemas.openxmlformats.org/presentationml/2006/main">
  <p:tag name="PA" val="v3.0.0"/>
</p:tagLst>
</file>

<file path=ppt/tags/tag118.xml><?xml version="1.0" encoding="utf-8"?>
<p:tagLst xmlns:a="http://schemas.openxmlformats.org/drawingml/2006/main" xmlns:r="http://schemas.openxmlformats.org/officeDocument/2006/relationships" xmlns:p="http://schemas.openxmlformats.org/presentationml/2006/main">
  <p:tag name="PA" val="v3.0.0"/>
</p:tagLst>
</file>

<file path=ppt/tags/tag119.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20.xml><?xml version="1.0" encoding="utf-8"?>
<p:tagLst xmlns:a="http://schemas.openxmlformats.org/drawingml/2006/main" xmlns:r="http://schemas.openxmlformats.org/officeDocument/2006/relationships" xmlns:p="http://schemas.openxmlformats.org/presentationml/2006/main">
  <p:tag name="PA" val="v3.0.0"/>
</p:tagLst>
</file>

<file path=ppt/tags/tag121.xml><?xml version="1.0" encoding="utf-8"?>
<p:tagLst xmlns:a="http://schemas.openxmlformats.org/drawingml/2006/main" xmlns:r="http://schemas.openxmlformats.org/officeDocument/2006/relationships" xmlns:p="http://schemas.openxmlformats.org/presentationml/2006/main">
  <p:tag name="PA" val="v3.0.0"/>
</p:tagLst>
</file>

<file path=ppt/tags/tag122.xml><?xml version="1.0" encoding="utf-8"?>
<p:tagLst xmlns:a="http://schemas.openxmlformats.org/drawingml/2006/main" xmlns:r="http://schemas.openxmlformats.org/officeDocument/2006/relationships" xmlns:p="http://schemas.openxmlformats.org/presentationml/2006/main">
  <p:tag name="PA" val="v3.0.0"/>
</p:tagLst>
</file>

<file path=ppt/tags/tag123.xml><?xml version="1.0" encoding="utf-8"?>
<p:tagLst xmlns:a="http://schemas.openxmlformats.org/drawingml/2006/main" xmlns:r="http://schemas.openxmlformats.org/officeDocument/2006/relationships" xmlns:p="http://schemas.openxmlformats.org/presentationml/2006/main">
  <p:tag name="PA" val="v3.0.0"/>
</p:tagLst>
</file>

<file path=ppt/tags/tag124.xml><?xml version="1.0" encoding="utf-8"?>
<p:tagLst xmlns:a="http://schemas.openxmlformats.org/drawingml/2006/main" xmlns:r="http://schemas.openxmlformats.org/officeDocument/2006/relationships" xmlns:p="http://schemas.openxmlformats.org/presentationml/2006/main">
  <p:tag name="PA" val="v3.0.0"/>
</p:tagLst>
</file>

<file path=ppt/tags/tag125.xml><?xml version="1.0" encoding="utf-8"?>
<p:tagLst xmlns:a="http://schemas.openxmlformats.org/drawingml/2006/main" xmlns:r="http://schemas.openxmlformats.org/officeDocument/2006/relationships" xmlns:p="http://schemas.openxmlformats.org/presentationml/2006/main">
  <p:tag name="PA" val="v3.0.0"/>
</p:tagLst>
</file>

<file path=ppt/tags/tag126.xml><?xml version="1.0" encoding="utf-8"?>
<p:tagLst xmlns:a="http://schemas.openxmlformats.org/drawingml/2006/main" xmlns:r="http://schemas.openxmlformats.org/officeDocument/2006/relationships" xmlns:p="http://schemas.openxmlformats.org/presentationml/2006/main">
  <p:tag name="PA" val="v3.0.0"/>
</p:tagLst>
</file>

<file path=ppt/tags/tag127.xml><?xml version="1.0" encoding="utf-8"?>
<p:tagLst xmlns:a="http://schemas.openxmlformats.org/drawingml/2006/main" xmlns:r="http://schemas.openxmlformats.org/officeDocument/2006/relationships" xmlns:p="http://schemas.openxmlformats.org/presentationml/2006/main">
  <p:tag name="PA" val="v3.0.0"/>
</p:tagLst>
</file>

<file path=ppt/tags/tag128.xml><?xml version="1.0" encoding="utf-8"?>
<p:tagLst xmlns:a="http://schemas.openxmlformats.org/drawingml/2006/main" xmlns:r="http://schemas.openxmlformats.org/officeDocument/2006/relationships" xmlns:p="http://schemas.openxmlformats.org/presentationml/2006/main">
  <p:tag name="PA" val="v3.0.0"/>
</p:tagLst>
</file>

<file path=ppt/tags/tag129.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30.xml><?xml version="1.0" encoding="utf-8"?>
<p:tagLst xmlns:a="http://schemas.openxmlformats.org/drawingml/2006/main" xmlns:r="http://schemas.openxmlformats.org/officeDocument/2006/relationships" xmlns:p="http://schemas.openxmlformats.org/presentationml/2006/main">
  <p:tag name="PA" val="v3.0.0"/>
</p:tagLst>
</file>

<file path=ppt/tags/tag131.xml><?xml version="1.0" encoding="utf-8"?>
<p:tagLst xmlns:a="http://schemas.openxmlformats.org/drawingml/2006/main" xmlns:r="http://schemas.openxmlformats.org/officeDocument/2006/relationships" xmlns:p="http://schemas.openxmlformats.org/presentationml/2006/main">
  <p:tag name="PA" val="v3.0.0"/>
</p:tagLst>
</file>

<file path=ppt/tags/tag132.xml><?xml version="1.0" encoding="utf-8"?>
<p:tagLst xmlns:a="http://schemas.openxmlformats.org/drawingml/2006/main" xmlns:r="http://schemas.openxmlformats.org/officeDocument/2006/relationships" xmlns:p="http://schemas.openxmlformats.org/presentationml/2006/main">
  <p:tag name="PA" val="v3.0.0"/>
</p:tagLst>
</file>

<file path=ppt/tags/tag133.xml><?xml version="1.0" encoding="utf-8"?>
<p:tagLst xmlns:a="http://schemas.openxmlformats.org/drawingml/2006/main" xmlns:r="http://schemas.openxmlformats.org/officeDocument/2006/relationships" xmlns:p="http://schemas.openxmlformats.org/presentationml/2006/main">
  <p:tag name="PA" val="v3.0.0"/>
</p:tagLst>
</file>

<file path=ppt/tags/tag134.xml><?xml version="1.0" encoding="utf-8"?>
<p:tagLst xmlns:a="http://schemas.openxmlformats.org/drawingml/2006/main" xmlns:r="http://schemas.openxmlformats.org/officeDocument/2006/relationships" xmlns:p="http://schemas.openxmlformats.org/presentationml/2006/main">
  <p:tag name="PA" val="v3.0.0"/>
</p:tagLst>
</file>

<file path=ppt/tags/tag135.xml><?xml version="1.0" encoding="utf-8"?>
<p:tagLst xmlns:a="http://schemas.openxmlformats.org/drawingml/2006/main" xmlns:r="http://schemas.openxmlformats.org/officeDocument/2006/relationships" xmlns:p="http://schemas.openxmlformats.org/presentationml/2006/main">
  <p:tag name="PA" val="v3.0.0"/>
</p:tagLst>
</file>

<file path=ppt/tags/tag136.xml><?xml version="1.0" encoding="utf-8"?>
<p:tagLst xmlns:a="http://schemas.openxmlformats.org/drawingml/2006/main" xmlns:r="http://schemas.openxmlformats.org/officeDocument/2006/relationships" xmlns:p="http://schemas.openxmlformats.org/presentationml/2006/main">
  <p:tag name="PA" val="v3.0.0"/>
</p:tagLst>
</file>

<file path=ppt/tags/tag137.xml><?xml version="1.0" encoding="utf-8"?>
<p:tagLst xmlns:a="http://schemas.openxmlformats.org/drawingml/2006/main" xmlns:r="http://schemas.openxmlformats.org/officeDocument/2006/relationships" xmlns:p="http://schemas.openxmlformats.org/presentationml/2006/main">
  <p:tag name="PA" val="v3.0.0"/>
</p:tagLst>
</file>

<file path=ppt/tags/tag138.xml><?xml version="1.0" encoding="utf-8"?>
<p:tagLst xmlns:a="http://schemas.openxmlformats.org/drawingml/2006/main" xmlns:r="http://schemas.openxmlformats.org/officeDocument/2006/relationships" xmlns:p="http://schemas.openxmlformats.org/presentationml/2006/main">
  <p:tag name="PA" val="v3.0.0"/>
</p:tagLst>
</file>

<file path=ppt/tags/tag139.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40.xml><?xml version="1.0" encoding="utf-8"?>
<p:tagLst xmlns:a="http://schemas.openxmlformats.org/drawingml/2006/main" xmlns:r="http://schemas.openxmlformats.org/officeDocument/2006/relationships" xmlns:p="http://schemas.openxmlformats.org/presentationml/2006/main">
  <p:tag name="PA" val="v3.0.0"/>
</p:tagLst>
</file>

<file path=ppt/tags/tag141.xml><?xml version="1.0" encoding="utf-8"?>
<p:tagLst xmlns:a="http://schemas.openxmlformats.org/drawingml/2006/main" xmlns:r="http://schemas.openxmlformats.org/officeDocument/2006/relationships" xmlns:p="http://schemas.openxmlformats.org/presentationml/2006/main">
  <p:tag name="PA" val="v3.0.0"/>
</p:tagLst>
</file>

<file path=ppt/tags/tag142.xml><?xml version="1.0" encoding="utf-8"?>
<p:tagLst xmlns:a="http://schemas.openxmlformats.org/drawingml/2006/main" xmlns:r="http://schemas.openxmlformats.org/officeDocument/2006/relationships" xmlns:p="http://schemas.openxmlformats.org/presentationml/2006/main">
  <p:tag name="PA" val="v3.0.0"/>
</p:tagLst>
</file>

<file path=ppt/tags/tag143.xml><?xml version="1.0" encoding="utf-8"?>
<p:tagLst xmlns:a="http://schemas.openxmlformats.org/drawingml/2006/main" xmlns:r="http://schemas.openxmlformats.org/officeDocument/2006/relationships" xmlns:p="http://schemas.openxmlformats.org/presentationml/2006/main">
  <p:tag name="PA" val="v3.0.0"/>
</p:tagLst>
</file>

<file path=ppt/tags/tag144.xml><?xml version="1.0" encoding="utf-8"?>
<p:tagLst xmlns:a="http://schemas.openxmlformats.org/drawingml/2006/main" xmlns:r="http://schemas.openxmlformats.org/officeDocument/2006/relationships" xmlns:p="http://schemas.openxmlformats.org/presentationml/2006/main">
  <p:tag name="PA" val="v3.0.0"/>
</p:tagLst>
</file>

<file path=ppt/tags/tag145.xml><?xml version="1.0" encoding="utf-8"?>
<p:tagLst xmlns:a="http://schemas.openxmlformats.org/drawingml/2006/main" xmlns:r="http://schemas.openxmlformats.org/officeDocument/2006/relationships" xmlns:p="http://schemas.openxmlformats.org/presentationml/2006/main">
  <p:tag name="PA" val="v3.0.0"/>
</p:tagLst>
</file>

<file path=ppt/tags/tag146.xml><?xml version="1.0" encoding="utf-8"?>
<p:tagLst xmlns:a="http://schemas.openxmlformats.org/drawingml/2006/main" xmlns:r="http://schemas.openxmlformats.org/officeDocument/2006/relationships" xmlns:p="http://schemas.openxmlformats.org/presentationml/2006/main">
  <p:tag name="PA" val="v3.0.0"/>
</p:tagLst>
</file>

<file path=ppt/tags/tag147.xml><?xml version="1.0" encoding="utf-8"?>
<p:tagLst xmlns:a="http://schemas.openxmlformats.org/drawingml/2006/main" xmlns:r="http://schemas.openxmlformats.org/officeDocument/2006/relationships" xmlns:p="http://schemas.openxmlformats.org/presentationml/2006/main">
  <p:tag name="PA" val="v3.0.0"/>
</p:tagLst>
</file>

<file path=ppt/tags/tag148.xml><?xml version="1.0" encoding="utf-8"?>
<p:tagLst xmlns:a="http://schemas.openxmlformats.org/drawingml/2006/main" xmlns:r="http://schemas.openxmlformats.org/officeDocument/2006/relationships" xmlns:p="http://schemas.openxmlformats.org/presentationml/2006/main">
  <p:tag name="PA" val="v3.0.0"/>
</p:tagLst>
</file>

<file path=ppt/tags/tag149.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50.xml><?xml version="1.0" encoding="utf-8"?>
<p:tagLst xmlns:a="http://schemas.openxmlformats.org/drawingml/2006/main" xmlns:r="http://schemas.openxmlformats.org/officeDocument/2006/relationships" xmlns:p="http://schemas.openxmlformats.org/presentationml/2006/main">
  <p:tag name="PA" val="v3.0.0"/>
</p:tagLst>
</file>

<file path=ppt/tags/tag151.xml><?xml version="1.0" encoding="utf-8"?>
<p:tagLst xmlns:a="http://schemas.openxmlformats.org/drawingml/2006/main" xmlns:r="http://schemas.openxmlformats.org/officeDocument/2006/relationships" xmlns:p="http://schemas.openxmlformats.org/presentationml/2006/main">
  <p:tag name="PA" val="v3.0.0"/>
</p:tagLst>
</file>

<file path=ppt/tags/tag152.xml><?xml version="1.0" encoding="utf-8"?>
<p:tagLst xmlns:a="http://schemas.openxmlformats.org/drawingml/2006/main" xmlns:r="http://schemas.openxmlformats.org/officeDocument/2006/relationships" xmlns:p="http://schemas.openxmlformats.org/presentationml/2006/main">
  <p:tag name="PA" val="v3.0.0"/>
</p:tagLst>
</file>

<file path=ppt/tags/tag153.xml><?xml version="1.0" encoding="utf-8"?>
<p:tagLst xmlns:a="http://schemas.openxmlformats.org/drawingml/2006/main" xmlns:r="http://schemas.openxmlformats.org/officeDocument/2006/relationships" xmlns:p="http://schemas.openxmlformats.org/presentationml/2006/main">
  <p:tag name="PA" val="v3.0.0"/>
</p:tagLst>
</file>

<file path=ppt/tags/tag154.xml><?xml version="1.0" encoding="utf-8"?>
<p:tagLst xmlns:a="http://schemas.openxmlformats.org/drawingml/2006/main" xmlns:r="http://schemas.openxmlformats.org/officeDocument/2006/relationships" xmlns:p="http://schemas.openxmlformats.org/presentationml/2006/main">
  <p:tag name="PA" val="v3.0.0"/>
</p:tagLst>
</file>

<file path=ppt/tags/tag155.xml><?xml version="1.0" encoding="utf-8"?>
<p:tagLst xmlns:a="http://schemas.openxmlformats.org/drawingml/2006/main" xmlns:r="http://schemas.openxmlformats.org/officeDocument/2006/relationships" xmlns:p="http://schemas.openxmlformats.org/presentationml/2006/main">
  <p:tag name="PA" val="v3.0.0"/>
</p:tagLst>
</file>

<file path=ppt/tags/tag156.xml><?xml version="1.0" encoding="utf-8"?>
<p:tagLst xmlns:a="http://schemas.openxmlformats.org/drawingml/2006/main" xmlns:r="http://schemas.openxmlformats.org/officeDocument/2006/relationships" xmlns:p="http://schemas.openxmlformats.org/presentationml/2006/main">
  <p:tag name="PA" val="v3.0.0"/>
</p:tagLst>
</file>

<file path=ppt/tags/tag157.xml><?xml version="1.0" encoding="utf-8"?>
<p:tagLst xmlns:a="http://schemas.openxmlformats.org/drawingml/2006/main" xmlns:r="http://schemas.openxmlformats.org/officeDocument/2006/relationships" xmlns:p="http://schemas.openxmlformats.org/presentationml/2006/main">
  <p:tag name="PA" val="v3.0.0"/>
</p:tagLst>
</file>

<file path=ppt/tags/tag158.xml><?xml version="1.0" encoding="utf-8"?>
<p:tagLst xmlns:a="http://schemas.openxmlformats.org/drawingml/2006/main" xmlns:r="http://schemas.openxmlformats.org/officeDocument/2006/relationships" xmlns:p="http://schemas.openxmlformats.org/presentationml/2006/main">
  <p:tag name="PA" val="v3.0.0"/>
</p:tagLst>
</file>

<file path=ppt/tags/tag159.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60.xml><?xml version="1.0" encoding="utf-8"?>
<p:tagLst xmlns:a="http://schemas.openxmlformats.org/drawingml/2006/main" xmlns:r="http://schemas.openxmlformats.org/officeDocument/2006/relationships" xmlns:p="http://schemas.openxmlformats.org/presentationml/2006/main">
  <p:tag name="PA" val="v3.0.0"/>
</p:tagLst>
</file>

<file path=ppt/tags/tag161.xml><?xml version="1.0" encoding="utf-8"?>
<p:tagLst xmlns:a="http://schemas.openxmlformats.org/drawingml/2006/main" xmlns:r="http://schemas.openxmlformats.org/officeDocument/2006/relationships" xmlns:p="http://schemas.openxmlformats.org/presentationml/2006/main">
  <p:tag name="PA" val="v3.0.0"/>
</p:tagLst>
</file>

<file path=ppt/tags/tag162.xml><?xml version="1.0" encoding="utf-8"?>
<p:tagLst xmlns:a="http://schemas.openxmlformats.org/drawingml/2006/main" xmlns:r="http://schemas.openxmlformats.org/officeDocument/2006/relationships" xmlns:p="http://schemas.openxmlformats.org/presentationml/2006/main">
  <p:tag name="PA" val="v3.0.0"/>
</p:tagLst>
</file>

<file path=ppt/tags/tag163.xml><?xml version="1.0" encoding="utf-8"?>
<p:tagLst xmlns:a="http://schemas.openxmlformats.org/drawingml/2006/main" xmlns:r="http://schemas.openxmlformats.org/officeDocument/2006/relationships" xmlns:p="http://schemas.openxmlformats.org/presentationml/2006/main">
  <p:tag name="PA" val="v3.0.0"/>
</p:tagLst>
</file>

<file path=ppt/tags/tag164.xml><?xml version="1.0" encoding="utf-8"?>
<p:tagLst xmlns:a="http://schemas.openxmlformats.org/drawingml/2006/main" xmlns:r="http://schemas.openxmlformats.org/officeDocument/2006/relationships" xmlns:p="http://schemas.openxmlformats.org/presentationml/2006/main">
  <p:tag name="PA" val="v3.0.0"/>
</p:tagLst>
</file>

<file path=ppt/tags/tag165.xml><?xml version="1.0" encoding="utf-8"?>
<p:tagLst xmlns:a="http://schemas.openxmlformats.org/drawingml/2006/main" xmlns:r="http://schemas.openxmlformats.org/officeDocument/2006/relationships" xmlns:p="http://schemas.openxmlformats.org/presentationml/2006/main">
  <p:tag name="PA" val="v3.0.0"/>
</p:tagLst>
</file>

<file path=ppt/tags/tag166.xml><?xml version="1.0" encoding="utf-8"?>
<p:tagLst xmlns:a="http://schemas.openxmlformats.org/drawingml/2006/main" xmlns:r="http://schemas.openxmlformats.org/officeDocument/2006/relationships" xmlns:p="http://schemas.openxmlformats.org/presentationml/2006/main">
  <p:tag name="PA" val="v3.0.0"/>
</p:tagLst>
</file>

<file path=ppt/tags/tag167.xml><?xml version="1.0" encoding="utf-8"?>
<p:tagLst xmlns:a="http://schemas.openxmlformats.org/drawingml/2006/main" xmlns:r="http://schemas.openxmlformats.org/officeDocument/2006/relationships" xmlns:p="http://schemas.openxmlformats.org/presentationml/2006/main">
  <p:tag name="PA" val="v3.0.0"/>
</p:tagLst>
</file>

<file path=ppt/tags/tag168.xml><?xml version="1.0" encoding="utf-8"?>
<p:tagLst xmlns:a="http://schemas.openxmlformats.org/drawingml/2006/main" xmlns:r="http://schemas.openxmlformats.org/officeDocument/2006/relationships" xmlns:p="http://schemas.openxmlformats.org/presentationml/2006/main">
  <p:tag name="PA" val="v3.0.0"/>
</p:tagLst>
</file>

<file path=ppt/tags/tag169.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70.xml><?xml version="1.0" encoding="utf-8"?>
<p:tagLst xmlns:a="http://schemas.openxmlformats.org/drawingml/2006/main" xmlns:r="http://schemas.openxmlformats.org/officeDocument/2006/relationships" xmlns:p="http://schemas.openxmlformats.org/presentationml/2006/main">
  <p:tag name="PA" val="v3.0.0"/>
</p:tagLst>
</file>

<file path=ppt/tags/tag171.xml><?xml version="1.0" encoding="utf-8"?>
<p:tagLst xmlns:a="http://schemas.openxmlformats.org/drawingml/2006/main" xmlns:r="http://schemas.openxmlformats.org/officeDocument/2006/relationships" xmlns:p="http://schemas.openxmlformats.org/presentationml/2006/main">
  <p:tag name="PA" val="v3.0.0"/>
</p:tagLst>
</file>

<file path=ppt/tags/tag172.xml><?xml version="1.0" encoding="utf-8"?>
<p:tagLst xmlns:a="http://schemas.openxmlformats.org/drawingml/2006/main" xmlns:r="http://schemas.openxmlformats.org/officeDocument/2006/relationships" xmlns:p="http://schemas.openxmlformats.org/presentationml/2006/main">
  <p:tag name="PA" val="v3.0.0"/>
</p:tagLst>
</file>

<file path=ppt/tags/tag173.xml><?xml version="1.0" encoding="utf-8"?>
<p:tagLst xmlns:a="http://schemas.openxmlformats.org/drawingml/2006/main" xmlns:r="http://schemas.openxmlformats.org/officeDocument/2006/relationships" xmlns:p="http://schemas.openxmlformats.org/presentationml/2006/main">
  <p:tag name="PA" val="v3.0.0"/>
</p:tagLst>
</file>

<file path=ppt/tags/tag174.xml><?xml version="1.0" encoding="utf-8"?>
<p:tagLst xmlns:a="http://schemas.openxmlformats.org/drawingml/2006/main" xmlns:r="http://schemas.openxmlformats.org/officeDocument/2006/relationships" xmlns:p="http://schemas.openxmlformats.org/presentationml/2006/main">
  <p:tag name="PA" val="v3.0.0"/>
</p:tagLst>
</file>

<file path=ppt/tags/tag175.xml><?xml version="1.0" encoding="utf-8"?>
<p:tagLst xmlns:a="http://schemas.openxmlformats.org/drawingml/2006/main" xmlns:r="http://schemas.openxmlformats.org/officeDocument/2006/relationships" xmlns:p="http://schemas.openxmlformats.org/presentationml/2006/main">
  <p:tag name="PA" val="v3.0.0"/>
</p:tagLst>
</file>

<file path=ppt/tags/tag176.xml><?xml version="1.0" encoding="utf-8"?>
<p:tagLst xmlns:a="http://schemas.openxmlformats.org/drawingml/2006/main" xmlns:r="http://schemas.openxmlformats.org/officeDocument/2006/relationships" xmlns:p="http://schemas.openxmlformats.org/presentationml/2006/main">
  <p:tag name="PA" val="v3.0.0"/>
</p:tagLst>
</file>

<file path=ppt/tags/tag177.xml><?xml version="1.0" encoding="utf-8"?>
<p:tagLst xmlns:a="http://schemas.openxmlformats.org/drawingml/2006/main" xmlns:r="http://schemas.openxmlformats.org/officeDocument/2006/relationships" xmlns:p="http://schemas.openxmlformats.org/presentationml/2006/main">
  <p:tag name="PA" val="v3.0.0"/>
</p:tagLst>
</file>

<file path=ppt/tags/tag178.xml><?xml version="1.0" encoding="utf-8"?>
<p:tagLst xmlns:a="http://schemas.openxmlformats.org/drawingml/2006/main" xmlns:r="http://schemas.openxmlformats.org/officeDocument/2006/relationships" xmlns:p="http://schemas.openxmlformats.org/presentationml/2006/main">
  <p:tag name="PA" val="v3.0.0"/>
</p:tagLst>
</file>

<file path=ppt/tags/tag179.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80.xml><?xml version="1.0" encoding="utf-8"?>
<p:tagLst xmlns:a="http://schemas.openxmlformats.org/drawingml/2006/main" xmlns:r="http://schemas.openxmlformats.org/officeDocument/2006/relationships" xmlns:p="http://schemas.openxmlformats.org/presentationml/2006/main">
  <p:tag name="PA" val="v3.0.0"/>
</p:tagLst>
</file>

<file path=ppt/tags/tag181.xml><?xml version="1.0" encoding="utf-8"?>
<p:tagLst xmlns:a="http://schemas.openxmlformats.org/drawingml/2006/main" xmlns:r="http://schemas.openxmlformats.org/officeDocument/2006/relationships" xmlns:p="http://schemas.openxmlformats.org/presentationml/2006/main">
  <p:tag name="PA" val="v3.0.0"/>
</p:tagLst>
</file>

<file path=ppt/tags/tag182.xml><?xml version="1.0" encoding="utf-8"?>
<p:tagLst xmlns:a="http://schemas.openxmlformats.org/drawingml/2006/main" xmlns:r="http://schemas.openxmlformats.org/officeDocument/2006/relationships" xmlns:p="http://schemas.openxmlformats.org/presentationml/2006/main">
  <p:tag name="PA" val="v3.0.0"/>
</p:tagLst>
</file>

<file path=ppt/tags/tag183.xml><?xml version="1.0" encoding="utf-8"?>
<p:tagLst xmlns:a="http://schemas.openxmlformats.org/drawingml/2006/main" xmlns:r="http://schemas.openxmlformats.org/officeDocument/2006/relationships" xmlns:p="http://schemas.openxmlformats.org/presentationml/2006/main">
  <p:tag name="PA" val="v3.0.0"/>
</p:tagLst>
</file>

<file path=ppt/tags/tag184.xml><?xml version="1.0" encoding="utf-8"?>
<p:tagLst xmlns:a="http://schemas.openxmlformats.org/drawingml/2006/main" xmlns:r="http://schemas.openxmlformats.org/officeDocument/2006/relationships" xmlns:p="http://schemas.openxmlformats.org/presentationml/2006/main">
  <p:tag name="PA" val="v3.0.0"/>
</p:tagLst>
</file>

<file path=ppt/tags/tag185.xml><?xml version="1.0" encoding="utf-8"?>
<p:tagLst xmlns:a="http://schemas.openxmlformats.org/drawingml/2006/main" xmlns:r="http://schemas.openxmlformats.org/officeDocument/2006/relationships" xmlns:p="http://schemas.openxmlformats.org/presentationml/2006/main">
  <p:tag name="PA" val="v3.0.0"/>
</p:tagLst>
</file>

<file path=ppt/tags/tag186.xml><?xml version="1.0" encoding="utf-8"?>
<p:tagLst xmlns:a="http://schemas.openxmlformats.org/drawingml/2006/main" xmlns:r="http://schemas.openxmlformats.org/officeDocument/2006/relationships" xmlns:p="http://schemas.openxmlformats.org/presentationml/2006/main">
  <p:tag name="PA" val="v3.0.0"/>
</p:tagLst>
</file>

<file path=ppt/tags/tag187.xml><?xml version="1.0" encoding="utf-8"?>
<p:tagLst xmlns:a="http://schemas.openxmlformats.org/drawingml/2006/main" xmlns:r="http://schemas.openxmlformats.org/officeDocument/2006/relationships" xmlns:p="http://schemas.openxmlformats.org/presentationml/2006/main">
  <p:tag name="PA" val="v3.0.0"/>
</p:tagLst>
</file>

<file path=ppt/tags/tag188.xml><?xml version="1.0" encoding="utf-8"?>
<p:tagLst xmlns:a="http://schemas.openxmlformats.org/drawingml/2006/main" xmlns:r="http://schemas.openxmlformats.org/officeDocument/2006/relationships" xmlns:p="http://schemas.openxmlformats.org/presentationml/2006/main">
  <p:tag name="PA" val="v3.0.0"/>
</p:tagLst>
</file>

<file path=ppt/tags/tag189.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190.xml><?xml version="1.0" encoding="utf-8"?>
<p:tagLst xmlns:a="http://schemas.openxmlformats.org/drawingml/2006/main" xmlns:r="http://schemas.openxmlformats.org/officeDocument/2006/relationships" xmlns:p="http://schemas.openxmlformats.org/presentationml/2006/main">
  <p:tag name="PA" val="v3.0.0"/>
</p:tagLst>
</file>

<file path=ppt/tags/tag191.xml><?xml version="1.0" encoding="utf-8"?>
<p:tagLst xmlns:a="http://schemas.openxmlformats.org/drawingml/2006/main" xmlns:r="http://schemas.openxmlformats.org/officeDocument/2006/relationships" xmlns:p="http://schemas.openxmlformats.org/presentationml/2006/main">
  <p:tag name="PA" val="v3.0.0"/>
</p:tagLst>
</file>

<file path=ppt/tags/tag192.xml><?xml version="1.0" encoding="utf-8"?>
<p:tagLst xmlns:a="http://schemas.openxmlformats.org/drawingml/2006/main" xmlns:r="http://schemas.openxmlformats.org/officeDocument/2006/relationships" xmlns:p="http://schemas.openxmlformats.org/presentationml/2006/main">
  <p:tag name="PA" val="v3.0.0"/>
</p:tagLst>
</file>

<file path=ppt/tags/tag193.xml><?xml version="1.0" encoding="utf-8"?>
<p:tagLst xmlns:a="http://schemas.openxmlformats.org/drawingml/2006/main" xmlns:r="http://schemas.openxmlformats.org/officeDocument/2006/relationships" xmlns:p="http://schemas.openxmlformats.org/presentationml/2006/main">
  <p:tag name="PA" val="v3.0.0"/>
</p:tagLst>
</file>

<file path=ppt/tags/tag194.xml><?xml version="1.0" encoding="utf-8"?>
<p:tagLst xmlns:a="http://schemas.openxmlformats.org/drawingml/2006/main" xmlns:r="http://schemas.openxmlformats.org/officeDocument/2006/relationships" xmlns:p="http://schemas.openxmlformats.org/presentationml/2006/main">
  <p:tag name="PA" val="v3.0.0"/>
</p:tagLst>
</file>

<file path=ppt/tags/tag195.xml><?xml version="1.0" encoding="utf-8"?>
<p:tagLst xmlns:a="http://schemas.openxmlformats.org/drawingml/2006/main" xmlns:r="http://schemas.openxmlformats.org/officeDocument/2006/relationships" xmlns:p="http://schemas.openxmlformats.org/presentationml/2006/main">
  <p:tag name="PA" val="v3.0.0"/>
</p:tagLst>
</file>

<file path=ppt/tags/tag196.xml><?xml version="1.0" encoding="utf-8"?>
<p:tagLst xmlns:a="http://schemas.openxmlformats.org/drawingml/2006/main" xmlns:r="http://schemas.openxmlformats.org/officeDocument/2006/relationships" xmlns:p="http://schemas.openxmlformats.org/presentationml/2006/main">
  <p:tag name="PA" val="v3.0.0"/>
</p:tagLst>
</file>

<file path=ppt/tags/tag197.xml><?xml version="1.0" encoding="utf-8"?>
<p:tagLst xmlns:a="http://schemas.openxmlformats.org/drawingml/2006/main" xmlns:r="http://schemas.openxmlformats.org/officeDocument/2006/relationships" xmlns:p="http://schemas.openxmlformats.org/presentationml/2006/main">
  <p:tag name="PA" val="v3.0.0"/>
</p:tagLst>
</file>

<file path=ppt/tags/tag198.xml><?xml version="1.0" encoding="utf-8"?>
<p:tagLst xmlns:a="http://schemas.openxmlformats.org/drawingml/2006/main" xmlns:r="http://schemas.openxmlformats.org/officeDocument/2006/relationships" xmlns:p="http://schemas.openxmlformats.org/presentationml/2006/main">
  <p:tag name="PA" val="v3.0.0"/>
</p:tagLst>
</file>

<file path=ppt/tags/tag19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00.xml><?xml version="1.0" encoding="utf-8"?>
<p:tagLst xmlns:a="http://schemas.openxmlformats.org/drawingml/2006/main" xmlns:r="http://schemas.openxmlformats.org/officeDocument/2006/relationships" xmlns:p="http://schemas.openxmlformats.org/presentationml/2006/main">
  <p:tag name="PA" val="v3.0.0"/>
</p:tagLst>
</file>

<file path=ppt/tags/tag201.xml><?xml version="1.0" encoding="utf-8"?>
<p:tagLst xmlns:a="http://schemas.openxmlformats.org/drawingml/2006/main" xmlns:r="http://schemas.openxmlformats.org/officeDocument/2006/relationships" xmlns:p="http://schemas.openxmlformats.org/presentationml/2006/main">
  <p:tag name="PA" val="v3.0.0"/>
</p:tagLst>
</file>

<file path=ppt/tags/tag202.xml><?xml version="1.0" encoding="utf-8"?>
<p:tagLst xmlns:a="http://schemas.openxmlformats.org/drawingml/2006/main" xmlns:r="http://schemas.openxmlformats.org/officeDocument/2006/relationships" xmlns:p="http://schemas.openxmlformats.org/presentationml/2006/main">
  <p:tag name="PA" val="v3.0.0"/>
</p:tagLst>
</file>

<file path=ppt/tags/tag203.xml><?xml version="1.0" encoding="utf-8"?>
<p:tagLst xmlns:a="http://schemas.openxmlformats.org/drawingml/2006/main" xmlns:r="http://schemas.openxmlformats.org/officeDocument/2006/relationships" xmlns:p="http://schemas.openxmlformats.org/presentationml/2006/main">
  <p:tag name="PA" val="v3.0.0"/>
</p:tagLst>
</file>

<file path=ppt/tags/tag204.xml><?xml version="1.0" encoding="utf-8"?>
<p:tagLst xmlns:a="http://schemas.openxmlformats.org/drawingml/2006/main" xmlns:r="http://schemas.openxmlformats.org/officeDocument/2006/relationships" xmlns:p="http://schemas.openxmlformats.org/presentationml/2006/main">
  <p:tag name="PA" val="v3.0.0"/>
</p:tagLst>
</file>

<file path=ppt/tags/tag205.xml><?xml version="1.0" encoding="utf-8"?>
<p:tagLst xmlns:a="http://schemas.openxmlformats.org/drawingml/2006/main" xmlns:r="http://schemas.openxmlformats.org/officeDocument/2006/relationships" xmlns:p="http://schemas.openxmlformats.org/presentationml/2006/main">
  <p:tag name="PA" val="v3.0.0"/>
</p:tagLst>
</file>

<file path=ppt/tags/tag206.xml><?xml version="1.0" encoding="utf-8"?>
<p:tagLst xmlns:a="http://schemas.openxmlformats.org/drawingml/2006/main" xmlns:r="http://schemas.openxmlformats.org/officeDocument/2006/relationships" xmlns:p="http://schemas.openxmlformats.org/presentationml/2006/main">
  <p:tag name="PA" val="v3.0.0"/>
</p:tagLst>
</file>

<file path=ppt/tags/tag207.xml><?xml version="1.0" encoding="utf-8"?>
<p:tagLst xmlns:a="http://schemas.openxmlformats.org/drawingml/2006/main" xmlns:r="http://schemas.openxmlformats.org/officeDocument/2006/relationships" xmlns:p="http://schemas.openxmlformats.org/presentationml/2006/main">
  <p:tag name="PA" val="v3.0.0"/>
</p:tagLst>
</file>

<file path=ppt/tags/tag208.xml><?xml version="1.0" encoding="utf-8"?>
<p:tagLst xmlns:a="http://schemas.openxmlformats.org/drawingml/2006/main" xmlns:r="http://schemas.openxmlformats.org/officeDocument/2006/relationships" xmlns:p="http://schemas.openxmlformats.org/presentationml/2006/main">
  <p:tag name="PA" val="v3.0.0"/>
</p:tagLst>
</file>

<file path=ppt/tags/tag209.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10.xml><?xml version="1.0" encoding="utf-8"?>
<p:tagLst xmlns:a="http://schemas.openxmlformats.org/drawingml/2006/main" xmlns:r="http://schemas.openxmlformats.org/officeDocument/2006/relationships" xmlns:p="http://schemas.openxmlformats.org/presentationml/2006/main">
  <p:tag name="PA" val="v3.0.0"/>
</p:tagLst>
</file>

<file path=ppt/tags/tag211.xml><?xml version="1.0" encoding="utf-8"?>
<p:tagLst xmlns:a="http://schemas.openxmlformats.org/drawingml/2006/main" xmlns:r="http://schemas.openxmlformats.org/officeDocument/2006/relationships" xmlns:p="http://schemas.openxmlformats.org/presentationml/2006/main">
  <p:tag name="PA" val="v3.0.0"/>
</p:tagLst>
</file>

<file path=ppt/tags/tag212.xml><?xml version="1.0" encoding="utf-8"?>
<p:tagLst xmlns:a="http://schemas.openxmlformats.org/drawingml/2006/main" xmlns:r="http://schemas.openxmlformats.org/officeDocument/2006/relationships" xmlns:p="http://schemas.openxmlformats.org/presentationml/2006/main">
  <p:tag name="PA" val="v3.0.0"/>
</p:tagLst>
</file>

<file path=ppt/tags/tag213.xml><?xml version="1.0" encoding="utf-8"?>
<p:tagLst xmlns:a="http://schemas.openxmlformats.org/drawingml/2006/main" xmlns:r="http://schemas.openxmlformats.org/officeDocument/2006/relationships" xmlns:p="http://schemas.openxmlformats.org/presentationml/2006/main">
  <p:tag name="PA" val="v3.0.0"/>
</p:tagLst>
</file>

<file path=ppt/tags/tag214.xml><?xml version="1.0" encoding="utf-8"?>
<p:tagLst xmlns:a="http://schemas.openxmlformats.org/drawingml/2006/main" xmlns:r="http://schemas.openxmlformats.org/officeDocument/2006/relationships" xmlns:p="http://schemas.openxmlformats.org/presentationml/2006/main">
  <p:tag name="PA" val="v3.0.0"/>
</p:tagLst>
</file>

<file path=ppt/tags/tag215.xml><?xml version="1.0" encoding="utf-8"?>
<p:tagLst xmlns:a="http://schemas.openxmlformats.org/drawingml/2006/main" xmlns:r="http://schemas.openxmlformats.org/officeDocument/2006/relationships" xmlns:p="http://schemas.openxmlformats.org/presentationml/2006/main">
  <p:tag name="PA" val="v3.0.0"/>
</p:tagLst>
</file>

<file path=ppt/tags/tag216.xml><?xml version="1.0" encoding="utf-8"?>
<p:tagLst xmlns:a="http://schemas.openxmlformats.org/drawingml/2006/main" xmlns:r="http://schemas.openxmlformats.org/officeDocument/2006/relationships" xmlns:p="http://schemas.openxmlformats.org/presentationml/2006/main">
  <p:tag name="PA" val="v3.0.0"/>
</p:tagLst>
</file>

<file path=ppt/tags/tag217.xml><?xml version="1.0" encoding="utf-8"?>
<p:tagLst xmlns:a="http://schemas.openxmlformats.org/drawingml/2006/main" xmlns:r="http://schemas.openxmlformats.org/officeDocument/2006/relationships" xmlns:p="http://schemas.openxmlformats.org/presentationml/2006/main">
  <p:tag name="PA" val="v3.0.0"/>
</p:tagLst>
</file>

<file path=ppt/tags/tag218.xml><?xml version="1.0" encoding="utf-8"?>
<p:tagLst xmlns:a="http://schemas.openxmlformats.org/drawingml/2006/main" xmlns:r="http://schemas.openxmlformats.org/officeDocument/2006/relationships" xmlns:p="http://schemas.openxmlformats.org/presentationml/2006/main">
  <p:tag name="PA" val="v3.0.0"/>
</p:tagLst>
</file>

<file path=ppt/tags/tag219.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20.xml><?xml version="1.0" encoding="utf-8"?>
<p:tagLst xmlns:a="http://schemas.openxmlformats.org/drawingml/2006/main" xmlns:r="http://schemas.openxmlformats.org/officeDocument/2006/relationships" xmlns:p="http://schemas.openxmlformats.org/presentationml/2006/main">
  <p:tag name="PA" val="v3.0.0"/>
</p:tagLst>
</file>

<file path=ppt/tags/tag221.xml><?xml version="1.0" encoding="utf-8"?>
<p:tagLst xmlns:a="http://schemas.openxmlformats.org/drawingml/2006/main" xmlns:r="http://schemas.openxmlformats.org/officeDocument/2006/relationships" xmlns:p="http://schemas.openxmlformats.org/presentationml/2006/main">
  <p:tag name="PA" val="v3.0.0"/>
</p:tagLst>
</file>

<file path=ppt/tags/tag222.xml><?xml version="1.0" encoding="utf-8"?>
<p:tagLst xmlns:a="http://schemas.openxmlformats.org/drawingml/2006/main" xmlns:r="http://schemas.openxmlformats.org/officeDocument/2006/relationships" xmlns:p="http://schemas.openxmlformats.org/presentationml/2006/main">
  <p:tag name="PA" val="v3.0.0"/>
</p:tagLst>
</file>

<file path=ppt/tags/tag223.xml><?xml version="1.0" encoding="utf-8"?>
<p:tagLst xmlns:a="http://schemas.openxmlformats.org/drawingml/2006/main" xmlns:r="http://schemas.openxmlformats.org/officeDocument/2006/relationships" xmlns:p="http://schemas.openxmlformats.org/presentationml/2006/main">
  <p:tag name="PA" val="v3.0.0"/>
</p:tagLst>
</file>

<file path=ppt/tags/tag224.xml><?xml version="1.0" encoding="utf-8"?>
<p:tagLst xmlns:a="http://schemas.openxmlformats.org/drawingml/2006/main" xmlns:r="http://schemas.openxmlformats.org/officeDocument/2006/relationships" xmlns:p="http://schemas.openxmlformats.org/presentationml/2006/main">
  <p:tag name="PA" val="v3.0.0"/>
</p:tagLst>
</file>

<file path=ppt/tags/tag225.xml><?xml version="1.0" encoding="utf-8"?>
<p:tagLst xmlns:a="http://schemas.openxmlformats.org/drawingml/2006/main" xmlns:r="http://schemas.openxmlformats.org/officeDocument/2006/relationships" xmlns:p="http://schemas.openxmlformats.org/presentationml/2006/main">
  <p:tag name="PA" val="v3.0.0"/>
</p:tagLst>
</file>

<file path=ppt/tags/tag226.xml><?xml version="1.0" encoding="utf-8"?>
<p:tagLst xmlns:a="http://schemas.openxmlformats.org/drawingml/2006/main" xmlns:r="http://schemas.openxmlformats.org/officeDocument/2006/relationships" xmlns:p="http://schemas.openxmlformats.org/presentationml/2006/main">
  <p:tag name="PA" val="v3.0.0"/>
</p:tagLst>
</file>

<file path=ppt/tags/tag227.xml><?xml version="1.0" encoding="utf-8"?>
<p:tagLst xmlns:a="http://schemas.openxmlformats.org/drawingml/2006/main" xmlns:r="http://schemas.openxmlformats.org/officeDocument/2006/relationships" xmlns:p="http://schemas.openxmlformats.org/presentationml/2006/main">
  <p:tag name="PA" val="v3.0.0"/>
</p:tagLst>
</file>

<file path=ppt/tags/tag228.xml><?xml version="1.0" encoding="utf-8"?>
<p:tagLst xmlns:a="http://schemas.openxmlformats.org/drawingml/2006/main" xmlns:r="http://schemas.openxmlformats.org/officeDocument/2006/relationships" xmlns:p="http://schemas.openxmlformats.org/presentationml/2006/main">
  <p:tag name="PA" val="v3.0.0"/>
</p:tagLst>
</file>

<file path=ppt/tags/tag229.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30.xml><?xml version="1.0" encoding="utf-8"?>
<p:tagLst xmlns:a="http://schemas.openxmlformats.org/drawingml/2006/main" xmlns:r="http://schemas.openxmlformats.org/officeDocument/2006/relationships" xmlns:p="http://schemas.openxmlformats.org/presentationml/2006/main">
  <p:tag name="PA" val="v3.0.0"/>
</p:tagLst>
</file>

<file path=ppt/tags/tag231.xml><?xml version="1.0" encoding="utf-8"?>
<p:tagLst xmlns:a="http://schemas.openxmlformats.org/drawingml/2006/main" xmlns:r="http://schemas.openxmlformats.org/officeDocument/2006/relationships" xmlns:p="http://schemas.openxmlformats.org/presentationml/2006/main">
  <p:tag name="PA" val="v3.0.0"/>
</p:tagLst>
</file>

<file path=ppt/tags/tag232.xml><?xml version="1.0" encoding="utf-8"?>
<p:tagLst xmlns:a="http://schemas.openxmlformats.org/drawingml/2006/main" xmlns:r="http://schemas.openxmlformats.org/officeDocument/2006/relationships" xmlns:p="http://schemas.openxmlformats.org/presentationml/2006/main">
  <p:tag name="PA" val="v3.0.0"/>
</p:tagLst>
</file>

<file path=ppt/tags/tag233.xml><?xml version="1.0" encoding="utf-8"?>
<p:tagLst xmlns:a="http://schemas.openxmlformats.org/drawingml/2006/main" xmlns:r="http://schemas.openxmlformats.org/officeDocument/2006/relationships" xmlns:p="http://schemas.openxmlformats.org/presentationml/2006/main">
  <p:tag name="PA" val="v3.0.0"/>
</p:tagLst>
</file>

<file path=ppt/tags/tag234.xml><?xml version="1.0" encoding="utf-8"?>
<p:tagLst xmlns:a="http://schemas.openxmlformats.org/drawingml/2006/main" xmlns:r="http://schemas.openxmlformats.org/officeDocument/2006/relationships" xmlns:p="http://schemas.openxmlformats.org/presentationml/2006/main">
  <p:tag name="PA" val="v3.0.0"/>
</p:tagLst>
</file>

<file path=ppt/tags/tag235.xml><?xml version="1.0" encoding="utf-8"?>
<p:tagLst xmlns:a="http://schemas.openxmlformats.org/drawingml/2006/main" xmlns:r="http://schemas.openxmlformats.org/officeDocument/2006/relationships" xmlns:p="http://schemas.openxmlformats.org/presentationml/2006/main">
  <p:tag name="PA" val="v3.0.0"/>
</p:tagLst>
</file>

<file path=ppt/tags/tag236.xml><?xml version="1.0" encoding="utf-8"?>
<p:tagLst xmlns:a="http://schemas.openxmlformats.org/drawingml/2006/main" xmlns:r="http://schemas.openxmlformats.org/officeDocument/2006/relationships" xmlns:p="http://schemas.openxmlformats.org/presentationml/2006/main">
  <p:tag name="PA" val="v3.0.0"/>
</p:tagLst>
</file>

<file path=ppt/tags/tag237.xml><?xml version="1.0" encoding="utf-8"?>
<p:tagLst xmlns:a="http://schemas.openxmlformats.org/drawingml/2006/main" xmlns:r="http://schemas.openxmlformats.org/officeDocument/2006/relationships" xmlns:p="http://schemas.openxmlformats.org/presentationml/2006/main">
  <p:tag name="PA" val="v3.0.0"/>
</p:tagLst>
</file>

<file path=ppt/tags/tag238.xml><?xml version="1.0" encoding="utf-8"?>
<p:tagLst xmlns:a="http://schemas.openxmlformats.org/drawingml/2006/main" xmlns:r="http://schemas.openxmlformats.org/officeDocument/2006/relationships" xmlns:p="http://schemas.openxmlformats.org/presentationml/2006/main">
  <p:tag name="PA" val="v3.0.0"/>
</p:tagLst>
</file>

<file path=ppt/tags/tag239.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40.xml><?xml version="1.0" encoding="utf-8"?>
<p:tagLst xmlns:a="http://schemas.openxmlformats.org/drawingml/2006/main" xmlns:r="http://schemas.openxmlformats.org/officeDocument/2006/relationships" xmlns:p="http://schemas.openxmlformats.org/presentationml/2006/main">
  <p:tag name="PA" val="v3.0.0"/>
</p:tagLst>
</file>

<file path=ppt/tags/tag241.xml><?xml version="1.0" encoding="utf-8"?>
<p:tagLst xmlns:a="http://schemas.openxmlformats.org/drawingml/2006/main" xmlns:r="http://schemas.openxmlformats.org/officeDocument/2006/relationships" xmlns:p="http://schemas.openxmlformats.org/presentationml/2006/main">
  <p:tag name="PA" val="v3.0.0"/>
</p:tagLst>
</file>

<file path=ppt/tags/tag242.xml><?xml version="1.0" encoding="utf-8"?>
<p:tagLst xmlns:a="http://schemas.openxmlformats.org/drawingml/2006/main" xmlns:r="http://schemas.openxmlformats.org/officeDocument/2006/relationships" xmlns:p="http://schemas.openxmlformats.org/presentationml/2006/main">
  <p:tag name="PA" val="v3.0.0"/>
</p:tagLst>
</file>

<file path=ppt/tags/tag243.xml><?xml version="1.0" encoding="utf-8"?>
<p:tagLst xmlns:a="http://schemas.openxmlformats.org/drawingml/2006/main" xmlns:r="http://schemas.openxmlformats.org/officeDocument/2006/relationships" xmlns:p="http://schemas.openxmlformats.org/presentationml/2006/main">
  <p:tag name="PA" val="v3.0.0"/>
</p:tagLst>
</file>

<file path=ppt/tags/tag244.xml><?xml version="1.0" encoding="utf-8"?>
<p:tagLst xmlns:a="http://schemas.openxmlformats.org/drawingml/2006/main" xmlns:r="http://schemas.openxmlformats.org/officeDocument/2006/relationships" xmlns:p="http://schemas.openxmlformats.org/presentationml/2006/main">
  <p:tag name="PA" val="v3.0.0"/>
</p:tagLst>
</file>

<file path=ppt/tags/tag245.xml><?xml version="1.0" encoding="utf-8"?>
<p:tagLst xmlns:a="http://schemas.openxmlformats.org/drawingml/2006/main" xmlns:r="http://schemas.openxmlformats.org/officeDocument/2006/relationships" xmlns:p="http://schemas.openxmlformats.org/presentationml/2006/main">
  <p:tag name="PA" val="v3.0.0"/>
</p:tagLst>
</file>

<file path=ppt/tags/tag246.xml><?xml version="1.0" encoding="utf-8"?>
<p:tagLst xmlns:a="http://schemas.openxmlformats.org/drawingml/2006/main" xmlns:r="http://schemas.openxmlformats.org/officeDocument/2006/relationships" xmlns:p="http://schemas.openxmlformats.org/presentationml/2006/main">
  <p:tag name="PA" val="v3.0.0"/>
</p:tagLst>
</file>

<file path=ppt/tags/tag247.xml><?xml version="1.0" encoding="utf-8"?>
<p:tagLst xmlns:a="http://schemas.openxmlformats.org/drawingml/2006/main" xmlns:r="http://schemas.openxmlformats.org/officeDocument/2006/relationships" xmlns:p="http://schemas.openxmlformats.org/presentationml/2006/main">
  <p:tag name="PA" val="v3.0.0"/>
</p:tagLst>
</file>

<file path=ppt/tags/tag248.xml><?xml version="1.0" encoding="utf-8"?>
<p:tagLst xmlns:a="http://schemas.openxmlformats.org/drawingml/2006/main" xmlns:r="http://schemas.openxmlformats.org/officeDocument/2006/relationships" xmlns:p="http://schemas.openxmlformats.org/presentationml/2006/main">
  <p:tag name="PA" val="v3.0.0"/>
</p:tagLst>
</file>

<file path=ppt/tags/tag249.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50.xml><?xml version="1.0" encoding="utf-8"?>
<p:tagLst xmlns:a="http://schemas.openxmlformats.org/drawingml/2006/main" xmlns:r="http://schemas.openxmlformats.org/officeDocument/2006/relationships" xmlns:p="http://schemas.openxmlformats.org/presentationml/2006/main">
  <p:tag name="PA" val="v3.0.0"/>
</p:tagLst>
</file>

<file path=ppt/tags/tag251.xml><?xml version="1.0" encoding="utf-8"?>
<p:tagLst xmlns:a="http://schemas.openxmlformats.org/drawingml/2006/main" xmlns:r="http://schemas.openxmlformats.org/officeDocument/2006/relationships" xmlns:p="http://schemas.openxmlformats.org/presentationml/2006/main">
  <p:tag name="PA" val="v3.0.0"/>
</p:tagLst>
</file>

<file path=ppt/tags/tag252.xml><?xml version="1.0" encoding="utf-8"?>
<p:tagLst xmlns:a="http://schemas.openxmlformats.org/drawingml/2006/main" xmlns:r="http://schemas.openxmlformats.org/officeDocument/2006/relationships" xmlns:p="http://schemas.openxmlformats.org/presentationml/2006/main">
  <p:tag name="PA" val="v3.0.0"/>
</p:tagLst>
</file>

<file path=ppt/tags/tag253.xml><?xml version="1.0" encoding="utf-8"?>
<p:tagLst xmlns:a="http://schemas.openxmlformats.org/drawingml/2006/main" xmlns:r="http://schemas.openxmlformats.org/officeDocument/2006/relationships" xmlns:p="http://schemas.openxmlformats.org/presentationml/2006/main">
  <p:tag name="PA" val="v3.0.0"/>
</p:tagLst>
</file>

<file path=ppt/tags/tag254.xml><?xml version="1.0" encoding="utf-8"?>
<p:tagLst xmlns:a="http://schemas.openxmlformats.org/drawingml/2006/main" xmlns:r="http://schemas.openxmlformats.org/officeDocument/2006/relationships" xmlns:p="http://schemas.openxmlformats.org/presentationml/2006/main">
  <p:tag name="PA" val="v3.0.0"/>
</p:tagLst>
</file>

<file path=ppt/tags/tag255.xml><?xml version="1.0" encoding="utf-8"?>
<p:tagLst xmlns:a="http://schemas.openxmlformats.org/drawingml/2006/main" xmlns:r="http://schemas.openxmlformats.org/officeDocument/2006/relationships" xmlns:p="http://schemas.openxmlformats.org/presentationml/2006/main">
  <p:tag name="PA" val="v3.0.0"/>
</p:tagLst>
</file>

<file path=ppt/tags/tag256.xml><?xml version="1.0" encoding="utf-8"?>
<p:tagLst xmlns:a="http://schemas.openxmlformats.org/drawingml/2006/main" xmlns:r="http://schemas.openxmlformats.org/officeDocument/2006/relationships" xmlns:p="http://schemas.openxmlformats.org/presentationml/2006/main">
  <p:tag name="PA" val="v3.0.0"/>
</p:tagLst>
</file>

<file path=ppt/tags/tag257.xml><?xml version="1.0" encoding="utf-8"?>
<p:tagLst xmlns:a="http://schemas.openxmlformats.org/drawingml/2006/main" xmlns:r="http://schemas.openxmlformats.org/officeDocument/2006/relationships" xmlns:p="http://schemas.openxmlformats.org/presentationml/2006/main">
  <p:tag name="PA" val="v3.0.0"/>
</p:tagLst>
</file>

<file path=ppt/tags/tag258.xml><?xml version="1.0" encoding="utf-8"?>
<p:tagLst xmlns:a="http://schemas.openxmlformats.org/drawingml/2006/main" xmlns:r="http://schemas.openxmlformats.org/officeDocument/2006/relationships" xmlns:p="http://schemas.openxmlformats.org/presentationml/2006/main">
  <p:tag name="PA" val="v3.0.0"/>
</p:tagLst>
</file>

<file path=ppt/tags/tag259.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60.xml><?xml version="1.0" encoding="utf-8"?>
<p:tagLst xmlns:a="http://schemas.openxmlformats.org/drawingml/2006/main" xmlns:r="http://schemas.openxmlformats.org/officeDocument/2006/relationships" xmlns:p="http://schemas.openxmlformats.org/presentationml/2006/main">
  <p:tag name="PA" val="v3.0.0"/>
</p:tagLst>
</file>

<file path=ppt/tags/tag261.xml><?xml version="1.0" encoding="utf-8"?>
<p:tagLst xmlns:a="http://schemas.openxmlformats.org/drawingml/2006/main" xmlns:r="http://schemas.openxmlformats.org/officeDocument/2006/relationships" xmlns:p="http://schemas.openxmlformats.org/presentationml/2006/main">
  <p:tag name="PA" val="v3.0.0"/>
</p:tagLst>
</file>

<file path=ppt/tags/tag262.xml><?xml version="1.0" encoding="utf-8"?>
<p:tagLst xmlns:a="http://schemas.openxmlformats.org/drawingml/2006/main" xmlns:r="http://schemas.openxmlformats.org/officeDocument/2006/relationships" xmlns:p="http://schemas.openxmlformats.org/presentationml/2006/main">
  <p:tag name="PA" val="v3.0.0"/>
</p:tagLst>
</file>

<file path=ppt/tags/tag263.xml><?xml version="1.0" encoding="utf-8"?>
<p:tagLst xmlns:a="http://schemas.openxmlformats.org/drawingml/2006/main" xmlns:r="http://schemas.openxmlformats.org/officeDocument/2006/relationships" xmlns:p="http://schemas.openxmlformats.org/presentationml/2006/main">
  <p:tag name="PA" val="v3.0.0"/>
</p:tagLst>
</file>

<file path=ppt/tags/tag264.xml><?xml version="1.0" encoding="utf-8"?>
<p:tagLst xmlns:a="http://schemas.openxmlformats.org/drawingml/2006/main" xmlns:r="http://schemas.openxmlformats.org/officeDocument/2006/relationships" xmlns:p="http://schemas.openxmlformats.org/presentationml/2006/main">
  <p:tag name="PA" val="v3.0.0"/>
</p:tagLst>
</file>

<file path=ppt/tags/tag265.xml><?xml version="1.0" encoding="utf-8"?>
<p:tagLst xmlns:a="http://schemas.openxmlformats.org/drawingml/2006/main" xmlns:r="http://schemas.openxmlformats.org/officeDocument/2006/relationships" xmlns:p="http://schemas.openxmlformats.org/presentationml/2006/main">
  <p:tag name="PA" val="v3.0.0"/>
</p:tagLst>
</file>

<file path=ppt/tags/tag266.xml><?xml version="1.0" encoding="utf-8"?>
<p:tagLst xmlns:a="http://schemas.openxmlformats.org/drawingml/2006/main" xmlns:r="http://schemas.openxmlformats.org/officeDocument/2006/relationships" xmlns:p="http://schemas.openxmlformats.org/presentationml/2006/main">
  <p:tag name="PA" val="v3.0.0"/>
</p:tagLst>
</file>

<file path=ppt/tags/tag267.xml><?xml version="1.0" encoding="utf-8"?>
<p:tagLst xmlns:a="http://schemas.openxmlformats.org/drawingml/2006/main" xmlns:r="http://schemas.openxmlformats.org/officeDocument/2006/relationships" xmlns:p="http://schemas.openxmlformats.org/presentationml/2006/main">
  <p:tag name="PA" val="v3.0.0"/>
</p:tagLst>
</file>

<file path=ppt/tags/tag268.xml><?xml version="1.0" encoding="utf-8"?>
<p:tagLst xmlns:a="http://schemas.openxmlformats.org/drawingml/2006/main" xmlns:r="http://schemas.openxmlformats.org/officeDocument/2006/relationships" xmlns:p="http://schemas.openxmlformats.org/presentationml/2006/main">
  <p:tag name="PA" val="v3.0.0"/>
</p:tagLst>
</file>

<file path=ppt/tags/tag269.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70.xml><?xml version="1.0" encoding="utf-8"?>
<p:tagLst xmlns:a="http://schemas.openxmlformats.org/drawingml/2006/main" xmlns:r="http://schemas.openxmlformats.org/officeDocument/2006/relationships" xmlns:p="http://schemas.openxmlformats.org/presentationml/2006/main">
  <p:tag name="PA" val="v3.0.0"/>
</p:tagLst>
</file>

<file path=ppt/tags/tag271.xml><?xml version="1.0" encoding="utf-8"?>
<p:tagLst xmlns:a="http://schemas.openxmlformats.org/drawingml/2006/main" xmlns:r="http://schemas.openxmlformats.org/officeDocument/2006/relationships" xmlns:p="http://schemas.openxmlformats.org/presentationml/2006/main">
  <p:tag name="PA" val="v3.0.0"/>
</p:tagLst>
</file>

<file path=ppt/tags/tag272.xml><?xml version="1.0" encoding="utf-8"?>
<p:tagLst xmlns:a="http://schemas.openxmlformats.org/drawingml/2006/main" xmlns:r="http://schemas.openxmlformats.org/officeDocument/2006/relationships" xmlns:p="http://schemas.openxmlformats.org/presentationml/2006/main">
  <p:tag name="PA" val="v3.0.0"/>
</p:tagLst>
</file>

<file path=ppt/tags/tag273.xml><?xml version="1.0" encoding="utf-8"?>
<p:tagLst xmlns:a="http://schemas.openxmlformats.org/drawingml/2006/main" xmlns:r="http://schemas.openxmlformats.org/officeDocument/2006/relationships" xmlns:p="http://schemas.openxmlformats.org/presentationml/2006/main">
  <p:tag name="PA" val="v3.0.0"/>
</p:tagLst>
</file>

<file path=ppt/tags/tag274.xml><?xml version="1.0" encoding="utf-8"?>
<p:tagLst xmlns:a="http://schemas.openxmlformats.org/drawingml/2006/main" xmlns:r="http://schemas.openxmlformats.org/officeDocument/2006/relationships" xmlns:p="http://schemas.openxmlformats.org/presentationml/2006/main">
  <p:tag name="PA" val="v3.0.0"/>
</p:tagLst>
</file>

<file path=ppt/tags/tag275.xml><?xml version="1.0" encoding="utf-8"?>
<p:tagLst xmlns:a="http://schemas.openxmlformats.org/drawingml/2006/main" xmlns:r="http://schemas.openxmlformats.org/officeDocument/2006/relationships" xmlns:p="http://schemas.openxmlformats.org/presentationml/2006/main">
  <p:tag name="PA" val="v3.0.0"/>
</p:tagLst>
</file>

<file path=ppt/tags/tag276.xml><?xml version="1.0" encoding="utf-8"?>
<p:tagLst xmlns:a="http://schemas.openxmlformats.org/drawingml/2006/main" xmlns:r="http://schemas.openxmlformats.org/officeDocument/2006/relationships" xmlns:p="http://schemas.openxmlformats.org/presentationml/2006/main">
  <p:tag name="PA" val="v3.0.0"/>
</p:tagLst>
</file>

<file path=ppt/tags/tag277.xml><?xml version="1.0" encoding="utf-8"?>
<p:tagLst xmlns:a="http://schemas.openxmlformats.org/drawingml/2006/main" xmlns:r="http://schemas.openxmlformats.org/officeDocument/2006/relationships" xmlns:p="http://schemas.openxmlformats.org/presentationml/2006/main">
  <p:tag name="PA" val="v3.0.0"/>
</p:tagLst>
</file>

<file path=ppt/tags/tag278.xml><?xml version="1.0" encoding="utf-8"?>
<p:tagLst xmlns:a="http://schemas.openxmlformats.org/drawingml/2006/main" xmlns:r="http://schemas.openxmlformats.org/officeDocument/2006/relationships" xmlns:p="http://schemas.openxmlformats.org/presentationml/2006/main">
  <p:tag name="PA" val="v3.0.0"/>
</p:tagLst>
</file>

<file path=ppt/tags/tag279.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80.xml><?xml version="1.0" encoding="utf-8"?>
<p:tagLst xmlns:a="http://schemas.openxmlformats.org/drawingml/2006/main" xmlns:r="http://schemas.openxmlformats.org/officeDocument/2006/relationships" xmlns:p="http://schemas.openxmlformats.org/presentationml/2006/main">
  <p:tag name="PA" val="v3.0.0"/>
</p:tagLst>
</file>

<file path=ppt/tags/tag281.xml><?xml version="1.0" encoding="utf-8"?>
<p:tagLst xmlns:a="http://schemas.openxmlformats.org/drawingml/2006/main" xmlns:r="http://schemas.openxmlformats.org/officeDocument/2006/relationships" xmlns:p="http://schemas.openxmlformats.org/presentationml/2006/main">
  <p:tag name="PA" val="v3.0.0"/>
</p:tagLst>
</file>

<file path=ppt/tags/tag282.xml><?xml version="1.0" encoding="utf-8"?>
<p:tagLst xmlns:a="http://schemas.openxmlformats.org/drawingml/2006/main" xmlns:r="http://schemas.openxmlformats.org/officeDocument/2006/relationships" xmlns:p="http://schemas.openxmlformats.org/presentationml/2006/main">
  <p:tag name="PA" val="v3.0.0"/>
</p:tagLst>
</file>

<file path=ppt/tags/tag283.xml><?xml version="1.0" encoding="utf-8"?>
<p:tagLst xmlns:a="http://schemas.openxmlformats.org/drawingml/2006/main" xmlns:r="http://schemas.openxmlformats.org/officeDocument/2006/relationships" xmlns:p="http://schemas.openxmlformats.org/presentationml/2006/main">
  <p:tag name="PA" val="v3.0.0"/>
</p:tagLst>
</file>

<file path=ppt/tags/tag284.xml><?xml version="1.0" encoding="utf-8"?>
<p:tagLst xmlns:a="http://schemas.openxmlformats.org/drawingml/2006/main" xmlns:r="http://schemas.openxmlformats.org/officeDocument/2006/relationships" xmlns:p="http://schemas.openxmlformats.org/presentationml/2006/main">
  <p:tag name="PA" val="v3.0.0"/>
</p:tagLst>
</file>

<file path=ppt/tags/tag285.xml><?xml version="1.0" encoding="utf-8"?>
<p:tagLst xmlns:a="http://schemas.openxmlformats.org/drawingml/2006/main" xmlns:r="http://schemas.openxmlformats.org/officeDocument/2006/relationships" xmlns:p="http://schemas.openxmlformats.org/presentationml/2006/main">
  <p:tag name="PA" val="v3.0.0"/>
</p:tagLst>
</file>

<file path=ppt/tags/tag286.xml><?xml version="1.0" encoding="utf-8"?>
<p:tagLst xmlns:a="http://schemas.openxmlformats.org/drawingml/2006/main" xmlns:r="http://schemas.openxmlformats.org/officeDocument/2006/relationships" xmlns:p="http://schemas.openxmlformats.org/presentationml/2006/main">
  <p:tag name="PA" val="v3.0.0"/>
</p:tagLst>
</file>

<file path=ppt/tags/tag287.xml><?xml version="1.0" encoding="utf-8"?>
<p:tagLst xmlns:a="http://schemas.openxmlformats.org/drawingml/2006/main" xmlns:r="http://schemas.openxmlformats.org/officeDocument/2006/relationships" xmlns:p="http://schemas.openxmlformats.org/presentationml/2006/main">
  <p:tag name="PA" val="v3.0.0"/>
</p:tagLst>
</file>

<file path=ppt/tags/tag288.xml><?xml version="1.0" encoding="utf-8"?>
<p:tagLst xmlns:a="http://schemas.openxmlformats.org/drawingml/2006/main" xmlns:r="http://schemas.openxmlformats.org/officeDocument/2006/relationships" xmlns:p="http://schemas.openxmlformats.org/presentationml/2006/main">
  <p:tag name="PA" val="v3.0.0"/>
</p:tagLst>
</file>

<file path=ppt/tags/tag289.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290.xml><?xml version="1.0" encoding="utf-8"?>
<p:tagLst xmlns:a="http://schemas.openxmlformats.org/drawingml/2006/main" xmlns:r="http://schemas.openxmlformats.org/officeDocument/2006/relationships" xmlns:p="http://schemas.openxmlformats.org/presentationml/2006/main">
  <p:tag name="PA" val="v3.0.0"/>
</p:tagLst>
</file>

<file path=ppt/tags/tag291.xml><?xml version="1.0" encoding="utf-8"?>
<p:tagLst xmlns:a="http://schemas.openxmlformats.org/drawingml/2006/main" xmlns:r="http://schemas.openxmlformats.org/officeDocument/2006/relationships" xmlns:p="http://schemas.openxmlformats.org/presentationml/2006/main">
  <p:tag name="PA" val="v3.0.0"/>
</p:tagLst>
</file>

<file path=ppt/tags/tag292.xml><?xml version="1.0" encoding="utf-8"?>
<p:tagLst xmlns:a="http://schemas.openxmlformats.org/drawingml/2006/main" xmlns:r="http://schemas.openxmlformats.org/officeDocument/2006/relationships" xmlns:p="http://schemas.openxmlformats.org/presentationml/2006/main">
  <p:tag name="PA" val="v3.0.0"/>
</p:tagLst>
</file>

<file path=ppt/tags/tag293.xml><?xml version="1.0" encoding="utf-8"?>
<p:tagLst xmlns:a="http://schemas.openxmlformats.org/drawingml/2006/main" xmlns:r="http://schemas.openxmlformats.org/officeDocument/2006/relationships" xmlns:p="http://schemas.openxmlformats.org/presentationml/2006/main">
  <p:tag name="PA" val="v3.0.0"/>
</p:tagLst>
</file>

<file path=ppt/tags/tag294.xml><?xml version="1.0" encoding="utf-8"?>
<p:tagLst xmlns:a="http://schemas.openxmlformats.org/drawingml/2006/main" xmlns:r="http://schemas.openxmlformats.org/officeDocument/2006/relationships" xmlns:p="http://schemas.openxmlformats.org/presentationml/2006/main">
  <p:tag name="PA" val="v3.0.0"/>
</p:tagLst>
</file>

<file path=ppt/tags/tag295.xml><?xml version="1.0" encoding="utf-8"?>
<p:tagLst xmlns:a="http://schemas.openxmlformats.org/drawingml/2006/main" xmlns:r="http://schemas.openxmlformats.org/officeDocument/2006/relationships" xmlns:p="http://schemas.openxmlformats.org/presentationml/2006/main">
  <p:tag name="PA" val="v3.0.0"/>
</p:tagLst>
</file>

<file path=ppt/tags/tag296.xml><?xml version="1.0" encoding="utf-8"?>
<p:tagLst xmlns:a="http://schemas.openxmlformats.org/drawingml/2006/main" xmlns:r="http://schemas.openxmlformats.org/officeDocument/2006/relationships" xmlns:p="http://schemas.openxmlformats.org/presentationml/2006/main">
  <p:tag name="PA" val="v3.0.0"/>
</p:tagLst>
</file>

<file path=ppt/tags/tag297.xml><?xml version="1.0" encoding="utf-8"?>
<p:tagLst xmlns:a="http://schemas.openxmlformats.org/drawingml/2006/main" xmlns:r="http://schemas.openxmlformats.org/officeDocument/2006/relationships" xmlns:p="http://schemas.openxmlformats.org/presentationml/2006/main">
  <p:tag name="PA" val="v3.0.0"/>
</p:tagLst>
</file>

<file path=ppt/tags/tag298.xml><?xml version="1.0" encoding="utf-8"?>
<p:tagLst xmlns:a="http://schemas.openxmlformats.org/drawingml/2006/main" xmlns:r="http://schemas.openxmlformats.org/officeDocument/2006/relationships" xmlns:p="http://schemas.openxmlformats.org/presentationml/2006/main">
  <p:tag name="PA" val="v3.0.0"/>
</p:tagLst>
</file>

<file path=ppt/tags/tag29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00.xml><?xml version="1.0" encoding="utf-8"?>
<p:tagLst xmlns:a="http://schemas.openxmlformats.org/drawingml/2006/main" xmlns:r="http://schemas.openxmlformats.org/officeDocument/2006/relationships" xmlns:p="http://schemas.openxmlformats.org/presentationml/2006/main">
  <p:tag name="PA" val="v3.0.0"/>
</p:tagLst>
</file>

<file path=ppt/tags/tag301.xml><?xml version="1.0" encoding="utf-8"?>
<p:tagLst xmlns:a="http://schemas.openxmlformats.org/drawingml/2006/main" xmlns:r="http://schemas.openxmlformats.org/officeDocument/2006/relationships" xmlns:p="http://schemas.openxmlformats.org/presentationml/2006/main">
  <p:tag name="PA" val="v3.0.0"/>
</p:tagLst>
</file>

<file path=ppt/tags/tag302.xml><?xml version="1.0" encoding="utf-8"?>
<p:tagLst xmlns:a="http://schemas.openxmlformats.org/drawingml/2006/main" xmlns:r="http://schemas.openxmlformats.org/officeDocument/2006/relationships" xmlns:p="http://schemas.openxmlformats.org/presentationml/2006/main">
  <p:tag name="PA" val="v3.0.0"/>
</p:tagLst>
</file>

<file path=ppt/tags/tag303.xml><?xml version="1.0" encoding="utf-8"?>
<p:tagLst xmlns:a="http://schemas.openxmlformats.org/drawingml/2006/main" xmlns:r="http://schemas.openxmlformats.org/officeDocument/2006/relationships" xmlns:p="http://schemas.openxmlformats.org/presentationml/2006/main">
  <p:tag name="PA" val="v3.0.0"/>
</p:tagLst>
</file>

<file path=ppt/tags/tag304.xml><?xml version="1.0" encoding="utf-8"?>
<p:tagLst xmlns:a="http://schemas.openxmlformats.org/drawingml/2006/main" xmlns:r="http://schemas.openxmlformats.org/officeDocument/2006/relationships" xmlns:p="http://schemas.openxmlformats.org/presentationml/2006/main">
  <p:tag name="PA" val="v3.0.0"/>
</p:tagLst>
</file>

<file path=ppt/tags/tag305.xml><?xml version="1.0" encoding="utf-8"?>
<p:tagLst xmlns:a="http://schemas.openxmlformats.org/drawingml/2006/main" xmlns:r="http://schemas.openxmlformats.org/officeDocument/2006/relationships" xmlns:p="http://schemas.openxmlformats.org/presentationml/2006/main">
  <p:tag name="PA" val="v3.0.0"/>
</p:tagLst>
</file>

<file path=ppt/tags/tag306.xml><?xml version="1.0" encoding="utf-8"?>
<p:tagLst xmlns:a="http://schemas.openxmlformats.org/drawingml/2006/main" xmlns:r="http://schemas.openxmlformats.org/officeDocument/2006/relationships" xmlns:p="http://schemas.openxmlformats.org/presentationml/2006/main">
  <p:tag name="PA" val="v3.0.0"/>
</p:tagLst>
</file>

<file path=ppt/tags/tag307.xml><?xml version="1.0" encoding="utf-8"?>
<p:tagLst xmlns:a="http://schemas.openxmlformats.org/drawingml/2006/main" xmlns:r="http://schemas.openxmlformats.org/officeDocument/2006/relationships" xmlns:p="http://schemas.openxmlformats.org/presentationml/2006/main">
  <p:tag name="PA" val="v3.0.0"/>
</p:tagLst>
</file>

<file path=ppt/tags/tag308.xml><?xml version="1.0" encoding="utf-8"?>
<p:tagLst xmlns:a="http://schemas.openxmlformats.org/drawingml/2006/main" xmlns:r="http://schemas.openxmlformats.org/officeDocument/2006/relationships" xmlns:p="http://schemas.openxmlformats.org/presentationml/2006/main">
  <p:tag name="PA" val="v3.0.0"/>
</p:tagLst>
</file>

<file path=ppt/tags/tag309.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10.xml><?xml version="1.0" encoding="utf-8"?>
<p:tagLst xmlns:a="http://schemas.openxmlformats.org/drawingml/2006/main" xmlns:r="http://schemas.openxmlformats.org/officeDocument/2006/relationships" xmlns:p="http://schemas.openxmlformats.org/presentationml/2006/main">
  <p:tag name="PA" val="v3.0.0"/>
</p:tagLst>
</file>

<file path=ppt/tags/tag311.xml><?xml version="1.0" encoding="utf-8"?>
<p:tagLst xmlns:a="http://schemas.openxmlformats.org/drawingml/2006/main" xmlns:r="http://schemas.openxmlformats.org/officeDocument/2006/relationships" xmlns:p="http://schemas.openxmlformats.org/presentationml/2006/main">
  <p:tag name="PA" val="v3.0.0"/>
</p:tagLst>
</file>

<file path=ppt/tags/tag312.xml><?xml version="1.0" encoding="utf-8"?>
<p:tagLst xmlns:a="http://schemas.openxmlformats.org/drawingml/2006/main" xmlns:r="http://schemas.openxmlformats.org/officeDocument/2006/relationships" xmlns:p="http://schemas.openxmlformats.org/presentationml/2006/main">
  <p:tag name="PA" val="v3.0.0"/>
</p:tagLst>
</file>

<file path=ppt/tags/tag313.xml><?xml version="1.0" encoding="utf-8"?>
<p:tagLst xmlns:a="http://schemas.openxmlformats.org/drawingml/2006/main" xmlns:r="http://schemas.openxmlformats.org/officeDocument/2006/relationships" xmlns:p="http://schemas.openxmlformats.org/presentationml/2006/main">
  <p:tag name="PA" val="v3.0.0"/>
</p:tagLst>
</file>

<file path=ppt/tags/tag314.xml><?xml version="1.0" encoding="utf-8"?>
<p:tagLst xmlns:a="http://schemas.openxmlformats.org/drawingml/2006/main" xmlns:r="http://schemas.openxmlformats.org/officeDocument/2006/relationships" xmlns:p="http://schemas.openxmlformats.org/presentationml/2006/main">
  <p:tag name="PA" val="v3.0.0"/>
</p:tagLst>
</file>

<file path=ppt/tags/tag315.xml><?xml version="1.0" encoding="utf-8"?>
<p:tagLst xmlns:a="http://schemas.openxmlformats.org/drawingml/2006/main" xmlns:r="http://schemas.openxmlformats.org/officeDocument/2006/relationships" xmlns:p="http://schemas.openxmlformats.org/presentationml/2006/main">
  <p:tag name="PA" val="v3.0.0"/>
</p:tagLst>
</file>

<file path=ppt/tags/tag316.xml><?xml version="1.0" encoding="utf-8"?>
<p:tagLst xmlns:a="http://schemas.openxmlformats.org/drawingml/2006/main" xmlns:r="http://schemas.openxmlformats.org/officeDocument/2006/relationships" xmlns:p="http://schemas.openxmlformats.org/presentationml/2006/main">
  <p:tag name="PA" val="v3.0.0"/>
</p:tagLst>
</file>

<file path=ppt/tags/tag317.xml><?xml version="1.0" encoding="utf-8"?>
<p:tagLst xmlns:a="http://schemas.openxmlformats.org/drawingml/2006/main" xmlns:r="http://schemas.openxmlformats.org/officeDocument/2006/relationships" xmlns:p="http://schemas.openxmlformats.org/presentationml/2006/main">
  <p:tag name="PA" val="v3.0.0"/>
</p:tagLst>
</file>

<file path=ppt/tags/tag318.xml><?xml version="1.0" encoding="utf-8"?>
<p:tagLst xmlns:a="http://schemas.openxmlformats.org/drawingml/2006/main" xmlns:r="http://schemas.openxmlformats.org/officeDocument/2006/relationships" xmlns:p="http://schemas.openxmlformats.org/presentationml/2006/main">
  <p:tag name="PA" val="v3.0.0"/>
</p:tagLst>
</file>

<file path=ppt/tags/tag319.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20.xml><?xml version="1.0" encoding="utf-8"?>
<p:tagLst xmlns:a="http://schemas.openxmlformats.org/drawingml/2006/main" xmlns:r="http://schemas.openxmlformats.org/officeDocument/2006/relationships" xmlns:p="http://schemas.openxmlformats.org/presentationml/2006/main">
  <p:tag name="PA" val="v3.0.0"/>
</p:tagLst>
</file>

<file path=ppt/tags/tag321.xml><?xml version="1.0" encoding="utf-8"?>
<p:tagLst xmlns:a="http://schemas.openxmlformats.org/drawingml/2006/main" xmlns:r="http://schemas.openxmlformats.org/officeDocument/2006/relationships" xmlns:p="http://schemas.openxmlformats.org/presentationml/2006/main">
  <p:tag name="PA" val="v3.0.0"/>
</p:tagLst>
</file>

<file path=ppt/tags/tag322.xml><?xml version="1.0" encoding="utf-8"?>
<p:tagLst xmlns:a="http://schemas.openxmlformats.org/drawingml/2006/main" xmlns:r="http://schemas.openxmlformats.org/officeDocument/2006/relationships" xmlns:p="http://schemas.openxmlformats.org/presentationml/2006/main">
  <p:tag name="PA" val="v3.0.0"/>
</p:tagLst>
</file>

<file path=ppt/tags/tag323.xml><?xml version="1.0" encoding="utf-8"?>
<p:tagLst xmlns:a="http://schemas.openxmlformats.org/drawingml/2006/main" xmlns:r="http://schemas.openxmlformats.org/officeDocument/2006/relationships" xmlns:p="http://schemas.openxmlformats.org/presentationml/2006/main">
  <p:tag name="PA" val="v3.0.0"/>
</p:tagLst>
</file>

<file path=ppt/tags/tag324.xml><?xml version="1.0" encoding="utf-8"?>
<p:tagLst xmlns:a="http://schemas.openxmlformats.org/drawingml/2006/main" xmlns:r="http://schemas.openxmlformats.org/officeDocument/2006/relationships" xmlns:p="http://schemas.openxmlformats.org/presentationml/2006/main">
  <p:tag name="PA" val="v3.0.0"/>
</p:tagLst>
</file>

<file path=ppt/tags/tag325.xml><?xml version="1.0" encoding="utf-8"?>
<p:tagLst xmlns:a="http://schemas.openxmlformats.org/drawingml/2006/main" xmlns:r="http://schemas.openxmlformats.org/officeDocument/2006/relationships" xmlns:p="http://schemas.openxmlformats.org/presentationml/2006/main">
  <p:tag name="PA" val="v3.0.0"/>
</p:tagLst>
</file>

<file path=ppt/tags/tag326.xml><?xml version="1.0" encoding="utf-8"?>
<p:tagLst xmlns:a="http://schemas.openxmlformats.org/drawingml/2006/main" xmlns:r="http://schemas.openxmlformats.org/officeDocument/2006/relationships" xmlns:p="http://schemas.openxmlformats.org/presentationml/2006/main">
  <p:tag name="PA" val="v3.0.0"/>
</p:tagLst>
</file>

<file path=ppt/tags/tag327.xml><?xml version="1.0" encoding="utf-8"?>
<p:tagLst xmlns:a="http://schemas.openxmlformats.org/drawingml/2006/main" xmlns:r="http://schemas.openxmlformats.org/officeDocument/2006/relationships" xmlns:p="http://schemas.openxmlformats.org/presentationml/2006/main">
  <p:tag name="PA" val="v3.0.0"/>
</p:tagLst>
</file>

<file path=ppt/tags/tag328.xml><?xml version="1.0" encoding="utf-8"?>
<p:tagLst xmlns:a="http://schemas.openxmlformats.org/drawingml/2006/main" xmlns:r="http://schemas.openxmlformats.org/officeDocument/2006/relationships" xmlns:p="http://schemas.openxmlformats.org/presentationml/2006/main">
  <p:tag name="PA" val="v3.0.0"/>
</p:tagLst>
</file>

<file path=ppt/tags/tag329.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30.xml><?xml version="1.0" encoding="utf-8"?>
<p:tagLst xmlns:a="http://schemas.openxmlformats.org/drawingml/2006/main" xmlns:r="http://schemas.openxmlformats.org/officeDocument/2006/relationships" xmlns:p="http://schemas.openxmlformats.org/presentationml/2006/main">
  <p:tag name="PA" val="v3.0.0"/>
</p:tagLst>
</file>

<file path=ppt/tags/tag331.xml><?xml version="1.0" encoding="utf-8"?>
<p:tagLst xmlns:a="http://schemas.openxmlformats.org/drawingml/2006/main" xmlns:r="http://schemas.openxmlformats.org/officeDocument/2006/relationships" xmlns:p="http://schemas.openxmlformats.org/presentationml/2006/main">
  <p:tag name="PA" val="v3.0.0"/>
</p:tagLst>
</file>

<file path=ppt/tags/tag332.xml><?xml version="1.0" encoding="utf-8"?>
<p:tagLst xmlns:a="http://schemas.openxmlformats.org/drawingml/2006/main" xmlns:r="http://schemas.openxmlformats.org/officeDocument/2006/relationships" xmlns:p="http://schemas.openxmlformats.org/presentationml/2006/main">
  <p:tag name="PA" val="v3.0.0"/>
</p:tagLst>
</file>

<file path=ppt/tags/tag333.xml><?xml version="1.0" encoding="utf-8"?>
<p:tagLst xmlns:a="http://schemas.openxmlformats.org/drawingml/2006/main" xmlns:r="http://schemas.openxmlformats.org/officeDocument/2006/relationships" xmlns:p="http://schemas.openxmlformats.org/presentationml/2006/main">
  <p:tag name="PA" val="v3.0.0"/>
</p:tagLst>
</file>

<file path=ppt/tags/tag334.xml><?xml version="1.0" encoding="utf-8"?>
<p:tagLst xmlns:a="http://schemas.openxmlformats.org/drawingml/2006/main" xmlns:r="http://schemas.openxmlformats.org/officeDocument/2006/relationships" xmlns:p="http://schemas.openxmlformats.org/presentationml/2006/main">
  <p:tag name="PA" val="v3.0.0"/>
</p:tagLst>
</file>

<file path=ppt/tags/tag335.xml><?xml version="1.0" encoding="utf-8"?>
<p:tagLst xmlns:a="http://schemas.openxmlformats.org/drawingml/2006/main" xmlns:r="http://schemas.openxmlformats.org/officeDocument/2006/relationships" xmlns:p="http://schemas.openxmlformats.org/presentationml/2006/main">
  <p:tag name="PA" val="v3.0.0"/>
</p:tagLst>
</file>

<file path=ppt/tags/tag336.xml><?xml version="1.0" encoding="utf-8"?>
<p:tagLst xmlns:a="http://schemas.openxmlformats.org/drawingml/2006/main" xmlns:r="http://schemas.openxmlformats.org/officeDocument/2006/relationships" xmlns:p="http://schemas.openxmlformats.org/presentationml/2006/main">
  <p:tag name="PA" val="v3.0.0"/>
</p:tagLst>
</file>

<file path=ppt/tags/tag337.xml><?xml version="1.0" encoding="utf-8"?>
<p:tagLst xmlns:a="http://schemas.openxmlformats.org/drawingml/2006/main" xmlns:r="http://schemas.openxmlformats.org/officeDocument/2006/relationships" xmlns:p="http://schemas.openxmlformats.org/presentationml/2006/main">
  <p:tag name="PA" val="v3.0.0"/>
</p:tagLst>
</file>

<file path=ppt/tags/tag338.xml><?xml version="1.0" encoding="utf-8"?>
<p:tagLst xmlns:a="http://schemas.openxmlformats.org/drawingml/2006/main" xmlns:r="http://schemas.openxmlformats.org/officeDocument/2006/relationships" xmlns:p="http://schemas.openxmlformats.org/presentationml/2006/main">
  <p:tag name="PA" val="v3.0.0"/>
</p:tagLst>
</file>

<file path=ppt/tags/tag339.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40.xml><?xml version="1.0" encoding="utf-8"?>
<p:tagLst xmlns:a="http://schemas.openxmlformats.org/drawingml/2006/main" xmlns:r="http://schemas.openxmlformats.org/officeDocument/2006/relationships" xmlns:p="http://schemas.openxmlformats.org/presentationml/2006/main">
  <p:tag name="PA" val="v3.0.0"/>
</p:tagLst>
</file>

<file path=ppt/tags/tag341.xml><?xml version="1.0" encoding="utf-8"?>
<p:tagLst xmlns:a="http://schemas.openxmlformats.org/drawingml/2006/main" xmlns:r="http://schemas.openxmlformats.org/officeDocument/2006/relationships" xmlns:p="http://schemas.openxmlformats.org/presentationml/2006/main">
  <p:tag name="PA" val="v3.0.0"/>
</p:tagLst>
</file>

<file path=ppt/tags/tag342.xml><?xml version="1.0" encoding="utf-8"?>
<p:tagLst xmlns:a="http://schemas.openxmlformats.org/drawingml/2006/main" xmlns:r="http://schemas.openxmlformats.org/officeDocument/2006/relationships" xmlns:p="http://schemas.openxmlformats.org/presentationml/2006/main">
  <p:tag name="PA" val="v3.0.0"/>
</p:tagLst>
</file>

<file path=ppt/tags/tag343.xml><?xml version="1.0" encoding="utf-8"?>
<p:tagLst xmlns:a="http://schemas.openxmlformats.org/drawingml/2006/main" xmlns:r="http://schemas.openxmlformats.org/officeDocument/2006/relationships" xmlns:p="http://schemas.openxmlformats.org/presentationml/2006/main">
  <p:tag name="PA" val="v3.0.0"/>
</p:tagLst>
</file>

<file path=ppt/tags/tag344.xml><?xml version="1.0" encoding="utf-8"?>
<p:tagLst xmlns:a="http://schemas.openxmlformats.org/drawingml/2006/main" xmlns:r="http://schemas.openxmlformats.org/officeDocument/2006/relationships" xmlns:p="http://schemas.openxmlformats.org/presentationml/2006/main">
  <p:tag name="PA" val="v3.0.0"/>
</p:tagLst>
</file>

<file path=ppt/tags/tag345.xml><?xml version="1.0" encoding="utf-8"?>
<p:tagLst xmlns:a="http://schemas.openxmlformats.org/drawingml/2006/main" xmlns:r="http://schemas.openxmlformats.org/officeDocument/2006/relationships" xmlns:p="http://schemas.openxmlformats.org/presentationml/2006/main">
  <p:tag name="PA" val="v3.0.0"/>
</p:tagLst>
</file>

<file path=ppt/tags/tag346.xml><?xml version="1.0" encoding="utf-8"?>
<p:tagLst xmlns:a="http://schemas.openxmlformats.org/drawingml/2006/main" xmlns:r="http://schemas.openxmlformats.org/officeDocument/2006/relationships" xmlns:p="http://schemas.openxmlformats.org/presentationml/2006/main">
  <p:tag name="PA" val="v3.0.0"/>
</p:tagLst>
</file>

<file path=ppt/tags/tag347.xml><?xml version="1.0" encoding="utf-8"?>
<p:tagLst xmlns:a="http://schemas.openxmlformats.org/drawingml/2006/main" xmlns:r="http://schemas.openxmlformats.org/officeDocument/2006/relationships" xmlns:p="http://schemas.openxmlformats.org/presentationml/2006/main">
  <p:tag name="PA" val="v3.0.0"/>
</p:tagLst>
</file>

<file path=ppt/tags/tag348.xml><?xml version="1.0" encoding="utf-8"?>
<p:tagLst xmlns:a="http://schemas.openxmlformats.org/drawingml/2006/main" xmlns:r="http://schemas.openxmlformats.org/officeDocument/2006/relationships" xmlns:p="http://schemas.openxmlformats.org/presentationml/2006/main">
  <p:tag name="PA" val="v3.0.0"/>
</p:tagLst>
</file>

<file path=ppt/tags/tag349.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50.xml><?xml version="1.0" encoding="utf-8"?>
<p:tagLst xmlns:a="http://schemas.openxmlformats.org/drawingml/2006/main" xmlns:r="http://schemas.openxmlformats.org/officeDocument/2006/relationships" xmlns:p="http://schemas.openxmlformats.org/presentationml/2006/main">
  <p:tag name="PA" val="v3.0.0"/>
</p:tagLst>
</file>

<file path=ppt/tags/tag351.xml><?xml version="1.0" encoding="utf-8"?>
<p:tagLst xmlns:a="http://schemas.openxmlformats.org/drawingml/2006/main" xmlns:r="http://schemas.openxmlformats.org/officeDocument/2006/relationships" xmlns:p="http://schemas.openxmlformats.org/presentationml/2006/main">
  <p:tag name="PA" val="v3.0.0"/>
</p:tagLst>
</file>

<file path=ppt/tags/tag352.xml><?xml version="1.0" encoding="utf-8"?>
<p:tagLst xmlns:a="http://schemas.openxmlformats.org/drawingml/2006/main" xmlns:r="http://schemas.openxmlformats.org/officeDocument/2006/relationships" xmlns:p="http://schemas.openxmlformats.org/presentationml/2006/main">
  <p:tag name="PA" val="v3.0.0"/>
</p:tagLst>
</file>

<file path=ppt/tags/tag353.xml><?xml version="1.0" encoding="utf-8"?>
<p:tagLst xmlns:a="http://schemas.openxmlformats.org/drawingml/2006/main" xmlns:r="http://schemas.openxmlformats.org/officeDocument/2006/relationships" xmlns:p="http://schemas.openxmlformats.org/presentationml/2006/main">
  <p:tag name="PA" val="v3.0.0"/>
</p:tagLst>
</file>

<file path=ppt/tags/tag354.xml><?xml version="1.0" encoding="utf-8"?>
<p:tagLst xmlns:a="http://schemas.openxmlformats.org/drawingml/2006/main" xmlns:r="http://schemas.openxmlformats.org/officeDocument/2006/relationships" xmlns:p="http://schemas.openxmlformats.org/presentationml/2006/main">
  <p:tag name="PA" val="v3.0.0"/>
</p:tagLst>
</file>

<file path=ppt/tags/tag355.xml><?xml version="1.0" encoding="utf-8"?>
<p:tagLst xmlns:a="http://schemas.openxmlformats.org/drawingml/2006/main" xmlns:r="http://schemas.openxmlformats.org/officeDocument/2006/relationships" xmlns:p="http://schemas.openxmlformats.org/presentationml/2006/main">
  <p:tag name="PA" val="v3.0.0"/>
</p:tagLst>
</file>

<file path=ppt/tags/tag356.xml><?xml version="1.0" encoding="utf-8"?>
<p:tagLst xmlns:a="http://schemas.openxmlformats.org/drawingml/2006/main" xmlns:r="http://schemas.openxmlformats.org/officeDocument/2006/relationships" xmlns:p="http://schemas.openxmlformats.org/presentationml/2006/main">
  <p:tag name="PA" val="v3.0.0"/>
</p:tagLst>
</file>

<file path=ppt/tags/tag357.xml><?xml version="1.0" encoding="utf-8"?>
<p:tagLst xmlns:a="http://schemas.openxmlformats.org/drawingml/2006/main" xmlns:r="http://schemas.openxmlformats.org/officeDocument/2006/relationships" xmlns:p="http://schemas.openxmlformats.org/presentationml/2006/main">
  <p:tag name="PA" val="v3.0.0"/>
</p:tagLst>
</file>

<file path=ppt/tags/tag358.xml><?xml version="1.0" encoding="utf-8"?>
<p:tagLst xmlns:a="http://schemas.openxmlformats.org/drawingml/2006/main" xmlns:r="http://schemas.openxmlformats.org/officeDocument/2006/relationships" xmlns:p="http://schemas.openxmlformats.org/presentationml/2006/main">
  <p:tag name="PA" val="v3.0.0"/>
</p:tagLst>
</file>

<file path=ppt/tags/tag359.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60.xml><?xml version="1.0" encoding="utf-8"?>
<p:tagLst xmlns:a="http://schemas.openxmlformats.org/drawingml/2006/main" xmlns:r="http://schemas.openxmlformats.org/officeDocument/2006/relationships" xmlns:p="http://schemas.openxmlformats.org/presentationml/2006/main">
  <p:tag name="PA" val="v3.0.0"/>
</p:tagLst>
</file>

<file path=ppt/tags/tag361.xml><?xml version="1.0" encoding="utf-8"?>
<p:tagLst xmlns:a="http://schemas.openxmlformats.org/drawingml/2006/main" xmlns:r="http://schemas.openxmlformats.org/officeDocument/2006/relationships" xmlns:p="http://schemas.openxmlformats.org/presentationml/2006/main">
  <p:tag name="PA" val="v3.0.0"/>
</p:tagLst>
</file>

<file path=ppt/tags/tag362.xml><?xml version="1.0" encoding="utf-8"?>
<p:tagLst xmlns:a="http://schemas.openxmlformats.org/drawingml/2006/main" xmlns:r="http://schemas.openxmlformats.org/officeDocument/2006/relationships" xmlns:p="http://schemas.openxmlformats.org/presentationml/2006/main">
  <p:tag name="PA" val="v3.0.0"/>
</p:tagLst>
</file>

<file path=ppt/tags/tag363.xml><?xml version="1.0" encoding="utf-8"?>
<p:tagLst xmlns:a="http://schemas.openxmlformats.org/drawingml/2006/main" xmlns:r="http://schemas.openxmlformats.org/officeDocument/2006/relationships" xmlns:p="http://schemas.openxmlformats.org/presentationml/2006/main">
  <p:tag name="PA" val="v3.0.0"/>
</p:tagLst>
</file>

<file path=ppt/tags/tag364.xml><?xml version="1.0" encoding="utf-8"?>
<p:tagLst xmlns:a="http://schemas.openxmlformats.org/drawingml/2006/main" xmlns:r="http://schemas.openxmlformats.org/officeDocument/2006/relationships" xmlns:p="http://schemas.openxmlformats.org/presentationml/2006/main">
  <p:tag name="PA" val="v3.0.0"/>
</p:tagLst>
</file>

<file path=ppt/tags/tag365.xml><?xml version="1.0" encoding="utf-8"?>
<p:tagLst xmlns:a="http://schemas.openxmlformats.org/drawingml/2006/main" xmlns:r="http://schemas.openxmlformats.org/officeDocument/2006/relationships" xmlns:p="http://schemas.openxmlformats.org/presentationml/2006/main">
  <p:tag name="PA" val="v3.0.0"/>
</p:tagLst>
</file>

<file path=ppt/tags/tag366.xml><?xml version="1.0" encoding="utf-8"?>
<p:tagLst xmlns:a="http://schemas.openxmlformats.org/drawingml/2006/main" xmlns:r="http://schemas.openxmlformats.org/officeDocument/2006/relationships" xmlns:p="http://schemas.openxmlformats.org/presentationml/2006/main">
  <p:tag name="PA" val="v3.0.0"/>
</p:tagLst>
</file>

<file path=ppt/tags/tag367.xml><?xml version="1.0" encoding="utf-8"?>
<p:tagLst xmlns:a="http://schemas.openxmlformats.org/drawingml/2006/main" xmlns:r="http://schemas.openxmlformats.org/officeDocument/2006/relationships" xmlns:p="http://schemas.openxmlformats.org/presentationml/2006/main">
  <p:tag name="PA" val="v3.0.0"/>
</p:tagLst>
</file>

<file path=ppt/tags/tag368.xml><?xml version="1.0" encoding="utf-8"?>
<p:tagLst xmlns:a="http://schemas.openxmlformats.org/drawingml/2006/main" xmlns:r="http://schemas.openxmlformats.org/officeDocument/2006/relationships" xmlns:p="http://schemas.openxmlformats.org/presentationml/2006/main">
  <p:tag name="PA" val="v3.0.0"/>
</p:tagLst>
</file>

<file path=ppt/tags/tag369.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70.xml><?xml version="1.0" encoding="utf-8"?>
<p:tagLst xmlns:a="http://schemas.openxmlformats.org/drawingml/2006/main" xmlns:r="http://schemas.openxmlformats.org/officeDocument/2006/relationships" xmlns:p="http://schemas.openxmlformats.org/presentationml/2006/main">
  <p:tag name="PA" val="v3.0.0"/>
</p:tagLst>
</file>

<file path=ppt/tags/tag371.xml><?xml version="1.0" encoding="utf-8"?>
<p:tagLst xmlns:a="http://schemas.openxmlformats.org/drawingml/2006/main" xmlns:r="http://schemas.openxmlformats.org/officeDocument/2006/relationships" xmlns:p="http://schemas.openxmlformats.org/presentationml/2006/main">
  <p:tag name="PA" val="v3.0.0"/>
</p:tagLst>
</file>

<file path=ppt/tags/tag372.xml><?xml version="1.0" encoding="utf-8"?>
<p:tagLst xmlns:a="http://schemas.openxmlformats.org/drawingml/2006/main" xmlns:r="http://schemas.openxmlformats.org/officeDocument/2006/relationships" xmlns:p="http://schemas.openxmlformats.org/presentationml/2006/main">
  <p:tag name="PA" val="v3.0.0"/>
</p:tagLst>
</file>

<file path=ppt/tags/tag373.xml><?xml version="1.0" encoding="utf-8"?>
<p:tagLst xmlns:a="http://schemas.openxmlformats.org/drawingml/2006/main" xmlns:r="http://schemas.openxmlformats.org/officeDocument/2006/relationships" xmlns:p="http://schemas.openxmlformats.org/presentationml/2006/main">
  <p:tag name="PA" val="v3.0.0"/>
</p:tagLst>
</file>

<file path=ppt/tags/tag374.xml><?xml version="1.0" encoding="utf-8"?>
<p:tagLst xmlns:a="http://schemas.openxmlformats.org/drawingml/2006/main" xmlns:r="http://schemas.openxmlformats.org/officeDocument/2006/relationships" xmlns:p="http://schemas.openxmlformats.org/presentationml/2006/main">
  <p:tag name="PA" val="v3.0.0"/>
</p:tagLst>
</file>

<file path=ppt/tags/tag375.xml><?xml version="1.0" encoding="utf-8"?>
<p:tagLst xmlns:a="http://schemas.openxmlformats.org/drawingml/2006/main" xmlns:r="http://schemas.openxmlformats.org/officeDocument/2006/relationships" xmlns:p="http://schemas.openxmlformats.org/presentationml/2006/main">
  <p:tag name="PA" val="v3.0.0"/>
</p:tagLst>
</file>

<file path=ppt/tags/tag376.xml><?xml version="1.0" encoding="utf-8"?>
<p:tagLst xmlns:a="http://schemas.openxmlformats.org/drawingml/2006/main" xmlns:r="http://schemas.openxmlformats.org/officeDocument/2006/relationships" xmlns:p="http://schemas.openxmlformats.org/presentationml/2006/main">
  <p:tag name="PA" val="v3.0.0"/>
</p:tagLst>
</file>

<file path=ppt/tags/tag377.xml><?xml version="1.0" encoding="utf-8"?>
<p:tagLst xmlns:a="http://schemas.openxmlformats.org/drawingml/2006/main" xmlns:r="http://schemas.openxmlformats.org/officeDocument/2006/relationships" xmlns:p="http://schemas.openxmlformats.org/presentationml/2006/main">
  <p:tag name="PA" val="v3.0.0"/>
</p:tagLst>
</file>

<file path=ppt/tags/tag378.xml><?xml version="1.0" encoding="utf-8"?>
<p:tagLst xmlns:a="http://schemas.openxmlformats.org/drawingml/2006/main" xmlns:r="http://schemas.openxmlformats.org/officeDocument/2006/relationships" xmlns:p="http://schemas.openxmlformats.org/presentationml/2006/main">
  <p:tag name="PA" val="v3.0.0"/>
</p:tagLst>
</file>

<file path=ppt/tags/tag379.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80.xml><?xml version="1.0" encoding="utf-8"?>
<p:tagLst xmlns:a="http://schemas.openxmlformats.org/drawingml/2006/main" xmlns:r="http://schemas.openxmlformats.org/officeDocument/2006/relationships" xmlns:p="http://schemas.openxmlformats.org/presentationml/2006/main">
  <p:tag name="PA" val="v3.0.0"/>
</p:tagLst>
</file>

<file path=ppt/tags/tag381.xml><?xml version="1.0" encoding="utf-8"?>
<p:tagLst xmlns:a="http://schemas.openxmlformats.org/drawingml/2006/main" xmlns:r="http://schemas.openxmlformats.org/officeDocument/2006/relationships" xmlns:p="http://schemas.openxmlformats.org/presentationml/2006/main">
  <p:tag name="PA" val="v3.0.0"/>
</p:tagLst>
</file>

<file path=ppt/tags/tag382.xml><?xml version="1.0" encoding="utf-8"?>
<p:tagLst xmlns:a="http://schemas.openxmlformats.org/drawingml/2006/main" xmlns:r="http://schemas.openxmlformats.org/officeDocument/2006/relationships" xmlns:p="http://schemas.openxmlformats.org/presentationml/2006/main">
  <p:tag name="PA" val="v3.0.0"/>
</p:tagLst>
</file>

<file path=ppt/tags/tag383.xml><?xml version="1.0" encoding="utf-8"?>
<p:tagLst xmlns:a="http://schemas.openxmlformats.org/drawingml/2006/main" xmlns:r="http://schemas.openxmlformats.org/officeDocument/2006/relationships" xmlns:p="http://schemas.openxmlformats.org/presentationml/2006/main">
  <p:tag name="PA" val="v3.0.0"/>
</p:tagLst>
</file>

<file path=ppt/tags/tag384.xml><?xml version="1.0" encoding="utf-8"?>
<p:tagLst xmlns:a="http://schemas.openxmlformats.org/drawingml/2006/main" xmlns:r="http://schemas.openxmlformats.org/officeDocument/2006/relationships" xmlns:p="http://schemas.openxmlformats.org/presentationml/2006/main">
  <p:tag name="PA" val="v3.0.0"/>
</p:tagLst>
</file>

<file path=ppt/tags/tag385.xml><?xml version="1.0" encoding="utf-8"?>
<p:tagLst xmlns:a="http://schemas.openxmlformats.org/drawingml/2006/main" xmlns:r="http://schemas.openxmlformats.org/officeDocument/2006/relationships" xmlns:p="http://schemas.openxmlformats.org/presentationml/2006/main">
  <p:tag name="PA" val="v3.0.0"/>
</p:tagLst>
</file>

<file path=ppt/tags/tag386.xml><?xml version="1.0" encoding="utf-8"?>
<p:tagLst xmlns:a="http://schemas.openxmlformats.org/drawingml/2006/main" xmlns:r="http://schemas.openxmlformats.org/officeDocument/2006/relationships" xmlns:p="http://schemas.openxmlformats.org/presentationml/2006/main">
  <p:tag name="PA" val="v3.0.0"/>
</p:tagLst>
</file>

<file path=ppt/tags/tag387.xml><?xml version="1.0" encoding="utf-8"?>
<p:tagLst xmlns:a="http://schemas.openxmlformats.org/drawingml/2006/main" xmlns:r="http://schemas.openxmlformats.org/officeDocument/2006/relationships" xmlns:p="http://schemas.openxmlformats.org/presentationml/2006/main">
  <p:tag name="PA" val="v3.0.0"/>
</p:tagLst>
</file>

<file path=ppt/tags/tag388.xml><?xml version="1.0" encoding="utf-8"?>
<p:tagLst xmlns:a="http://schemas.openxmlformats.org/drawingml/2006/main" xmlns:r="http://schemas.openxmlformats.org/officeDocument/2006/relationships" xmlns:p="http://schemas.openxmlformats.org/presentationml/2006/main">
  <p:tag name="PA" val="v3.0.0"/>
</p:tagLst>
</file>

<file path=ppt/tags/tag389.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390.xml><?xml version="1.0" encoding="utf-8"?>
<p:tagLst xmlns:a="http://schemas.openxmlformats.org/drawingml/2006/main" xmlns:r="http://schemas.openxmlformats.org/officeDocument/2006/relationships" xmlns:p="http://schemas.openxmlformats.org/presentationml/2006/main">
  <p:tag name="PA" val="v3.0.0"/>
</p:tagLst>
</file>

<file path=ppt/tags/tag391.xml><?xml version="1.0" encoding="utf-8"?>
<p:tagLst xmlns:a="http://schemas.openxmlformats.org/drawingml/2006/main" xmlns:r="http://schemas.openxmlformats.org/officeDocument/2006/relationships" xmlns:p="http://schemas.openxmlformats.org/presentationml/2006/main">
  <p:tag name="PA" val="v3.0.0"/>
</p:tagLst>
</file>

<file path=ppt/tags/tag392.xml><?xml version="1.0" encoding="utf-8"?>
<p:tagLst xmlns:a="http://schemas.openxmlformats.org/drawingml/2006/main" xmlns:r="http://schemas.openxmlformats.org/officeDocument/2006/relationships" xmlns:p="http://schemas.openxmlformats.org/presentationml/2006/main">
  <p:tag name="PA" val="v3.0.0"/>
</p:tagLst>
</file>

<file path=ppt/tags/tag393.xml><?xml version="1.0" encoding="utf-8"?>
<p:tagLst xmlns:a="http://schemas.openxmlformats.org/drawingml/2006/main" xmlns:r="http://schemas.openxmlformats.org/officeDocument/2006/relationships" xmlns:p="http://schemas.openxmlformats.org/presentationml/2006/main">
  <p:tag name="PA" val="v3.0.0"/>
</p:tagLst>
</file>

<file path=ppt/tags/tag394.xml><?xml version="1.0" encoding="utf-8"?>
<p:tagLst xmlns:a="http://schemas.openxmlformats.org/drawingml/2006/main" xmlns:r="http://schemas.openxmlformats.org/officeDocument/2006/relationships" xmlns:p="http://schemas.openxmlformats.org/presentationml/2006/main">
  <p:tag name="PA" val="v3.0.0"/>
</p:tagLst>
</file>

<file path=ppt/tags/tag395.xml><?xml version="1.0" encoding="utf-8"?>
<p:tagLst xmlns:a="http://schemas.openxmlformats.org/drawingml/2006/main" xmlns:r="http://schemas.openxmlformats.org/officeDocument/2006/relationships" xmlns:p="http://schemas.openxmlformats.org/presentationml/2006/main">
  <p:tag name="PA" val="v3.0.0"/>
</p:tagLst>
</file>

<file path=ppt/tags/tag396.xml><?xml version="1.0" encoding="utf-8"?>
<p:tagLst xmlns:a="http://schemas.openxmlformats.org/drawingml/2006/main" xmlns:r="http://schemas.openxmlformats.org/officeDocument/2006/relationships" xmlns:p="http://schemas.openxmlformats.org/presentationml/2006/main">
  <p:tag name="PA" val="v3.0.0"/>
</p:tagLst>
</file>

<file path=ppt/tags/tag397.xml><?xml version="1.0" encoding="utf-8"?>
<p:tagLst xmlns:a="http://schemas.openxmlformats.org/drawingml/2006/main" xmlns:r="http://schemas.openxmlformats.org/officeDocument/2006/relationships" xmlns:p="http://schemas.openxmlformats.org/presentationml/2006/main">
  <p:tag name="PA" val="v3.0.0"/>
</p:tagLst>
</file>

<file path=ppt/tags/tag398.xml><?xml version="1.0" encoding="utf-8"?>
<p:tagLst xmlns:a="http://schemas.openxmlformats.org/drawingml/2006/main" xmlns:r="http://schemas.openxmlformats.org/officeDocument/2006/relationships" xmlns:p="http://schemas.openxmlformats.org/presentationml/2006/main">
  <p:tag name="PA" val="v3.0.0"/>
</p:tagLst>
</file>

<file path=ppt/tags/tag39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00.xml><?xml version="1.0" encoding="utf-8"?>
<p:tagLst xmlns:a="http://schemas.openxmlformats.org/drawingml/2006/main" xmlns:r="http://schemas.openxmlformats.org/officeDocument/2006/relationships" xmlns:p="http://schemas.openxmlformats.org/presentationml/2006/main">
  <p:tag name="PA" val="v3.0.0"/>
</p:tagLst>
</file>

<file path=ppt/tags/tag401.xml><?xml version="1.0" encoding="utf-8"?>
<p:tagLst xmlns:a="http://schemas.openxmlformats.org/drawingml/2006/main" xmlns:r="http://schemas.openxmlformats.org/officeDocument/2006/relationships" xmlns:p="http://schemas.openxmlformats.org/presentationml/2006/main">
  <p:tag name="PA" val="v3.0.0"/>
</p:tagLst>
</file>

<file path=ppt/tags/tag402.xml><?xml version="1.0" encoding="utf-8"?>
<p:tagLst xmlns:a="http://schemas.openxmlformats.org/drawingml/2006/main" xmlns:r="http://schemas.openxmlformats.org/officeDocument/2006/relationships" xmlns:p="http://schemas.openxmlformats.org/presentationml/2006/main">
  <p:tag name="PA" val="v3.0.0"/>
</p:tagLst>
</file>

<file path=ppt/tags/tag403.xml><?xml version="1.0" encoding="utf-8"?>
<p:tagLst xmlns:a="http://schemas.openxmlformats.org/drawingml/2006/main" xmlns:r="http://schemas.openxmlformats.org/officeDocument/2006/relationships" xmlns:p="http://schemas.openxmlformats.org/presentationml/2006/main">
  <p:tag name="PA" val="v3.0.0"/>
</p:tagLst>
</file>

<file path=ppt/tags/tag404.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85.xml><?xml version="1.0" encoding="utf-8"?>
<p:tagLst xmlns:a="http://schemas.openxmlformats.org/drawingml/2006/main" xmlns:r="http://schemas.openxmlformats.org/officeDocument/2006/relationships" xmlns:p="http://schemas.openxmlformats.org/presentationml/2006/main">
  <p:tag name="PA" val="v3.0.0"/>
</p:tagLst>
</file>

<file path=ppt/tags/tag86.xml><?xml version="1.0" encoding="utf-8"?>
<p:tagLst xmlns:a="http://schemas.openxmlformats.org/drawingml/2006/main" xmlns:r="http://schemas.openxmlformats.org/officeDocument/2006/relationships" xmlns:p="http://schemas.openxmlformats.org/presentationml/2006/main">
  <p:tag name="PA" val="v3.0.0"/>
</p:tagLst>
</file>

<file path=ppt/tags/tag87.xml><?xml version="1.0" encoding="utf-8"?>
<p:tagLst xmlns:a="http://schemas.openxmlformats.org/drawingml/2006/main" xmlns:r="http://schemas.openxmlformats.org/officeDocument/2006/relationships" xmlns:p="http://schemas.openxmlformats.org/presentationml/2006/main">
  <p:tag name="PA" val="v3.0.0"/>
</p:tagLst>
</file>

<file path=ppt/tags/tag88.xml><?xml version="1.0" encoding="utf-8"?>
<p:tagLst xmlns:a="http://schemas.openxmlformats.org/drawingml/2006/main" xmlns:r="http://schemas.openxmlformats.org/officeDocument/2006/relationships" xmlns:p="http://schemas.openxmlformats.org/presentationml/2006/main">
  <p:tag name="PA" val="v3.0.0"/>
</p:tagLst>
</file>

<file path=ppt/tags/tag89.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ags/tag90.xml><?xml version="1.0" encoding="utf-8"?>
<p:tagLst xmlns:a="http://schemas.openxmlformats.org/drawingml/2006/main" xmlns:r="http://schemas.openxmlformats.org/officeDocument/2006/relationships" xmlns:p="http://schemas.openxmlformats.org/presentationml/2006/main">
  <p:tag name="PA" val="v3.0.0"/>
</p:tagLst>
</file>

<file path=ppt/tags/tag91.xml><?xml version="1.0" encoding="utf-8"?>
<p:tagLst xmlns:a="http://schemas.openxmlformats.org/drawingml/2006/main" xmlns:r="http://schemas.openxmlformats.org/officeDocument/2006/relationships" xmlns:p="http://schemas.openxmlformats.org/presentationml/2006/main">
  <p:tag name="PA" val="v3.0.0"/>
</p:tagLst>
</file>

<file path=ppt/tags/tag92.xml><?xml version="1.0" encoding="utf-8"?>
<p:tagLst xmlns:a="http://schemas.openxmlformats.org/drawingml/2006/main" xmlns:r="http://schemas.openxmlformats.org/officeDocument/2006/relationships" xmlns:p="http://schemas.openxmlformats.org/presentationml/2006/main">
  <p:tag name="PA" val="v3.0.0"/>
</p:tagLst>
</file>

<file path=ppt/tags/tag93.xml><?xml version="1.0" encoding="utf-8"?>
<p:tagLst xmlns:a="http://schemas.openxmlformats.org/drawingml/2006/main" xmlns:r="http://schemas.openxmlformats.org/officeDocument/2006/relationships" xmlns:p="http://schemas.openxmlformats.org/presentationml/2006/main">
  <p:tag name="PA" val="v3.0.0"/>
</p:tagLst>
</file>

<file path=ppt/tags/tag94.xml><?xml version="1.0" encoding="utf-8"?>
<p:tagLst xmlns:a="http://schemas.openxmlformats.org/drawingml/2006/main" xmlns:r="http://schemas.openxmlformats.org/officeDocument/2006/relationships" xmlns:p="http://schemas.openxmlformats.org/presentationml/2006/main">
  <p:tag name="PA" val="v3.0.0"/>
</p:tagLst>
</file>

<file path=ppt/tags/tag95.xml><?xml version="1.0" encoding="utf-8"?>
<p:tagLst xmlns:a="http://schemas.openxmlformats.org/drawingml/2006/main" xmlns:r="http://schemas.openxmlformats.org/officeDocument/2006/relationships" xmlns:p="http://schemas.openxmlformats.org/presentationml/2006/main">
  <p:tag name="PA" val="v3.0.0"/>
</p:tagLst>
</file>

<file path=ppt/tags/tag96.xml><?xml version="1.0" encoding="utf-8"?>
<p:tagLst xmlns:a="http://schemas.openxmlformats.org/drawingml/2006/main" xmlns:r="http://schemas.openxmlformats.org/officeDocument/2006/relationships" xmlns:p="http://schemas.openxmlformats.org/presentationml/2006/main">
  <p:tag name="PA" val="v3.0.0"/>
</p:tagLst>
</file>

<file path=ppt/tags/tag97.xml><?xml version="1.0" encoding="utf-8"?>
<p:tagLst xmlns:a="http://schemas.openxmlformats.org/drawingml/2006/main" xmlns:r="http://schemas.openxmlformats.org/officeDocument/2006/relationships" xmlns:p="http://schemas.openxmlformats.org/presentationml/2006/main">
  <p:tag name="PA" val="v3.0.0"/>
</p:tagLst>
</file>

<file path=ppt/tags/tag98.xml><?xml version="1.0" encoding="utf-8"?>
<p:tagLst xmlns:a="http://schemas.openxmlformats.org/drawingml/2006/main" xmlns:r="http://schemas.openxmlformats.org/officeDocument/2006/relationships" xmlns:p="http://schemas.openxmlformats.org/presentationml/2006/main">
  <p:tag name="PA" val="v3.0.0"/>
</p:tagLst>
</file>

<file path=ppt/tags/tag9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1379</TotalTime>
  <Words>2814</Words>
  <Application>Microsoft Macintosh PowerPoint</Application>
  <PresentationFormat>全屏显示(16:9)</PresentationFormat>
  <Paragraphs>359</Paragraphs>
  <Slides>28</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Noto Sans S Chinese Medium</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pl0584</cp:lastModifiedBy>
  <cp:revision>90</cp:revision>
  <dcterms:created xsi:type="dcterms:W3CDTF">2018-09-12T12:44:48Z</dcterms:created>
  <dcterms:modified xsi:type="dcterms:W3CDTF">2019-05-26T04:27:45Z</dcterms:modified>
</cp:coreProperties>
</file>