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0" r:id="rId4"/>
    <p:sldId id="296" r:id="rId5"/>
    <p:sldId id="300" r:id="rId6"/>
    <p:sldId id="268" r:id="rId7"/>
    <p:sldId id="257" r:id="rId8"/>
    <p:sldId id="297" r:id="rId9"/>
    <p:sldId id="282" r:id="rId10"/>
    <p:sldId id="293" r:id="rId11"/>
    <p:sldId id="298" r:id="rId12"/>
    <p:sldId id="287" r:id="rId13"/>
    <p:sldId id="288" r:id="rId14"/>
    <p:sldId id="292" r:id="rId15"/>
    <p:sldId id="2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4" autoAdjust="0"/>
    <p:restoredTop sz="93775" autoAdjust="0"/>
  </p:normalViewPr>
  <p:slideViewPr>
    <p:cSldViewPr snapToGrid="0">
      <p:cViewPr varScale="1">
        <p:scale>
          <a:sx n="62" d="100"/>
          <a:sy n="62" d="100"/>
        </p:scale>
        <p:origin x="948" y="72"/>
      </p:cViewPr>
      <p:guideLst/>
    </p:cSldViewPr>
  </p:slideViewPr>
  <p:outlineViewPr>
    <p:cViewPr>
      <p:scale>
        <a:sx n="33" d="100"/>
        <a:sy n="33" d="100"/>
      </p:scale>
      <p:origin x="0" y="-17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736EB-771F-4E1B-BB9E-71BE1C9AF13D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41DDED36-06B0-459B-9C6C-07B322828A08}">
          <dgm:prSet phldrT="[文本]"/>
          <dgm:spPr/>
          <dgm:t>
            <a:bodyPr/>
            <a:lstStyle/>
            <a:p>
              <a:r>
                <a:rPr lang="en-US" altLang="zh-CN" dirty="0"/>
                <a:t>Input: Data[</a:t>
              </a:r>
              <a14:m>
                <m:oMath xmlns:m="http://schemas.openxmlformats.org/officeDocument/2006/math"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𝑖</m:t>
                  </m:r>
                </m:oMath>
              </a14:m>
              <a:r>
                <a:rPr lang="en-US" altLang="zh-CN" dirty="0"/>
                <a:t>th minute] </a:t>
              </a:r>
              <a:endParaRPr lang="zh-CN" altLang="en-US" dirty="0"/>
            </a:p>
          </dgm:t>
        </dgm:pt>
      </mc:Choice>
      <mc:Fallback xmlns="">
        <dgm:pt modelId="{41DDED36-06B0-459B-9C6C-07B322828A08}">
          <dgm:prSet phldrT="[文本]"/>
          <dgm:spPr/>
          <dgm:t>
            <a:bodyPr/>
            <a:lstStyle/>
            <a:p>
              <a:r>
                <a:rPr lang="en-US" altLang="zh-CN" dirty="0"/>
                <a:t>Input: Data[</a:t>
              </a:r>
              <a:r>
                <a:rPr lang="en-US" altLang="zh-CN" i="0" dirty="0">
                  <a:latin typeface="Cambria Math" panose="02040503050406030204" pitchFamily="18" charset="0"/>
                </a:rPr>
                <a:t>𝑖</a:t>
              </a:r>
              <a:r>
                <a:rPr lang="en-US" altLang="zh-CN" dirty="0" err="1"/>
                <a:t>th</a:t>
              </a:r>
              <a:r>
                <a:rPr lang="en-US" altLang="zh-CN" dirty="0"/>
                <a:t> minute] </a:t>
              </a:r>
              <a:endParaRPr lang="zh-CN" altLang="en-US" dirty="0"/>
            </a:p>
          </dgm:t>
        </dgm:pt>
      </mc:Fallback>
    </mc:AlternateContent>
    <dgm:pt modelId="{A585CEC8-5350-40A8-BB86-8846B028E5C8}" type="parTrans" cxnId="{CBC33869-7F37-4C83-9CE2-E967A9BC33E7}">
      <dgm:prSet/>
      <dgm:spPr/>
      <dgm:t>
        <a:bodyPr/>
        <a:lstStyle/>
        <a:p>
          <a:endParaRPr lang="zh-CN" altLang="en-US"/>
        </a:p>
      </dgm:t>
    </dgm:pt>
    <dgm:pt modelId="{EA929555-0230-4463-B23D-8EB330A20A31}" type="sibTrans" cxnId="{CBC33869-7F37-4C83-9CE2-E967A9BC33E7}">
      <dgm:prSet/>
      <dgm:spPr/>
      <dgm:t>
        <a:bodyPr/>
        <a:lstStyle/>
        <a:p>
          <a:endParaRPr lang="zh-CN" altLang="en-US"/>
        </a:p>
      </dgm:t>
    </dgm:pt>
    <dgm:pt modelId="{F358BF29-85C4-47E8-9228-FBB1D83F906C}">
      <dgm:prSet phldrT="[文本]"/>
      <dgm:spPr/>
      <dgm:t>
        <a:bodyPr/>
        <a:lstStyle/>
        <a:p>
          <a:r>
            <a:rPr lang="en-US" altLang="zh-CN" dirty="0"/>
            <a:t>Your strategy function</a:t>
          </a:r>
          <a:endParaRPr lang="zh-CN" altLang="en-US" dirty="0"/>
        </a:p>
      </dgm:t>
    </dgm:pt>
    <dgm:pt modelId="{902528A1-032B-4C45-902B-411A9C7F0A90}" type="parTrans" cxnId="{98C64078-3A74-4A7E-A12F-A9DF7FFCA6AA}">
      <dgm:prSet/>
      <dgm:spPr/>
      <dgm:t>
        <a:bodyPr/>
        <a:lstStyle/>
        <a:p>
          <a:endParaRPr lang="zh-CN" altLang="en-US"/>
        </a:p>
      </dgm:t>
    </dgm:pt>
    <dgm:pt modelId="{E9ABB88F-A444-4DB6-8FA7-CFCCAA7372CB}" type="sibTrans" cxnId="{98C64078-3A74-4A7E-A12F-A9DF7FFCA6AA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27CDE66-C895-4DC9-A7F9-5BE75AE5ED9E}">
          <dgm:prSet phldrT="[文本]"/>
          <dgm:spPr/>
          <dgm:t>
            <a:bodyPr/>
            <a:lstStyle/>
            <a:p>
              <a:r>
                <a:rPr lang="en-US" altLang="zh-CN" dirty="0"/>
                <a:t>Your Position[</a:t>
              </a:r>
              <a14:m>
                <m:oMath xmlns:m="http://schemas.openxmlformats.org/officeDocument/2006/math"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+1)</m:t>
                  </m:r>
                </m:oMath>
              </a14:m>
              <a:r>
                <a:rPr lang="en-US" altLang="zh-CN" dirty="0"/>
                <a:t>th minute]</a:t>
              </a:r>
              <a:endParaRPr lang="zh-CN" altLang="en-US" dirty="0"/>
            </a:p>
          </dgm:t>
        </dgm:pt>
      </mc:Choice>
      <mc:Fallback xmlns="">
        <dgm:pt modelId="{327CDE66-C895-4DC9-A7F9-5BE75AE5ED9E}">
          <dgm:prSet phldrT="[文本]"/>
          <dgm:spPr/>
          <dgm:t>
            <a:bodyPr/>
            <a:lstStyle/>
            <a:p>
              <a:r>
                <a:rPr lang="en-US" altLang="zh-CN" dirty="0"/>
                <a:t>Your Position[</a:t>
              </a:r>
              <a:r>
                <a:rPr lang="en-US" altLang="zh-CN" i="0" dirty="0">
                  <a:latin typeface="Cambria Math" panose="02040503050406030204" pitchFamily="18" charset="0"/>
                </a:rPr>
                <a:t>(𝑖+1)</a:t>
              </a:r>
              <a:r>
                <a:rPr lang="en-US" altLang="zh-CN" dirty="0" err="1"/>
                <a:t>th</a:t>
              </a:r>
              <a:r>
                <a:rPr lang="en-US" altLang="zh-CN" dirty="0"/>
                <a:t> minute]</a:t>
              </a:r>
              <a:endParaRPr lang="zh-CN" altLang="en-US" dirty="0"/>
            </a:p>
          </dgm:t>
        </dgm:pt>
      </mc:Fallback>
    </mc:AlternateContent>
    <dgm:pt modelId="{8D015ECD-0EA5-4D22-A06E-45E0B1F671BB}" type="parTrans" cxnId="{8FA29095-E654-44EC-8EF9-B7440C11CA90}">
      <dgm:prSet/>
      <dgm:spPr/>
      <dgm:t>
        <a:bodyPr/>
        <a:lstStyle/>
        <a:p>
          <a:endParaRPr lang="zh-CN" altLang="en-US"/>
        </a:p>
      </dgm:t>
    </dgm:pt>
    <dgm:pt modelId="{A3606BFF-1C68-46AC-BFF6-1BE492EDA0C6}" type="sibTrans" cxnId="{8FA29095-E654-44EC-8EF9-B7440C11CA90}">
      <dgm:prSet/>
      <dgm:spPr/>
      <dgm:t>
        <a:bodyPr/>
        <a:lstStyle/>
        <a:p>
          <a:endParaRPr lang="zh-CN" altLang="en-US"/>
        </a:p>
      </dgm:t>
    </dgm:pt>
    <dgm:pt modelId="{496B5680-F217-401E-AFF6-20C0C5AEDFE0}" type="pres">
      <dgm:prSet presAssocID="{989736EB-771F-4E1B-BB9E-71BE1C9AF13D}" presName="linearFlow" presStyleCnt="0">
        <dgm:presLayoutVars>
          <dgm:resizeHandles val="exact"/>
        </dgm:presLayoutVars>
      </dgm:prSet>
      <dgm:spPr/>
    </dgm:pt>
    <dgm:pt modelId="{E3F02219-7733-49EA-9A16-0A4A88FF866A}" type="pres">
      <dgm:prSet presAssocID="{41DDED36-06B0-459B-9C6C-07B322828A08}" presName="node" presStyleLbl="node1" presStyleIdx="0" presStyleCnt="3" custScaleX="207486">
        <dgm:presLayoutVars>
          <dgm:bulletEnabled val="1"/>
        </dgm:presLayoutVars>
      </dgm:prSet>
      <dgm:spPr/>
    </dgm:pt>
    <dgm:pt modelId="{FA8D3C2D-3AF1-456D-8302-EBB1184EB236}" type="pres">
      <dgm:prSet presAssocID="{EA929555-0230-4463-B23D-8EB330A20A31}" presName="sibTrans" presStyleLbl="sibTrans2D1" presStyleIdx="0" presStyleCnt="2"/>
      <dgm:spPr/>
    </dgm:pt>
    <dgm:pt modelId="{2899315E-617B-45F9-98B6-DA189F4C211C}" type="pres">
      <dgm:prSet presAssocID="{EA929555-0230-4463-B23D-8EB330A20A31}" presName="connectorText" presStyleLbl="sibTrans2D1" presStyleIdx="0" presStyleCnt="2"/>
      <dgm:spPr/>
    </dgm:pt>
    <dgm:pt modelId="{166C2715-BC25-4B58-B677-311C46187F15}" type="pres">
      <dgm:prSet presAssocID="{F358BF29-85C4-47E8-9228-FBB1D83F906C}" presName="node" presStyleLbl="node1" presStyleIdx="1" presStyleCnt="3" custScaleX="199397">
        <dgm:presLayoutVars>
          <dgm:bulletEnabled val="1"/>
        </dgm:presLayoutVars>
      </dgm:prSet>
      <dgm:spPr/>
    </dgm:pt>
    <dgm:pt modelId="{A0928738-CED0-4D4B-98BB-1A87C00691DB}" type="pres">
      <dgm:prSet presAssocID="{E9ABB88F-A444-4DB6-8FA7-CFCCAA7372CB}" presName="sibTrans" presStyleLbl="sibTrans2D1" presStyleIdx="1" presStyleCnt="2"/>
      <dgm:spPr/>
    </dgm:pt>
    <dgm:pt modelId="{BAD106BA-1C4C-4779-ABF4-72BBB223C5C6}" type="pres">
      <dgm:prSet presAssocID="{E9ABB88F-A444-4DB6-8FA7-CFCCAA7372CB}" presName="connectorText" presStyleLbl="sibTrans2D1" presStyleIdx="1" presStyleCnt="2"/>
      <dgm:spPr/>
    </dgm:pt>
    <dgm:pt modelId="{2D3E2DDC-B32F-4CF4-B09B-2E4DAC36B4AE}" type="pres">
      <dgm:prSet presAssocID="{327CDE66-C895-4DC9-A7F9-5BE75AE5ED9E}" presName="node" presStyleLbl="node1" presStyleIdx="2" presStyleCnt="3" custScaleX="200206">
        <dgm:presLayoutVars>
          <dgm:bulletEnabled val="1"/>
        </dgm:presLayoutVars>
      </dgm:prSet>
      <dgm:spPr/>
    </dgm:pt>
  </dgm:ptLst>
  <dgm:cxnLst>
    <dgm:cxn modelId="{7FAA8409-78C4-4979-80B6-0BEEA623D832}" type="presOf" srcId="{EA929555-0230-4463-B23D-8EB330A20A31}" destId="{FA8D3C2D-3AF1-456D-8302-EBB1184EB236}" srcOrd="0" destOrd="0" presId="urn:microsoft.com/office/officeart/2005/8/layout/process2"/>
    <dgm:cxn modelId="{E9E2240C-A40D-4414-9411-DFE1F1FA34C7}" type="presOf" srcId="{EA929555-0230-4463-B23D-8EB330A20A31}" destId="{2899315E-617B-45F9-98B6-DA189F4C211C}" srcOrd="1" destOrd="0" presId="urn:microsoft.com/office/officeart/2005/8/layout/process2"/>
    <dgm:cxn modelId="{CBC33869-7F37-4C83-9CE2-E967A9BC33E7}" srcId="{989736EB-771F-4E1B-BB9E-71BE1C9AF13D}" destId="{41DDED36-06B0-459B-9C6C-07B322828A08}" srcOrd="0" destOrd="0" parTransId="{A585CEC8-5350-40A8-BB86-8846B028E5C8}" sibTransId="{EA929555-0230-4463-B23D-8EB330A20A31}"/>
    <dgm:cxn modelId="{98C64078-3A74-4A7E-A12F-A9DF7FFCA6AA}" srcId="{989736EB-771F-4E1B-BB9E-71BE1C9AF13D}" destId="{F358BF29-85C4-47E8-9228-FBB1D83F906C}" srcOrd="1" destOrd="0" parTransId="{902528A1-032B-4C45-902B-411A9C7F0A90}" sibTransId="{E9ABB88F-A444-4DB6-8FA7-CFCCAA7372CB}"/>
    <dgm:cxn modelId="{2FF9FF5A-59D3-42B2-B945-4197BEC6CE38}" type="presOf" srcId="{989736EB-771F-4E1B-BB9E-71BE1C9AF13D}" destId="{496B5680-F217-401E-AFF6-20C0C5AEDFE0}" srcOrd="0" destOrd="0" presId="urn:microsoft.com/office/officeart/2005/8/layout/process2"/>
    <dgm:cxn modelId="{9E075D92-4E04-4E95-9001-59FF510E6F2D}" type="presOf" srcId="{E9ABB88F-A444-4DB6-8FA7-CFCCAA7372CB}" destId="{BAD106BA-1C4C-4779-ABF4-72BBB223C5C6}" srcOrd="1" destOrd="0" presId="urn:microsoft.com/office/officeart/2005/8/layout/process2"/>
    <dgm:cxn modelId="{8FA29095-E654-44EC-8EF9-B7440C11CA90}" srcId="{989736EB-771F-4E1B-BB9E-71BE1C9AF13D}" destId="{327CDE66-C895-4DC9-A7F9-5BE75AE5ED9E}" srcOrd="2" destOrd="0" parTransId="{8D015ECD-0EA5-4D22-A06E-45E0B1F671BB}" sibTransId="{A3606BFF-1C68-46AC-BFF6-1BE492EDA0C6}"/>
    <dgm:cxn modelId="{12AB61B1-49FB-4C65-BF37-42CFC52650C2}" type="presOf" srcId="{327CDE66-C895-4DC9-A7F9-5BE75AE5ED9E}" destId="{2D3E2DDC-B32F-4CF4-B09B-2E4DAC36B4AE}" srcOrd="0" destOrd="0" presId="urn:microsoft.com/office/officeart/2005/8/layout/process2"/>
    <dgm:cxn modelId="{43D997B5-C13C-4ACF-B603-0AAECA9E6FBB}" type="presOf" srcId="{E9ABB88F-A444-4DB6-8FA7-CFCCAA7372CB}" destId="{A0928738-CED0-4D4B-98BB-1A87C00691DB}" srcOrd="0" destOrd="0" presId="urn:microsoft.com/office/officeart/2005/8/layout/process2"/>
    <dgm:cxn modelId="{55F535C3-2511-405F-8D6D-9D85AE7FBAC3}" type="presOf" srcId="{41DDED36-06B0-459B-9C6C-07B322828A08}" destId="{E3F02219-7733-49EA-9A16-0A4A88FF866A}" srcOrd="0" destOrd="0" presId="urn:microsoft.com/office/officeart/2005/8/layout/process2"/>
    <dgm:cxn modelId="{CD791CEF-90AB-4620-A74F-5AB45AB532A8}" type="presOf" srcId="{F358BF29-85C4-47E8-9228-FBB1D83F906C}" destId="{166C2715-BC25-4B58-B677-311C46187F15}" srcOrd="0" destOrd="0" presId="urn:microsoft.com/office/officeart/2005/8/layout/process2"/>
    <dgm:cxn modelId="{EF3F427B-0B53-4799-B0B5-70D20DC0D326}" type="presParOf" srcId="{496B5680-F217-401E-AFF6-20C0C5AEDFE0}" destId="{E3F02219-7733-49EA-9A16-0A4A88FF866A}" srcOrd="0" destOrd="0" presId="urn:microsoft.com/office/officeart/2005/8/layout/process2"/>
    <dgm:cxn modelId="{59F17D59-39DC-4B0F-BDFB-038FAB43A8A7}" type="presParOf" srcId="{496B5680-F217-401E-AFF6-20C0C5AEDFE0}" destId="{FA8D3C2D-3AF1-456D-8302-EBB1184EB236}" srcOrd="1" destOrd="0" presId="urn:microsoft.com/office/officeart/2005/8/layout/process2"/>
    <dgm:cxn modelId="{A0E9D80C-37F9-4E45-BD88-A00F1CCC44D9}" type="presParOf" srcId="{FA8D3C2D-3AF1-456D-8302-EBB1184EB236}" destId="{2899315E-617B-45F9-98B6-DA189F4C211C}" srcOrd="0" destOrd="0" presId="urn:microsoft.com/office/officeart/2005/8/layout/process2"/>
    <dgm:cxn modelId="{1DE95A35-4A7D-41A0-BF17-56361FB47A6D}" type="presParOf" srcId="{496B5680-F217-401E-AFF6-20C0C5AEDFE0}" destId="{166C2715-BC25-4B58-B677-311C46187F15}" srcOrd="2" destOrd="0" presId="urn:microsoft.com/office/officeart/2005/8/layout/process2"/>
    <dgm:cxn modelId="{0ADDDB72-9F02-406F-AEDA-003266427C9A}" type="presParOf" srcId="{496B5680-F217-401E-AFF6-20C0C5AEDFE0}" destId="{A0928738-CED0-4D4B-98BB-1A87C00691DB}" srcOrd="3" destOrd="0" presId="urn:microsoft.com/office/officeart/2005/8/layout/process2"/>
    <dgm:cxn modelId="{44096701-428E-4056-8A89-24F7138173EB}" type="presParOf" srcId="{A0928738-CED0-4D4B-98BB-1A87C00691DB}" destId="{BAD106BA-1C4C-4779-ABF4-72BBB223C5C6}" srcOrd="0" destOrd="0" presId="urn:microsoft.com/office/officeart/2005/8/layout/process2"/>
    <dgm:cxn modelId="{00B8481F-BC23-462D-A65A-63CD2E90F960}" type="presParOf" srcId="{496B5680-F217-401E-AFF6-20C0C5AEDFE0}" destId="{2D3E2DDC-B32F-4CF4-B09B-2E4DAC36B4A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9736EB-771F-4E1B-BB9E-71BE1C9AF13D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41DDED36-06B0-459B-9C6C-07B322828A08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585CEC8-5350-40A8-BB86-8846B028E5C8}" type="parTrans" cxnId="{CBC33869-7F37-4C83-9CE2-E967A9BC33E7}">
      <dgm:prSet/>
      <dgm:spPr/>
      <dgm:t>
        <a:bodyPr/>
        <a:lstStyle/>
        <a:p>
          <a:endParaRPr lang="zh-CN" altLang="en-US"/>
        </a:p>
      </dgm:t>
    </dgm:pt>
    <dgm:pt modelId="{EA929555-0230-4463-B23D-8EB330A20A31}" type="sibTrans" cxnId="{CBC33869-7F37-4C83-9CE2-E967A9BC33E7}">
      <dgm:prSet/>
      <dgm:spPr/>
      <dgm:t>
        <a:bodyPr/>
        <a:lstStyle/>
        <a:p>
          <a:endParaRPr lang="zh-CN" altLang="en-US"/>
        </a:p>
      </dgm:t>
    </dgm:pt>
    <dgm:pt modelId="{F358BF29-85C4-47E8-9228-FBB1D83F906C}">
      <dgm:prSet phldrT="[文本]"/>
      <dgm:spPr/>
      <dgm:t>
        <a:bodyPr/>
        <a:lstStyle/>
        <a:p>
          <a:r>
            <a:rPr lang="en-US" altLang="zh-CN" dirty="0"/>
            <a:t>Your strategy function</a:t>
          </a:r>
          <a:endParaRPr lang="zh-CN" altLang="en-US" dirty="0"/>
        </a:p>
      </dgm:t>
    </dgm:pt>
    <dgm:pt modelId="{902528A1-032B-4C45-902B-411A9C7F0A90}" type="parTrans" cxnId="{98C64078-3A74-4A7E-A12F-A9DF7FFCA6AA}">
      <dgm:prSet/>
      <dgm:spPr/>
      <dgm:t>
        <a:bodyPr/>
        <a:lstStyle/>
        <a:p>
          <a:endParaRPr lang="zh-CN" altLang="en-US"/>
        </a:p>
      </dgm:t>
    </dgm:pt>
    <dgm:pt modelId="{E9ABB88F-A444-4DB6-8FA7-CFCCAA7372CB}" type="sibTrans" cxnId="{98C64078-3A74-4A7E-A12F-A9DF7FFCA6AA}">
      <dgm:prSet/>
      <dgm:spPr/>
      <dgm:t>
        <a:bodyPr/>
        <a:lstStyle/>
        <a:p>
          <a:endParaRPr lang="zh-CN" altLang="en-US"/>
        </a:p>
      </dgm:t>
    </dgm:pt>
    <dgm:pt modelId="{327CDE66-C895-4DC9-A7F9-5BE75AE5ED9E}">
      <dgm:prSet phldrT="[文本]"/>
      <dgm:spPr>
        <a:blipFill>
          <a:blip xmlns:r="http://schemas.openxmlformats.org/officeDocument/2006/relationships" r:embed="rId2"/>
          <a:stretch>
            <a:fillRect l="-1107" r="-1107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D015ECD-0EA5-4D22-A06E-45E0B1F671BB}" type="parTrans" cxnId="{8FA29095-E654-44EC-8EF9-B7440C11CA90}">
      <dgm:prSet/>
      <dgm:spPr/>
      <dgm:t>
        <a:bodyPr/>
        <a:lstStyle/>
        <a:p>
          <a:endParaRPr lang="zh-CN" altLang="en-US"/>
        </a:p>
      </dgm:t>
    </dgm:pt>
    <dgm:pt modelId="{A3606BFF-1C68-46AC-BFF6-1BE492EDA0C6}" type="sibTrans" cxnId="{8FA29095-E654-44EC-8EF9-B7440C11CA90}">
      <dgm:prSet/>
      <dgm:spPr/>
      <dgm:t>
        <a:bodyPr/>
        <a:lstStyle/>
        <a:p>
          <a:endParaRPr lang="zh-CN" altLang="en-US"/>
        </a:p>
      </dgm:t>
    </dgm:pt>
    <dgm:pt modelId="{496B5680-F217-401E-AFF6-20C0C5AEDFE0}" type="pres">
      <dgm:prSet presAssocID="{989736EB-771F-4E1B-BB9E-71BE1C9AF13D}" presName="linearFlow" presStyleCnt="0">
        <dgm:presLayoutVars>
          <dgm:resizeHandles val="exact"/>
        </dgm:presLayoutVars>
      </dgm:prSet>
      <dgm:spPr/>
    </dgm:pt>
    <dgm:pt modelId="{E3F02219-7733-49EA-9A16-0A4A88FF866A}" type="pres">
      <dgm:prSet presAssocID="{41DDED36-06B0-459B-9C6C-07B322828A08}" presName="node" presStyleLbl="node1" presStyleIdx="0" presStyleCnt="3" custScaleX="207486">
        <dgm:presLayoutVars>
          <dgm:bulletEnabled val="1"/>
        </dgm:presLayoutVars>
      </dgm:prSet>
      <dgm:spPr/>
    </dgm:pt>
    <dgm:pt modelId="{FA8D3C2D-3AF1-456D-8302-EBB1184EB236}" type="pres">
      <dgm:prSet presAssocID="{EA929555-0230-4463-B23D-8EB330A20A31}" presName="sibTrans" presStyleLbl="sibTrans2D1" presStyleIdx="0" presStyleCnt="2"/>
      <dgm:spPr/>
    </dgm:pt>
    <dgm:pt modelId="{2899315E-617B-45F9-98B6-DA189F4C211C}" type="pres">
      <dgm:prSet presAssocID="{EA929555-0230-4463-B23D-8EB330A20A31}" presName="connectorText" presStyleLbl="sibTrans2D1" presStyleIdx="0" presStyleCnt="2"/>
      <dgm:spPr/>
    </dgm:pt>
    <dgm:pt modelId="{166C2715-BC25-4B58-B677-311C46187F15}" type="pres">
      <dgm:prSet presAssocID="{F358BF29-85C4-47E8-9228-FBB1D83F906C}" presName="node" presStyleLbl="node1" presStyleIdx="1" presStyleCnt="3" custScaleX="199397">
        <dgm:presLayoutVars>
          <dgm:bulletEnabled val="1"/>
        </dgm:presLayoutVars>
      </dgm:prSet>
      <dgm:spPr/>
    </dgm:pt>
    <dgm:pt modelId="{A0928738-CED0-4D4B-98BB-1A87C00691DB}" type="pres">
      <dgm:prSet presAssocID="{E9ABB88F-A444-4DB6-8FA7-CFCCAA7372CB}" presName="sibTrans" presStyleLbl="sibTrans2D1" presStyleIdx="1" presStyleCnt="2"/>
      <dgm:spPr/>
    </dgm:pt>
    <dgm:pt modelId="{BAD106BA-1C4C-4779-ABF4-72BBB223C5C6}" type="pres">
      <dgm:prSet presAssocID="{E9ABB88F-A444-4DB6-8FA7-CFCCAA7372CB}" presName="connectorText" presStyleLbl="sibTrans2D1" presStyleIdx="1" presStyleCnt="2"/>
      <dgm:spPr/>
    </dgm:pt>
    <dgm:pt modelId="{2D3E2DDC-B32F-4CF4-B09B-2E4DAC36B4AE}" type="pres">
      <dgm:prSet presAssocID="{327CDE66-C895-4DC9-A7F9-5BE75AE5ED9E}" presName="node" presStyleLbl="node1" presStyleIdx="2" presStyleCnt="3" custScaleX="200206">
        <dgm:presLayoutVars>
          <dgm:bulletEnabled val="1"/>
        </dgm:presLayoutVars>
      </dgm:prSet>
      <dgm:spPr/>
    </dgm:pt>
  </dgm:ptLst>
  <dgm:cxnLst>
    <dgm:cxn modelId="{7FAA8409-78C4-4979-80B6-0BEEA623D832}" type="presOf" srcId="{EA929555-0230-4463-B23D-8EB330A20A31}" destId="{FA8D3C2D-3AF1-456D-8302-EBB1184EB236}" srcOrd="0" destOrd="0" presId="urn:microsoft.com/office/officeart/2005/8/layout/process2"/>
    <dgm:cxn modelId="{E9E2240C-A40D-4414-9411-DFE1F1FA34C7}" type="presOf" srcId="{EA929555-0230-4463-B23D-8EB330A20A31}" destId="{2899315E-617B-45F9-98B6-DA189F4C211C}" srcOrd="1" destOrd="0" presId="urn:microsoft.com/office/officeart/2005/8/layout/process2"/>
    <dgm:cxn modelId="{CBC33869-7F37-4C83-9CE2-E967A9BC33E7}" srcId="{989736EB-771F-4E1B-BB9E-71BE1C9AF13D}" destId="{41DDED36-06B0-459B-9C6C-07B322828A08}" srcOrd="0" destOrd="0" parTransId="{A585CEC8-5350-40A8-BB86-8846B028E5C8}" sibTransId="{EA929555-0230-4463-B23D-8EB330A20A31}"/>
    <dgm:cxn modelId="{98C64078-3A74-4A7E-A12F-A9DF7FFCA6AA}" srcId="{989736EB-771F-4E1B-BB9E-71BE1C9AF13D}" destId="{F358BF29-85C4-47E8-9228-FBB1D83F906C}" srcOrd="1" destOrd="0" parTransId="{902528A1-032B-4C45-902B-411A9C7F0A90}" sibTransId="{E9ABB88F-A444-4DB6-8FA7-CFCCAA7372CB}"/>
    <dgm:cxn modelId="{2FF9FF5A-59D3-42B2-B945-4197BEC6CE38}" type="presOf" srcId="{989736EB-771F-4E1B-BB9E-71BE1C9AF13D}" destId="{496B5680-F217-401E-AFF6-20C0C5AEDFE0}" srcOrd="0" destOrd="0" presId="urn:microsoft.com/office/officeart/2005/8/layout/process2"/>
    <dgm:cxn modelId="{9E075D92-4E04-4E95-9001-59FF510E6F2D}" type="presOf" srcId="{E9ABB88F-A444-4DB6-8FA7-CFCCAA7372CB}" destId="{BAD106BA-1C4C-4779-ABF4-72BBB223C5C6}" srcOrd="1" destOrd="0" presId="urn:microsoft.com/office/officeart/2005/8/layout/process2"/>
    <dgm:cxn modelId="{8FA29095-E654-44EC-8EF9-B7440C11CA90}" srcId="{989736EB-771F-4E1B-BB9E-71BE1C9AF13D}" destId="{327CDE66-C895-4DC9-A7F9-5BE75AE5ED9E}" srcOrd="2" destOrd="0" parTransId="{8D015ECD-0EA5-4D22-A06E-45E0B1F671BB}" sibTransId="{A3606BFF-1C68-46AC-BFF6-1BE492EDA0C6}"/>
    <dgm:cxn modelId="{12AB61B1-49FB-4C65-BF37-42CFC52650C2}" type="presOf" srcId="{327CDE66-C895-4DC9-A7F9-5BE75AE5ED9E}" destId="{2D3E2DDC-B32F-4CF4-B09B-2E4DAC36B4AE}" srcOrd="0" destOrd="0" presId="urn:microsoft.com/office/officeart/2005/8/layout/process2"/>
    <dgm:cxn modelId="{43D997B5-C13C-4ACF-B603-0AAECA9E6FBB}" type="presOf" srcId="{E9ABB88F-A444-4DB6-8FA7-CFCCAA7372CB}" destId="{A0928738-CED0-4D4B-98BB-1A87C00691DB}" srcOrd="0" destOrd="0" presId="urn:microsoft.com/office/officeart/2005/8/layout/process2"/>
    <dgm:cxn modelId="{55F535C3-2511-405F-8D6D-9D85AE7FBAC3}" type="presOf" srcId="{41DDED36-06B0-459B-9C6C-07B322828A08}" destId="{E3F02219-7733-49EA-9A16-0A4A88FF866A}" srcOrd="0" destOrd="0" presId="urn:microsoft.com/office/officeart/2005/8/layout/process2"/>
    <dgm:cxn modelId="{CD791CEF-90AB-4620-A74F-5AB45AB532A8}" type="presOf" srcId="{F358BF29-85C4-47E8-9228-FBB1D83F906C}" destId="{166C2715-BC25-4B58-B677-311C46187F15}" srcOrd="0" destOrd="0" presId="urn:microsoft.com/office/officeart/2005/8/layout/process2"/>
    <dgm:cxn modelId="{EF3F427B-0B53-4799-B0B5-70D20DC0D326}" type="presParOf" srcId="{496B5680-F217-401E-AFF6-20C0C5AEDFE0}" destId="{E3F02219-7733-49EA-9A16-0A4A88FF866A}" srcOrd="0" destOrd="0" presId="urn:microsoft.com/office/officeart/2005/8/layout/process2"/>
    <dgm:cxn modelId="{59F17D59-39DC-4B0F-BDFB-038FAB43A8A7}" type="presParOf" srcId="{496B5680-F217-401E-AFF6-20C0C5AEDFE0}" destId="{FA8D3C2D-3AF1-456D-8302-EBB1184EB236}" srcOrd="1" destOrd="0" presId="urn:microsoft.com/office/officeart/2005/8/layout/process2"/>
    <dgm:cxn modelId="{A0E9D80C-37F9-4E45-BD88-A00F1CCC44D9}" type="presParOf" srcId="{FA8D3C2D-3AF1-456D-8302-EBB1184EB236}" destId="{2899315E-617B-45F9-98B6-DA189F4C211C}" srcOrd="0" destOrd="0" presId="urn:microsoft.com/office/officeart/2005/8/layout/process2"/>
    <dgm:cxn modelId="{1DE95A35-4A7D-41A0-BF17-56361FB47A6D}" type="presParOf" srcId="{496B5680-F217-401E-AFF6-20C0C5AEDFE0}" destId="{166C2715-BC25-4B58-B677-311C46187F15}" srcOrd="2" destOrd="0" presId="urn:microsoft.com/office/officeart/2005/8/layout/process2"/>
    <dgm:cxn modelId="{0ADDDB72-9F02-406F-AEDA-003266427C9A}" type="presParOf" srcId="{496B5680-F217-401E-AFF6-20C0C5AEDFE0}" destId="{A0928738-CED0-4D4B-98BB-1A87C00691DB}" srcOrd="3" destOrd="0" presId="urn:microsoft.com/office/officeart/2005/8/layout/process2"/>
    <dgm:cxn modelId="{44096701-428E-4056-8A89-24F7138173EB}" type="presParOf" srcId="{A0928738-CED0-4D4B-98BB-1A87C00691DB}" destId="{BAD106BA-1C4C-4779-ABF4-72BBB223C5C6}" srcOrd="0" destOrd="0" presId="urn:microsoft.com/office/officeart/2005/8/layout/process2"/>
    <dgm:cxn modelId="{00B8481F-BC23-462D-A65A-63CD2E90F960}" type="presParOf" srcId="{496B5680-F217-401E-AFF6-20C0C5AEDFE0}" destId="{2D3E2DDC-B32F-4CF4-B09B-2E4DAC36B4A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02219-7733-49EA-9A16-0A4A88FF866A}">
      <dsp:nvSpPr>
        <dsp:cNvPr id="0" name=""/>
        <dsp:cNvSpPr/>
      </dsp:nvSpPr>
      <dsp:spPr>
        <a:xfrm>
          <a:off x="745722" y="0"/>
          <a:ext cx="4554248" cy="12194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Input: Data[</a:t>
          </a:r>
          <a14:m xmlns:a14="http://schemas.microsoft.com/office/drawing/2010/main">
            <m:oMath xmlns:m="http://schemas.openxmlformats.org/officeDocument/2006/math">
              <m:r>
                <a:rPr lang="en-US" altLang="zh-CN" sz="2500" i="1" kern="1200" dirty="0" smtClean="0">
                  <a:latin typeface="Cambria Math" panose="02040503050406030204" pitchFamily="18" charset="0"/>
                </a:rPr>
                <m:t>𝑖</m:t>
              </m:r>
            </m:oMath>
          </a14:m>
          <a:r>
            <a:rPr lang="en-US" altLang="zh-CN" sz="2500" kern="1200" dirty="0"/>
            <a:t>th minute] </a:t>
          </a:r>
          <a:endParaRPr lang="zh-CN" altLang="en-US" sz="2500" kern="1200" dirty="0"/>
        </a:p>
      </dsp:txBody>
      <dsp:txXfrm>
        <a:off x="781438" y="35716"/>
        <a:ext cx="4482816" cy="1147994"/>
      </dsp:txXfrm>
    </dsp:sp>
    <dsp:sp modelId="{FA8D3C2D-3AF1-456D-8302-EBB1184EB236}">
      <dsp:nvSpPr>
        <dsp:cNvPr id="0" name=""/>
        <dsp:cNvSpPr/>
      </dsp:nvSpPr>
      <dsp:spPr>
        <a:xfrm rot="5400000">
          <a:off x="2794204" y="1249911"/>
          <a:ext cx="457284" cy="5487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2858224" y="1295640"/>
        <a:ext cx="329245" cy="320099"/>
      </dsp:txXfrm>
    </dsp:sp>
    <dsp:sp modelId="{166C2715-BC25-4B58-B677-311C46187F15}">
      <dsp:nvSpPr>
        <dsp:cNvPr id="0" name=""/>
        <dsp:cNvSpPr/>
      </dsp:nvSpPr>
      <dsp:spPr>
        <a:xfrm>
          <a:off x="834497" y="1829139"/>
          <a:ext cx="4376697" cy="1219426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Your strategy function</a:t>
          </a:r>
          <a:endParaRPr lang="zh-CN" altLang="en-US" sz="2500" kern="1200" dirty="0"/>
        </a:p>
      </dsp:txBody>
      <dsp:txXfrm>
        <a:off x="870213" y="1864855"/>
        <a:ext cx="4305265" cy="1147994"/>
      </dsp:txXfrm>
    </dsp:sp>
    <dsp:sp modelId="{A0928738-CED0-4D4B-98BB-1A87C00691DB}">
      <dsp:nvSpPr>
        <dsp:cNvPr id="0" name=""/>
        <dsp:cNvSpPr/>
      </dsp:nvSpPr>
      <dsp:spPr>
        <a:xfrm rot="5400000">
          <a:off x="2794204" y="3079050"/>
          <a:ext cx="457284" cy="5487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2858224" y="3124779"/>
        <a:ext cx="329245" cy="320099"/>
      </dsp:txXfrm>
    </dsp:sp>
    <dsp:sp modelId="{2D3E2DDC-B32F-4CF4-B09B-2E4DAC36B4AE}">
      <dsp:nvSpPr>
        <dsp:cNvPr id="0" name=""/>
        <dsp:cNvSpPr/>
      </dsp:nvSpPr>
      <dsp:spPr>
        <a:xfrm>
          <a:off x="825618" y="3658278"/>
          <a:ext cx="4394455" cy="1219426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Your Position[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2400" i="1" kern="1200" dirty="0" smtClean="0">
                  <a:latin typeface="Cambria Math" panose="02040503050406030204" pitchFamily="18" charset="0"/>
                </a:rPr>
                <m:t>𝑖</m:t>
              </m:r>
              <m:r>
                <a:rPr lang="en-US" altLang="zh-CN" sz="2400" i="1" kern="1200" dirty="0" smtClean="0">
                  <a:latin typeface="Cambria Math" panose="02040503050406030204" pitchFamily="18" charset="0"/>
                </a:rPr>
                <m:t>+1)</m:t>
              </m:r>
            </m:oMath>
          </a14:m>
          <a:r>
            <a:rPr lang="en-US" altLang="zh-CN" sz="2400" kern="1200" dirty="0"/>
            <a:t>th minute]</a:t>
          </a:r>
          <a:endParaRPr lang="zh-CN" altLang="en-US" sz="2400" kern="1200" dirty="0"/>
        </a:p>
      </dsp:txBody>
      <dsp:txXfrm>
        <a:off x="861334" y="3693994"/>
        <a:ext cx="4323023" cy="1147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B558B-8103-4222-A432-25630DB79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B8350-195F-42FB-A933-0A88482C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4907D-CA9F-4327-BD13-A5E4346F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CBFED-73A3-4979-BDA2-47798507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123D0-8128-4389-B02D-2A2F2A34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1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8FAF4-1F88-4EF6-915A-AE79741F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9CCF8-C503-4E5C-BB85-40E5689E9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2B0BF-AF9B-430D-B2B6-61FC5209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6C449-8E9E-492E-A641-59CA0A9C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FC6B3-DE1A-47C0-AC0D-134A748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8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5A1B99-ECFF-4070-90B8-1E9713723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27F03-0331-42AF-A177-67EC7BFA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22F3-6532-46B1-80D0-A2C3E9AE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76B51-4E5D-4338-B9C9-065B1941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CD964-9055-48DC-819F-488DB94D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7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99952-9974-439E-9B20-9542CBDC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F30C4-1E74-495D-B092-78212F00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978A6-D682-4404-881C-B0E38A68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63EE9-6CC3-4CCB-ABDC-5A39917E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40D15-48EC-4411-8FC5-F75D6BF6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27A13-8BFD-4284-9FD5-5C1B9FB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87748-7F12-4C48-921F-5D30541A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273F2-F1F5-45AF-8B5E-D11A3C02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7B5-5DE2-400F-9E29-18486FE5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4F54F-3D8A-43EA-8D1A-47D534C6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6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7226-6659-467F-86F9-FDBE69CE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0C247-7B67-466A-8E53-855C69A3A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815DF-7231-4187-9EEB-6AC8F2D2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83877-49DB-4A7C-A684-224D820B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B60AE-E64E-4EA7-B482-77CD65AD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C919C-EC1B-4EA9-9CD3-3C5AD552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1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68430-F0DA-48B4-A123-B03E4DDC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07383-11BF-48EA-9071-23036609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09D64-4233-45B9-B3E8-AD79802F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383F75-E145-4D27-BB5C-709EA4959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BAEBE-1B6E-4A20-9540-ACA4E1173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8C7D55-56EE-45B4-A816-7A8D1327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DD572A-2FD2-4E07-B87A-0F80990E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ABBF54-0FEF-4E03-9347-71B8D2F0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A8163-0E4E-4664-9646-313FF7C5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4C323C-DA46-4950-B29D-89C1BAE4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3AF11-6714-4522-940D-C3E19264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B525B-0B95-4494-B279-AE7492A3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0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8A4A0B-CBF0-48DA-A62B-CB93EA76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A4031E-3BAC-4414-805C-776934AD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250192-B0E2-4964-B851-1EB4B176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F3FCE-1F72-4D28-A1EC-43A0A9B6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AB805-8054-45B7-AA45-D63529A3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B20C7-A7CA-49D6-AAC9-60275304E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0056D-0C0A-4541-9376-7D70954C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7F81D-80FB-4146-A6D6-DF7D0DC1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2B7CD-43A2-4513-915F-7660CEB3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4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CBF80-CE7F-44E1-A31F-864B144E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B8D6D-15A5-416F-816C-DBC99529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4418B0-CAC0-445A-B984-BAF70C47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14F5D-7FAD-4DCD-B7B8-F5693BF5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3C830-6594-4F71-990C-A7629B67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CA6AF-7B9D-4A58-B4D3-45BCE214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5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67F975-904D-449C-8E32-7BFF03B8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40456-9E2B-4B9E-81F6-B5A4F545C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966BA-C7FD-42ED-8855-7FCC0AE52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93CC-1197-44DC-9F63-CFE4D6FC3BF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B32E8-AF38-421C-8474-EEF27DCA4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0BE3A-B642-4CAE-B6FC-73901E5C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3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jBqUZgipKoATfdIlbDCTqY5nb7m3ewI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jBqUZgipKoATfdIlbDCTqY5nb7m3ewI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89C0-CBF8-4327-B6BE-791DDF7C0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MAFS6010U Deep Learning Trading Course Project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0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0734-FDA1-4972-B90F-2F59E409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</a:t>
            </a:r>
            <a:r>
              <a:rPr lang="fr-FR" dirty="0" err="1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A62A9-8FDA-4E8A-AE67-873F480A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486F8-98F3-41CF-B924-F4D148D6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34" y="1988458"/>
            <a:ext cx="8343026" cy="3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0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FEA9-CABD-4346-AD54-B446FD73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Grading</a:t>
            </a:r>
            <a:r>
              <a:rPr lang="fr-FR" dirty="0"/>
              <a:t> </a:t>
            </a:r>
            <a:r>
              <a:rPr lang="fr-FR" dirty="0" err="1"/>
              <a:t>scheme</a:t>
            </a:r>
            <a:r>
              <a:rPr lang="fr-FR" dirty="0"/>
              <a:t> for </a:t>
            </a:r>
            <a:r>
              <a:rPr lang="fr-FR" dirty="0" err="1"/>
              <a:t>only</a:t>
            </a:r>
            <a:r>
              <a:rPr lang="fr-FR" dirty="0"/>
              <a:t> one crypto (100points)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5E79-68B5-495D-A9FE-93B96A44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Look </a:t>
            </a:r>
            <a:r>
              <a:rPr lang="fr-FR" dirty="0" err="1">
                <a:solidFill>
                  <a:srgbClr val="FF0000"/>
                </a:solidFill>
              </a:rPr>
              <a:t>ahead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bias</a:t>
            </a:r>
            <a:r>
              <a:rPr lang="fr-FR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fr-FR" dirty="0"/>
              <a:t>Minus 50points</a:t>
            </a:r>
          </a:p>
          <a:p>
            <a:r>
              <a:rPr lang="fr-FR" dirty="0"/>
              <a:t>High Frequency / minute bar file:</a:t>
            </a:r>
          </a:p>
          <a:p>
            <a:pPr lvl="1"/>
            <a:r>
              <a:rPr lang="fr-FR" dirty="0"/>
              <a:t>Sharpe &gt; 10: 100points</a:t>
            </a:r>
          </a:p>
          <a:p>
            <a:pPr lvl="1"/>
            <a:r>
              <a:rPr lang="fr-FR" dirty="0"/>
              <a:t>Sharpe &gt; 6: 70points</a:t>
            </a:r>
          </a:p>
          <a:p>
            <a:pPr lvl="1"/>
            <a:r>
              <a:rPr lang="fr-FR" dirty="0"/>
              <a:t>Sharpe &gt;3: 30point	</a:t>
            </a:r>
          </a:p>
          <a:p>
            <a:r>
              <a:rPr lang="fr-FR" dirty="0"/>
              <a:t>Bonus:</a:t>
            </a:r>
          </a:p>
          <a:p>
            <a:pPr lvl="1"/>
            <a:r>
              <a:rPr lang="fr-FR" dirty="0"/>
              <a:t>Innovative </a:t>
            </a:r>
            <a:r>
              <a:rPr lang="fr-FR" dirty="0" err="1"/>
              <a:t>strategy</a:t>
            </a:r>
            <a:r>
              <a:rPr lang="fr-FR" dirty="0"/>
              <a:t>: 50points</a:t>
            </a:r>
          </a:p>
          <a:p>
            <a:pPr lvl="1"/>
            <a:r>
              <a:rPr lang="fr-FR" dirty="0"/>
              <a:t>Volume </a:t>
            </a:r>
            <a:r>
              <a:rPr lang="fr-FR" dirty="0" err="1"/>
              <a:t>within</a:t>
            </a:r>
            <a:r>
              <a:rPr lang="fr-FR" dirty="0"/>
              <a:t> RMSE </a:t>
            </a:r>
            <a:r>
              <a:rPr lang="fr-FR" dirty="0" err="1"/>
              <a:t>metrics</a:t>
            </a:r>
            <a:r>
              <a:rPr lang="fr-FR" dirty="0"/>
              <a:t>: 50points</a:t>
            </a:r>
          </a:p>
          <a:p>
            <a:pPr lvl="1"/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High Frequency data: 30points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82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6839B-9686-4777-9FB1-54F34482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13595-9A94-4A17-B1E0-2E356F0F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Create a folder whose name is your team name (avoid special characters)</a:t>
            </a:r>
          </a:p>
          <a:p>
            <a:r>
              <a:rPr lang="en-US" altLang="zh-CN" dirty="0"/>
              <a:t>In this folder, there must have a ““strategy.py” file. You can also add other facility files in this folder. See the comments in demos for more information.</a:t>
            </a:r>
          </a:p>
          <a:p>
            <a:r>
              <a:rPr lang="en-US" altLang="zh-CN" dirty="0"/>
              <a:t>Then zip your folder in a single .zip or .</a:t>
            </a:r>
            <a:r>
              <a:rPr lang="en-US" altLang="zh-CN" dirty="0" err="1"/>
              <a:t>rar</a:t>
            </a:r>
            <a:r>
              <a:rPr lang="en-US" altLang="zh-CN" dirty="0"/>
              <a:t> file. Submit it to the following </a:t>
            </a:r>
            <a:r>
              <a:rPr lang="fr-FR" altLang="zh-CN" dirty="0"/>
              <a:t>mail </a:t>
            </a:r>
            <a:r>
              <a:rPr lang="fr-FR" altLang="zh-CN" dirty="0" err="1"/>
              <a:t>address</a:t>
            </a:r>
            <a:r>
              <a:rPr lang="fr-FR" altLang="zh-CN" dirty="0"/>
              <a:t> or </a:t>
            </a:r>
            <a:r>
              <a:rPr lang="fr-FR" altLang="zh-CN" dirty="0" err="1"/>
              <a:t>my</a:t>
            </a:r>
            <a:r>
              <a:rPr lang="fr-FR" altLang="zh-CN" dirty="0"/>
              <a:t> </a:t>
            </a:r>
            <a:r>
              <a:rPr lang="fr-FR" altLang="zh-CN" dirty="0" err="1"/>
              <a:t>Wechat</a:t>
            </a:r>
            <a:r>
              <a:rPr lang="fr-FR" altLang="zh-CN" dirty="0"/>
              <a:t>:</a:t>
            </a:r>
          </a:p>
          <a:p>
            <a:pPr marL="0" indent="0" algn="ctr">
              <a:buNone/>
            </a:pPr>
            <a:r>
              <a:rPr lang="fr-FR" altLang="zh-CN" dirty="0"/>
              <a:t>cdldl@connect.ust.hk</a:t>
            </a:r>
          </a:p>
        </p:txBody>
      </p:sp>
    </p:spTree>
    <p:extLst>
      <p:ext uri="{BB962C8B-B14F-4D97-AF65-F5344CB8AC3E}">
        <p14:creationId xmlns:p14="http://schemas.microsoft.com/office/powerpoint/2010/main" val="110788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6839B-9686-4777-9FB1-54F34482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13595-9A94-4A17-B1E0-2E356F0F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992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One week later, TA will test your strategy on new coming data and publish a leaderboard to you.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56C504-8B8F-414A-9378-0CD668E8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2780483"/>
            <a:ext cx="11353800" cy="19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01B8-DC72-44E8-A4F6-9AEDC5D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7835-02D0-422A-AA15-6D1F61E2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Moving </a:t>
            </a:r>
            <a:r>
              <a:rPr lang="fr-FR" dirty="0" err="1"/>
              <a:t>average</a:t>
            </a:r>
            <a:endParaRPr lang="fr-FR" dirty="0"/>
          </a:p>
          <a:p>
            <a:r>
              <a:rPr lang="fr-FR" dirty="0"/>
              <a:t>R: </a:t>
            </a:r>
            <a:r>
              <a:rPr lang="fr-FR" dirty="0" err="1"/>
              <a:t>Arima</a:t>
            </a:r>
            <a:r>
              <a:rPr lang="fr-FR" dirty="0"/>
              <a:t> (5min bar)</a:t>
            </a:r>
          </a:p>
          <a:p>
            <a:r>
              <a:rPr lang="fr-FR" dirty="0"/>
              <a:t>Python: LSTM (1hour bar)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https://drive.google.com/drive/folders/1jBqUZgipKoATfdIlbDCTqY5nb7m3ewIw</a:t>
            </a:r>
            <a:endParaRPr lang="en-US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51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4DD47-EA65-4536-A24E-78E76A20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9D9EC-B3E9-42A4-9F33-6A696C9B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Professor</a:t>
            </a:r>
          </a:p>
          <a:p>
            <a:r>
              <a:rPr lang="en-US" altLang="zh-CN" dirty="0"/>
              <a:t>YAO Yuan</a:t>
            </a:r>
          </a:p>
          <a:p>
            <a:pPr marL="0" indent="0">
              <a:buNone/>
            </a:pPr>
            <a:r>
              <a:rPr lang="en-US" altLang="zh-CN" dirty="0"/>
              <a:t>Teaching Assistants:</a:t>
            </a:r>
          </a:p>
          <a:p>
            <a:r>
              <a:rPr lang="en-US" altLang="zh-CN" dirty="0" err="1"/>
              <a:t>Yifei</a:t>
            </a:r>
            <a:r>
              <a:rPr lang="en-US" altLang="zh-CN" dirty="0"/>
              <a:t> Huang</a:t>
            </a:r>
          </a:p>
          <a:p>
            <a:r>
              <a:rPr lang="fr-FR" altLang="zh-CN" dirty="0"/>
              <a:t>De Lavergne Cyril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Wechat</a:t>
            </a:r>
            <a:r>
              <a:rPr lang="en-US" altLang="zh-CN" dirty="0"/>
              <a:t>: cdldl24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33272-796C-4B37-9FB8-64244DDC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32" y="2192565"/>
            <a:ext cx="2819854" cy="28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4DD47-EA65-4536-A24E-78E76A20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9D9EC-B3E9-42A4-9F33-6A696C9B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Professor</a:t>
            </a:r>
          </a:p>
          <a:p>
            <a:r>
              <a:rPr lang="en-US" altLang="zh-CN" dirty="0"/>
              <a:t>YAO Yuan</a:t>
            </a:r>
          </a:p>
          <a:p>
            <a:pPr marL="0" indent="0">
              <a:buNone/>
            </a:pPr>
            <a:r>
              <a:rPr lang="en-US" altLang="zh-CN" dirty="0"/>
              <a:t>Teaching Assistants:</a:t>
            </a:r>
          </a:p>
          <a:p>
            <a:r>
              <a:rPr lang="en-US" altLang="zh-CN" dirty="0" err="1"/>
              <a:t>Yifei</a:t>
            </a:r>
            <a:r>
              <a:rPr lang="en-US" altLang="zh-CN" dirty="0"/>
              <a:t> Huang</a:t>
            </a:r>
          </a:p>
          <a:p>
            <a:r>
              <a:rPr lang="fr-FR" altLang="zh-CN" dirty="0"/>
              <a:t>De Lavergne Cyril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Wechat</a:t>
            </a:r>
            <a:r>
              <a:rPr lang="en-US" altLang="zh-CN" dirty="0"/>
              <a:t>: cdldl24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33272-796C-4B37-9FB8-64244DDC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32" y="2192565"/>
            <a:ext cx="2819854" cy="28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4A325A-122F-4372-A2CE-02CFFE3A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Data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DC8813-463D-49B6-B27E-73D3CCBE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are provided with historical minute-level OHLCV data of 4 major crypto currencies – BTC (</a:t>
            </a:r>
            <a:r>
              <a:rPr lang="zh-CN" altLang="en-US" dirty="0"/>
              <a:t>比特币</a:t>
            </a:r>
            <a:r>
              <a:rPr lang="en-US" altLang="zh-CN" dirty="0"/>
              <a:t>), BCH (</a:t>
            </a:r>
            <a:r>
              <a:rPr lang="zh-CN" altLang="en-US" dirty="0"/>
              <a:t>比特币现金</a:t>
            </a:r>
            <a:r>
              <a:rPr lang="en-US" altLang="zh-CN" dirty="0"/>
              <a:t>), LTC (</a:t>
            </a:r>
            <a:r>
              <a:rPr lang="zh-CN" altLang="en-US" dirty="0"/>
              <a:t>莱特币</a:t>
            </a:r>
            <a:r>
              <a:rPr lang="en-US" altLang="zh-CN" dirty="0"/>
              <a:t>) and ETH (</a:t>
            </a:r>
            <a:r>
              <a:rPr lang="zh-CN" altLang="en-US" dirty="0"/>
              <a:t>以太坊</a:t>
            </a:r>
            <a:r>
              <a:rPr lang="en-US" altLang="zh-CN" dirty="0"/>
              <a:t>). </a:t>
            </a:r>
          </a:p>
          <a:p>
            <a:r>
              <a:rPr lang="en-US" altLang="zh-CN" dirty="0"/>
              <a:t>Data download address: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https://drive.google.com/drive/folders/1jBqUZgipKoATfdIlbDCTqY5nb7m3ewIw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6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AD1D-1B79-4E2F-8DE4-26E3F14B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F13C-EAA9-43F5-821A-3D9B27F1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Raw: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Prepared</a:t>
            </a:r>
            <a:r>
              <a:rPr lang="fr-FR" dirty="0"/>
              <a:t>:</a:t>
            </a:r>
          </a:p>
          <a:p>
            <a:endParaRPr lang="en-GB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DF0BC3B-7B8A-4453-A041-86544F7D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72" y="4596266"/>
            <a:ext cx="5000625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075E8-44CC-4A0C-9237-3E41E93A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656896"/>
            <a:ext cx="7086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04D2-1DE3-4C76-B7F5-B3A9DF1C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Number</a:t>
            </a:r>
            <a:r>
              <a:rPr lang="fr-FR" dirty="0"/>
              <a:t> of files and Trading </a:t>
            </a:r>
            <a:r>
              <a:rPr lang="fr-FR" dirty="0" err="1"/>
              <a:t>periods</a:t>
            </a:r>
            <a:r>
              <a:rPr lang="fr-F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75D-FFE1-46BA-A134-A19FFE9D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Cryptocurrencies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for </a:t>
            </a:r>
            <a:r>
              <a:rPr lang="fr-FR" dirty="0">
                <a:solidFill>
                  <a:srgbClr val="FF0000"/>
                </a:solidFill>
              </a:rPr>
              <a:t>EVERY CRYPTO</a:t>
            </a:r>
          </a:p>
          <a:p>
            <a:pPr lvl="1"/>
            <a:r>
              <a:rPr lang="fr-FR" dirty="0"/>
              <a:t>Minute bar: BTC, EOS, ETH, TRX</a:t>
            </a:r>
          </a:p>
          <a:p>
            <a:pPr lvl="1"/>
            <a:r>
              <a:rPr lang="fr-FR" dirty="0"/>
              <a:t>High Frequency: BTC, BCH, ETH, LTC</a:t>
            </a:r>
          </a:p>
          <a:p>
            <a:pPr lvl="1"/>
            <a:endParaRPr lang="fr-FR" dirty="0"/>
          </a:p>
          <a:p>
            <a:r>
              <a:rPr lang="fr-FR" dirty="0"/>
              <a:t>Training:</a:t>
            </a:r>
          </a:p>
          <a:p>
            <a:pPr lvl="1"/>
            <a:r>
              <a:rPr lang="fr-FR" dirty="0"/>
              <a:t>High Frequency: 3weeks</a:t>
            </a:r>
          </a:p>
          <a:p>
            <a:pPr lvl="1"/>
            <a:r>
              <a:rPr lang="en-GB" dirty="0"/>
              <a:t>Minute bar : 9months</a:t>
            </a:r>
          </a:p>
          <a:p>
            <a:r>
              <a:rPr lang="en-GB" dirty="0"/>
              <a:t>Testing:</a:t>
            </a:r>
          </a:p>
          <a:p>
            <a:pPr lvl="1"/>
            <a:r>
              <a:rPr lang="en-GB" dirty="0"/>
              <a:t>One week testing (immediately after data given)</a:t>
            </a:r>
          </a:p>
          <a:p>
            <a:pPr marL="457200" lvl="1" indent="0">
              <a:buNone/>
            </a:pPr>
            <a:r>
              <a:rPr lang="en-GB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3427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9F15E-0956-4B40-8E35-63711856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Your 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31773-8B00-4FDE-9AEF-618F50D7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2"/>
            <a:ext cx="4763610" cy="5010303"/>
          </a:xfrm>
        </p:spPr>
        <p:txBody>
          <a:bodyPr>
            <a:normAutofit/>
          </a:bodyPr>
          <a:lstStyle/>
          <a:p>
            <a:r>
              <a:rPr lang="en-US" altLang="zh-CN" dirty="0"/>
              <a:t>Write a high frequency or minute-level trading strategy function. Given data from </a:t>
            </a:r>
            <a:r>
              <a:rPr lang="en-US" altLang="zh-CN" b="1" dirty="0">
                <a:solidFill>
                  <a:srgbClr val="FF0000"/>
                </a:solidFill>
              </a:rPr>
              <a:t>one minute</a:t>
            </a:r>
            <a:r>
              <a:rPr lang="en-US" altLang="zh-CN" dirty="0"/>
              <a:t>, it can output </a:t>
            </a:r>
            <a:r>
              <a:rPr lang="en-US" altLang="zh-CN" b="1" dirty="0">
                <a:solidFill>
                  <a:srgbClr val="0070C0"/>
                </a:solidFill>
              </a:rPr>
              <a:t>its desired position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next minute</a:t>
            </a:r>
            <a:r>
              <a:rPr lang="en-US" altLang="zh-CN" dirty="0"/>
              <a:t>, which implies how will you trade (long/short) assets next minute in R or Python 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B65B519E-038C-41E2-9678-AD8890758B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87529982"/>
                  </p:ext>
                </p:extLst>
              </p:nvPr>
            </p:nvGraphicFramePr>
            <p:xfrm>
              <a:off x="5788241" y="1482572"/>
              <a:ext cx="6045693" cy="48777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B65B519E-038C-41E2-9678-AD8890758B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87529982"/>
                  </p:ext>
                </p:extLst>
              </p:nvPr>
            </p:nvGraphicFramePr>
            <p:xfrm>
              <a:off x="5788241" y="1482572"/>
              <a:ext cx="6045693" cy="48777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818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9F15E-0956-4B40-8E35-63711856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Your 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31773-8B00-4FDE-9AEF-618F50D7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62130" cy="4814872"/>
          </a:xfrm>
        </p:spPr>
        <p:txBody>
          <a:bodyPr>
            <a:normAutofit/>
          </a:bodyPr>
          <a:lstStyle/>
          <a:p>
            <a:r>
              <a:rPr lang="en-US" altLang="zh-CN" dirty="0"/>
              <a:t>Submit your strategy </a:t>
            </a:r>
            <a:r>
              <a:rPr lang="en-US" altLang="zh-CN" b="1" dirty="0">
                <a:solidFill>
                  <a:srgbClr val="FF0000"/>
                </a:solidFill>
              </a:rPr>
              <a:t>weekly</a:t>
            </a:r>
            <a:r>
              <a:rPr lang="en-US" altLang="zh-CN" dirty="0"/>
              <a:t> (deadline is usually Friday mid-night) to </a:t>
            </a:r>
            <a:r>
              <a:rPr lang="en-US" altLang="zh-CN" u="sng" dirty="0"/>
              <a:t>cdldl@connect.ust.hk</a:t>
            </a:r>
            <a:r>
              <a:rPr lang="en-US" altLang="zh-CN" dirty="0"/>
              <a:t>. TA will test your strategy’s performance using </a:t>
            </a:r>
            <a:r>
              <a:rPr lang="en-US" altLang="zh-CN" b="1" dirty="0">
                <a:solidFill>
                  <a:srgbClr val="FF0000"/>
                </a:solidFill>
              </a:rPr>
              <a:t>data from next week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testing program, several demos and this instruction are also provided to you.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858E09-6BE3-4588-9655-34C297928AEB}"/>
              </a:ext>
            </a:extLst>
          </p:cNvPr>
          <p:cNvSpPr/>
          <p:nvPr/>
        </p:nvSpPr>
        <p:spPr>
          <a:xfrm>
            <a:off x="6365289" y="365125"/>
            <a:ext cx="4563122" cy="13227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for (</a:t>
            </a:r>
            <a:r>
              <a:rPr lang="en-US" altLang="zh-CN" sz="2400" dirty="0" err="1">
                <a:solidFill>
                  <a:schemeClr val="tx1"/>
                </a:solidFill>
              </a:rPr>
              <a:t>minute_i</a:t>
            </a:r>
            <a:r>
              <a:rPr lang="en-US" altLang="zh-CN" sz="2400" dirty="0">
                <a:solidFill>
                  <a:schemeClr val="tx1"/>
                </a:solidFill>
              </a:rPr>
              <a:t> from </a:t>
            </a:r>
            <a:r>
              <a:rPr lang="en-US" altLang="zh-CN" sz="2400" dirty="0" err="1">
                <a:solidFill>
                  <a:schemeClr val="tx1"/>
                </a:solidFill>
              </a:rPr>
              <a:t>start_date</a:t>
            </a:r>
            <a:r>
              <a:rPr lang="en-US" altLang="zh-CN" sz="2400" dirty="0">
                <a:solidFill>
                  <a:schemeClr val="tx1"/>
                </a:solidFill>
              </a:rPr>
              <a:t> to </a:t>
            </a:r>
            <a:r>
              <a:rPr lang="en-US" altLang="zh-CN" sz="2400" dirty="0" err="1">
                <a:solidFill>
                  <a:schemeClr val="tx1"/>
                </a:solidFill>
              </a:rPr>
              <a:t>end_date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82F70F-32A6-42FC-A093-889FF7883BA2}"/>
              </a:ext>
            </a:extLst>
          </p:cNvPr>
          <p:cNvSpPr/>
          <p:nvPr/>
        </p:nvSpPr>
        <p:spPr>
          <a:xfrm>
            <a:off x="6365287" y="2329225"/>
            <a:ext cx="4563122" cy="13227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Run: strategy(data[minute_i], …)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339325B-35FB-489C-AC47-31858DF85139}"/>
              </a:ext>
            </a:extLst>
          </p:cNvPr>
          <p:cNvSpPr/>
          <p:nvPr/>
        </p:nvSpPr>
        <p:spPr>
          <a:xfrm rot="5400000">
            <a:off x="7420663" y="1764427"/>
            <a:ext cx="641329" cy="48827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F8563D6-3948-4B0C-9E7F-B8A6B42F8061}"/>
              </a:ext>
            </a:extLst>
          </p:cNvPr>
          <p:cNvSpPr/>
          <p:nvPr/>
        </p:nvSpPr>
        <p:spPr>
          <a:xfrm rot="16200000">
            <a:off x="8892139" y="1764425"/>
            <a:ext cx="641328" cy="48827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AD517F9-946D-4724-9800-9E79AEC4A085}"/>
              </a:ext>
            </a:extLst>
          </p:cNvPr>
          <p:cNvSpPr/>
          <p:nvPr/>
        </p:nvSpPr>
        <p:spPr>
          <a:xfrm>
            <a:off x="6365287" y="4195014"/>
            <a:ext cx="4563122" cy="868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Your position at each minute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26CA51D-46B1-40F2-A55A-598F54EA705B}"/>
              </a:ext>
            </a:extLst>
          </p:cNvPr>
          <p:cNvSpPr/>
          <p:nvPr/>
        </p:nvSpPr>
        <p:spPr>
          <a:xfrm rot="5400000">
            <a:off x="8375337" y="3679370"/>
            <a:ext cx="543020" cy="48827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28B219-601C-4FD5-9A7B-79A968758B83}"/>
              </a:ext>
            </a:extLst>
          </p:cNvPr>
          <p:cNvSpPr/>
          <p:nvPr/>
        </p:nvSpPr>
        <p:spPr>
          <a:xfrm>
            <a:off x="6365287" y="5606565"/>
            <a:ext cx="4563122" cy="8685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Test your strategy’s performance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1042F35-0909-46FB-984C-369A22B43DBB}"/>
              </a:ext>
            </a:extLst>
          </p:cNvPr>
          <p:cNvSpPr/>
          <p:nvPr/>
        </p:nvSpPr>
        <p:spPr>
          <a:xfrm rot="5400000">
            <a:off x="8365148" y="5101110"/>
            <a:ext cx="563396" cy="48827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6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BE1C-9F4E-419C-A01D-8AEAE6B5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C2AA-FD71-4BB2-95B1-1D81224B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position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:</a:t>
            </a:r>
          </a:p>
          <a:p>
            <a:pPr lvl="1"/>
            <a:r>
              <a:rPr lang="en-GB" dirty="0"/>
              <a:t>1 for long</a:t>
            </a:r>
          </a:p>
          <a:p>
            <a:pPr lvl="1"/>
            <a:r>
              <a:rPr lang="en-GB" dirty="0"/>
              <a:t>0 do nothing</a:t>
            </a:r>
          </a:p>
          <a:p>
            <a:pPr lvl="1"/>
            <a:r>
              <a:rPr lang="en-GB" dirty="0"/>
              <a:t>-1 for short</a:t>
            </a:r>
          </a:p>
          <a:p>
            <a:r>
              <a:rPr lang="en-GB" dirty="0"/>
              <a:t>Bonus mark for people that gives a position with a volume:</a:t>
            </a:r>
          </a:p>
          <a:p>
            <a:pPr lvl="1"/>
            <a:r>
              <a:rPr lang="en-GB" dirty="0"/>
              <a:t>Separate modelling must be made for volume</a:t>
            </a:r>
          </a:p>
          <a:p>
            <a:pPr lvl="1"/>
            <a:r>
              <a:rPr lang="en-GB" dirty="0"/>
              <a:t>Volume is in the interval [0,infinity]</a:t>
            </a:r>
          </a:p>
          <a:p>
            <a:pPr lvl="1"/>
            <a:r>
              <a:rPr lang="en-GB" dirty="0"/>
              <a:t>Your volume should be as close as possible from REAL volume at time t+1. Performance metrics: RMSE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4DA34-4F65-4B2B-B12B-3C2B5716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68" y="5229225"/>
            <a:ext cx="4857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6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088B8-7618-428E-B623-147F51B0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Trading Guideline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B2B9A-FBB8-461C-93B6-8490999C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3"/>
            <a:ext cx="10515600" cy="5042516"/>
          </a:xfrm>
        </p:spPr>
        <p:txBody>
          <a:bodyPr>
            <a:normAutofit/>
          </a:bodyPr>
          <a:lstStyle/>
          <a:p>
            <a:r>
              <a:rPr lang="en-US" altLang="zh-CN" dirty="0"/>
              <a:t>The initial cash is $ 100,000 (US Dollars)</a:t>
            </a:r>
          </a:p>
          <a:p>
            <a:r>
              <a:rPr lang="en-US" altLang="zh-CN" dirty="0"/>
              <a:t>At one minute, your strategy should make decision about longing / shorting different crypto currencies next minute by giving your </a:t>
            </a:r>
            <a:r>
              <a:rPr lang="en-US" altLang="zh-CN" b="1" dirty="0">
                <a:solidFill>
                  <a:srgbClr val="FF0000"/>
                </a:solidFill>
              </a:rPr>
              <a:t>desired position next bar (minute, hour, day)</a:t>
            </a:r>
            <a:r>
              <a:rPr lang="en-US" altLang="zh-CN" dirty="0"/>
              <a:t>.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The transaction rate is 0.0005 for each trading action</a:t>
            </a:r>
            <a:r>
              <a:rPr lang="en-US" altLang="zh-CN" dirty="0"/>
              <a:t>. For example, suppose you strategy will short 5 BTC next minute, and the average price of BTC is $9000 next minute, then your transaction cost will be 9000*5*0.0005 = $2.5. Suppose after 1 hour, the average price turns to 9500 and you want to close your position, then you need to pay another 9500*5*0.0005 = $ 23.75 as transaction cost (TA will take care of transaction costs)</a:t>
            </a:r>
          </a:p>
        </p:txBody>
      </p:sp>
    </p:spTree>
    <p:extLst>
      <p:ext uri="{BB962C8B-B14F-4D97-AF65-F5344CB8AC3E}">
        <p14:creationId xmlns:p14="http://schemas.microsoft.com/office/powerpoint/2010/main" val="255239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685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MAFS6010U Deep Learning Trading Course Project Instruction</vt:lpstr>
      <vt:lpstr>About us</vt:lpstr>
      <vt:lpstr>About Data</vt:lpstr>
      <vt:lpstr>Data description</vt:lpstr>
      <vt:lpstr>Number of files and Trading periods </vt:lpstr>
      <vt:lpstr>Your job</vt:lpstr>
      <vt:lpstr>Your job</vt:lpstr>
      <vt:lpstr>Position</vt:lpstr>
      <vt:lpstr>Trading Guideline</vt:lpstr>
      <vt:lpstr>Performance evaluation</vt:lpstr>
      <vt:lpstr>Grading scheme for only one crypto (100points)</vt:lpstr>
      <vt:lpstr>Work Submission</vt:lpstr>
      <vt:lpstr>Work Submission</vt:lpstr>
      <vt:lpstr>Demos</vt:lpstr>
      <vt:lpstr>About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MAFS 5140 Final Project Instruction</dc:title>
  <dc:creator>Yushi YE</dc:creator>
  <cp:lastModifiedBy>Cyril de lavergne</cp:lastModifiedBy>
  <cp:revision>116</cp:revision>
  <dcterms:created xsi:type="dcterms:W3CDTF">2017-10-08T06:08:09Z</dcterms:created>
  <dcterms:modified xsi:type="dcterms:W3CDTF">2019-04-12T04:35:53Z</dcterms:modified>
</cp:coreProperties>
</file>