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lvl1pPr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1pPr>
    <a:lvl2pPr indent="457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2pPr>
    <a:lvl3pPr indent="914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3pPr>
    <a:lvl4pPr indent="1371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4pPr>
    <a:lvl5pPr indent="18288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5pPr>
    <a:lvl6pPr indent="22860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6pPr>
    <a:lvl7pPr indent="2743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7pPr>
    <a:lvl8pPr indent="3200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8pPr>
    <a:lvl9pPr indent="3657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1E2"/>
          </a:solidFill>
        </a:fill>
      </a:tcStyle>
    </a:wholeTbl>
    <a:band2H>
      <a:tcTxStyle b="def" i="def"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E1"/>
          </a:solidFill>
        </a:fill>
      </a:tcStyle>
    </a:wholeTbl>
    <a:band2H>
      <a:tcTxStyle b="def" i="def"/>
      <a:tcStyle>
        <a:tcBdr/>
        <a:fill>
          <a:solidFill>
            <a:srgbClr val="E7EAF0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 Slide">
    <p:bg>
      <p:bgPr>
        <a:solidFill>
          <a:srgbClr val="FBEA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19920" y="2097410"/>
            <a:ext cx="7643890" cy="215195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pc="-150" sz="660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50" sz="660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31450" y="4249360"/>
            <a:ext cx="4381601" cy="2117188"/>
          </a:xfrm>
          <a:prstGeom prst="rect">
            <a:avLst/>
          </a:prstGeom>
        </p:spPr>
        <p:txBody>
          <a:bodyPr/>
          <a:lstStyle>
            <a:lvl1pPr>
              <a:def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One</a:t>
            </a:r>
            <a:endParaRPr b="1" sz="1100">
              <a:solidFill>
                <a:srgbClr val="A09700"/>
              </a:solidFill>
              <a:uFill>
                <a:solidFill>
                  <a:srgbClr val="A0970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Two</a:t>
            </a:r>
            <a:endParaRPr b="1" sz="1100">
              <a:solidFill>
                <a:srgbClr val="A09700"/>
              </a:solidFill>
              <a:uFill>
                <a:solidFill>
                  <a:srgbClr val="A0970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Three</a:t>
            </a:r>
            <a:endParaRPr b="1" sz="1100">
              <a:solidFill>
                <a:srgbClr val="A09700"/>
              </a:solidFill>
              <a:uFill>
                <a:solidFill>
                  <a:srgbClr val="A0970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Four</a:t>
            </a:r>
            <a:endParaRPr b="1" sz="1100">
              <a:solidFill>
                <a:srgbClr val="A09700"/>
              </a:solidFill>
              <a:uFill>
                <a:solidFill>
                  <a:srgbClr val="A0970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/>
          <p:nvPr/>
        </p:nvSpPr>
        <p:spPr>
          <a:xfrm>
            <a:off x="719920" y="6153308"/>
            <a:ext cx="541962" cy="33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"/>
              </a:spcBef>
              <a:defRPr b="1" sz="8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8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4/23/13</a:t>
            </a:r>
          </a:p>
        </p:txBody>
      </p:sp>
      <p:pic>
        <p:nvPicPr>
          <p:cNvPr id="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768008" y="592107"/>
            <a:ext cx="654818" cy="168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768008" y="6067257"/>
            <a:ext cx="7595800" cy="1"/>
          </a:xfrm>
          <a:prstGeom prst="line">
            <a:avLst/>
          </a:prstGeom>
          <a:ln>
            <a:solidFill>
              <a:srgbClr val="A09700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2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467905" y="451211"/>
            <a:ext cx="4224098" cy="11489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End">
    <p:bg>
      <p:bgPr>
        <a:solidFill>
          <a:srgbClr val="FBEA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89605" y="6214369"/>
            <a:ext cx="7913191" cy="643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b="1" sz="160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pic>
        <p:nvPicPr>
          <p:cNvPr id="50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Slide">
    <p:bg>
      <p:bgPr>
        <a:solidFill>
          <a:srgbClr val="1F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2041636" y="1854130"/>
            <a:ext cx="5060728" cy="20329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2321126" y="3887037"/>
            <a:ext cx="4501748" cy="2363034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  <a:endParaRPr sz="16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  <a:endParaRPr sz="16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  <a:endParaRPr sz="16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  <a:endParaRPr sz="16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/>
        </p:nvSpPr>
        <p:spPr>
          <a:xfrm>
            <a:off x="3980026" y="5658392"/>
            <a:ext cx="1183947" cy="33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spcBef>
                <a:spcPts val="100"/>
              </a:spcBef>
              <a:defRPr b="1" spc="600" sz="8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600" sz="8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</a:rPr>
              <a:t>4/23/13</a:t>
            </a:r>
          </a:p>
        </p:txBody>
      </p:sp>
      <p:pic>
        <p:nvPicPr>
          <p:cNvPr id="55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197920" y="5930143"/>
            <a:ext cx="787846" cy="20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ransition">
    <p:bg>
      <p:bgPr>
        <a:solidFill>
          <a:srgbClr val="1F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693503" y="4298458"/>
            <a:ext cx="3316276" cy="9032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693503" y="5201673"/>
            <a:ext cx="3952129" cy="165632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17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457200" y="451211"/>
            <a:ext cx="8229600" cy="206387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2515086"/>
            <a:ext cx="3895993" cy="43429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1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graphicFrame>
        <p:nvGraphicFramePr>
          <p:cNvPr id="24" name="Table 24"/>
          <p:cNvGraphicFramePr/>
          <p:nvPr/>
        </p:nvGraphicFramePr>
        <p:xfrm>
          <a:off x="457200" y="1726229"/>
          <a:ext cx="8229600" cy="3165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6330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Key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Value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_id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String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age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actions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Document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467905" y="451211"/>
            <a:ext cx="4224098" cy="20555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467905" y="2506732"/>
            <a:ext cx="4224098" cy="43512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Quote">
    <p:bg>
      <p:bgPr>
        <a:solidFill>
          <a:srgbClr val="1F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93503" y="0"/>
            <a:ext cx="7770573" cy="51971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b="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693503" y="5205786"/>
            <a:ext cx="3952129" cy="16522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  <a:endParaRPr sz="14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33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386645" y="5698802"/>
            <a:ext cx="6585186" cy="115919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0" indent="4572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0" indent="9144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0" indent="13716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0" indent="18288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One</a:t>
            </a:r>
            <a:endParaRPr sz="11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Two</a:t>
            </a:r>
            <a:endParaRPr sz="11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Three</a:t>
            </a:r>
            <a:endParaRPr sz="11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Four</a:t>
            </a:r>
            <a:endParaRPr sz="11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Five</a:t>
            </a:r>
          </a:p>
        </p:txBody>
      </p:sp>
      <p:pic>
        <p:nvPicPr>
          <p:cNvPr id="36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1746293" y="6039134"/>
            <a:ext cx="5484314" cy="81886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1pPr>
            <a:lvl2pPr marL="153619" indent="-153619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2pPr>
            <a:lvl3pPr marL="411480" indent="-13716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3pPr>
            <a:lvl4pPr marL="685800" indent="-18288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4pPr>
            <a:lvl5pPr marL="0" indent="685800">
              <a:buSzTx/>
              <a:buNone/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  <a:endParaRPr sz="12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  <a:endParaRPr sz="12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  <a:endParaRPr sz="12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  <a:endParaRPr sz="12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pic>
        <p:nvPicPr>
          <p:cNvPr id="3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67905" y="451213"/>
            <a:ext cx="4572340" cy="211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67905" y="2565223"/>
            <a:ext cx="8280256" cy="42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4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1pPr>
      <a:lvl2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2pPr>
      <a:lvl3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3pPr>
      <a:lvl4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4pPr>
      <a:lvl5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5pPr>
      <a:lvl6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6pPr>
      <a:lvl7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7pPr>
      <a:lvl8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8pPr>
      <a:lvl9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defTabSz="457200">
        <a:spcBef>
          <a:spcPts val="1200"/>
        </a:spcBef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1pPr>
      <a:lvl2pPr marL="307238" indent="-30723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2pPr>
      <a:lvl3pPr marL="548639" indent="-274319" defTabSz="457200">
        <a:spcBef>
          <a:spcPts val="1200"/>
        </a:spcBef>
        <a:buSzPct val="100000"/>
        <a:buChar char="-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3pPr>
      <a:lvl4pPr marL="868680" indent="-365760" defTabSz="457200">
        <a:spcBef>
          <a:spcPts val="1200"/>
        </a:spcBef>
        <a:buSzPct val="100000"/>
        <a:buChar char="o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4pPr>
      <a:lvl5pPr marL="999308" indent="-31350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5pPr>
      <a:lvl6pPr marL="25908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6pPr>
      <a:lvl7pPr marL="30480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7pPr>
      <a:lvl8pPr marL="35052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8pPr>
      <a:lvl9pPr marL="39624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5pPr>
      <a:lvl6pPr indent="22860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6pPr>
      <a:lvl7pPr indent="2743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7pPr>
      <a:lvl8pPr indent="3200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8pPr>
      <a:lvl9pPr indent="3657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750055" y="2110110"/>
            <a:ext cx="7643890" cy="2151951"/>
          </a:xfrm>
          <a:prstGeom prst="rect">
            <a:avLst/>
          </a:prstGeom>
        </p:spPr>
        <p:txBody>
          <a:bodyPr/>
          <a:lstStyle>
            <a:lvl1pPr>
              <a:defRPr spc="-115" sz="5100"/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15" sz="510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Movie Night: Data Science - Even On Our Night Off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100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May 27,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67905" y="451213"/>
            <a:ext cx="8208190" cy="1136507"/>
          </a:xfrm>
          <a:prstGeom prst="rect">
            <a:avLst/>
          </a:prstGeom>
        </p:spPr>
        <p:txBody>
          <a:bodyPr lIns="0" tIns="0" rIns="0" bIns="0"/>
          <a:lstStyle>
            <a:lvl1pPr defTabSz="434340">
              <a:defRPr sz="427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75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WWIM: What would Irene Model? 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67905" y="1444993"/>
            <a:ext cx="8280256" cy="541300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Logistic binomial regression 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End model has interpretability 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Control for overfitting introducing penalty into objective function - aids in feature selection and generalizability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67905" y="451213"/>
            <a:ext cx="7547563" cy="1017445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50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Rubber; Meet Road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67905" y="1462605"/>
            <a:ext cx="8280256" cy="5395396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Comparison of error rates on holdout set 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93" name="Table 93"/>
          <p:cNvGraphicFramePr/>
          <p:nvPr/>
        </p:nvGraphicFramePr>
        <p:xfrm>
          <a:off x="940380" y="2768600"/>
          <a:ext cx="7275939" cy="2553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19671"/>
                <a:gridCol w="2419671"/>
                <a:gridCol w="2419671"/>
              </a:tblGrid>
              <a:tr h="635136">
                <a:tc>
                  <a:txBody>
                    <a:bodyPr/>
                    <a:lstStyle/>
                    <a:p>
                      <a:pPr lvl="0" algn="l">
                        <a:defRPr sz="1800">
                          <a:uFill>
                            <a:solidFill>
                              <a:srgbClr val="FFFFFF"/>
                            </a:solidFill>
                          </a:uFill>
                        </a:defRPr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ANQI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IRENE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Dislike (0)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28%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34%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Like (1)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18%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50%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Overall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22%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43%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96" name="Table 96"/>
          <p:cNvGraphicFramePr/>
          <p:nvPr/>
        </p:nvGraphicFramePr>
        <p:xfrm>
          <a:off x="889000" y="889000"/>
          <a:ext cx="7366000" cy="33254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683000"/>
                <a:gridCol w="3683000"/>
              </a:tblGrid>
              <a:tr h="785465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Anqi’s Predictions	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Irene’s Predictions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54000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Mon Men, Need Speed, Divergent
Dislike: Frz, 300, Her, Grand	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NeedSpeed, LoverAlive,
Capt Am. 
Dislike: Mupps, Frz, Pebody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67905" y="451213"/>
            <a:ext cx="6706982" cy="1302500"/>
          </a:xfrm>
          <a:prstGeom prst="rect">
            <a:avLst/>
          </a:prstGeom>
        </p:spPr>
        <p:txBody>
          <a:bodyPr/>
          <a:lstStyle>
            <a:lvl1pPr defTabSz="393192">
              <a:defRPr sz="3956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956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Lights Out - Some Closing Points 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We didn't address a serious problem here - but this is the general process used in a production environment. 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To give you a sense for the real world implementation, we’ve asked one of our users to share his  use case with you. 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518037" y="442856"/>
            <a:ext cx="8154925" cy="47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</a:defRPr>
            </a:pP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</a:defRPr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Stories change people, while statistics gives </a:t>
            </a:r>
            <a:endParaRPr sz="3000">
              <a:solidFill>
                <a:srgbClr val="FFFB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 something to argue about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19537" y="5352348"/>
            <a:ext cx="3952132" cy="36765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- Bernie Siegel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67904" y="451213"/>
            <a:ext cx="4572341" cy="58233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467905" y="1591043"/>
            <a:ext cx="8280256" cy="43821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Anqi and Irene - 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1" marL="25603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Math Hackers for H2O </a:t>
            </a:r>
            <a:endParaRPr sz="200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Anqi is the in-house R expert and is responsible for K-means and PCA</a:t>
            </a:r>
            <a:endParaRPr sz="200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Irene is the pencil and paper stats nerd and technical writer </a:t>
            </a:r>
            <a:endParaRPr sz="200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Part of a data science team that’s 75% women, and on a technical team that’s 23% women (well above average).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451211"/>
            <a:ext cx="8229600" cy="60709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57200" y="1114167"/>
            <a:ext cx="8229600" cy="481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  <a:latin typeface="Futura"/>
                <a:ea typeface="Futura"/>
                <a:cs typeface="Futura"/>
                <a:sym typeface="Futura"/>
              </a:rPr>
              <a:t>Waterworld - what is H2O? </a:t>
            </a: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  <a:latin typeface="Futura"/>
              <a:ea typeface="Futura"/>
              <a:cs typeface="Futura"/>
              <a:sym typeface="Futura"/>
            </a:endParaRP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272B2E"/>
              </a:solidFill>
              <a:uFill>
                <a:solidFill>
                  <a:srgbClr val="535C62"/>
                </a:solidFill>
              </a:uFill>
              <a:latin typeface="Futura"/>
              <a:ea typeface="Futura"/>
              <a:cs typeface="Futura"/>
              <a:sym typeface="Futur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Same statistics - new volumes of data </a:t>
            </a: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On a distributed cluster models on a terabyte of data can finish in minutes. </a:t>
            </a: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Provide an interface to give more people the power of data science.</a:t>
            </a: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1" marL="25603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Also hook H2O into R and Scala</a:t>
            </a:r>
            <a:endParaRPr sz="200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949EA4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The &lt;Cute title here&gt;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67905" y="1298894"/>
            <a:ext cx="8280256" cy="5559107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Walk through the practical problem of what movie to go see together. </a:t>
            </a: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Examine work flow from data to prediction, and let the best model inform our choice</a:t>
            </a: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Extend to production setting applications with a customer use case </a:t>
            </a: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Lens Data 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Data is the 100,000 observation MovieLens data set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Demographic Features: 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73" name="Table 73"/>
          <p:cNvGraphicFramePr/>
          <p:nvPr/>
        </p:nvGraphicFramePr>
        <p:xfrm>
          <a:off x="969863" y="2393627"/>
          <a:ext cx="6660515" cy="3641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644038"/>
                <a:gridCol w="1473985"/>
                <a:gridCol w="1841664"/>
                <a:gridCol w="1688049"/>
              </a:tblGrid>
              <a:tr h="134037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State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Age</a:t>
                      </a:r>
                    </a:p>
                  </a:txBody>
                  <a:tcPr marL="63500" marR="63500" marT="63500" marB="63500" anchor="t" anchorCtr="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Occupation</a:t>
                      </a:r>
                    </a:p>
                  </a:txBody>
                  <a:tcPr marL="63500" marR="63500" marT="63500" marB="63500" anchor="t" anchorCtr="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Gender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</a:tr>
              <a:tr h="504155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 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Integer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839167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62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Range (7,73)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21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944804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California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Mean: 32.9</a:t>
                      </a:r>
                    </a:p>
                  </a:txBody>
                  <a:tcPr marL="63500" marR="63500" marT="63500" marB="63500" anchor="t" anchorCtr="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
Student</a:t>
                      </a:r>
                    </a:p>
                  </a:txBody>
                  <a:tcPr marL="63500" marR="63500" marT="63500" marB="63500" anchor="t" anchorCtr="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M:F is about 3:1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Classes 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Movies are classified by types, types are not exclusive. Here is a diagram of the five largest classes: </a:t>
            </a: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pic>
        <p:nvPicPr>
          <p:cNvPr id="77" name="Screen Shot 2014-04-04 at 1.00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985" y="2444193"/>
            <a:ext cx="5554427" cy="3951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Dependent Variable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>
                <a:uFill>
                  <a:solidFill>
                    <a:srgbClr val="535C62"/>
                  </a:solidFill>
                </a:uFill>
              </a:rPr>
              <a:t>Users rated movies on a Likert scale of 1 to 5. </a:t>
            </a: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>
                <a:uFill>
                  <a:solidFill>
                    <a:srgbClr val="535C62"/>
                  </a:solidFill>
                </a:uFill>
              </a:rPr>
              <a:t>We converted this to a binomial indicator:</a:t>
            </a: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>
                <a:uFill>
                  <a:solidFill>
                    <a:srgbClr val="535C62"/>
                  </a:solidFill>
                </a:uFill>
              </a:rPr>
              <a:t>Ratings &gt;= 4: recoded to 1, indicating liked movie</a:t>
            </a: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>
                <a:uFill>
                  <a:solidFill>
                    <a:srgbClr val="535C62"/>
                  </a:solidFill>
                </a:uFill>
              </a:rPr>
              <a:t>Ratings &lt; 4: recoded to 0, indicating disliked the movie</a:t>
            </a: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91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Super Models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Both models are predicting the same dependent variable as a function of the same set of features.</a:t>
            </a: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Anqi modeled with tree based GBM - start simple and let the model get as complex as it needs to with depth</a:t>
            </a: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Irene modeled with regularized GLM  - start with complexity </a:t>
            </a: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and let model generalize with regularization</a:t>
            </a: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13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467905" y="451213"/>
            <a:ext cx="8101551" cy="1255024"/>
          </a:xfrm>
          <a:prstGeom prst="rect">
            <a:avLst/>
          </a:prstGeom>
        </p:spPr>
        <p:txBody>
          <a:bodyPr/>
          <a:lstStyle>
            <a:lvl1pPr defTabSz="425195">
              <a:defRPr sz="418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185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WWAM: What would Anqi Model? 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67905" y="1294379"/>
            <a:ext cx="8280256" cy="4739412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uFill>
                  <a:solidFill>
                    <a:srgbClr val="535C62"/>
                  </a:solidFill>
                </a:uFill>
              </a:rPr>
              <a:t>Using Gradient Boosted Classification on two classes </a:t>
            </a: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uFill>
                  <a:solidFill>
                    <a:srgbClr val="535C62"/>
                  </a:solidFill>
                </a:uFill>
              </a:rPr>
              <a:t>GBM is nonparametric, great when there’s no theoretical model. </a:t>
            </a: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uFill>
                  <a:solidFill>
                    <a:srgbClr val="535C62"/>
                  </a:solidFill>
                </a:uFill>
              </a:rPr>
              <a:t>Accounts for complex interaction </a:t>
            </a: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uFill>
                  <a:solidFill>
                    <a:srgbClr val="535C62"/>
                  </a:solidFill>
                </a:uFill>
              </a:rPr>
              <a:t>Control overfitting with learning rate </a:t>
            </a:r>
            <a:endParaRPr sz="2352"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1F2426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