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69" r:id="rId18"/>
  </p:sldIdLst>
  <p:sldSz cx="9144000" cy="6858000" type="screen4x3"/>
  <p:notesSz cx="6858000" cy="9144000"/>
  <p:defaultTextStyle>
    <a:lvl1pPr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1pPr>
    <a:lvl2pPr indent="4572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2pPr>
    <a:lvl3pPr indent="9144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3pPr>
    <a:lvl4pPr indent="13716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4pPr>
    <a:lvl5pPr indent="18288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5pPr>
    <a:lvl6pPr indent="22860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6pPr>
    <a:lvl7pPr indent="27432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7pPr>
    <a:lvl8pPr indent="32004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8pPr>
    <a:lvl9pPr indent="3657600" defTabSz="457200">
      <a:defRPr>
        <a:solidFill>
          <a:srgbClr val="1F2426"/>
        </a:solidFill>
        <a:uFill>
          <a:solidFill>
            <a:srgbClr val="1F2426"/>
          </a:solidFill>
        </a:uFill>
        <a:latin typeface="Trebuchet MS"/>
        <a:ea typeface="Trebuchet MS"/>
        <a:cs typeface="Trebuchet MS"/>
        <a:sym typeface="Trebuchet M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13639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13639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1363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1E2"/>
          </a:solidFill>
        </a:fill>
      </a:tcStyle>
    </a:wholeTbl>
    <a:band2H>
      <a:tcTxStyle/>
      <a:tcStyle>
        <a:tcBdr/>
        <a:fill>
          <a:solidFill>
            <a:srgbClr val="F0F1F1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6A8AC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6A8AC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6A8AC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1E1"/>
          </a:solidFill>
        </a:fill>
      </a:tcStyle>
    </a:wholeTbl>
    <a:band2H>
      <a:tcTxStyle/>
      <a:tcStyle>
        <a:tcBdr/>
        <a:fill>
          <a:solidFill>
            <a:srgbClr val="E7EAF0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562A7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562A7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562A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3639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F2426"/>
              </a:solidFill>
              <a:prstDash val="solid"/>
              <a:round/>
            </a:ln>
          </a:top>
          <a:bottom>
            <a:ln w="25400" cap="flat">
              <a:solidFill>
                <a:srgbClr val="1F24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F2426"/>
              </a:solidFill>
              <a:prstDash val="solid"/>
              <a:round/>
            </a:ln>
          </a:top>
          <a:bottom>
            <a:ln w="25400" cap="flat">
              <a:solidFill>
                <a:srgbClr val="1F24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363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F2426"/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F2426"/>
          </a:solidFill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F2426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1F2426"/>
              </a:solidFill>
              <a:prstDash val="solid"/>
              <a:round/>
            </a:ln>
          </a:left>
          <a:right>
            <a:ln w="12700" cap="flat">
              <a:solidFill>
                <a:srgbClr val="1F2426"/>
              </a:solidFill>
              <a:prstDash val="solid"/>
              <a:round/>
            </a:ln>
          </a:right>
          <a:top>
            <a:ln w="12700" cap="flat">
              <a:solidFill>
                <a:srgbClr val="1F2426"/>
              </a:solidFill>
              <a:prstDash val="solid"/>
              <a:round/>
            </a:ln>
          </a:top>
          <a:bottom>
            <a:ln w="12700" cap="flat">
              <a:solidFill>
                <a:srgbClr val="1F2426"/>
              </a:solidFill>
              <a:prstDash val="solid"/>
              <a:round/>
            </a:ln>
          </a:bottom>
          <a:insideH>
            <a:ln w="12700" cap="flat">
              <a:solidFill>
                <a:srgbClr val="1F2426"/>
              </a:solidFill>
              <a:prstDash val="solid"/>
              <a:round/>
            </a:ln>
          </a:insideH>
          <a:insideV>
            <a:ln w="12700" cap="flat">
              <a:solidFill>
                <a:srgbClr val="1F2426"/>
              </a:solidFill>
              <a:prstDash val="solid"/>
              <a:round/>
            </a:ln>
          </a:insideV>
        </a:tcBdr>
        <a:fill>
          <a:solidFill>
            <a:srgbClr val="1F2426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1F2426"/>
              </a:solidFill>
              <a:prstDash val="solid"/>
              <a:round/>
            </a:ln>
          </a:left>
          <a:right>
            <a:ln w="12700" cap="flat">
              <a:solidFill>
                <a:srgbClr val="1F2426"/>
              </a:solidFill>
              <a:prstDash val="solid"/>
              <a:round/>
            </a:ln>
          </a:right>
          <a:top>
            <a:ln w="12700" cap="flat">
              <a:solidFill>
                <a:srgbClr val="1F2426"/>
              </a:solidFill>
              <a:prstDash val="solid"/>
              <a:round/>
            </a:ln>
          </a:top>
          <a:bottom>
            <a:ln w="12700" cap="flat">
              <a:solidFill>
                <a:srgbClr val="1F2426"/>
              </a:solidFill>
              <a:prstDash val="solid"/>
              <a:round/>
            </a:ln>
          </a:bottom>
          <a:insideH>
            <a:ln w="12700" cap="flat">
              <a:solidFill>
                <a:srgbClr val="1F2426"/>
              </a:solidFill>
              <a:prstDash val="solid"/>
              <a:round/>
            </a:ln>
          </a:insideH>
          <a:insideV>
            <a:ln w="12700" cap="flat">
              <a:solidFill>
                <a:srgbClr val="1F2426"/>
              </a:solidFill>
              <a:prstDash val="solid"/>
              <a:round/>
            </a:ln>
          </a:insideV>
        </a:tcBdr>
        <a:fill>
          <a:solidFill>
            <a:srgbClr val="1F2426">
              <a:alpha val="20000"/>
            </a:srgbClr>
          </a:solidFill>
        </a:fill>
      </a:tcStyle>
    </a:firstCol>
    <a:lastRow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1F2426"/>
              </a:solidFill>
              <a:prstDash val="solid"/>
              <a:round/>
            </a:ln>
          </a:left>
          <a:right>
            <a:ln w="12700" cap="flat">
              <a:solidFill>
                <a:srgbClr val="1F2426"/>
              </a:solidFill>
              <a:prstDash val="solid"/>
              <a:round/>
            </a:ln>
          </a:right>
          <a:top>
            <a:ln w="50800" cap="flat">
              <a:solidFill>
                <a:srgbClr val="1F2426"/>
              </a:solidFill>
              <a:prstDash val="solid"/>
              <a:round/>
            </a:ln>
          </a:top>
          <a:bottom>
            <a:ln w="12700" cap="flat">
              <a:solidFill>
                <a:srgbClr val="1F2426"/>
              </a:solidFill>
              <a:prstDash val="solid"/>
              <a:round/>
            </a:ln>
          </a:bottom>
          <a:insideH>
            <a:ln w="12700" cap="flat">
              <a:solidFill>
                <a:srgbClr val="1F2426"/>
              </a:solidFill>
              <a:prstDash val="solid"/>
              <a:round/>
            </a:ln>
          </a:insideH>
          <a:insideV>
            <a:ln w="12700" cap="flat">
              <a:solidFill>
                <a:srgbClr val="1F242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Trebuchet MS"/>
          <a:ea typeface="Trebuchet MS"/>
          <a:cs typeface="Trebuchet MS"/>
        </a:font>
        <a:srgbClr val="1F2426"/>
      </a:tcTxStyle>
      <a:tcStyle>
        <a:tcBdr>
          <a:left>
            <a:ln w="12700" cap="flat">
              <a:solidFill>
                <a:srgbClr val="1F2426"/>
              </a:solidFill>
              <a:prstDash val="solid"/>
              <a:round/>
            </a:ln>
          </a:left>
          <a:right>
            <a:ln w="12700" cap="flat">
              <a:solidFill>
                <a:srgbClr val="1F2426"/>
              </a:solidFill>
              <a:prstDash val="solid"/>
              <a:round/>
            </a:ln>
          </a:right>
          <a:top>
            <a:ln w="12700" cap="flat">
              <a:solidFill>
                <a:srgbClr val="1F2426"/>
              </a:solidFill>
              <a:prstDash val="solid"/>
              <a:round/>
            </a:ln>
          </a:top>
          <a:bottom>
            <a:ln w="25400" cap="flat">
              <a:solidFill>
                <a:srgbClr val="1F2426"/>
              </a:solidFill>
              <a:prstDash val="solid"/>
              <a:round/>
            </a:ln>
          </a:bottom>
          <a:insideH>
            <a:ln w="12700" cap="flat">
              <a:solidFill>
                <a:srgbClr val="1F2426"/>
              </a:solidFill>
              <a:prstDash val="solid"/>
              <a:round/>
            </a:ln>
          </a:insideH>
          <a:insideV>
            <a:ln w="12700" cap="flat">
              <a:solidFill>
                <a:srgbClr val="1F242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8571841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1_Title Slide">
    <p:bg>
      <p:bgPr>
        <a:solidFill>
          <a:srgbClr val="FB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719920" y="2097410"/>
            <a:ext cx="7643890" cy="215195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defRPr sz="6600" spc="-150">
                <a:solidFill>
                  <a:srgbClr val="1F2426"/>
                </a:solidFill>
                <a:uFill>
                  <a:solidFill>
                    <a:srgbClr val="1F2426"/>
                  </a:solidFill>
                </a:uFill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6600" spc="-150">
                <a:solidFill>
                  <a:srgbClr val="1F2426"/>
                </a:solidFill>
                <a:uFill>
                  <a:solidFill>
                    <a:srgbClr val="1F2426"/>
                  </a:solidFill>
                </a:u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731450" y="4249360"/>
            <a:ext cx="4381601" cy="2117188"/>
          </a:xfrm>
          <a:prstGeom prst="rect">
            <a:avLst/>
          </a:prstGeom>
        </p:spPr>
        <p:txBody>
          <a:bodyPr/>
          <a:lstStyle>
            <a:lvl1pPr>
              <a:def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None/>
              <a:def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None/>
              <a:def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None/>
              <a:def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None/>
              <a:def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  <a:uFillTx/>
              </a:defRPr>
            </a:pPr>
            <a:r>
              <a: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  <a:uFillTx/>
              </a:defRPr>
            </a:pPr>
            <a:r>
              <a: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  <a:uFillTx/>
              </a:defRPr>
            </a:pPr>
            <a:r>
              <a: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  <a:uFillTx/>
              </a:defRPr>
            </a:pPr>
            <a:r>
              <a: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Body Level Five</a:t>
            </a:r>
          </a:p>
        </p:txBody>
      </p:sp>
      <p:sp>
        <p:nvSpPr>
          <p:cNvPr id="8" name="Shape 8"/>
          <p:cNvSpPr/>
          <p:nvPr/>
        </p:nvSpPr>
        <p:spPr>
          <a:xfrm>
            <a:off x="719920" y="6153308"/>
            <a:ext cx="541962" cy="33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100"/>
              </a:spcBef>
              <a:defRPr sz="8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8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4/23/13</a:t>
            </a:r>
          </a:p>
        </p:txBody>
      </p:sp>
      <p:pic>
        <p:nvPicPr>
          <p:cNvPr id="9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768008" y="592107"/>
            <a:ext cx="654818" cy="16842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/>
        </p:nvSpPr>
        <p:spPr>
          <a:xfrm>
            <a:off x="768008" y="6067257"/>
            <a:ext cx="7595800" cy="1"/>
          </a:xfrm>
          <a:prstGeom prst="line">
            <a:avLst/>
          </a:prstGeom>
          <a:ln>
            <a:solidFill>
              <a:srgbClr val="A09700"/>
            </a:solidFill>
            <a:prstDash val="sysDot"/>
            <a:round/>
          </a:ln>
        </p:spPr>
        <p:txBody>
          <a:bodyPr lIns="0" tIns="0" rIns="0" bIns="0"/>
          <a:lstStyle/>
          <a:p>
            <a:pPr lvl="0">
              <a:defRPr sz="12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457200" y="451211"/>
            <a:ext cx="8229600" cy="114898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pic>
        <p:nvPicPr>
          <p:cNvPr id="42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467905" y="451211"/>
            <a:ext cx="4224098" cy="114898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pic>
        <p:nvPicPr>
          <p:cNvPr id="45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End">
    <p:bg>
      <p:bgPr>
        <a:solidFill>
          <a:srgbClr val="FBE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289605" y="6214369"/>
            <a:ext cx="7913191" cy="64363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70000"/>
              </a:lnSpc>
              <a:defRPr sz="1600" b="1">
                <a:solidFill>
                  <a:srgbClr val="1F2426"/>
                </a:solidFill>
                <a:uFill>
                  <a:solidFill>
                    <a:srgbClr val="1F2426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1600" b="1">
                <a:solidFill>
                  <a:srgbClr val="1F2426"/>
                </a:solidFill>
                <a:uFill>
                  <a:solidFill>
                    <a:srgbClr val="1F2426"/>
                  </a:solidFill>
                </a:uFill>
              </a:rPr>
              <a:t>Title Text</a:t>
            </a:r>
          </a:p>
        </p:txBody>
      </p:sp>
      <p:pic>
        <p:nvPicPr>
          <p:cNvPr id="50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Slide">
    <p:bg>
      <p:bgPr>
        <a:solidFill>
          <a:srgbClr val="1F2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2041636" y="1854130"/>
            <a:ext cx="5060728" cy="203290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321126" y="3887037"/>
            <a:ext cx="4501748" cy="2363034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indent="457200" algn="ctr">
              <a:buSzTx/>
              <a:buNone/>
              <a:def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indent="914400" algn="ctr">
              <a:buSzTx/>
              <a:buNone/>
              <a:def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indent="1371600" algn="ctr">
              <a:buSzTx/>
              <a:buNone/>
              <a:def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indent="1828800" algn="ctr">
              <a:buSzTx/>
              <a:buNone/>
              <a:def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Five</a:t>
            </a:r>
          </a:p>
        </p:txBody>
      </p:sp>
      <p:sp>
        <p:nvSpPr>
          <p:cNvPr id="54" name="Shape 54"/>
          <p:cNvSpPr/>
          <p:nvPr/>
        </p:nvSpPr>
        <p:spPr>
          <a:xfrm>
            <a:off x="3980026" y="5658392"/>
            <a:ext cx="1183947" cy="337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>
              <a:spcBef>
                <a:spcPts val="100"/>
              </a:spcBef>
              <a:defRPr sz="800" b="1" spc="600">
                <a:solidFill>
                  <a:srgbClr val="565D61"/>
                </a:solidFill>
                <a:uFill>
                  <a:solidFill>
                    <a:srgbClr val="565D61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  <a:uFillTx/>
              </a:defRPr>
            </a:pPr>
            <a:r>
              <a:rPr sz="800" b="1" spc="600">
                <a:solidFill>
                  <a:srgbClr val="565D61"/>
                </a:solidFill>
                <a:uFill>
                  <a:solidFill>
                    <a:srgbClr val="565D61"/>
                  </a:solidFill>
                </a:uFill>
              </a:rPr>
              <a:t>4/23/13</a:t>
            </a:r>
          </a:p>
        </p:txBody>
      </p:sp>
      <p:pic>
        <p:nvPicPr>
          <p:cNvPr id="55" name="image2.pdf" descr="0xdata-final-white.eps"/>
          <p:cNvPicPr/>
          <p:nvPr/>
        </p:nvPicPr>
        <p:blipFill>
          <a:blip/>
          <a:stretch>
            <a:fillRect/>
          </a:stretch>
        </p:blipFill>
        <p:spPr>
          <a:xfrm>
            <a:off x="4197920" y="5930143"/>
            <a:ext cx="787846" cy="2026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ransition">
    <p:bg>
      <p:bgPr>
        <a:solidFill>
          <a:srgbClr val="1F2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693503" y="4298458"/>
            <a:ext cx="3316276" cy="90321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693503" y="5201673"/>
            <a:ext cx="3952129" cy="165632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Five</a:t>
            </a:r>
          </a:p>
        </p:txBody>
      </p:sp>
      <p:pic>
        <p:nvPicPr>
          <p:cNvPr id="17" name="image2.pdf" descr="0xdata-final-white.eps"/>
          <p:cNvPicPr/>
          <p:nvPr/>
        </p:nvPicPr>
        <p:blipFill>
          <a:blip/>
          <a:stretch>
            <a:fillRect/>
          </a:stretch>
        </p:blipFill>
        <p:spPr>
          <a:xfrm>
            <a:off x="457201" y="6259391"/>
            <a:ext cx="654817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451211"/>
            <a:ext cx="8229600" cy="2063876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2515086"/>
            <a:ext cx="3895993" cy="434291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Five</a:t>
            </a:r>
          </a:p>
        </p:txBody>
      </p:sp>
      <p:pic>
        <p:nvPicPr>
          <p:cNvPr id="21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57200" y="451211"/>
            <a:ext cx="8229600" cy="114898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graphicFrame>
        <p:nvGraphicFramePr>
          <p:cNvPr id="24" name="Table 24"/>
          <p:cNvGraphicFramePr/>
          <p:nvPr/>
        </p:nvGraphicFramePr>
        <p:xfrm>
          <a:off x="457200" y="1726229"/>
          <a:ext cx="8229600" cy="31652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114800"/>
                <a:gridCol w="4114800"/>
              </a:tblGrid>
              <a:tr h="633040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Key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solidFill>
                      <a:srgbClr val="2B2F3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Value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solidFill>
                      <a:srgbClr val="2B2F31"/>
                    </a:solidFill>
                  </a:tcPr>
                </a:tc>
              </a:tr>
              <a:tr h="633040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_id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Number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</a:tr>
              <a:tr h="633040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name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String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</a:tr>
              <a:tr h="633040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age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Number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</a:tr>
              <a:tr h="633040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actions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40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Document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1F2426"/>
                      </a:solidFill>
                      <a:round/>
                    </a:lnL>
                    <a:lnR w="12700">
                      <a:solidFill>
                        <a:srgbClr val="1F2426"/>
                      </a:solidFill>
                      <a:round/>
                    </a:lnR>
                    <a:lnT w="12700">
                      <a:solidFill>
                        <a:srgbClr val="1F2426"/>
                      </a:solidFill>
                      <a:round/>
                    </a:lnT>
                    <a:lnB w="12700">
                      <a:solidFill>
                        <a:srgbClr val="1F2426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5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467905" y="451211"/>
            <a:ext cx="4224098" cy="205552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467905" y="2506732"/>
            <a:ext cx="4224098" cy="435126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Five</a:t>
            </a:r>
          </a:p>
        </p:txBody>
      </p:sp>
      <p:pic>
        <p:nvPicPr>
          <p:cNvPr id="29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Quote">
    <p:bg>
      <p:bgPr>
        <a:solidFill>
          <a:srgbClr val="1F24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93503" y="0"/>
            <a:ext cx="7770573" cy="519714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70000"/>
              </a:lnSpc>
              <a:defRPr sz="2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693503" y="5205786"/>
            <a:ext cx="3952129" cy="16522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None/>
              <a:def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Body Level Five</a:t>
            </a:r>
          </a:p>
        </p:txBody>
      </p:sp>
      <p:pic>
        <p:nvPicPr>
          <p:cNvPr id="33" name="image2.pdf" descr="0xdata-final-white.eps"/>
          <p:cNvPicPr/>
          <p:nvPr/>
        </p:nvPicPr>
        <p:blipFill>
          <a:blip/>
          <a:stretch>
            <a:fillRect/>
          </a:stretch>
        </p:blipFill>
        <p:spPr>
          <a:xfrm>
            <a:off x="457201" y="6259391"/>
            <a:ext cx="654817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386645" y="5698802"/>
            <a:ext cx="6585186" cy="1159198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0" indent="457200">
              <a:buSzTx/>
              <a:buNone/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0" indent="914400">
              <a:buSzTx/>
              <a:buNone/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0" indent="1371600">
              <a:buSzTx/>
              <a:buNone/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0" indent="1828800">
              <a:buSzTx/>
              <a:buNone/>
              <a:defRPr sz="1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11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11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11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11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1100">
                <a:uFill>
                  <a:solidFill/>
                </a:uFill>
              </a:rPr>
              <a:t>Body Level Five</a:t>
            </a:r>
          </a:p>
        </p:txBody>
      </p:sp>
      <p:pic>
        <p:nvPicPr>
          <p:cNvPr id="36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1746293" y="6039134"/>
            <a:ext cx="5484314" cy="81886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defRPr>
            </a:lvl1pPr>
            <a:lvl2pPr marL="153619" indent="-153619">
              <a:def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defRPr>
            </a:lvl2pPr>
            <a:lvl3pPr marL="411480" indent="-137160">
              <a:def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defRPr>
            </a:lvl3pPr>
            <a:lvl4pPr marL="685800" indent="-182880">
              <a:def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defRPr>
            </a:lvl4pPr>
            <a:lvl5pPr marL="0" indent="685800">
              <a:buSzTx/>
              <a:buNone/>
              <a:def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Body Level Five</a:t>
            </a:r>
          </a:p>
        </p:txBody>
      </p:sp>
      <p:pic>
        <p:nvPicPr>
          <p:cNvPr id="39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67905" y="451213"/>
            <a:ext cx="4572340" cy="2114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A6A8AC"/>
                </a:solidFill>
                <a:uFill>
                  <a:solidFill>
                    <a:srgbClr val="A6A8AC"/>
                  </a:solidFill>
                </a:u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7905" y="2565223"/>
            <a:ext cx="8280256" cy="4292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Body Level Five</a:t>
            </a:r>
          </a:p>
        </p:txBody>
      </p:sp>
      <p:pic>
        <p:nvPicPr>
          <p:cNvPr id="4" name="image1.pdf" descr="0xdata-final-black.eps"/>
          <p:cNvPicPr/>
          <p:nvPr/>
        </p:nvPicPr>
        <p:blipFill>
          <a:blip/>
          <a:stretch>
            <a:fillRect/>
          </a:stretch>
        </p:blipFill>
        <p:spPr>
          <a:xfrm>
            <a:off x="457200" y="6259391"/>
            <a:ext cx="654818" cy="168424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 spd="med"/>
  <p:txStyles>
    <p:titleStyle>
      <a:lvl1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1pPr>
      <a:lvl2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2pPr>
      <a:lvl3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3pPr>
      <a:lvl4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4pPr>
      <a:lvl5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5pPr>
      <a:lvl6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6pPr>
      <a:lvl7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7pPr>
      <a:lvl8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8pPr>
      <a:lvl9pPr defTabSz="457200">
        <a:defRPr sz="1400">
          <a:solidFill>
            <a:srgbClr val="A6A8AC"/>
          </a:solidFill>
          <a:uFill>
            <a:solidFill>
              <a:srgbClr val="A6A8AC"/>
            </a:solidFill>
          </a:uFill>
          <a:latin typeface="+mn-lt"/>
          <a:ea typeface="+mn-ea"/>
          <a:cs typeface="+mn-cs"/>
          <a:sym typeface="Helvetica"/>
        </a:defRPr>
      </a:lvl9pPr>
    </p:titleStyle>
    <p:bodyStyle>
      <a:lvl1pPr defTabSz="457200">
        <a:spcBef>
          <a:spcPts val="1200"/>
        </a:spcBef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1pPr>
      <a:lvl2pPr marL="307238" indent="-307238" defTabSz="457200">
        <a:spcBef>
          <a:spcPts val="1200"/>
        </a:spcBef>
        <a:buSzPct val="100000"/>
        <a:buChar char="•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2pPr>
      <a:lvl3pPr marL="548639" indent="-274319" defTabSz="457200">
        <a:spcBef>
          <a:spcPts val="1200"/>
        </a:spcBef>
        <a:buSzPct val="100000"/>
        <a:buChar char="-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3pPr>
      <a:lvl4pPr marL="868680" indent="-365760" defTabSz="457200">
        <a:spcBef>
          <a:spcPts val="1200"/>
        </a:spcBef>
        <a:buSzPct val="100000"/>
        <a:buChar char="o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4pPr>
      <a:lvl5pPr marL="999308" indent="-313508" defTabSz="457200">
        <a:spcBef>
          <a:spcPts val="1200"/>
        </a:spcBef>
        <a:buSzPct val="100000"/>
        <a:buChar char="•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5pPr>
      <a:lvl6pPr marL="2590800" indent="-304800" defTabSz="457200">
        <a:spcBef>
          <a:spcPts val="1200"/>
        </a:spcBef>
        <a:buSzPct val="100000"/>
        <a:buChar char="•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6pPr>
      <a:lvl7pPr marL="3048000" indent="-304800" defTabSz="457200">
        <a:spcBef>
          <a:spcPts val="1200"/>
        </a:spcBef>
        <a:buSzPct val="100000"/>
        <a:buChar char="•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7pPr>
      <a:lvl8pPr marL="3505200" indent="-304800" defTabSz="457200">
        <a:spcBef>
          <a:spcPts val="1200"/>
        </a:spcBef>
        <a:buSzPct val="100000"/>
        <a:buChar char="•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8pPr>
      <a:lvl9pPr marL="3962400" indent="-304800" defTabSz="457200">
        <a:spcBef>
          <a:spcPts val="1200"/>
        </a:spcBef>
        <a:buSzPct val="100000"/>
        <a:buChar char="•"/>
        <a:defRPr sz="2400">
          <a:solidFill>
            <a:srgbClr val="535C62"/>
          </a:solidFill>
          <a:uFill>
            <a:solidFill>
              <a:srgbClr val="535C62"/>
            </a:solidFill>
          </a:uFill>
          <a:latin typeface="Futura"/>
          <a:ea typeface="Futura"/>
          <a:cs typeface="Futura"/>
          <a:sym typeface="Futura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1pPr>
      <a:lvl2pPr indent="4572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2pPr>
      <a:lvl3pPr indent="9144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3pPr>
      <a:lvl4pPr indent="13716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4pPr>
      <a:lvl5pPr indent="18288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5pPr>
      <a:lvl6pPr indent="22860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6pPr>
      <a:lvl7pPr indent="27432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7pPr>
      <a:lvl8pPr indent="32004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8pPr>
      <a:lvl9pPr indent="3657600" algn="r" defTabSz="457200">
        <a:defRPr sz="1200">
          <a:solidFill>
            <a:schemeClr val="tx1"/>
          </a:solidFill>
          <a:uFill>
            <a:solidFill>
              <a:srgbClr val="1F2426"/>
            </a:solidFill>
          </a:uFill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750055" y="2110110"/>
            <a:ext cx="7643890" cy="2151951"/>
          </a:xfrm>
          <a:prstGeom prst="rect">
            <a:avLst/>
          </a:prstGeom>
        </p:spPr>
        <p:txBody>
          <a:bodyPr/>
          <a:lstStyle>
            <a:lvl1pPr>
              <a:defRPr sz="5100" spc="-115"/>
            </a:lvl1pPr>
          </a:lstStyle>
          <a:p>
            <a:pPr lvl="0">
              <a:defRPr sz="1800" spc="0">
                <a:solidFill>
                  <a:srgbClr val="000000"/>
                </a:solidFill>
                <a:uFillTx/>
              </a:defRPr>
            </a:pPr>
            <a:r>
              <a:rPr sz="5100" spc="-115">
                <a:solidFill>
                  <a:srgbClr val="1F2426"/>
                </a:solidFill>
                <a:uFill>
                  <a:solidFill>
                    <a:srgbClr val="1F2426"/>
                  </a:solidFill>
                </a:uFill>
              </a:rPr>
              <a:t>Movie Night: Data Science - Even On Our Night Off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1100" b="1">
                <a:solidFill>
                  <a:srgbClr val="A09700"/>
                </a:solidFill>
                <a:uFill>
                  <a:solidFill>
                    <a:srgbClr val="A09700"/>
                  </a:solidFill>
                </a:uFill>
              </a:rPr>
              <a:t>May 27, 2014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67905" y="451213"/>
            <a:ext cx="8208190" cy="1136507"/>
          </a:xfrm>
          <a:prstGeom prst="rect">
            <a:avLst/>
          </a:prstGeom>
        </p:spPr>
        <p:txBody>
          <a:bodyPr lIns="0" tIns="0" rIns="0" bIns="0"/>
          <a:lstStyle>
            <a:lvl1pPr defTabSz="434340">
              <a:defRPr sz="4275">
                <a:solidFill>
                  <a:srgbClr val="272B2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75" dirty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WWIM: What would </a:t>
            </a:r>
            <a:r>
              <a:rPr lang="en-US" sz="4275" dirty="0" smtClean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Anqi </a:t>
            </a:r>
            <a:r>
              <a:rPr sz="4275" dirty="0" smtClean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Model</a:t>
            </a:r>
            <a:r>
              <a:rPr sz="4275" dirty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? 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467905" y="1444993"/>
            <a:ext cx="8280256" cy="5413008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535C62"/>
                  </a:solidFill>
                </a:uFill>
              </a:rPr>
              <a:t>Logistic binomial regression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535C62"/>
                  </a:solidFill>
                </a:uFill>
              </a:rPr>
              <a:t>End model has interpretability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535C62"/>
                  </a:solidFill>
                </a:uFill>
              </a:rPr>
              <a:t>Control for overfitting introducing penalty into objective function - aids in feature selection and generalizability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467905" y="451213"/>
            <a:ext cx="7547563" cy="1017445"/>
          </a:xfrm>
          <a:prstGeom prst="rect">
            <a:avLst/>
          </a:prstGeom>
        </p:spPr>
        <p:txBody>
          <a:bodyPr lIns="0" tIns="0" rIns="0" bIns="0"/>
          <a:lstStyle>
            <a:lvl1pPr>
              <a:defRPr sz="4500">
                <a:solidFill>
                  <a:srgbClr val="272B2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500" dirty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Rubber; Meet Road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467905" y="1462605"/>
            <a:ext cx="8280256" cy="5395396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Comparison of error rates on holdout set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</p:txBody>
      </p:sp>
      <p:graphicFrame>
        <p:nvGraphicFramePr>
          <p:cNvPr id="93" name="Table 93"/>
          <p:cNvGraphicFramePr/>
          <p:nvPr/>
        </p:nvGraphicFramePr>
        <p:xfrm>
          <a:off x="940380" y="2768600"/>
          <a:ext cx="7259013" cy="262155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419671"/>
                <a:gridCol w="2419671"/>
                <a:gridCol w="2419671"/>
              </a:tblGrid>
              <a:tr h="635136">
                <a:tc>
                  <a:txBody>
                    <a:bodyPr/>
                    <a:lstStyle/>
                    <a:p>
                      <a:pPr lvl="0" algn="l">
                        <a:defRPr sz="1800">
                          <a:uFill>
                            <a:solidFill>
                              <a:srgbClr val="FFFFFF"/>
                            </a:solidFill>
                          </a:uFill>
                        </a:defRPr>
                      </a:pPr>
                      <a:endParaRPr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ANQI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IRENE</a:t>
                      </a:r>
                    </a:p>
                  </a:txBody>
                  <a:tcPr marL="63500" marR="63500" marT="63500" marB="63500" horzOverflow="overflow"/>
                </a:tc>
              </a:tr>
              <a:tr h="635136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Error on Dislike (0)
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28%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34%</a:t>
                      </a:r>
                    </a:p>
                  </a:txBody>
                  <a:tcPr marL="63500" marR="63500" marT="63500" marB="63500" horzOverflow="overflow"/>
                </a:tc>
              </a:tr>
              <a:tr h="635136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Error on Like (1)
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18%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50%</a:t>
                      </a:r>
                    </a:p>
                  </a:txBody>
                  <a:tcPr marL="63500" marR="63500" marT="63500" marB="63500" horzOverflow="overflow"/>
                </a:tc>
              </a:tr>
              <a:tr h="635136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Overall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22%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43%</a:t>
                      </a:r>
                    </a:p>
                  </a:txBody>
                  <a:tcPr marL="63500" marR="63500" marT="63500" marB="6350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graphicFrame>
        <p:nvGraphicFramePr>
          <p:cNvPr id="96" name="Table 96"/>
          <p:cNvGraphicFramePr/>
          <p:nvPr>
            <p:extLst>
              <p:ext uri="{D42A27DB-BD31-4B8C-83A1-F6EECF244321}">
                <p14:modId xmlns:p14="http://schemas.microsoft.com/office/powerpoint/2010/main" val="816002270"/>
              </p:ext>
            </p:extLst>
          </p:nvPr>
        </p:nvGraphicFramePr>
        <p:xfrm>
          <a:off x="889000" y="889000"/>
          <a:ext cx="7366000" cy="332546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683000"/>
                <a:gridCol w="3683000"/>
              </a:tblGrid>
              <a:tr h="785465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b="1" i="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GBM</a:t>
                      </a:r>
                      <a:r>
                        <a:rPr b="1" i="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Predictions	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b="1" i="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GLM</a:t>
                      </a:r>
                      <a:r>
                        <a:rPr b="1" i="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 </a:t>
                      </a:r>
                      <a:r>
                        <a:rPr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Predictions</a:t>
                      </a:r>
                    </a:p>
                  </a:txBody>
                  <a:tcPr marL="63500" marR="63500" marT="63500" marB="63500" horzOverflow="overflow"/>
                </a:tc>
              </a:tr>
              <a:tr h="254000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 dirty="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Like: Mon Men, Need Speed, Divergent
Dislike: Frz, 300, Her, Grand	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 dirty="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Like: NeedSpeed, LoverAlive,
Capt Am. 
Dislike: Mupps, Frz, Pebody</a:t>
                      </a:r>
                    </a:p>
                  </a:txBody>
                  <a:tcPr marL="63500" marR="63500" marT="63500" marB="6350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467905" y="451213"/>
            <a:ext cx="6706982" cy="1302500"/>
          </a:xfrm>
          <a:prstGeom prst="rect">
            <a:avLst/>
          </a:prstGeom>
        </p:spPr>
        <p:txBody>
          <a:bodyPr/>
          <a:lstStyle>
            <a:lvl1pPr defTabSz="393192">
              <a:defRPr sz="3956">
                <a:solidFill>
                  <a:srgbClr val="272B2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956" dirty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Lights Out - Some Closing Points 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467905" y="1753713"/>
            <a:ext cx="8280256" cy="397451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We didn't address a serious problem here - but this is the general process used in a production environment.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To give you a sense for the real world implementation, we’ve asked one of our users to share his  use case with you.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80652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41068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71185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518037" y="442856"/>
            <a:ext cx="8154925" cy="4796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100000"/>
              </a:lnSpc>
              <a:defRPr sz="1800" b="0">
                <a:solidFill>
                  <a:srgbClr val="000000"/>
                </a:solidFill>
                <a:uFillTx/>
              </a:defRPr>
            </a:pP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00000"/>
              </a:lnSpc>
              <a:defRPr sz="1800" b="0">
                <a:solidFill>
                  <a:srgbClr val="000000"/>
                </a:solidFill>
                <a:uFillTx/>
              </a:defRPr>
            </a:pPr>
            <a:endParaRPr sz="3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00000"/>
              </a:lnSpc>
              <a:defRPr sz="1800" b="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B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Stories change people, while statistics gives </a:t>
            </a:r>
          </a:p>
          <a:p>
            <a:pPr lvl="0">
              <a:lnSpc>
                <a:spcPct val="100000"/>
              </a:lnSpc>
              <a:defRPr sz="1800" b="0">
                <a:solidFill>
                  <a:srgbClr val="000000"/>
                </a:solidFill>
                <a:uFillTx/>
              </a:defRPr>
            </a:pPr>
            <a:r>
              <a:rPr sz="3000" dirty="0">
                <a:solidFill>
                  <a:srgbClr val="FFFB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them something to argue about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19537" y="5352348"/>
            <a:ext cx="3952132" cy="36765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</a:rPr>
              <a:t>- Bernie Siegel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467904" y="451213"/>
            <a:ext cx="4572341" cy="582337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467905" y="1591043"/>
            <a:ext cx="8280256" cy="438215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ct val="20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uFill>
                  <a:solidFill>
                    <a:srgbClr val="535C62"/>
                  </a:solidFill>
                </a:uFill>
              </a:rPr>
              <a:t>Anqi and Irene </a:t>
            </a:r>
            <a:r>
              <a:rPr lang="en-US" sz="2400" dirty="0" smtClean="0">
                <a:uFill>
                  <a:solidFill>
                    <a:srgbClr val="535C62"/>
                  </a:solidFill>
                </a:uFill>
              </a:rPr>
              <a:t>–</a:t>
            </a:r>
            <a:r>
              <a:rPr sz="2400" dirty="0" smtClean="0">
                <a:uFill>
                  <a:solidFill>
                    <a:srgbClr val="535C62"/>
                  </a:solidFill>
                </a:uFill>
              </a:rPr>
              <a:t> </a:t>
            </a:r>
            <a:endParaRPr sz="2400" dirty="0">
              <a:uFill>
                <a:solidFill>
                  <a:srgbClr val="535C62"/>
                </a:solidFill>
              </a:uFill>
            </a:endParaRPr>
          </a:p>
          <a:p>
            <a:pPr marL="256031" lvl="1" indent="-256031">
              <a:lnSpc>
                <a:spcPct val="200000"/>
              </a:lnSpc>
              <a:spcBef>
                <a:spcPts val="400"/>
              </a:spcBef>
              <a:buClr>
                <a:srgbClr val="A8B0B4"/>
              </a:buClr>
              <a:buFont typeface="Arial"/>
              <a:defRPr sz="1800">
                <a:solidFill>
                  <a:srgbClr val="000000"/>
                </a:solidFill>
                <a:uFillTx/>
              </a:defRPr>
            </a:pPr>
            <a:r>
              <a:rPr sz="2000" dirty="0" smtClean="0"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Irene </a:t>
            </a:r>
            <a:r>
              <a:rPr sz="2000" dirty="0"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is the pencil and paper stats nerd and technical </a:t>
            </a:r>
            <a:r>
              <a:rPr sz="2000" dirty="0" smtClean="0"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writer</a:t>
            </a:r>
            <a:endParaRPr lang="en-US" sz="2000" dirty="0" smtClean="0"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256031" lvl="1" indent="-256031">
              <a:lnSpc>
                <a:spcPct val="200000"/>
              </a:lnSpc>
              <a:spcBef>
                <a:spcPts val="400"/>
              </a:spcBef>
              <a:buClr>
                <a:srgbClr val="A8B0B4"/>
              </a:buClr>
              <a:buFont typeface="Arial"/>
              <a:defRPr sz="1800">
                <a:solidFill>
                  <a:srgbClr val="000000"/>
                </a:solidFill>
                <a:uFillTx/>
              </a:defRPr>
            </a:pPr>
            <a:r>
              <a:rPr sz="2000" dirty="0" smtClean="0"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sz="2000" dirty="0" smtClean="0"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Anqi is the in house R expert and is responsible for K means and PCA</a:t>
            </a:r>
            <a:endParaRPr sz="2000" dirty="0"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256031" lvl="1" indent="-256031">
              <a:spcBef>
                <a:spcPts val="400"/>
              </a:spcBef>
              <a:buClr>
                <a:srgbClr val="A8B0B4"/>
              </a:buClr>
              <a:buFont typeface="Arial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Part of a data science team that’s 75% women, and on a technical team that’s 23% women (well above average). </a:t>
            </a:r>
            <a:endParaRPr lang="en-US" sz="2000" dirty="0" smtClean="0"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0" lvl="1" indent="0">
              <a:spcBef>
                <a:spcPts val="400"/>
              </a:spcBef>
              <a:buClr>
                <a:srgbClr val="A8B0B4"/>
              </a:buClr>
              <a:buNone/>
              <a:defRPr sz="1800">
                <a:solidFill>
                  <a:srgbClr val="000000"/>
                </a:solidFill>
                <a:uFillTx/>
              </a:defRPr>
            </a:pPr>
            <a:endParaRPr lang="en-US" sz="2000" dirty="0" smtClean="0"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0" lvl="1" indent="0">
              <a:spcBef>
                <a:spcPts val="400"/>
              </a:spcBef>
              <a:buClr>
                <a:srgbClr val="A8B0B4"/>
              </a:buClr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 smtClean="0">
                <a:uFillTx/>
              </a:rPr>
              <a:t>Sergei </a:t>
            </a:r>
          </a:p>
          <a:p>
            <a:pPr marL="0" lvl="1" indent="0">
              <a:spcBef>
                <a:spcPts val="400"/>
              </a:spcBef>
              <a:buClr>
                <a:srgbClr val="A8B0B4"/>
              </a:buClr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 smtClean="0">
                <a:uFillTx/>
              </a:rPr>
              <a:t> </a:t>
            </a:r>
          </a:p>
          <a:p>
            <a:pPr marL="0" lvl="1" indent="0">
              <a:spcBef>
                <a:spcPts val="400"/>
              </a:spcBef>
              <a:buClr>
                <a:srgbClr val="A8B0B4"/>
              </a:buClr>
              <a:buNone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0" lvl="1" indent="0">
              <a:spcBef>
                <a:spcPts val="400"/>
              </a:spcBef>
              <a:buClr>
                <a:srgbClr val="A8B0B4"/>
              </a:buClr>
              <a:buNone/>
              <a:defRPr sz="1800">
                <a:solidFill>
                  <a:srgbClr val="000000"/>
                </a:solidFill>
                <a:uFillTx/>
              </a:defRPr>
            </a:pPr>
            <a:endParaRPr lang="en-US" sz="2000" dirty="0" smtClean="0"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0" lvl="1" indent="0">
              <a:spcBef>
                <a:spcPts val="400"/>
              </a:spcBef>
              <a:buClr>
                <a:srgbClr val="A8B0B4"/>
              </a:buClr>
              <a:buNone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457200" y="451211"/>
            <a:ext cx="8229600" cy="60709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1400" dirty="0">
              <a:solidFill>
                <a:srgbClr val="A6A8AC"/>
              </a:solidFill>
              <a:uFill>
                <a:solidFill>
                  <a:srgbClr val="A6A8AC"/>
                </a:solidFill>
              </a:uFill>
            </a:endParaRPr>
          </a:p>
        </p:txBody>
      </p:sp>
      <p:sp>
        <p:nvSpPr>
          <p:cNvPr id="66" name="Shape 66"/>
          <p:cNvSpPr/>
          <p:nvPr/>
        </p:nvSpPr>
        <p:spPr>
          <a:xfrm>
            <a:off x="457200" y="1114167"/>
            <a:ext cx="8229600" cy="481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12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  <a:latin typeface="Futura"/>
                <a:ea typeface="Futura"/>
                <a:cs typeface="Futura"/>
                <a:sym typeface="Futura"/>
              </a:rPr>
              <a:t>Waterworld - what is H2O? </a:t>
            </a:r>
          </a:p>
          <a:p>
            <a:pPr lvl="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endParaRPr sz="2400" dirty="0">
              <a:solidFill>
                <a:srgbClr val="272B2E"/>
              </a:solidFill>
              <a:uFill>
                <a:solidFill>
                  <a:srgbClr val="535C62"/>
                </a:solidFill>
              </a:uFill>
              <a:latin typeface="Futura"/>
              <a:ea typeface="Futura"/>
              <a:cs typeface="Futura"/>
              <a:sym typeface="Futura"/>
            </a:endParaRPr>
          </a:p>
          <a:p>
            <a:pPr marL="256031" lvl="1" indent="-256031">
              <a:spcBef>
                <a:spcPts val="400"/>
              </a:spcBef>
              <a:buClr>
                <a:srgbClr val="A8B0B4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rgbClr val="272B2E"/>
                </a:solidFill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Same statistics - new volumes of data </a:t>
            </a:r>
          </a:p>
          <a:p>
            <a:pPr marL="256031" lvl="1" indent="-256031">
              <a:spcBef>
                <a:spcPts val="400"/>
              </a:spcBef>
              <a:buClr>
                <a:srgbClr val="A8B0B4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uFillTx/>
              </a:defRPr>
            </a:pPr>
            <a:endParaRPr sz="2000" dirty="0">
              <a:solidFill>
                <a:srgbClr val="272B2E"/>
              </a:solidFill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256031" lvl="1" indent="-256031">
              <a:spcBef>
                <a:spcPts val="400"/>
              </a:spcBef>
              <a:buClr>
                <a:srgbClr val="A8B0B4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rgbClr val="272B2E"/>
                </a:solidFill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On a distributed cluster models on a terabyte of data can finish in minutes. </a:t>
            </a:r>
          </a:p>
          <a:p>
            <a:pPr lvl="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endParaRPr sz="2000" dirty="0">
              <a:solidFill>
                <a:srgbClr val="272B2E"/>
              </a:solidFill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256031" lvl="1" indent="-256031">
              <a:spcBef>
                <a:spcPts val="400"/>
              </a:spcBef>
              <a:buClr>
                <a:srgbClr val="A8B0B4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rgbClr val="272B2E"/>
                </a:solidFill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Provide an interface to give more people the power of data science.</a:t>
            </a:r>
          </a:p>
          <a:p>
            <a:pPr marL="256031" lvl="1" indent="-256031">
              <a:spcBef>
                <a:spcPts val="400"/>
              </a:spcBef>
              <a:buClr>
                <a:srgbClr val="A8B0B4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uFillTx/>
              </a:defRPr>
            </a:pPr>
            <a:endParaRPr sz="2000" dirty="0">
              <a:solidFill>
                <a:srgbClr val="272B2E"/>
              </a:solidFill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  <a:p>
            <a:pPr marL="256031" lvl="1" indent="-256031">
              <a:spcBef>
                <a:spcPts val="400"/>
              </a:spcBef>
              <a:buClr>
                <a:srgbClr val="A8B0B4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rgbClr val="272B2E"/>
                </a:solidFill>
                <a:uFill>
                  <a:solidFill>
                    <a:srgbClr val="949EA4"/>
                  </a:solidFill>
                </a:uFill>
                <a:latin typeface="+mn-lt"/>
                <a:ea typeface="+mn-ea"/>
                <a:cs typeface="+mn-cs"/>
                <a:sym typeface="Helvetica"/>
              </a:rPr>
              <a:t>Also hook H2O into R and Scala</a:t>
            </a:r>
          </a:p>
          <a:p>
            <a:pPr lvl="0">
              <a:spcBef>
                <a:spcPts val="400"/>
              </a:spcBef>
              <a:defRPr>
                <a:solidFill>
                  <a:srgbClr val="000000"/>
                </a:solidFill>
                <a:uFillTx/>
              </a:defRPr>
            </a:pPr>
            <a:endParaRPr sz="2000" dirty="0">
              <a:solidFill>
                <a:srgbClr val="949EA4"/>
              </a:solidFill>
              <a:uFill>
                <a:solidFill>
                  <a:srgbClr val="949EA4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700">
                <a:solidFill>
                  <a:srgbClr val="3136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700" dirty="0" smtClean="0">
                <a:solidFill>
                  <a:srgbClr val="313639"/>
                </a:solidFill>
                <a:uFill>
                  <a:solidFill>
                    <a:srgbClr val="A6A8AC"/>
                  </a:solidFill>
                </a:uFill>
              </a:rPr>
              <a:t>The</a:t>
            </a:r>
            <a:r>
              <a:rPr lang="en-US" sz="3700" dirty="0" smtClean="0">
                <a:solidFill>
                  <a:srgbClr val="313639"/>
                </a:solidFill>
                <a:uFill>
                  <a:solidFill>
                    <a:srgbClr val="A6A8AC"/>
                  </a:solidFill>
                </a:uFill>
              </a:rPr>
              <a:t> Overview</a:t>
            </a:r>
            <a:endParaRPr sz="3700" dirty="0">
              <a:solidFill>
                <a:srgbClr val="313639"/>
              </a:solidFill>
              <a:uFill>
                <a:solidFill>
                  <a:srgbClr val="A6A8AC"/>
                </a:solidFill>
              </a:uFill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467905" y="1298894"/>
            <a:ext cx="8280256" cy="5559107"/>
          </a:xfrm>
          <a:prstGeom prst="rect">
            <a:avLst/>
          </a:prstGeom>
        </p:spPr>
        <p:txBody>
          <a:bodyPr/>
          <a:lstStyle/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Walk through the practical problem of what movie to go see together. </a:t>
            </a: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Examine work flow from data to prediction, and let the best model inform our choice</a:t>
            </a: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>
                <a:solidFill>
                  <a:srgbClr val="535C62"/>
                </a:solidFill>
                <a:uFill>
                  <a:solidFill>
                    <a:srgbClr val="535C62"/>
                  </a:solidFill>
                </a:uFill>
              </a:rPr>
              <a:t>Extend to production setting applications with a customer use case </a:t>
            </a: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67905" y="451213"/>
            <a:ext cx="4572340" cy="726337"/>
          </a:xfrm>
          <a:prstGeom prst="rect">
            <a:avLst/>
          </a:prstGeom>
        </p:spPr>
        <p:txBody>
          <a:bodyPr lIns="0" tIns="0" rIns="0" bIns="0"/>
          <a:lstStyle>
            <a:lvl1pPr>
              <a:defRPr sz="3700">
                <a:solidFill>
                  <a:srgbClr val="3136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700">
                <a:solidFill>
                  <a:srgbClr val="313639"/>
                </a:solidFill>
                <a:uFill>
                  <a:solidFill>
                    <a:srgbClr val="A6A8AC"/>
                  </a:solidFill>
                </a:uFill>
              </a:rPr>
              <a:t>Movie Lens Data 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67905" y="1357284"/>
            <a:ext cx="8280256" cy="5500717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535C62"/>
                  </a:solidFill>
                </a:uFill>
              </a:rPr>
              <a:t>Data is the 100,000 observation MovieLens data set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535C62"/>
                  </a:solidFill>
                </a:uFill>
              </a:rPr>
              <a:t>Demographic Features: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>
                  <a:srgbClr val="535C62"/>
                </a:solidFill>
              </a:uFill>
            </a:endParaRPr>
          </a:p>
        </p:txBody>
      </p:sp>
      <p:graphicFrame>
        <p:nvGraphicFramePr>
          <p:cNvPr id="73" name="Table 73"/>
          <p:cNvGraphicFramePr/>
          <p:nvPr/>
        </p:nvGraphicFramePr>
        <p:xfrm>
          <a:off x="969863" y="2393627"/>
          <a:ext cx="6647736" cy="3628496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1644038"/>
                <a:gridCol w="1473985"/>
                <a:gridCol w="1841664"/>
                <a:gridCol w="1688049"/>
              </a:tblGrid>
              <a:tr h="1340370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State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FFFB00"/>
                      </a:solidFill>
                      <a:miter lim="400000"/>
                    </a:lnL>
                    <a:lnT w="12700">
                      <a:solidFill>
                        <a:srgbClr val="FFFB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Age</a:t>
                      </a:r>
                    </a:p>
                  </a:txBody>
                  <a:tcPr marL="63500" marR="63500" marT="63500" marB="63500" horzOverflow="overflow">
                    <a:lnT w="12700">
                      <a:solidFill>
                        <a:srgbClr val="FFFB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Occupation</a:t>
                      </a:r>
                    </a:p>
                  </a:txBody>
                  <a:tcPr marL="63500" marR="63500" marT="63500" marB="63500" horzOverflow="overflow">
                    <a:lnT w="12700">
                      <a:solidFill>
                        <a:srgbClr val="FFFB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Gender</a:t>
                      </a:r>
                    </a:p>
                  </a:txBody>
                  <a:tcPr marL="63500" marR="63500" marT="63500" marB="63500" horzOverflow="overflow">
                    <a:lnR w="12700">
                      <a:solidFill>
                        <a:srgbClr val="FFFB00"/>
                      </a:solidFill>
                      <a:miter lim="400000"/>
                    </a:lnR>
                    <a:lnT w="12700">
                      <a:solidFill>
                        <a:srgbClr val="FFFB00"/>
                      </a:solidFill>
                      <a:miter lim="400000"/>
                    </a:lnT>
                  </a:tcPr>
                </a:tc>
              </a:tr>
              <a:tr h="504155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Factor 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FFFB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Integer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Factor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Factor</a:t>
                      </a:r>
                    </a:p>
                  </a:txBody>
                  <a:tcPr marL="63500" marR="63500" marT="63500" marB="63500" horzOverflow="overflow">
                    <a:lnR w="12700">
                      <a:solidFill>
                        <a:srgbClr val="FFFB00"/>
                      </a:solidFill>
                      <a:miter lim="400000"/>
                    </a:lnR>
                  </a:tcPr>
                </a:tc>
              </a:tr>
              <a:tr h="839167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Levels: 62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FFFB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Range (7,73)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Levels: 21
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Levels: 2</a:t>
                      </a:r>
                    </a:p>
                  </a:txBody>
                  <a:tcPr marL="63500" marR="63500" marT="63500" marB="63500" horzOverflow="overflow">
                    <a:lnR w="12700">
                      <a:solidFill>
                        <a:srgbClr val="FFFB00"/>
                      </a:solidFill>
                      <a:miter lim="400000"/>
                    </a:lnR>
                  </a:tcPr>
                </a:tc>
              </a:tr>
              <a:tr h="944804"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Largest class: California</a:t>
                      </a:r>
                    </a:p>
                  </a:txBody>
                  <a:tcPr marL="63500" marR="63500" marT="63500" marB="63500" horzOverflow="overflow">
                    <a:lnL w="12700">
                      <a:solidFill>
                        <a:srgbClr val="FFFB00"/>
                      </a:solidFill>
                      <a:miter lim="400000"/>
                    </a:lnL>
                    <a:lnB w="12700">
                      <a:solidFill>
                        <a:srgbClr val="FFFB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Mean: 32.9</a:t>
                      </a:r>
                    </a:p>
                  </a:txBody>
                  <a:tcPr marL="63500" marR="63500" marT="63500" marB="63500" horzOverflow="overflow">
                    <a:lnB w="12700">
                      <a:solidFill>
                        <a:srgbClr val="FFFB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Largest Class: 
Student</a:t>
                      </a:r>
                    </a:p>
                  </a:txBody>
                  <a:tcPr marL="63500" marR="63500" marT="63500" marB="63500" horzOverflow="overflow">
                    <a:lnB w="12700">
                      <a:solidFill>
                        <a:srgbClr val="FFFB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i="1" dirty="0">
                          <a:solidFill>
                            <a:srgbClr val="1F2426"/>
                          </a:solidFill>
                          <a:uFill>
                            <a:solidFill>
                              <a:srgbClr val="1F2426"/>
                            </a:solidFill>
                          </a:uFill>
                        </a:rPr>
                        <a:t>M:F is about 3:1</a:t>
                      </a:r>
                    </a:p>
                  </a:txBody>
                  <a:tcPr marL="63500" marR="63500" marT="63500" marB="63500" horzOverflow="overflow">
                    <a:lnR w="12700">
                      <a:solidFill>
                        <a:srgbClr val="FFFB00"/>
                      </a:solidFill>
                      <a:miter lim="400000"/>
                    </a:lnR>
                    <a:lnB w="12700">
                      <a:solidFill>
                        <a:srgbClr val="FFFB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467905" y="451213"/>
            <a:ext cx="4572340" cy="726337"/>
          </a:xfrm>
          <a:prstGeom prst="rect">
            <a:avLst/>
          </a:prstGeom>
        </p:spPr>
        <p:txBody>
          <a:bodyPr lIns="0" tIns="0" rIns="0" bIns="0"/>
          <a:lstStyle>
            <a:lvl1pPr>
              <a:defRPr sz="3700">
                <a:solidFill>
                  <a:srgbClr val="3136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700">
                <a:solidFill>
                  <a:srgbClr val="313639"/>
                </a:solidFill>
                <a:uFill>
                  <a:solidFill>
                    <a:srgbClr val="A6A8AC"/>
                  </a:solidFill>
                </a:uFill>
              </a:rPr>
              <a:t>Movie Classes 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467905" y="1357284"/>
            <a:ext cx="8280256" cy="5500717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uFill>
                  <a:solidFill>
                    <a:srgbClr val="535C62"/>
                  </a:solidFill>
                </a:uFill>
              </a:rPr>
              <a:t>Movies are classified by types, types are not exclusive. Here is a diagram of the five largest classes: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>
                  <a:srgbClr val="535C62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400">
              <a:uFill>
                <a:solidFill>
                  <a:srgbClr val="535C62"/>
                </a:solidFill>
              </a:uFill>
            </a:endParaRPr>
          </a:p>
        </p:txBody>
      </p:sp>
      <p:pic>
        <p:nvPicPr>
          <p:cNvPr id="77" name="Screen Shot 2014-04-04 at 1.00.3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9985" y="2444193"/>
            <a:ext cx="5554427" cy="39511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sz="3700">
                <a:solidFill>
                  <a:srgbClr val="3136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700">
                <a:solidFill>
                  <a:srgbClr val="313639"/>
                </a:solidFill>
                <a:uFill>
                  <a:solidFill>
                    <a:srgbClr val="A6A8AC"/>
                  </a:solidFill>
                </a:uFill>
              </a:rPr>
              <a:t>Dependent Variable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67905" y="1389232"/>
            <a:ext cx="8280256" cy="5468769"/>
          </a:xfrm>
          <a:prstGeom prst="rect">
            <a:avLst/>
          </a:prstGeom>
        </p:spPr>
        <p:txBody>
          <a:bodyPr lIns="0" tIns="0" rIns="0" bIns="0"/>
          <a:lstStyle/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39" dirty="0">
                <a:uFill>
                  <a:solidFill>
                    <a:srgbClr val="535C62"/>
                  </a:solidFill>
                </a:uFill>
              </a:rPr>
              <a:t>Users rated movies on a Likert scale of 1 to 5. </a:t>
            </a: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139" dirty="0"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39" dirty="0">
                <a:uFill>
                  <a:solidFill>
                    <a:srgbClr val="535C62"/>
                  </a:solidFill>
                </a:uFill>
              </a:rPr>
              <a:t>We converted this to a binomial indicator:</a:t>
            </a: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39" dirty="0">
                <a:uFill>
                  <a:solidFill>
                    <a:srgbClr val="535C62"/>
                  </a:solidFill>
                </a:uFill>
              </a:rPr>
              <a:t>Ratings &gt;= 4: recoded to 1, indicating liked movie</a:t>
            </a: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139" dirty="0"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39" dirty="0">
                <a:uFill>
                  <a:solidFill>
                    <a:srgbClr val="535C62"/>
                  </a:solidFill>
                </a:uFill>
              </a:rPr>
              <a:t>Ratings &lt; 4: recoded to 0, indicating disliked the movie</a:t>
            </a: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139" dirty="0"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691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56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56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315468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56" dirty="0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sz="3700">
                <a:solidFill>
                  <a:srgbClr val="31363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700">
                <a:solidFill>
                  <a:srgbClr val="313639"/>
                </a:solidFill>
                <a:uFill>
                  <a:solidFill>
                    <a:srgbClr val="A6A8AC"/>
                  </a:solidFill>
                </a:uFill>
              </a:rPr>
              <a:t>Super Models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467905" y="1389232"/>
            <a:ext cx="8280256" cy="5468769"/>
          </a:xfrm>
          <a:prstGeom prst="rect">
            <a:avLst/>
          </a:prstGeom>
        </p:spPr>
        <p:txBody>
          <a:bodyPr lIns="0" tIns="0" rIns="0" bIns="0"/>
          <a:lstStyle/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77">
                <a:uFill>
                  <a:solidFill>
                    <a:srgbClr val="535C62"/>
                  </a:solidFill>
                </a:uFill>
              </a:rPr>
              <a:t>Both models are predicting the same dependent variable as a function of the same set of features.</a:t>
            </a: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077">
              <a:uFill>
                <a:solidFill>
                  <a:srgbClr val="535C62"/>
                </a:solidFill>
              </a:uFill>
            </a:endParaRP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77">
                <a:uFill>
                  <a:solidFill>
                    <a:srgbClr val="535C62"/>
                  </a:solidFill>
                </a:uFill>
              </a:rPr>
              <a:t>Anqi modeled with tree based GBM - start simple and let the model get as complex as it needs to with depth</a:t>
            </a: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077">
              <a:uFill>
                <a:solidFill>
                  <a:srgbClr val="535C62"/>
                </a:solidFill>
              </a:uFill>
            </a:endParaRP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77">
                <a:uFill>
                  <a:solidFill>
                    <a:srgbClr val="535C62"/>
                  </a:solidFill>
                </a:uFill>
              </a:rPr>
              <a:t>Irene modeled with regularized GLM  - start with complexity </a:t>
            </a: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77">
                <a:uFill>
                  <a:solidFill>
                    <a:srgbClr val="535C62"/>
                  </a:solidFill>
                </a:uFill>
              </a:rPr>
              <a:t>and let model generalize with regularization</a:t>
            </a: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2613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08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08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  <a:p>
            <a:pPr lvl="0" defTabSz="306324">
              <a:spcBef>
                <a:spcPts val="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608">
              <a:solidFill>
                <a:srgbClr val="535C62"/>
              </a:solidFill>
              <a:uFill>
                <a:solidFill>
                  <a:srgbClr val="535C62"/>
                </a:solidFill>
              </a:u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467905" y="451213"/>
            <a:ext cx="8101551" cy="1255024"/>
          </a:xfrm>
          <a:prstGeom prst="rect">
            <a:avLst/>
          </a:prstGeom>
        </p:spPr>
        <p:txBody>
          <a:bodyPr/>
          <a:lstStyle>
            <a:lvl1pPr defTabSz="425195">
              <a:defRPr sz="4185">
                <a:solidFill>
                  <a:srgbClr val="272B2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185" dirty="0" smtClean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WW</a:t>
            </a:r>
            <a:r>
              <a:rPr lang="en-US" sz="4185" dirty="0" smtClean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I</a:t>
            </a:r>
            <a:r>
              <a:rPr sz="4185" dirty="0" smtClean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M</a:t>
            </a:r>
            <a:r>
              <a:rPr sz="4185" dirty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: What would </a:t>
            </a:r>
            <a:r>
              <a:rPr lang="en-US" sz="4185" dirty="0" smtClean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Irene </a:t>
            </a:r>
            <a:r>
              <a:rPr sz="4185" dirty="0" smtClean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Model</a:t>
            </a:r>
            <a:r>
              <a:rPr sz="4185" dirty="0">
                <a:solidFill>
                  <a:srgbClr val="272B2E"/>
                </a:solidFill>
                <a:uFill>
                  <a:solidFill>
                    <a:srgbClr val="A6A8AC"/>
                  </a:solidFill>
                </a:uFill>
              </a:rPr>
              <a:t>? 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67905" y="1294379"/>
            <a:ext cx="8280256" cy="4739412"/>
          </a:xfrm>
          <a:prstGeom prst="rect">
            <a:avLst/>
          </a:prstGeom>
        </p:spPr>
        <p:txBody>
          <a:bodyPr/>
          <a:lstStyle/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 dirty="0">
                <a:uFill>
                  <a:solidFill>
                    <a:srgbClr val="535C62"/>
                  </a:solidFill>
                </a:uFill>
              </a:rPr>
              <a:t>Using Gradient Boosted Classification on two classes </a:t>
            </a: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 dirty="0"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 dirty="0">
                <a:uFill>
                  <a:solidFill>
                    <a:srgbClr val="535C62"/>
                  </a:solidFill>
                </a:uFill>
              </a:rPr>
              <a:t>GBM is nonparametric, great when there’s no theoretical model. </a:t>
            </a: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 dirty="0"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 dirty="0">
                <a:uFill>
                  <a:solidFill>
                    <a:srgbClr val="535C62"/>
                  </a:solidFill>
                </a:uFill>
              </a:rPr>
              <a:t>Accounts for complex interaction </a:t>
            </a: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endParaRPr sz="2352" dirty="0">
              <a:uFill>
                <a:solidFill>
                  <a:srgbClr val="535C62"/>
                </a:solidFill>
              </a:uFill>
            </a:endParaRPr>
          </a:p>
          <a:p>
            <a:pPr lvl="0" defTabSz="44805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352" dirty="0">
                <a:uFill>
                  <a:solidFill>
                    <a:srgbClr val="535C62"/>
                  </a:solidFill>
                </a:uFill>
              </a:rPr>
              <a:t>Control overfitting with learning rate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1F2426"/>
      </a:dk1>
      <a:lt1>
        <a:srgbClr val="FFFFFF"/>
      </a:lt1>
      <a:dk2>
        <a:srgbClr val="A7A7A7"/>
      </a:dk2>
      <a:lt2>
        <a:srgbClr val="535353"/>
      </a:lt2>
      <a:accent1>
        <a:srgbClr val="313639"/>
      </a:accent1>
      <a:accent2>
        <a:srgbClr val="565D61"/>
      </a:accent2>
      <a:accent3>
        <a:srgbClr val="A6A8AC"/>
      </a:accent3>
      <a:accent4>
        <a:srgbClr val="B1B1B1"/>
      </a:accent4>
      <a:accent5>
        <a:srgbClr val="F5524A"/>
      </a:accent5>
      <a:accent6>
        <a:srgbClr val="2562A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13639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F2426"/>
            </a:solidFill>
            <a:effectLst/>
            <a:uFill>
              <a:solidFill>
                <a:srgbClr val="1F2426"/>
              </a:solidFill>
            </a:uFill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1363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F2426"/>
            </a:solidFill>
            <a:effectLst/>
            <a:uFill>
              <a:solidFill>
                <a:srgbClr val="1F2426"/>
              </a:solidFill>
            </a:uFill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13639"/>
      </a:accent1>
      <a:accent2>
        <a:srgbClr val="565D61"/>
      </a:accent2>
      <a:accent3>
        <a:srgbClr val="A6A8AC"/>
      </a:accent3>
      <a:accent4>
        <a:srgbClr val="B1B1B1"/>
      </a:accent4>
      <a:accent5>
        <a:srgbClr val="F5524A"/>
      </a:accent5>
      <a:accent6>
        <a:srgbClr val="2562A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313639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F2426"/>
            </a:solidFill>
            <a:effectLst/>
            <a:uFill>
              <a:solidFill>
                <a:srgbClr val="1F2426"/>
              </a:solidFill>
            </a:uFill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31363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1F2426"/>
            </a:solidFill>
            <a:effectLst/>
            <a:uFill>
              <a:solidFill>
                <a:srgbClr val="1F2426"/>
              </a:solidFill>
            </a:uFill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526</Words>
  <Application>Microsoft Macintosh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</vt:lpstr>
      <vt:lpstr>Movie Night: Data Science - Even On Our Night Off</vt:lpstr>
      <vt:lpstr>PowerPoint Presentation</vt:lpstr>
      <vt:lpstr>PowerPoint Presentation</vt:lpstr>
      <vt:lpstr>The Overview</vt:lpstr>
      <vt:lpstr>Movie Lens Data </vt:lpstr>
      <vt:lpstr>Movie Classes </vt:lpstr>
      <vt:lpstr>Dependent Variable</vt:lpstr>
      <vt:lpstr>Super Models</vt:lpstr>
      <vt:lpstr>WWIM: What would Irene Model? </vt:lpstr>
      <vt:lpstr>WWIM: What would Anqi Model? </vt:lpstr>
      <vt:lpstr>Rubber; Meet Road</vt:lpstr>
      <vt:lpstr>PowerPoint Presentation</vt:lpstr>
      <vt:lpstr>Lights Out - Some Closing Points </vt:lpstr>
      <vt:lpstr>PowerPoint Presentation</vt:lpstr>
      <vt:lpstr>PowerPoint Presentation</vt:lpstr>
      <vt:lpstr>PowerPoint Presentation</vt:lpstr>
      <vt:lpstr>  Stories change people, while statistics gives  them something to argue about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Night: Data Science - Even On Our Night Off</dc:title>
  <cp:lastModifiedBy>I Lang</cp:lastModifiedBy>
  <cp:revision>7</cp:revision>
  <dcterms:modified xsi:type="dcterms:W3CDTF">2014-04-08T20:25:43Z</dcterms:modified>
</cp:coreProperties>
</file>