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70" r:id="rId14"/>
    <p:sldId id="271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BC0E-1025-5247-BF85-640680F3CC50}" type="datetimeFigureOut">
              <a:rPr lang="en-US" smtClean="0"/>
              <a:t>11/10/11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ABF3-8F12-6D4A-AE81-3A31D820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trustedpickle.sourceforge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 everyone.     My name is Chase Schultz and today I’ll be presenting my research on Python Pickles entitled “Sweet Pickles – Securing Python Serialized Objects Through Use of Modern Strong Cryptography.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Title Slide here you will find some information about me. I am a Network Security Student at the University of Advancing Technology.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run a club on campus called [Buffer]Overflow that is an information security organization focusing on Cyber Security and Vulnerability Research.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Located on this slide are my email address for my school email account as well as my [Buffer]Overflow email address if you should feel the need to contact me please feel free.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if you are interested my Twitter and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are also located at the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8ABF3-8F12-6D4A-AE81-3A31D8209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</a:t>
            </a:r>
            <a:r>
              <a:rPr lang="en-US" baseline="0" dirty="0" smtClean="0"/>
              <a:t> is some background information on me and some of the interests I have in the Information Assurance Field.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focuses are primarily on application security. This includes Reverse Engineering, Vulnerability Research, Exploit Development, and Source Code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private sector I have worked as a penetration tester, doing mainly web application security assessment.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Buffer Overflow I mainly focus on Vulnerability Research and Exploit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of the security projects I have worked on include Sweet Pickles – which I will be speaking about today. The </a:t>
            </a:r>
            <a:r>
              <a:rPr lang="en-US" baseline="0" dirty="0" err="1" smtClean="0"/>
              <a:t>CryptoWrapper</a:t>
            </a:r>
            <a:r>
              <a:rPr lang="en-US" baseline="0" dirty="0" smtClean="0"/>
              <a:t> I’ve written for use on various projects. And in the future I will be working on a </a:t>
            </a:r>
            <a:r>
              <a:rPr lang="en-US" baseline="0" dirty="0" err="1" smtClean="0"/>
              <a:t>fuzzer</a:t>
            </a:r>
            <a:r>
              <a:rPr lang="en-US" baseline="0" dirty="0" smtClean="0"/>
              <a:t> for Microsoft Remote Procedure Calls.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8ABF3-8F12-6D4A-AE81-3A31D8209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8ABF3-8F12-6D4A-AE81-3A31D8209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There</a:t>
            </a:r>
            <a:r>
              <a:rPr lang="en-US" baseline="0" dirty="0" smtClean="0"/>
              <a:t> is no  way to </a:t>
            </a:r>
            <a:r>
              <a:rPr lang="en-US" dirty="0" smtClean="0"/>
              <a:t>Verify of the origin or authenticity of pickles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Pickles can be modified / changed in transit or while at rest prior to </a:t>
            </a:r>
            <a:r>
              <a:rPr lang="en-US" dirty="0" err="1" smtClean="0"/>
              <a:t>unpickling</a:t>
            </a:r>
            <a:r>
              <a:rPr lang="en-US" dirty="0" smtClean="0"/>
              <a:t> (deserialization)</a:t>
            </a:r>
          </a:p>
          <a:p>
            <a:endParaRPr lang="en-US" dirty="0" smtClean="0"/>
          </a:p>
          <a:p>
            <a:r>
              <a:rPr lang="en-US" dirty="0" smtClean="0"/>
              <a:t>* There is no trust based model for handling pickles securely. There no way to establish or verify the identity</a:t>
            </a:r>
            <a:r>
              <a:rPr lang="en-US" baseline="0" dirty="0" smtClean="0"/>
              <a:t> of the Sender of the Pickle.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Currently there are</a:t>
            </a:r>
            <a:r>
              <a:rPr lang="en-US" baseline="0" dirty="0" smtClean="0"/>
              <a:t> no</a:t>
            </a:r>
            <a:r>
              <a:rPr lang="en-US" dirty="0" smtClean="0"/>
              <a:t> other libraries address this issue using modern strong cryptography.</a:t>
            </a:r>
          </a:p>
          <a:p>
            <a:endParaRPr lang="en-US" dirty="0" smtClean="0"/>
          </a:p>
          <a:p>
            <a:r>
              <a:rPr lang="en-US" dirty="0" smtClean="0"/>
              <a:t>* A few other projects attempt to address this problem – </a:t>
            </a:r>
          </a:p>
          <a:p>
            <a:r>
              <a:rPr lang="en-US" dirty="0" smtClean="0">
                <a:hlinkClick r:id="rId3"/>
              </a:rPr>
              <a:t>Trusted Pickles</a:t>
            </a:r>
            <a:r>
              <a:rPr lang="en-US" dirty="0" smtClean="0"/>
              <a:t> (Proprietary Public Key Algorithm, doesn’t use publicly available crypto methods, doesn’t provide confidentiality.)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8ABF3-8F12-6D4A-AE81-3A31D8209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10,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21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10, 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solidFill>
            <a:schemeClr val="bg2">
              <a:alpha val="16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10,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ln>
            <a:solidFill>
              <a:schemeClr val="bg1"/>
            </a:solidFill>
          </a:ln>
          <a:solidFill>
            <a:schemeClr val="tx1">
              <a:lumMod val="85000"/>
              <a:lumOff val="1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nsa.gov/business/programs/elliptic_curve.s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sa.gov/ia/programs/suiteb_cryptograph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47h3r/Brine" TargetMode="Externa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mailto:chaschul@uat.edu" TargetMode="External"/><Relationship Id="rId5" Type="http://schemas.openxmlformats.org/officeDocument/2006/relationships/hyperlink" Target="https://twitter.com/%23!/f47h3r_B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aschul@uat.edu" TargetMode="External"/><Relationship Id="rId4" Type="http://schemas.openxmlformats.org/officeDocument/2006/relationships/hyperlink" Target="http://www.0x539.us" TargetMode="External"/><Relationship Id="rId5" Type="http://schemas.openxmlformats.org/officeDocument/2006/relationships/hyperlink" Target="mailto:f47h3r@0x539.us" TargetMode="External"/><Relationship Id="rId6" Type="http://schemas.openxmlformats.org/officeDocument/2006/relationships/hyperlink" Target="https://github.com/f47h3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a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bh-us-11/Slaviero/BH_US_11_Slaviero_Sour_Pickles_WP.pdf" TargetMode="External"/><Relationship Id="rId4" Type="http://schemas.openxmlformats.org/officeDocument/2006/relationships/hyperlink" Target="http://www.sensepost.com/cms/resources/labs/tools/pentest/anapickle/anapickle.py" TargetMode="External"/><Relationship Id="rId5" Type="http://schemas.openxmlformats.org/officeDocument/2006/relationships/hyperlink" Target="http://www.sensepost.com/cms/resources/labs/tools/pentest/anapickle/converttopickl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.blackhat.com/bh-us-11/Slaviero/%20BH_US_11_Slaviero_Sour_Pickles_Slide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rustedpickle.sourceforge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2428" y="5752108"/>
            <a:ext cx="21313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[Buffer]Overflow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0x539.us</a:t>
            </a: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9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618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Words about Cryptography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Security of Ciphers</a:t>
            </a:r>
            <a:endParaRPr lang="en-US" dirty="0"/>
          </a:p>
        </p:txBody>
      </p:sp>
      <p:pic>
        <p:nvPicPr>
          <p:cNvPr id="4" name="Picture 3" descr="Screen Shot 2011-10-26 at 5.4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60600"/>
            <a:ext cx="8039100" cy="317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461000"/>
            <a:ext cx="521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2 - http://www.nsa.gov/business/programs/elliptic_curve.shtml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041" y="6462644"/>
            <a:ext cx="855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[3] The Case For Elliptic Curve Cryptography - http://www.nsa.gov/business/programs/elliptic_curve.shtml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12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118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Words about Cryptography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Modern Strong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955800"/>
            <a:ext cx="9004300" cy="4902200"/>
          </a:xfrm>
        </p:spPr>
        <p:txBody>
          <a:bodyPr>
            <a:normAutofit/>
          </a:bodyPr>
          <a:lstStyle/>
          <a:p>
            <a:r>
              <a:rPr lang="en-US" dirty="0" smtClean="0"/>
              <a:t>* Advanced Encryption Standard (AES) – Also know </a:t>
            </a:r>
            <a:r>
              <a:rPr lang="en-US" dirty="0"/>
              <a:t>as </a:t>
            </a:r>
            <a:r>
              <a:rPr lang="en-US" dirty="0" smtClean="0"/>
              <a:t>the </a:t>
            </a:r>
            <a:r>
              <a:rPr lang="en-US" dirty="0" err="1" smtClean="0"/>
              <a:t>Rijndael</a:t>
            </a:r>
            <a:r>
              <a:rPr lang="en-US" dirty="0" smtClean="0"/>
              <a:t> Cipher</a:t>
            </a:r>
          </a:p>
          <a:p>
            <a:r>
              <a:rPr lang="en-US" dirty="0" smtClean="0"/>
              <a:t>	* 128-bit, 192-bit, 256-bit Symmetric Key</a:t>
            </a:r>
          </a:p>
          <a:p>
            <a:r>
              <a:rPr lang="en-US" dirty="0"/>
              <a:t>	</a:t>
            </a:r>
            <a:r>
              <a:rPr lang="en-US" dirty="0" smtClean="0"/>
              <a:t>* Published: </a:t>
            </a:r>
            <a:r>
              <a:rPr lang="en-US" dirty="0"/>
              <a:t>Vincent </a:t>
            </a:r>
            <a:r>
              <a:rPr lang="en-US" dirty="0" err="1"/>
              <a:t>Rijmen</a:t>
            </a:r>
            <a:r>
              <a:rPr lang="en-US" dirty="0"/>
              <a:t>, Joan </a:t>
            </a:r>
            <a:r>
              <a:rPr lang="en-US" dirty="0" err="1" smtClean="0"/>
              <a:t>Daemen</a:t>
            </a:r>
            <a:r>
              <a:rPr lang="en-US" dirty="0" smtClean="0"/>
              <a:t> in 1998</a:t>
            </a:r>
          </a:p>
          <a:p>
            <a:r>
              <a:rPr lang="en-US" dirty="0"/>
              <a:t>	</a:t>
            </a:r>
            <a:r>
              <a:rPr lang="en-US" dirty="0" smtClean="0"/>
              <a:t>* NIST FIPS 197 Encryption Standard in 2001</a:t>
            </a:r>
          </a:p>
          <a:p>
            <a:r>
              <a:rPr lang="en-US" dirty="0"/>
              <a:t>	</a:t>
            </a:r>
            <a:r>
              <a:rPr lang="en-US" dirty="0" smtClean="0"/>
              <a:t>* Rated for SECRET(128) and TOP SECRET(256) classifications</a:t>
            </a:r>
          </a:p>
          <a:p>
            <a:r>
              <a:rPr lang="en-US" dirty="0" smtClean="0"/>
              <a:t>* Elliptic Curve Cryptography (ECC) – Also Capable of Signing</a:t>
            </a:r>
          </a:p>
          <a:p>
            <a:r>
              <a:rPr lang="en-US" dirty="0"/>
              <a:t>	</a:t>
            </a:r>
            <a:r>
              <a:rPr lang="en-US" dirty="0" smtClean="0"/>
              <a:t>* 160-bit, 224-bit, 256-bin, 384-bit, 521-bit </a:t>
            </a:r>
          </a:p>
          <a:p>
            <a:r>
              <a:rPr lang="en-US" dirty="0"/>
              <a:t>	</a:t>
            </a:r>
            <a:r>
              <a:rPr lang="en-US" dirty="0" smtClean="0"/>
              <a:t>* Suggested: </a:t>
            </a:r>
            <a:r>
              <a:rPr lang="en-US" dirty="0"/>
              <a:t>Neal </a:t>
            </a:r>
            <a:r>
              <a:rPr lang="en-US" dirty="0" err="1" smtClean="0"/>
              <a:t>Koblitz</a:t>
            </a:r>
            <a:r>
              <a:rPr lang="en-US" dirty="0"/>
              <a:t>/</a:t>
            </a:r>
            <a:r>
              <a:rPr lang="en-US" dirty="0" smtClean="0"/>
              <a:t>Victor </a:t>
            </a:r>
            <a:r>
              <a:rPr lang="en-US" dirty="0"/>
              <a:t>S. </a:t>
            </a:r>
            <a:r>
              <a:rPr lang="en-US" dirty="0" smtClean="0"/>
              <a:t>Miller </a:t>
            </a:r>
            <a:r>
              <a:rPr lang="en-US" dirty="0"/>
              <a:t>in </a:t>
            </a:r>
            <a:r>
              <a:rPr lang="en-US" dirty="0" smtClean="0"/>
              <a:t>1985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en-US" dirty="0"/>
              <a:t>Rated for SECRET</a:t>
            </a:r>
            <a:r>
              <a:rPr lang="en-US" dirty="0" smtClean="0"/>
              <a:t>(256) </a:t>
            </a:r>
            <a:r>
              <a:rPr lang="en-US" dirty="0"/>
              <a:t>and TOP SECRET</a:t>
            </a:r>
            <a:r>
              <a:rPr lang="en-US" dirty="0" smtClean="0"/>
              <a:t>(384) </a:t>
            </a:r>
            <a:r>
              <a:rPr lang="en-US" dirty="0"/>
              <a:t>classifications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Source [3] - http://www.nsa.gov/ia/programs/suiteb_cryptography/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231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Application of Cryptography</a:t>
            </a:r>
            <a:endParaRPr lang="en-US" dirty="0"/>
          </a:p>
        </p:txBody>
      </p:sp>
      <p:pic>
        <p:nvPicPr>
          <p:cNvPr id="4" name="Picture 3" descr="crypt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16100"/>
            <a:ext cx="7620000" cy="4658078"/>
          </a:xfrm>
          <a:prstGeom prst="rect">
            <a:avLst/>
          </a:prstGeom>
        </p:spPr>
      </p:pic>
      <p:pic>
        <p:nvPicPr>
          <p:cNvPr id="5" name="Picture 4" descr="Crypto[Fixed]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943100"/>
            <a:ext cx="7620000" cy="46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1356"/>
            <a:ext cx="6549976" cy="662962"/>
          </a:xfrm>
        </p:spPr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pic>
        <p:nvPicPr>
          <p:cNvPr id="4" name="Picture 3" descr="Screen Shot 2011-10-31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4" y="2181671"/>
            <a:ext cx="8317413" cy="40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2735"/>
            <a:ext cx="3469738" cy="677556"/>
          </a:xfrm>
        </p:spPr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Sweet Pickle Brine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84460"/>
            <a:ext cx="7907617" cy="2949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* </a:t>
            </a:r>
            <a:r>
              <a:rPr lang="en-US" sz="2400" dirty="0" smtClean="0"/>
              <a:t>Sweet Pickle Brine</a:t>
            </a:r>
            <a:r>
              <a:rPr lang="en-US" sz="2400" dirty="0"/>
              <a:t>: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https://github.com/f47h3r/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Brine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	* Completely Free Open Source GPL Licensed</a:t>
            </a:r>
          </a:p>
          <a:p>
            <a:r>
              <a:rPr lang="en-US" dirty="0" smtClean="0"/>
              <a:t>* AES-256 Encryption of Pickle</a:t>
            </a:r>
          </a:p>
          <a:p>
            <a:r>
              <a:rPr lang="en-US" dirty="0" smtClean="0"/>
              <a:t>* ECC-521 Encryption of AES Key</a:t>
            </a:r>
          </a:p>
          <a:p>
            <a:r>
              <a:rPr lang="en-US" dirty="0" smtClean="0"/>
              <a:t>* ECC-521 Signing of Pickle</a:t>
            </a:r>
          </a:p>
          <a:p>
            <a:endParaRPr lang="en-US" sz="1600" dirty="0" smtClean="0"/>
          </a:p>
          <a:p>
            <a:r>
              <a:rPr lang="en-US" sz="1600" dirty="0" smtClean="0"/>
              <a:t>Project Dependencies:  </a:t>
            </a:r>
            <a:r>
              <a:rPr lang="en-US" sz="1600" dirty="0" err="1" smtClean="0"/>
              <a:t>pyCrypto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PyECC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58" y="4356617"/>
            <a:ext cx="1295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1356"/>
            <a:ext cx="7620000" cy="662962"/>
          </a:xfrm>
        </p:spPr>
        <p:txBody>
          <a:bodyPr/>
          <a:lstStyle/>
          <a:p>
            <a:r>
              <a:rPr lang="en-US" dirty="0" smtClean="0"/>
              <a:t>Questions / Comments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847499" y="4088271"/>
            <a:ext cx="2393419" cy="2393419"/>
          </a:xfrm>
          <a:prstGeom prst="rect">
            <a:avLst/>
          </a:prstGeom>
        </p:spPr>
      </p:pic>
      <p:pic>
        <p:nvPicPr>
          <p:cNvPr id="5" name="Picture 4" descr="pickle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4" y="4079369"/>
            <a:ext cx="1767467" cy="236925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028488" y="4963035"/>
            <a:ext cx="647962" cy="6604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/>
          <p:cNvSpPr/>
          <p:nvPr/>
        </p:nvSpPr>
        <p:spPr>
          <a:xfrm>
            <a:off x="6488982" y="4993787"/>
            <a:ext cx="698500" cy="5588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589" y="2475277"/>
            <a:ext cx="40242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Chase Schultz</a:t>
            </a:r>
          </a:p>
          <a:p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hlinkClick r:id="rId4"/>
              </a:rPr>
              <a:t>chaschul@uat.edu</a:t>
            </a:r>
            <a:endParaRPr lang="en-US" sz="2400" b="1" dirty="0" smtClean="0">
              <a:ln>
                <a:solidFill>
                  <a:schemeClr val="tx1"/>
                </a:solidFill>
              </a:ln>
              <a:solidFill>
                <a:srgbClr val="0000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Twitter: 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hlinkClick r:id="rId5"/>
              </a:rPr>
              <a:t>@f47h3r_b0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1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2428" y="5752108"/>
            <a:ext cx="21313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[Buffer]Overflow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0x539.us</a:t>
            </a: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8850" y="2189888"/>
            <a:ext cx="3255421" cy="769441"/>
          </a:xfrm>
          <a:prstGeom prst="rect">
            <a:avLst/>
          </a:prstGeom>
          <a:solidFill>
            <a:schemeClr val="bg2">
              <a:lumMod val="20000"/>
              <a:lumOff val="80000"/>
              <a:alpha val="2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en-US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6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1300" y="2476500"/>
            <a:ext cx="8559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		</a:t>
            </a:r>
            <a:r>
              <a:rPr lang="en-US" sz="1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By Chase Schultz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University of Advancing Technology – </a:t>
            </a:r>
            <a:r>
              <a:rPr lang="en-US" sz="1400" dirty="0" smtClean="0">
                <a:hlinkClick r:id="rId2"/>
              </a:rPr>
              <a:t>http://</a:t>
            </a:r>
            <a:r>
              <a:rPr lang="en-US" sz="1400" dirty="0" err="1" smtClean="0">
                <a:hlinkClick r:id="rId2"/>
              </a:rPr>
              <a:t>www.uat.edu</a:t>
            </a:r>
            <a:endParaRPr lang="en-US" sz="1400" dirty="0" smtClean="0"/>
          </a:p>
          <a:p>
            <a:r>
              <a:rPr lang="en-US" sz="1400" dirty="0" smtClean="0"/>
              <a:t>	Network Security Student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hlinkClick r:id="rId3"/>
              </a:rPr>
              <a:t>chaschul@uat.edu</a:t>
            </a:r>
            <a:endParaRPr lang="en-US" sz="1400" dirty="0" smtClean="0"/>
          </a:p>
          <a:p>
            <a:r>
              <a:rPr lang="en-US" sz="1400" dirty="0" smtClean="0"/>
              <a:t>[Buffer]Overflow – President And Founder - </a:t>
            </a:r>
            <a:r>
              <a:rPr lang="en-US" sz="1400" dirty="0" smtClean="0">
                <a:hlinkClick r:id="rId4"/>
              </a:rPr>
              <a:t>http://www.0x539.us</a:t>
            </a:r>
            <a:endParaRPr lang="en-US" sz="1400" dirty="0" smtClean="0"/>
          </a:p>
          <a:p>
            <a:r>
              <a:rPr lang="en-US" sz="1400" dirty="0" smtClean="0"/>
              <a:t>	Security Researcher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hlinkClick r:id="rId5"/>
              </a:rPr>
              <a:t>f47h3r@0x539.us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smtClean="0"/>
              <a:t>TWITTER - @f47h3r_b0</a:t>
            </a:r>
          </a:p>
          <a:p>
            <a:r>
              <a:rPr lang="en-US" sz="1400" dirty="0" smtClean="0"/>
              <a:t>GITHUB – </a:t>
            </a:r>
            <a:r>
              <a:rPr lang="en-US" sz="1400" dirty="0" smtClean="0">
                <a:hlinkClick r:id="rId6"/>
              </a:rPr>
              <a:t>https://github.com/f47h3r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1300" y="381001"/>
            <a:ext cx="7213600" cy="302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Sweet Pickles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1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Securing Python Serialized Objects through 	use of Modern Strong Cryptography</a:t>
            </a:r>
            <a:br>
              <a:rPr lang="en-US" sz="1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3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3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en-US" sz="32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0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1356"/>
            <a:ext cx="3790901" cy="6629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69300" cy="437356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Application Security Research</a:t>
            </a:r>
          </a:p>
          <a:p>
            <a:r>
              <a:rPr lang="en-US" dirty="0"/>
              <a:t>	</a:t>
            </a:r>
            <a:r>
              <a:rPr lang="en-US" dirty="0" smtClean="0"/>
              <a:t>Reverse Engineering			</a:t>
            </a:r>
          </a:p>
          <a:p>
            <a:r>
              <a:rPr lang="en-US" dirty="0"/>
              <a:t>	</a:t>
            </a:r>
            <a:r>
              <a:rPr lang="en-US" dirty="0" smtClean="0"/>
              <a:t>Vulnerability Research</a:t>
            </a:r>
          </a:p>
          <a:p>
            <a:r>
              <a:rPr lang="en-US" dirty="0" smtClean="0"/>
              <a:t>	Exploit Development</a:t>
            </a:r>
          </a:p>
          <a:p>
            <a:r>
              <a:rPr lang="en-US" dirty="0"/>
              <a:t>	</a:t>
            </a:r>
            <a:r>
              <a:rPr lang="en-US" dirty="0" smtClean="0"/>
              <a:t>Source Code Analysis</a:t>
            </a:r>
          </a:p>
          <a:p>
            <a:endParaRPr lang="en-US" dirty="0"/>
          </a:p>
          <a:p>
            <a:r>
              <a:rPr lang="en-US" u="sng" dirty="0" smtClean="0"/>
              <a:t>Experience</a:t>
            </a:r>
          </a:p>
          <a:p>
            <a:r>
              <a:rPr lang="en-US" dirty="0"/>
              <a:t>	</a:t>
            </a:r>
            <a:r>
              <a:rPr lang="en-US" dirty="0" err="1" smtClean="0"/>
              <a:t>Stach</a:t>
            </a:r>
            <a:r>
              <a:rPr lang="en-US" dirty="0" smtClean="0"/>
              <a:t> &amp; Liu – Web App Penetration Tester</a:t>
            </a:r>
          </a:p>
          <a:p>
            <a:r>
              <a:rPr lang="en-US" dirty="0"/>
              <a:t>	</a:t>
            </a:r>
            <a:r>
              <a:rPr lang="en-US" dirty="0" smtClean="0"/>
              <a:t>[Buffer]Overflow – Security Research</a:t>
            </a:r>
          </a:p>
          <a:p>
            <a:r>
              <a:rPr lang="en-US" dirty="0"/>
              <a:t>	</a:t>
            </a:r>
            <a:r>
              <a:rPr lang="en-US" dirty="0" smtClean="0"/>
              <a:t>Programming Projects – C/C++, Python, 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9401" y="1721822"/>
            <a:ext cx="326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Security Projects</a:t>
            </a:r>
          </a:p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Sweet Pickles</a:t>
            </a:r>
          </a:p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Crypto Wrapper</a:t>
            </a:r>
          </a:p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MS RPC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Fuzzer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954"/>
            <a:ext cx="2331072" cy="6483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11700"/>
          </a:xfrm>
        </p:spPr>
        <p:txBody>
          <a:bodyPr>
            <a:normAutofit/>
          </a:bodyPr>
          <a:lstStyle/>
          <a:p>
            <a:r>
              <a:rPr lang="en-US" dirty="0" smtClean="0"/>
              <a:t>* What Are Python’s Pickles?</a:t>
            </a:r>
          </a:p>
          <a:p>
            <a:r>
              <a:rPr lang="en-US" dirty="0" smtClean="0"/>
              <a:t>* Sour Pickles at </a:t>
            </a:r>
            <a:r>
              <a:rPr lang="en-US" dirty="0" err="1" smtClean="0"/>
              <a:t>Blackhat</a:t>
            </a:r>
            <a:endParaRPr lang="en-US" dirty="0" smtClean="0"/>
          </a:p>
          <a:p>
            <a:r>
              <a:rPr lang="en-US" dirty="0" smtClean="0"/>
              <a:t>* How to Exploit Pickles</a:t>
            </a:r>
          </a:p>
          <a:p>
            <a:r>
              <a:rPr lang="en-US" dirty="0" smtClean="0"/>
              <a:t>* Problem</a:t>
            </a:r>
          </a:p>
          <a:p>
            <a:r>
              <a:rPr lang="en-US" dirty="0" smtClean="0"/>
              <a:t>* Proposed Solution</a:t>
            </a:r>
          </a:p>
          <a:p>
            <a:r>
              <a:rPr lang="en-US" dirty="0" smtClean="0"/>
              <a:t>* A Few Words About Cryptography</a:t>
            </a:r>
          </a:p>
          <a:p>
            <a:r>
              <a:rPr lang="en-US" dirty="0" smtClean="0"/>
              <a:t>* Practical Application of Cryptography</a:t>
            </a:r>
          </a:p>
          <a:p>
            <a:r>
              <a:rPr lang="en-US" dirty="0" smtClean="0"/>
              <a:t>* Securing Python Pickles</a:t>
            </a:r>
          </a:p>
          <a:p>
            <a:r>
              <a:rPr lang="en-US" dirty="0" smtClean="0"/>
              <a:t>* Introduction of Sweet Pickle Brine</a:t>
            </a:r>
          </a:p>
          <a:p>
            <a:r>
              <a:rPr lang="en-US" dirty="0" smtClean="0"/>
              <a:t>* Questions</a:t>
            </a:r>
          </a:p>
        </p:txBody>
      </p:sp>
    </p:spTree>
    <p:extLst>
      <p:ext uri="{BB962C8B-B14F-4D97-AF65-F5344CB8AC3E}">
        <p14:creationId xmlns:p14="http://schemas.microsoft.com/office/powerpoint/2010/main" val="7433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56"/>
            <a:ext cx="5791200" cy="677561"/>
          </a:xfrm>
        </p:spPr>
        <p:txBody>
          <a:bodyPr/>
          <a:lstStyle/>
          <a:p>
            <a:r>
              <a:rPr lang="en-US" dirty="0" smtClean="0"/>
              <a:t>What Are Pickles ?</a:t>
            </a:r>
            <a:endParaRPr lang="en-US" dirty="0"/>
          </a:p>
        </p:txBody>
      </p:sp>
      <p:pic>
        <p:nvPicPr>
          <p:cNvPr id="4" name="Picture 3" descr="Screen Shot 2011-10-21 at 7.3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1778000"/>
            <a:ext cx="8026653" cy="2108200"/>
          </a:xfrm>
          <a:prstGeom prst="rect">
            <a:avLst/>
          </a:prstGeom>
          <a:ln w="6350" cap="sq" cmpd="sng">
            <a:solidFill>
              <a:srgbClr val="000000"/>
            </a:solidFill>
            <a:prstDash val="solid"/>
            <a:miter lim="800000"/>
          </a:ln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476500" y="3989000"/>
            <a:ext cx="429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1 - </a:t>
            </a:r>
            <a:r>
              <a:rPr lang="en-US" sz="1200" b="1" dirty="0"/>
              <a:t>http://</a:t>
            </a:r>
            <a:r>
              <a:rPr lang="en-US" sz="1200" b="1" dirty="0" err="1"/>
              <a:t>docs.python.org</a:t>
            </a:r>
            <a:r>
              <a:rPr lang="en-US" sz="1200" b="1" dirty="0"/>
              <a:t>/library/</a:t>
            </a:r>
            <a:r>
              <a:rPr lang="en-US" sz="1200" b="1" dirty="0" err="1"/>
              <a:t>pickle.html</a:t>
            </a:r>
            <a:endParaRPr lang="en-US" sz="12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464300" y="1511300"/>
            <a:ext cx="2324100" cy="1066800"/>
          </a:xfrm>
          <a:prstGeom prst="wedgeRoundRectCallout">
            <a:avLst>
              <a:gd name="adj1" fmla="val -57465"/>
              <a:gd name="adj2" fmla="val 11607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63500" dist="63500" dir="2700000" algn="tl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Python documentation even mentions insecurities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317500" y="4291398"/>
            <a:ext cx="3479800" cy="2439601"/>
          </a:xfrm>
          <a:prstGeom prst="rightArrowCallout">
            <a:avLst>
              <a:gd name="adj1" fmla="val 17610"/>
              <a:gd name="adj2" fmla="val 16150"/>
              <a:gd name="adj3" fmla="val 23948"/>
              <a:gd name="adj4" fmla="val 79188"/>
            </a:avLst>
          </a:prstGeom>
          <a:solidFill>
            <a:schemeClr val="bg1"/>
          </a:solidFill>
          <a:ln w="28575" cmpd="sng">
            <a:solidFill>
              <a:schemeClr val="accent3">
                <a:lumMod val="75000"/>
              </a:schemeClr>
            </a:solidFill>
          </a:ln>
          <a:effectLst>
            <a:outerShdw blurRad="39999" dist="63500" dir="2700000" algn="bl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8000"/>
                </a:solidFill>
              </a:rPr>
              <a:t>i</a:t>
            </a:r>
            <a:r>
              <a:rPr lang="en-US" sz="1400" dirty="0" smtClean="0">
                <a:solidFill>
                  <a:srgbClr val="008000"/>
                </a:solidFill>
              </a:rPr>
              <a:t>mport pickle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class </a:t>
            </a:r>
            <a:r>
              <a:rPr lang="en-US" sz="1400" dirty="0" err="1" smtClean="0">
                <a:solidFill>
                  <a:srgbClr val="008000"/>
                </a:solidFill>
              </a:rPr>
              <a:t>ObjectToBePickled</a:t>
            </a:r>
            <a:r>
              <a:rPr lang="en-US" sz="1400" dirty="0" smtClean="0">
                <a:solidFill>
                  <a:srgbClr val="008000"/>
                </a:solidFill>
              </a:rPr>
              <a:t>: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>
                <a:solidFill>
                  <a:srgbClr val="008000"/>
                </a:solidFill>
              </a:rPr>
              <a:t>    </a:t>
            </a:r>
            <a:r>
              <a:rPr lang="en-US" sz="1400" dirty="0" err="1">
                <a:solidFill>
                  <a:srgbClr val="008000"/>
                </a:solidFill>
              </a:rPr>
              <a:t>def</a:t>
            </a:r>
            <a:r>
              <a:rPr lang="en-US" sz="1400" dirty="0">
                <a:solidFill>
                  <a:srgbClr val="008000"/>
                </a:solidFill>
              </a:rPr>
              <a:t> __</a:t>
            </a:r>
            <a:r>
              <a:rPr lang="en-US" sz="1400" dirty="0" err="1">
                <a:solidFill>
                  <a:srgbClr val="008000"/>
                </a:solidFill>
              </a:rPr>
              <a:t>init</a:t>
            </a:r>
            <a:r>
              <a:rPr lang="en-US" sz="1400" dirty="0">
                <a:solidFill>
                  <a:srgbClr val="008000"/>
                </a:solidFill>
              </a:rPr>
              <a:t>__(self, x):</a:t>
            </a:r>
          </a:p>
          <a:p>
            <a:pPr lvl="1"/>
            <a:r>
              <a:rPr lang="en-US" sz="1400" dirty="0" err="1">
                <a:solidFill>
                  <a:srgbClr val="008000"/>
                </a:solidFill>
              </a:rPr>
              <a:t>s</a:t>
            </a:r>
            <a:r>
              <a:rPr lang="en-US" sz="1400" dirty="0" err="1" smtClean="0">
                <a:solidFill>
                  <a:srgbClr val="008000"/>
                </a:solidFill>
              </a:rPr>
              <a:t>elf.string</a:t>
            </a:r>
            <a:r>
              <a:rPr lang="en-US" sz="1400" dirty="0" smtClean="0">
                <a:solidFill>
                  <a:srgbClr val="008000"/>
                </a:solidFill>
              </a:rPr>
              <a:t> = ‘Hello World’</a:t>
            </a:r>
          </a:p>
          <a:p>
            <a:pPr lvl="1"/>
            <a:r>
              <a:rPr lang="en-US" sz="1400" dirty="0" err="1">
                <a:solidFill>
                  <a:srgbClr val="008000"/>
                </a:solidFill>
              </a:rPr>
              <a:t>s</a:t>
            </a:r>
            <a:r>
              <a:rPr lang="en-US" sz="1400" dirty="0" err="1" smtClean="0">
                <a:solidFill>
                  <a:srgbClr val="008000"/>
                </a:solidFill>
              </a:rPr>
              <a:t>elf.list</a:t>
            </a:r>
            <a:r>
              <a:rPr lang="en-US" sz="1400" dirty="0" smtClean="0">
                <a:solidFill>
                  <a:srgbClr val="008000"/>
                </a:solidFill>
              </a:rPr>
              <a:t> = [‘</a:t>
            </a:r>
            <a:r>
              <a:rPr lang="en-US" sz="1400" dirty="0" err="1" smtClean="0">
                <a:solidFill>
                  <a:srgbClr val="008000"/>
                </a:solidFill>
              </a:rPr>
              <a:t>objects’,’in’,’list</a:t>
            </a:r>
            <a:r>
              <a:rPr lang="en-US" sz="1400" dirty="0" smtClean="0">
                <a:solidFill>
                  <a:srgbClr val="008000"/>
                </a:solidFill>
              </a:rPr>
              <a:t>’]</a:t>
            </a:r>
          </a:p>
          <a:p>
            <a:pPr lvl="1"/>
            <a:r>
              <a:rPr lang="en-US" sz="1400" dirty="0" err="1">
                <a:solidFill>
                  <a:srgbClr val="008000"/>
                </a:solidFill>
              </a:rPr>
              <a:t>s</a:t>
            </a:r>
            <a:r>
              <a:rPr lang="en-US" sz="1400" dirty="0" err="1" smtClean="0">
                <a:solidFill>
                  <a:srgbClr val="008000"/>
                </a:solidFill>
              </a:rPr>
              <a:t>elf.dict</a:t>
            </a:r>
            <a:r>
              <a:rPr lang="en-US" sz="1400" dirty="0" smtClean="0">
                <a:solidFill>
                  <a:srgbClr val="008000"/>
                </a:solidFill>
              </a:rPr>
              <a:t> = {‘</a:t>
            </a:r>
            <a:r>
              <a:rPr lang="en-US" sz="1400" dirty="0" err="1" smtClean="0">
                <a:solidFill>
                  <a:srgbClr val="008000"/>
                </a:solidFill>
              </a:rPr>
              <a:t>key’:’value</a:t>
            </a:r>
            <a:r>
              <a:rPr lang="en-US" sz="1400" dirty="0" smtClean="0">
                <a:solidFill>
                  <a:srgbClr val="008000"/>
                </a:solidFill>
              </a:rPr>
              <a:t>’}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obj</a:t>
            </a:r>
            <a:r>
              <a:rPr lang="en-US" sz="1400" dirty="0" smtClean="0">
                <a:solidFill>
                  <a:srgbClr val="008000"/>
                </a:solidFill>
              </a:rPr>
              <a:t> = </a:t>
            </a:r>
            <a:r>
              <a:rPr lang="en-US" sz="1400" dirty="0" err="1" smtClean="0">
                <a:solidFill>
                  <a:srgbClr val="008000"/>
                </a:solidFill>
              </a:rPr>
              <a:t>OjectToBePickled</a:t>
            </a:r>
            <a:r>
              <a:rPr lang="en-US" sz="1400" dirty="0" smtClean="0">
                <a:solidFill>
                  <a:srgbClr val="008000"/>
                </a:solidFill>
              </a:rPr>
              <a:t>();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pickledObj</a:t>
            </a:r>
            <a:r>
              <a:rPr lang="en-US" sz="1400" dirty="0" smtClean="0">
                <a:solidFill>
                  <a:srgbClr val="008000"/>
                </a:solidFill>
              </a:rPr>
              <a:t> = </a:t>
            </a:r>
            <a:r>
              <a:rPr lang="en-US" sz="1400" dirty="0" err="1" smtClean="0">
                <a:solidFill>
                  <a:srgbClr val="008000"/>
                </a:solidFill>
              </a:rPr>
              <a:t>pickle.dumps</a:t>
            </a:r>
            <a:r>
              <a:rPr lang="en-US" sz="1400" dirty="0" smtClean="0">
                <a:solidFill>
                  <a:srgbClr val="008000"/>
                </a:solidFill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</a:rPr>
              <a:t>obj</a:t>
            </a:r>
            <a:r>
              <a:rPr lang="en-US" sz="1400" dirty="0" smtClean="0">
                <a:solidFill>
                  <a:srgbClr val="008000"/>
                </a:solidFill>
              </a:rPr>
              <a:t>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5118100"/>
            <a:ext cx="1663700" cy="800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3">
                <a:lumMod val="75000"/>
              </a:schemeClr>
            </a:solidFill>
          </a:ln>
          <a:effectLst>
            <a:outerShdw blurRad="39999" dist="63500" dir="2700000" algn="bl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660066"/>
                </a:solidFill>
              </a:rPr>
              <a:t>pickledObj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Left Arrow Callout 12"/>
          <p:cNvSpPr/>
          <p:nvPr/>
        </p:nvSpPr>
        <p:spPr>
          <a:xfrm>
            <a:off x="5613400" y="4278699"/>
            <a:ext cx="3340100" cy="2439601"/>
          </a:xfrm>
          <a:prstGeom prst="leftArrowCallout">
            <a:avLst>
              <a:gd name="adj1" fmla="val 17713"/>
              <a:gd name="adj2" fmla="val 17191"/>
              <a:gd name="adj3" fmla="val 21876"/>
              <a:gd name="adj4" fmla="val 78492"/>
            </a:avLst>
          </a:prstGeom>
          <a:solidFill>
            <a:schemeClr val="bg1"/>
          </a:solidFill>
          <a:ln w="28575" cmpd="sng">
            <a:solidFill>
              <a:srgbClr val="3D5185"/>
            </a:solidFill>
          </a:ln>
          <a:effectLst>
            <a:outerShdw blurRad="63500" dist="63500" dir="2700000" algn="bl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n w="3175" cmpd="sng">
                  <a:noFill/>
                </a:ln>
                <a:solidFill>
                  <a:srgbClr val="008000"/>
                </a:solidFill>
              </a:rPr>
              <a:t>i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mport pickle</a:t>
            </a:r>
          </a:p>
          <a:p>
            <a:endParaRPr lang="en-US" sz="1400" dirty="0" smtClean="0">
              <a:ln w="3175" cmpd="sng">
                <a:noFill/>
              </a:ln>
              <a:solidFill>
                <a:srgbClr val="008000"/>
              </a:solidFill>
            </a:endParaRPr>
          </a:p>
          <a:p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‘’’Object is Reconstructed’’’</a:t>
            </a:r>
            <a:endParaRPr lang="en-US" sz="1400" dirty="0">
              <a:ln w="3175" cmpd="sng">
                <a:noFill/>
              </a:ln>
              <a:solidFill>
                <a:srgbClr val="008000"/>
              </a:solidFill>
            </a:endParaRPr>
          </a:p>
          <a:p>
            <a:endParaRPr lang="en-US" sz="1400" dirty="0">
              <a:ln w="3175" cmpd="sng">
                <a:noFill/>
              </a:ln>
              <a:solidFill>
                <a:srgbClr val="008000"/>
              </a:solidFill>
            </a:endParaRPr>
          </a:p>
          <a:p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obj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 =  </a:t>
            </a:r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pickle.loads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(</a:t>
            </a:r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pickledObj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)</a:t>
            </a:r>
          </a:p>
          <a:p>
            <a:endParaRPr lang="en-US" sz="1400" dirty="0">
              <a:ln w="3175" cmpd="sng">
                <a:noFill/>
              </a:ln>
              <a:solidFill>
                <a:srgbClr val="008000"/>
              </a:solidFill>
            </a:endParaRPr>
          </a:p>
          <a:p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print </a:t>
            </a:r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obj.string</a:t>
            </a:r>
            <a:endParaRPr lang="en-US" sz="1400" dirty="0" smtClean="0">
              <a:ln w="3175" cmpd="sng">
                <a:noFill/>
              </a:ln>
              <a:solidFill>
                <a:srgbClr val="008000"/>
              </a:solidFill>
            </a:endParaRPr>
          </a:p>
          <a:p>
            <a:r>
              <a:rPr lang="en-US" sz="1400" dirty="0">
                <a:ln w="3175" cmpd="sng">
                  <a:noFill/>
                </a:ln>
                <a:solidFill>
                  <a:srgbClr val="008000"/>
                </a:solidFill>
              </a:rPr>
              <a:t>p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rint </a:t>
            </a:r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obj.list</a:t>
            </a:r>
            <a:endParaRPr lang="en-US" sz="1400" dirty="0" smtClean="0">
              <a:ln w="3175" cmpd="sng">
                <a:noFill/>
              </a:ln>
              <a:solidFill>
                <a:srgbClr val="008000"/>
              </a:solidFill>
            </a:endParaRPr>
          </a:p>
          <a:p>
            <a:r>
              <a:rPr lang="en-US" sz="1400" dirty="0">
                <a:ln w="3175" cmpd="sng">
                  <a:noFill/>
                </a:ln>
                <a:solidFill>
                  <a:srgbClr val="008000"/>
                </a:solidFill>
              </a:rPr>
              <a:t>p</a:t>
            </a:r>
            <a:r>
              <a:rPr lang="en-US" sz="1400" dirty="0" smtClean="0">
                <a:ln w="3175" cmpd="sng">
                  <a:noFill/>
                </a:ln>
                <a:solidFill>
                  <a:srgbClr val="008000"/>
                </a:solidFill>
              </a:rPr>
              <a:t>rint </a:t>
            </a:r>
            <a:r>
              <a:rPr lang="en-US" sz="1400" dirty="0" err="1" smtClean="0">
                <a:ln w="3175" cmpd="sng">
                  <a:noFill/>
                </a:ln>
                <a:solidFill>
                  <a:srgbClr val="008000"/>
                </a:solidFill>
              </a:rPr>
              <a:t>obj.dict</a:t>
            </a:r>
            <a:endParaRPr lang="en-US" sz="1400" dirty="0" smtClean="0">
              <a:ln w="3175" cmpd="sng">
                <a:noFill/>
              </a:ln>
              <a:solidFill>
                <a:srgbClr val="008000"/>
              </a:solidFill>
            </a:endParaRPr>
          </a:p>
          <a:p>
            <a:endParaRPr lang="en-US" sz="1400" dirty="0">
              <a:ln w="3175" cmpd="sng">
                <a:noFill/>
              </a:ln>
              <a:solidFill>
                <a:srgbClr val="008000"/>
              </a:solidFill>
            </a:endParaRPr>
          </a:p>
          <a:p>
            <a:endParaRPr lang="en-US" sz="1400" dirty="0">
              <a:ln w="3175" cmpd="sng">
                <a:noFill/>
              </a:ln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574800" y="132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pickle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690132"/>
            <a:ext cx="3416300" cy="45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360"/>
            <a:ext cx="7353300" cy="735958"/>
          </a:xfrm>
        </p:spPr>
        <p:txBody>
          <a:bodyPr/>
          <a:lstStyle/>
          <a:p>
            <a:r>
              <a:rPr lang="en-US" dirty="0" smtClean="0"/>
              <a:t>Sour Pickles @ </a:t>
            </a:r>
            <a:r>
              <a:rPr lang="en-US" dirty="0" err="1" smtClean="0"/>
              <a:t>Blackhat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5" y="1752600"/>
            <a:ext cx="9276296" cy="4559300"/>
          </a:xfrm>
        </p:spPr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Blackhat</a:t>
            </a:r>
            <a:r>
              <a:rPr lang="en-US" dirty="0" smtClean="0"/>
              <a:t> USA 2011 – Marco </a:t>
            </a:r>
            <a:r>
              <a:rPr lang="en-US" dirty="0" err="1" smtClean="0"/>
              <a:t>Slaviero</a:t>
            </a:r>
            <a:r>
              <a:rPr lang="en-US" dirty="0" smtClean="0"/>
              <a:t> – </a:t>
            </a:r>
            <a:r>
              <a:rPr lang="en-US" dirty="0" err="1" smtClean="0"/>
              <a:t>SensePost</a:t>
            </a:r>
            <a:r>
              <a:rPr lang="en-US" dirty="0" smtClean="0"/>
              <a:t> – “Sour Pickles”.</a:t>
            </a:r>
          </a:p>
          <a:p>
            <a:endParaRPr lang="en-US" dirty="0"/>
          </a:p>
          <a:p>
            <a:r>
              <a:rPr lang="en-US" dirty="0" smtClean="0"/>
              <a:t>* Python Pickle exploitation  and </a:t>
            </a:r>
            <a:r>
              <a:rPr lang="en-US" dirty="0"/>
              <a:t>arbitrary code </a:t>
            </a:r>
            <a:r>
              <a:rPr lang="en-US" dirty="0" smtClean="0"/>
              <a:t>injection and vulnerabilities.</a:t>
            </a:r>
          </a:p>
          <a:p>
            <a:endParaRPr lang="en-US" dirty="0"/>
          </a:p>
          <a:p>
            <a:r>
              <a:rPr lang="en-US" dirty="0" smtClean="0"/>
              <a:t>* </a:t>
            </a:r>
            <a:r>
              <a:rPr lang="en-US" dirty="0"/>
              <a:t>P</a:t>
            </a:r>
            <a:r>
              <a:rPr lang="en-US" dirty="0" smtClean="0"/>
              <a:t>resentation available online:</a:t>
            </a:r>
          </a:p>
          <a:p>
            <a:r>
              <a:rPr lang="en-US" dirty="0" smtClean="0"/>
              <a:t>         </a:t>
            </a:r>
            <a:r>
              <a:rPr lang="en-US" dirty="0"/>
              <a:t>* Slides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Blackhat Media - Sour Pickles Slides [PDF]</a:t>
            </a:r>
            <a:endParaRPr lang="en-US" dirty="0" smtClean="0"/>
          </a:p>
          <a:p>
            <a:r>
              <a:rPr lang="en-US" dirty="0" smtClean="0"/>
              <a:t>         * Whitepaper – </a:t>
            </a:r>
            <a:r>
              <a:rPr lang="en-US" dirty="0" smtClean="0">
                <a:hlinkClick r:id="rId3"/>
              </a:rPr>
              <a:t>Blackhat Media - Sour Pickles Whitepaper [PDF]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* Tools Released for Pickle Exploitation: </a:t>
            </a:r>
            <a:r>
              <a:rPr lang="en-US" dirty="0" smtClean="0">
                <a:hlinkClick r:id="rId4"/>
              </a:rPr>
              <a:t>Anapickle.py</a:t>
            </a:r>
            <a:r>
              <a:rPr lang="en-US" dirty="0" smtClean="0"/>
              <a:t> / </a:t>
            </a:r>
            <a:r>
              <a:rPr lang="en-US" dirty="0" smtClean="0">
                <a:hlinkClick r:id="rId5"/>
              </a:rPr>
              <a:t>Converttopickle.py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578"/>
            <a:ext cx="3163174" cy="754240"/>
          </a:xfrm>
        </p:spPr>
        <p:txBody>
          <a:bodyPr>
            <a:normAutofit/>
          </a:bodyPr>
          <a:lstStyle/>
          <a:p>
            <a:r>
              <a:rPr lang="en-US" dirty="0" smtClean="0"/>
              <a:t>Problem?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3" y="1498600"/>
            <a:ext cx="8686801" cy="4853657"/>
          </a:xfrm>
          <a:solidFill>
            <a:schemeClr val="bg2">
              <a:alpha val="22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* Can be modified:</a:t>
            </a:r>
          </a:p>
          <a:p>
            <a:r>
              <a:rPr lang="en-US" dirty="0" smtClean="0"/>
              <a:t>	* In transit via Man in the Middle (MITM Attack)</a:t>
            </a:r>
          </a:p>
          <a:p>
            <a:r>
              <a:rPr lang="en-US" dirty="0"/>
              <a:t>	</a:t>
            </a:r>
            <a:r>
              <a:rPr lang="en-US" dirty="0" smtClean="0"/>
              <a:t>* While at rest prior to </a:t>
            </a:r>
            <a:r>
              <a:rPr lang="en-US" dirty="0" err="1" smtClean="0"/>
              <a:t>unpickling</a:t>
            </a:r>
            <a:r>
              <a:rPr lang="en-US" dirty="0" smtClean="0"/>
              <a:t> (deserialization)</a:t>
            </a:r>
          </a:p>
          <a:p>
            <a:endParaRPr lang="en-US" dirty="0" smtClean="0"/>
          </a:p>
          <a:p>
            <a:r>
              <a:rPr lang="en-US" dirty="0" smtClean="0"/>
              <a:t>Absence of Features:</a:t>
            </a:r>
            <a:endParaRPr lang="en-US" dirty="0"/>
          </a:p>
          <a:p>
            <a:r>
              <a:rPr lang="en-US" dirty="0" smtClean="0"/>
              <a:t>	* </a:t>
            </a:r>
            <a:r>
              <a:rPr lang="en-US" dirty="0"/>
              <a:t>T</a:t>
            </a:r>
            <a:r>
              <a:rPr lang="en-US" dirty="0" smtClean="0"/>
              <a:t>rust based model for handling pickles securely</a:t>
            </a:r>
          </a:p>
          <a:p>
            <a:r>
              <a:rPr lang="en-US" dirty="0" smtClean="0"/>
              <a:t>	* </a:t>
            </a:r>
            <a:r>
              <a:rPr lang="en-US" dirty="0"/>
              <a:t>L</a:t>
            </a:r>
            <a:r>
              <a:rPr lang="en-US" dirty="0" smtClean="0"/>
              <a:t>ibraries addressing issues using modern strong cryptography</a:t>
            </a:r>
          </a:p>
          <a:p>
            <a:endParaRPr lang="en-US" dirty="0"/>
          </a:p>
          <a:p>
            <a:r>
              <a:rPr lang="en-US" dirty="0" smtClean="0"/>
              <a:t>* Projects that attempt to address these problems: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hlinkClick r:id="rId3"/>
              </a:rPr>
              <a:t>Trusted Pickles</a:t>
            </a:r>
            <a:r>
              <a:rPr lang="en-US" dirty="0" smtClean="0"/>
              <a:t> – http</a:t>
            </a:r>
            <a:r>
              <a:rPr lang="en-US" dirty="0"/>
              <a:t>://</a:t>
            </a:r>
            <a:r>
              <a:rPr lang="en-US" dirty="0" err="1"/>
              <a:t>trustedpickle.sourceforge.net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* Proprietary Public Key Algorithm </a:t>
            </a:r>
            <a:br>
              <a:rPr lang="en-US" dirty="0" smtClean="0"/>
            </a:br>
            <a:r>
              <a:rPr lang="en-US" dirty="0" smtClean="0"/>
              <a:t>		* No use of publicly available cryptographic methods 			* Confidentiality not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87"/>
            <a:ext cx="5791200" cy="1885731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Words about </a:t>
            </a:r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CIA Triad of Cryptography</a:t>
            </a:r>
            <a:endParaRPr lang="en-US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2451100" y="3009900"/>
            <a:ext cx="3543300" cy="2870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3760" y="2501900"/>
            <a:ext cx="248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Confidentiality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4299" y="5936004"/>
            <a:ext cx="236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Authentication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500" y="595250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Integrity 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9300" cy="2285682"/>
          </a:xfrm>
        </p:spPr>
        <p:txBody>
          <a:bodyPr>
            <a:normAutofit/>
          </a:bodyPr>
          <a:lstStyle/>
          <a:p>
            <a:r>
              <a:rPr lang="en-US" dirty="0" smtClean="0"/>
              <a:t>A few Words about Cryptography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Weak / Questionable / Outdated  Cryptography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83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Data Encryption Standard (DES) – Also known as the Lucifer Cipher(predecessor to DES) created by IBM.</a:t>
            </a:r>
          </a:p>
          <a:p>
            <a:r>
              <a:rPr lang="en-US" dirty="0" smtClean="0"/>
              <a:t>	* 56-bit Symmetric Key</a:t>
            </a:r>
          </a:p>
          <a:p>
            <a:r>
              <a:rPr lang="en-US" dirty="0"/>
              <a:t>	</a:t>
            </a:r>
            <a:r>
              <a:rPr lang="en-US" dirty="0" smtClean="0"/>
              <a:t>* Created in 1973-1974</a:t>
            </a:r>
          </a:p>
          <a:p>
            <a:r>
              <a:rPr lang="en-US" dirty="0" smtClean="0"/>
              <a:t>	* Known attacks</a:t>
            </a:r>
          </a:p>
          <a:p>
            <a:r>
              <a:rPr lang="en-US" dirty="0" smtClean="0"/>
              <a:t>	</a:t>
            </a:r>
            <a:r>
              <a:rPr lang="en-US" dirty="0"/>
              <a:t>* Universities of Bochum and Kiel, </a:t>
            </a:r>
            <a:r>
              <a:rPr lang="en-US" dirty="0" smtClean="0"/>
              <a:t>Germany build a </a:t>
            </a:r>
          </a:p>
          <a:p>
            <a:r>
              <a:rPr lang="en-US" dirty="0"/>
              <a:t>	 </a:t>
            </a:r>
            <a:r>
              <a:rPr lang="en-US" dirty="0" smtClean="0"/>
              <a:t>  machine that can break DES within 24 hours.</a:t>
            </a:r>
          </a:p>
          <a:p>
            <a:r>
              <a:rPr lang="en-US" dirty="0" smtClean="0"/>
              <a:t>* </a:t>
            </a:r>
            <a:r>
              <a:rPr lang="en-US" dirty="0" err="1" smtClean="0"/>
              <a:t>Rivest</a:t>
            </a:r>
            <a:r>
              <a:rPr lang="en-US" dirty="0"/>
              <a:t>, Shamir and </a:t>
            </a:r>
            <a:r>
              <a:rPr lang="en-US" dirty="0" err="1" smtClean="0"/>
              <a:t>Adleman</a:t>
            </a:r>
            <a:r>
              <a:rPr lang="en-US" dirty="0" smtClean="0"/>
              <a:t> (RSA) – “First” Public Key or  Asymmetric Cipher – Capable of Signing</a:t>
            </a:r>
          </a:p>
          <a:p>
            <a:r>
              <a:rPr lang="en-US" dirty="0" smtClean="0"/>
              <a:t>	* 1024-bit, 2048-bit, 4096-bit Asymmetric Key</a:t>
            </a:r>
          </a:p>
          <a:p>
            <a:r>
              <a:rPr lang="en-US" dirty="0" smtClean="0"/>
              <a:t>	* Published in 1978</a:t>
            </a:r>
          </a:p>
          <a:p>
            <a:r>
              <a:rPr lang="en-US" dirty="0"/>
              <a:t>	</a:t>
            </a:r>
            <a:r>
              <a:rPr lang="en-US" dirty="0" smtClean="0"/>
              <a:t>* Known attacks</a:t>
            </a:r>
          </a:p>
        </p:txBody>
      </p:sp>
    </p:spTree>
    <p:extLst>
      <p:ext uri="{BB962C8B-B14F-4D97-AF65-F5344CB8AC3E}">
        <p14:creationId xmlns:p14="http://schemas.microsoft.com/office/powerpoint/2010/main" val="28233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7761</TotalTime>
  <Words>670</Words>
  <Application>Microsoft Macintosh PowerPoint</Application>
  <PresentationFormat>On-screen Show (4:3)</PresentationFormat>
  <Paragraphs>165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PowerPoint Presentation</vt:lpstr>
      <vt:lpstr>PowerPoint Presentation</vt:lpstr>
      <vt:lpstr>Background</vt:lpstr>
      <vt:lpstr>Agenda</vt:lpstr>
      <vt:lpstr>What Are Pickles ?</vt:lpstr>
      <vt:lpstr>Sour Pickles @ Blackhat</vt:lpstr>
      <vt:lpstr>Problem? </vt:lpstr>
      <vt:lpstr>A few Words about Cryptography  CIA Triad of Cryptography</vt:lpstr>
      <vt:lpstr>A few Words about Cryptography  Weak / Questionable / Outdated  Cryptography</vt:lpstr>
      <vt:lpstr>A few Words about Cryptography  Security of Ciphers</vt:lpstr>
      <vt:lpstr>A few Words about Cryptography  Modern Strong Cryptography</vt:lpstr>
      <vt:lpstr>Practical Application of Cryptography</vt:lpstr>
      <vt:lpstr>Code Implementation</vt:lpstr>
      <vt:lpstr>QUICK DEMO</vt:lpstr>
      <vt:lpstr>Introducing Sweet Pickle Brine</vt:lpstr>
      <vt:lpstr>Questions / Comments ?</vt:lpstr>
      <vt:lpstr>PowerPoint Presentation</vt:lpstr>
    </vt:vector>
  </TitlesOfParts>
  <Company>University of Advancing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Pickles _x0010_  Securing Python Serialized Objects through  use of Modern Strong Cryptography  </dc:title>
  <dc:creator>Chase Schultz</dc:creator>
  <cp:lastModifiedBy>Chase Schultz</cp:lastModifiedBy>
  <cp:revision>90</cp:revision>
  <dcterms:created xsi:type="dcterms:W3CDTF">2011-10-22T00:34:20Z</dcterms:created>
  <dcterms:modified xsi:type="dcterms:W3CDTF">2011-11-11T02:32:48Z</dcterms:modified>
</cp:coreProperties>
</file>