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59" r:id="rId6"/>
    <p:sldId id="260" r:id="rId7"/>
    <p:sldId id="263" r:id="rId8"/>
    <p:sldId id="264" r:id="rId9"/>
    <p:sldId id="265" r:id="rId10"/>
    <p:sldId id="266" r:id="rId11"/>
    <p:sldId id="269" r:id="rId12"/>
    <p:sldId id="272" r:id="rId13"/>
    <p:sldId id="271" r:id="rId14"/>
    <p:sldId id="270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76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ounded Rectangle 7"/>
          <p:cNvSpPr/>
          <p:nvPr userDrawn="1"/>
        </p:nvSpPr>
        <p:spPr>
          <a:xfrm>
            <a:off x="762000" y="2209800"/>
            <a:ext cx="7620000" cy="1295400"/>
          </a:xfrm>
          <a:prstGeom prst="roundRect">
            <a:avLst>
              <a:gd name="adj" fmla="val 13346"/>
            </a:avLst>
          </a:prstGeom>
          <a:solidFill>
            <a:schemeClr val="bg2">
              <a:alpha val="1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1600200" y="3962400"/>
            <a:ext cx="5791200" cy="2286000"/>
          </a:xfrm>
          <a:prstGeom prst="roundRect">
            <a:avLst>
              <a:gd name="adj" fmla="val 23055"/>
            </a:avLst>
          </a:prstGeom>
          <a:solidFill>
            <a:schemeClr val="bg2">
              <a:alpha val="1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86000"/>
            <a:ext cx="7391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4038600"/>
            <a:ext cx="5638800" cy="213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E5C5-DAA9-4967-8FE4-14A6E1E41B60}" type="datetimeFigureOut">
              <a:rPr lang="en-US" smtClean="0"/>
              <a:pPr/>
              <a:t>6/3/12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D957-35B8-4588-B0AA-4346BB3C51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9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E5C5-DAA9-4967-8FE4-14A6E1E41B60}" type="datetimeFigureOut">
              <a:rPr lang="en-US" smtClean="0"/>
              <a:pPr/>
              <a:t>6/3/12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D957-35B8-4588-B0AA-4346BB3C51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9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E5C5-DAA9-4967-8FE4-14A6E1E41B60}" type="datetimeFigureOut">
              <a:rPr lang="en-US" smtClean="0"/>
              <a:pPr/>
              <a:t>6/3/12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D957-35B8-4588-B0AA-4346BB3C51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4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E5C5-DAA9-4967-8FE4-14A6E1E41B60}" type="datetimeFigureOut">
              <a:rPr lang="en-US" smtClean="0"/>
              <a:pPr/>
              <a:t>6/3/12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D957-35B8-4588-B0AA-4346BB3C51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E5C5-DAA9-4967-8FE4-14A6E1E41B60}" type="datetimeFigureOut">
              <a:rPr lang="en-US" smtClean="0"/>
              <a:pPr/>
              <a:t>6/3/12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D957-35B8-4588-B0AA-4346BB3C51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1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E5C5-DAA9-4967-8FE4-14A6E1E41B60}" type="datetimeFigureOut">
              <a:rPr lang="en-US" smtClean="0"/>
              <a:pPr/>
              <a:t>6/3/12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D957-35B8-4588-B0AA-4346BB3C51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0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E5C5-DAA9-4967-8FE4-14A6E1E41B60}" type="datetimeFigureOut">
              <a:rPr lang="en-US" smtClean="0"/>
              <a:pPr/>
              <a:t>6/3/12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D957-35B8-4588-B0AA-4346BB3C51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9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E5C5-DAA9-4967-8FE4-14A6E1E41B60}" type="datetimeFigureOut">
              <a:rPr lang="en-US" smtClean="0"/>
              <a:pPr/>
              <a:t>6/3/12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D957-35B8-4588-B0AA-4346BB3C51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4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E5C5-DAA9-4967-8FE4-14A6E1E41B60}" type="datetimeFigureOut">
              <a:rPr lang="en-US" smtClean="0"/>
              <a:pPr/>
              <a:t>6/3/12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D957-35B8-4588-B0AA-4346BB3C51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4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E5C5-DAA9-4967-8FE4-14A6E1E41B60}" type="datetimeFigureOut">
              <a:rPr lang="en-US" smtClean="0"/>
              <a:pPr/>
              <a:t>6/3/12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D957-35B8-4588-B0AA-4346BB3C51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9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E5C5-DAA9-4967-8FE4-14A6E1E41B60}" type="datetimeFigureOut">
              <a:rPr lang="en-US" smtClean="0"/>
              <a:pPr/>
              <a:t>6/3/12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D957-35B8-4588-B0AA-4346BB3C51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4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>
          <a:xfrm>
            <a:off x="304800" y="1600200"/>
            <a:ext cx="8534400" cy="4648200"/>
          </a:xfrm>
          <a:prstGeom prst="roundRect">
            <a:avLst>
              <a:gd name="adj" fmla="val 3959"/>
            </a:avLst>
          </a:prstGeom>
          <a:solidFill>
            <a:schemeClr val="bg2">
              <a:alpha val="1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>
            <a:off x="609600" y="304800"/>
            <a:ext cx="7924800" cy="1066800"/>
          </a:xfrm>
          <a:prstGeom prst="roundRect">
            <a:avLst>
              <a:gd name="adj" fmla="val 17891"/>
            </a:avLst>
          </a:prstGeom>
          <a:solidFill>
            <a:schemeClr val="bg2">
              <a:alpha val="1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@f47h3r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Chase Schultz - UAT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2D957-35B8-4588-B0AA-4346BB3C51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2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ln>
            <a:solidFill>
              <a:schemeClr val="tx1">
                <a:alpha val="85000"/>
              </a:schemeClr>
            </a:solidFill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4000" b="1" kern="1200">
          <a:ln>
            <a:solidFill>
              <a:schemeClr val="tx1">
                <a:alpha val="8500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b="1" kern="1200">
          <a:ln>
            <a:solidFill>
              <a:schemeClr val="tx1">
                <a:alpha val="8500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ln>
            <a:solidFill>
              <a:schemeClr val="tx1">
                <a:alpha val="8500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kern="1200">
          <a:ln>
            <a:solidFill>
              <a:schemeClr val="tx1">
                <a:alpha val="8500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b="1" kern="1200">
          <a:ln>
            <a:solidFill>
              <a:schemeClr val="tx1">
                <a:alpha val="8500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47h3r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aka/noVNC" TargetMode="External"/><Relationship Id="rId4" Type="http://schemas.openxmlformats.org/officeDocument/2006/relationships/hyperlink" Target="http://libvncserver.sourceforge.net" TargetMode="External"/><Relationship Id="rId5" Type="http://schemas.openxmlformats.org/officeDocument/2006/relationships/hyperlink" Target="https://code.google.com/p/web2socke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google.com/p/sipml5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chaschul@uat.edu" TargetMode="External"/><Relationship Id="rId4" Type="http://schemas.openxmlformats.org/officeDocument/2006/relationships/hyperlink" Target="http://www.0x539.us" TargetMode="External"/><Relationship Id="rId5" Type="http://schemas.openxmlformats.org/officeDocument/2006/relationships/hyperlink" Target="mailto:f47h3r@0x539.us" TargetMode="External"/><Relationship Id="rId6" Type="http://schemas.openxmlformats.org/officeDocument/2006/relationships/hyperlink" Target="https://github.com/f47h3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at.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ools.ietf.org/html/rfc6455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2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Technical Look at </a:t>
            </a:r>
            <a:r>
              <a:rPr lang="en-US" dirty="0" err="1" smtClean="0"/>
              <a:t>WebSockets</a:t>
            </a:r>
            <a:endParaRPr lang="en-US" dirty="0"/>
          </a:p>
        </p:txBody>
      </p:sp>
      <p:pic>
        <p:nvPicPr>
          <p:cNvPr id="6" name="Picture 5" descr="Screen Shot 2012-06-07 at 4.38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814635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5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and Profit w/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/>
              <a:t>Github</a:t>
            </a:r>
            <a:r>
              <a:rPr lang="en-US" sz="2800" dirty="0" smtClean="0"/>
              <a:t>: </a:t>
            </a:r>
            <a:r>
              <a:rPr lang="en-US" sz="2800" dirty="0" smtClean="0">
                <a:hlinkClick r:id="rId2"/>
              </a:rPr>
              <a:t>https://github.com/f47h3r/wsffap/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1425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Egress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many of you watch / filter egress traffic?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many of you watch / filter </a:t>
            </a:r>
          </a:p>
          <a:p>
            <a:pPr marL="0" indent="0">
              <a:buNone/>
            </a:pPr>
            <a:r>
              <a:rPr lang="en-US" dirty="0" smtClean="0"/>
              <a:t>SSL/TLS traffic?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53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Projects that use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HTML5 SIP Phone:</a:t>
            </a:r>
          </a:p>
          <a:p>
            <a:pPr marL="0" indent="0">
              <a:buNone/>
            </a:pPr>
            <a:r>
              <a:rPr lang="en-US" sz="2400" dirty="0" smtClean="0"/>
              <a:t>    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://code.google.com/p/sipml5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r>
              <a:rPr lang="en-US" dirty="0" err="1" smtClean="0"/>
              <a:t>noVNC</a:t>
            </a:r>
            <a:r>
              <a:rPr lang="en-US" dirty="0" smtClean="0"/>
              <a:t> / </a:t>
            </a:r>
            <a:r>
              <a:rPr lang="en-US" dirty="0" err="1" smtClean="0"/>
              <a:t>libvncserver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     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://github.com/kanaka/</a:t>
            </a:r>
            <a:r>
              <a:rPr lang="en-US" sz="2400" dirty="0" smtClean="0">
                <a:hlinkClick r:id="rId3"/>
              </a:rPr>
              <a:t>noVNC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libvncserver.sourceforge.net</a:t>
            </a:r>
            <a:endParaRPr lang="en-US" sz="2400" dirty="0" smtClean="0"/>
          </a:p>
          <a:p>
            <a:r>
              <a:rPr lang="en-US" sz="3200" dirty="0" smtClean="0"/>
              <a:t>Web2Socket – </a:t>
            </a:r>
            <a:r>
              <a:rPr lang="en-US" sz="3200" dirty="0" err="1" smtClean="0"/>
              <a:t>WebSocket</a:t>
            </a:r>
            <a:r>
              <a:rPr lang="en-US" sz="3200" dirty="0" smtClean="0"/>
              <a:t> to TCP</a:t>
            </a:r>
            <a:r>
              <a:rPr lang="en-US" sz="3200" dirty="0"/>
              <a:t>/</a:t>
            </a:r>
            <a:r>
              <a:rPr lang="en-US" sz="3200" dirty="0" smtClean="0"/>
              <a:t>IP Proxy: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dirty="0">
                <a:hlinkClick r:id="rId5"/>
              </a:rPr>
              <a:t>https://code.google.com/p/</a:t>
            </a:r>
            <a:r>
              <a:rPr lang="en-US" sz="2400" dirty="0" smtClean="0">
                <a:hlinkClick r:id="rId5"/>
              </a:rPr>
              <a:t>web2socket</a:t>
            </a:r>
            <a:r>
              <a:rPr lang="en-US" sz="2400" dirty="0" smtClean="0"/>
              <a:t> (Early </a:t>
            </a:r>
            <a:r>
              <a:rPr lang="en-US" sz="2400" dirty="0" err="1" smtClean="0"/>
              <a:t>Dev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300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Web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Headers</a:t>
            </a:r>
          </a:p>
          <a:p>
            <a:r>
              <a:rPr lang="en-US" dirty="0" smtClean="0"/>
              <a:t>Length of Connections</a:t>
            </a:r>
          </a:p>
          <a:p>
            <a:r>
              <a:rPr lang="en-US" dirty="0" smtClean="0"/>
              <a:t>SSL/TLS Proxy (Legal Implications)</a:t>
            </a:r>
          </a:p>
          <a:p>
            <a:r>
              <a:rPr lang="en-US" dirty="0" smtClean="0"/>
              <a:t>Snort / IDS / IPS - Rule Sets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00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mtClean="0"/>
              <a:t>	      </a:t>
            </a:r>
            <a:r>
              <a:rPr lang="en-US" sz="960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8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Defending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038600"/>
            <a:ext cx="6096000" cy="21336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Security Issues </a:t>
            </a:r>
            <a:r>
              <a:rPr lang="en-US" sz="2800" dirty="0">
                <a:solidFill>
                  <a:schemeClr val="bg1"/>
                </a:solidFill>
              </a:rPr>
              <a:t>&amp;</a:t>
            </a:r>
            <a:r>
              <a:rPr lang="en-US" sz="2800" dirty="0" smtClean="0">
                <a:solidFill>
                  <a:schemeClr val="bg1"/>
                </a:solidFill>
              </a:rPr>
              <a:t> HTML5 </a:t>
            </a:r>
            <a:r>
              <a:rPr lang="en-US" sz="2800" dirty="0" err="1" smtClean="0">
                <a:solidFill>
                  <a:schemeClr val="bg1"/>
                </a:solidFill>
              </a:rPr>
              <a:t>WebSockets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Chase Schultz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University of Advancing Technology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Undergraduate Network Security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799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000" dirty="0" smtClean="0"/>
              <a:t>University </a:t>
            </a:r>
            <a:r>
              <a:rPr lang="en-US" sz="2000" dirty="0"/>
              <a:t>of Advancing Technology – </a:t>
            </a:r>
            <a:r>
              <a:rPr lang="en-US" sz="2000" dirty="0">
                <a:hlinkClick r:id="rId2"/>
              </a:rPr>
              <a:t>http://www.uat.edu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Network Security Student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hlinkClick r:id="rId3"/>
              </a:rPr>
              <a:t>chaschul@uat.edu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[Buffer]Overflow – President And Founder - </a:t>
            </a:r>
            <a:r>
              <a:rPr lang="en-US" sz="2000" dirty="0">
                <a:hlinkClick r:id="rId4"/>
              </a:rPr>
              <a:t>http://www.0x539.us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Security Researcher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hlinkClick r:id="rId5"/>
              </a:rPr>
              <a:t>f47h3r@0x539.us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TWITTER - @f47h3r_b0</a:t>
            </a:r>
          </a:p>
          <a:p>
            <a:pPr marL="0" indent="0">
              <a:buNone/>
            </a:pPr>
            <a:r>
              <a:rPr lang="en-US" sz="2000" dirty="0"/>
              <a:t>GITHUB – </a:t>
            </a:r>
            <a:r>
              <a:rPr lang="en-US" sz="2000" dirty="0">
                <a:hlinkClick r:id="rId6"/>
              </a:rPr>
              <a:t>https://github.com/f47h3r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31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900" u="sng" dirty="0"/>
              <a:t>Application Security Research</a:t>
            </a:r>
          </a:p>
          <a:p>
            <a:pPr marL="0" indent="0">
              <a:buNone/>
            </a:pPr>
            <a:r>
              <a:rPr lang="en-US" sz="2900" dirty="0" smtClean="0"/>
              <a:t>	Reverse </a:t>
            </a:r>
            <a:r>
              <a:rPr lang="en-US" sz="2900" dirty="0"/>
              <a:t>Engineering			</a:t>
            </a:r>
          </a:p>
          <a:p>
            <a:pPr marL="0" indent="0">
              <a:buNone/>
            </a:pPr>
            <a:r>
              <a:rPr lang="en-US" sz="2900" dirty="0"/>
              <a:t>	Vulnerability Research</a:t>
            </a:r>
          </a:p>
          <a:p>
            <a:pPr marL="0" indent="0">
              <a:buNone/>
            </a:pPr>
            <a:r>
              <a:rPr lang="en-US" sz="2900" dirty="0"/>
              <a:t>	Exploit Development</a:t>
            </a:r>
          </a:p>
          <a:p>
            <a:pPr marL="0" indent="0">
              <a:buNone/>
            </a:pPr>
            <a:r>
              <a:rPr lang="en-US" sz="2900" dirty="0"/>
              <a:t>	Source Code Analysis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u="sng" dirty="0"/>
              <a:t>Experience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err="1"/>
              <a:t>Stach</a:t>
            </a:r>
            <a:r>
              <a:rPr lang="en-US" sz="2900" dirty="0"/>
              <a:t> &amp; Liu – Web App Penetration Tester</a:t>
            </a:r>
          </a:p>
          <a:p>
            <a:pPr marL="0" indent="0">
              <a:buNone/>
            </a:pPr>
            <a:r>
              <a:rPr lang="en-US" sz="2900" dirty="0"/>
              <a:t>	[Buffer]Overflow – Security Research</a:t>
            </a:r>
          </a:p>
          <a:p>
            <a:pPr marL="0" indent="0">
              <a:buNone/>
            </a:pPr>
            <a:r>
              <a:rPr lang="en-US" sz="2900" dirty="0"/>
              <a:t>	Programming Projects – C/C++, Python, PHP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1563231"/>
            <a:ext cx="3263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      </a:t>
            </a:r>
            <a:r>
              <a:rPr lang="en-US" sz="2800" b="1" u="sng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Security </a:t>
            </a:r>
            <a:r>
              <a:rPr lang="en-US" sz="2800" b="1" u="sng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Projects</a:t>
            </a:r>
          </a:p>
          <a:p>
            <a:r>
              <a:rPr lang="en-US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	</a:t>
            </a:r>
            <a:r>
              <a:rPr lang="en-US" sz="28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Sweet Pickles</a:t>
            </a:r>
          </a:p>
          <a:p>
            <a:r>
              <a:rPr lang="en-US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	</a:t>
            </a:r>
            <a:r>
              <a:rPr lang="en-US" sz="28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Crypto Wrapper</a:t>
            </a:r>
          </a:p>
          <a:p>
            <a:r>
              <a:rPr lang="en-US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	</a:t>
            </a:r>
            <a:r>
              <a:rPr lang="en-US" sz="28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MS RPC </a:t>
            </a:r>
            <a:r>
              <a:rPr lang="en-US" sz="2800" b="1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Fuzzer</a:t>
            </a:r>
            <a:endParaRPr lang="en-US" sz="2800" b="1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r>
              <a:rPr lang="en-US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	</a:t>
            </a:r>
            <a:r>
              <a:rPr lang="en-US" sz="28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MFPDCB</a:t>
            </a:r>
            <a:endParaRPr lang="en-US" sz="28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464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²"/>
            </a:pPr>
            <a:r>
              <a:rPr lang="en-US" sz="3200" dirty="0" smtClean="0"/>
              <a:t> Introduction / Background</a:t>
            </a:r>
          </a:p>
          <a:p>
            <a:pPr>
              <a:buFont typeface="Wingdings" charset="2"/>
              <a:buChar char="²"/>
            </a:pPr>
            <a:r>
              <a:rPr lang="en-US" sz="3200" dirty="0" smtClean="0"/>
              <a:t> What are </a:t>
            </a:r>
            <a:r>
              <a:rPr lang="en-US" sz="3200" dirty="0" err="1"/>
              <a:t>W</a:t>
            </a:r>
            <a:r>
              <a:rPr lang="en-US" sz="3200" dirty="0" err="1" smtClean="0"/>
              <a:t>ebSockets</a:t>
            </a:r>
            <a:r>
              <a:rPr lang="en-US" sz="3200" dirty="0" smtClean="0"/>
              <a:t>?</a:t>
            </a:r>
          </a:p>
          <a:p>
            <a:pPr>
              <a:buFont typeface="Wingdings" charset="2"/>
              <a:buChar char="²"/>
            </a:pPr>
            <a:r>
              <a:rPr lang="en-US" sz="3200" dirty="0" smtClean="0"/>
              <a:t> How </a:t>
            </a:r>
            <a:r>
              <a:rPr lang="en-US" sz="3200" dirty="0" err="1" smtClean="0"/>
              <a:t>W</a:t>
            </a:r>
            <a:r>
              <a:rPr lang="en-US" sz="3200" dirty="0" err="1" smtClean="0"/>
              <a:t>ebSockets</a:t>
            </a:r>
            <a:r>
              <a:rPr lang="en-US" sz="3200" dirty="0" smtClean="0"/>
              <a:t> Work </a:t>
            </a:r>
          </a:p>
          <a:p>
            <a:pPr>
              <a:buFont typeface="Wingdings" charset="2"/>
              <a:buChar char="²"/>
            </a:pPr>
            <a:r>
              <a:rPr lang="en-US" sz="3200" dirty="0" smtClean="0"/>
              <a:t> </a:t>
            </a:r>
            <a:r>
              <a:rPr lang="en-US" sz="3200" dirty="0" err="1" smtClean="0"/>
              <a:t>WebSocket</a:t>
            </a:r>
            <a:r>
              <a:rPr lang="en-US" sz="3200" dirty="0" smtClean="0"/>
              <a:t> Security</a:t>
            </a:r>
          </a:p>
          <a:p>
            <a:pPr>
              <a:buFont typeface="Wingdings" charset="2"/>
              <a:buChar char="²"/>
            </a:pPr>
            <a:r>
              <a:rPr lang="en-US" sz="3200" dirty="0" smtClean="0"/>
              <a:t> Malicious </a:t>
            </a:r>
            <a:r>
              <a:rPr lang="en-US" sz="3200" dirty="0" err="1" smtClean="0"/>
              <a:t>WebSockets</a:t>
            </a:r>
            <a:endParaRPr lang="en-US" sz="3200" dirty="0"/>
          </a:p>
          <a:p>
            <a:pPr>
              <a:buFont typeface="Wingdings" charset="2"/>
              <a:buChar char="²"/>
            </a:pPr>
            <a:r>
              <a:rPr lang="en-US" sz="3200" dirty="0" smtClean="0"/>
              <a:t> Defending your Web Traffic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267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dirty="0" err="1" smtClean="0"/>
              <a:t>WebSockets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HTML5 </a:t>
            </a:r>
            <a:r>
              <a:rPr lang="en-US" sz="3200" dirty="0" err="1" smtClean="0"/>
              <a:t>Websockets</a:t>
            </a:r>
            <a:r>
              <a:rPr lang="en-US" sz="3200" dirty="0" smtClean="0"/>
              <a:t> – RFC 6455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://tools.ietf.org/html/</a:t>
            </a:r>
            <a:r>
              <a:rPr lang="en-US" sz="2000" dirty="0" smtClean="0">
                <a:hlinkClick r:id="rId2"/>
              </a:rPr>
              <a:t>rfc6455</a:t>
            </a:r>
            <a:endParaRPr lang="en-US" sz="2000" dirty="0" smtClean="0"/>
          </a:p>
          <a:p>
            <a:r>
              <a:rPr lang="en-US" sz="3200" dirty="0" smtClean="0"/>
              <a:t>Bidirectional – Full Duplex</a:t>
            </a:r>
          </a:p>
          <a:p>
            <a:r>
              <a:rPr lang="en-US" sz="3200" dirty="0" smtClean="0"/>
              <a:t>Communication over HTTP</a:t>
            </a:r>
          </a:p>
          <a:p>
            <a:r>
              <a:rPr lang="en-US" sz="3200" dirty="0" smtClean="0"/>
              <a:t>Asynchronous Data </a:t>
            </a:r>
            <a:r>
              <a:rPr lang="en-US" sz="3200" dirty="0" err="1" smtClean="0"/>
              <a:t>Transmisssion</a:t>
            </a:r>
            <a:endParaRPr lang="en-US" sz="3200" dirty="0" smtClean="0"/>
          </a:p>
          <a:p>
            <a:r>
              <a:rPr lang="en-US" sz="3200" dirty="0" smtClean="0"/>
              <a:t>Unlike typical HTTP Requests / Long Polling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437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dirty="0" err="1" smtClean="0"/>
              <a:t>Websockets</a:t>
            </a:r>
            <a:r>
              <a:rPr lang="en-US" dirty="0" smtClean="0"/>
              <a:t>? (cont.)</a:t>
            </a:r>
            <a:endParaRPr lang="en-US" dirty="0"/>
          </a:p>
        </p:txBody>
      </p:sp>
      <p:pic>
        <p:nvPicPr>
          <p:cNvPr id="5" name="Picture 4" descr="Websocket Graphic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" y="1828800"/>
            <a:ext cx="5379720" cy="4191000"/>
          </a:xfrm>
          <a:prstGeom prst="rect">
            <a:avLst/>
          </a:prstGeom>
          <a:effectLst>
            <a:outerShdw blurRad="346075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019800" y="2286000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n>
                  <a:solidFill>
                    <a:schemeClr val="tx1">
                      <a:alpha val="85000"/>
                    </a:schemeClr>
                  </a:solidFill>
                </a:ln>
                <a:solidFill>
                  <a:schemeClr val="bg1"/>
                </a:solidFill>
              </a:rPr>
              <a:t>Lots</a:t>
            </a:r>
            <a:r>
              <a:rPr lang="en-US" sz="2800" dirty="0" smtClean="0">
                <a:ln>
                  <a:solidFill>
                    <a:schemeClr val="tx1">
                      <a:alpha val="85000"/>
                    </a:schemeClr>
                  </a:solidFill>
                </a:ln>
                <a:solidFill>
                  <a:schemeClr val="bg1"/>
                </a:solidFill>
              </a:rPr>
              <a:t> of </a:t>
            </a:r>
            <a:r>
              <a:rPr lang="en-US" sz="2800" dirty="0">
                <a:ln>
                  <a:solidFill>
                    <a:schemeClr val="tx1">
                      <a:alpha val="85000"/>
                    </a:schemeClr>
                  </a:solidFill>
                </a:ln>
                <a:solidFill>
                  <a:schemeClr val="bg1"/>
                </a:solidFill>
              </a:rPr>
              <a:t>U</a:t>
            </a:r>
            <a:r>
              <a:rPr lang="en-US" sz="2800" dirty="0" smtClean="0">
                <a:ln>
                  <a:solidFill>
                    <a:schemeClr val="tx1">
                      <a:alpha val="85000"/>
                    </a:schemeClr>
                  </a:solidFill>
                </a:ln>
                <a:solidFill>
                  <a:schemeClr val="bg1"/>
                </a:solidFill>
              </a:rPr>
              <a:t>nneeded </a:t>
            </a:r>
            <a:r>
              <a:rPr lang="en-US" sz="2800" dirty="0">
                <a:ln>
                  <a:solidFill>
                    <a:schemeClr val="tx1">
                      <a:alpha val="85000"/>
                    </a:schemeClr>
                  </a:solidFill>
                </a:ln>
                <a:solidFill>
                  <a:schemeClr val="bg1"/>
                </a:solidFill>
              </a:rPr>
              <a:t>O</a:t>
            </a:r>
            <a:r>
              <a:rPr lang="en-US" sz="2800" dirty="0" smtClean="0">
                <a:ln>
                  <a:solidFill>
                    <a:schemeClr val="tx1">
                      <a:alpha val="85000"/>
                    </a:schemeClr>
                  </a:solidFill>
                </a:ln>
                <a:solidFill>
                  <a:schemeClr val="bg1"/>
                </a:solidFill>
              </a:rPr>
              <a:t>verhead Here</a:t>
            </a:r>
            <a:endParaRPr lang="en-US" sz="2800" dirty="0">
              <a:ln>
                <a:solidFill>
                  <a:schemeClr val="tx1">
                    <a:alpha val="8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4532293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>
                  <a:solidFill>
                    <a:schemeClr val="tx1">
                      <a:alpha val="85000"/>
                    </a:schemeClr>
                  </a:solidFill>
                </a:ln>
                <a:solidFill>
                  <a:schemeClr val="bg1"/>
                </a:solidFill>
              </a:rPr>
              <a:t>Quick </a:t>
            </a:r>
            <a:r>
              <a:rPr lang="en-US" sz="2800" dirty="0" err="1" smtClean="0">
                <a:ln>
                  <a:solidFill>
                    <a:schemeClr val="tx1">
                      <a:alpha val="85000"/>
                    </a:schemeClr>
                  </a:solidFill>
                </a:ln>
                <a:solidFill>
                  <a:schemeClr val="bg1"/>
                </a:solidFill>
              </a:rPr>
              <a:t>Realtime</a:t>
            </a:r>
            <a:r>
              <a:rPr lang="en-US" sz="2800" dirty="0" smtClean="0">
                <a:ln>
                  <a:solidFill>
                    <a:schemeClr val="tx1">
                      <a:alpha val="85000"/>
                    </a:schemeClr>
                  </a:solidFill>
                </a:ln>
                <a:solidFill>
                  <a:schemeClr val="bg1"/>
                </a:solidFill>
              </a:rPr>
              <a:t> Data Flow</a:t>
            </a:r>
            <a:endParaRPr lang="en-US" sz="2800" dirty="0">
              <a:ln>
                <a:solidFill>
                  <a:schemeClr val="tx1">
                    <a:alpha val="85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149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the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Today people are realizing the demand for real-time data, whether it be streaming content, stock ticker applications, </a:t>
            </a:r>
            <a:r>
              <a:rPr lang="en-US" sz="3200" dirty="0" err="1" smtClean="0"/>
              <a:t>gps</a:t>
            </a:r>
            <a:r>
              <a:rPr lang="en-US" sz="3200" dirty="0" smtClean="0"/>
              <a:t> tracking information.</a:t>
            </a:r>
          </a:p>
          <a:p>
            <a:r>
              <a:rPr lang="en-US" sz="3200" dirty="0" smtClean="0"/>
              <a:t>HTML5 </a:t>
            </a:r>
            <a:r>
              <a:rPr lang="en-US" sz="3200" dirty="0" err="1" smtClean="0"/>
              <a:t>Websocket</a:t>
            </a:r>
            <a:r>
              <a:rPr lang="en-US" sz="3200" dirty="0" err="1"/>
              <a:t>s</a:t>
            </a:r>
            <a:r>
              <a:rPr lang="en-US" sz="3200" dirty="0" smtClean="0"/>
              <a:t> are coming, major browsers (Chrome, Mozilla, and even IE) already support them.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42365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</a:t>
            </a:r>
            <a:r>
              <a:rPr lang="en-US" dirty="0" smtClean="0"/>
              <a:t>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Supports traffic over SSL/TLS</a:t>
            </a:r>
          </a:p>
          <a:p>
            <a:r>
              <a:rPr lang="en-US" sz="3600" dirty="0" smtClean="0"/>
              <a:t>Strong Handshake Mechanism (SHA1)</a:t>
            </a:r>
            <a:endParaRPr lang="en-US" sz="3200" dirty="0" smtClean="0"/>
          </a:p>
          <a:p>
            <a:r>
              <a:rPr lang="en-US" sz="3600" dirty="0" smtClean="0"/>
              <a:t>Verified Origin Policy (When used with Browser)</a:t>
            </a:r>
          </a:p>
          <a:p>
            <a:pPr marL="0" indent="0">
              <a:buNone/>
            </a:pPr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91082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74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6771</TotalTime>
  <Words>322</Words>
  <Application>Microsoft Macintosh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Defending WebSockets</vt:lpstr>
      <vt:lpstr>Introduction</vt:lpstr>
      <vt:lpstr>Technical Background</vt:lpstr>
      <vt:lpstr>Agenda</vt:lpstr>
      <vt:lpstr>What are WebSockets?</vt:lpstr>
      <vt:lpstr>What are Websockets? (cont.)</vt:lpstr>
      <vt:lpstr>So What’s the Point?</vt:lpstr>
      <vt:lpstr>WebSocket Security</vt:lpstr>
      <vt:lpstr>A Technical Look at WebSockets</vt:lpstr>
      <vt:lpstr>Fun and Profit w/ WebSockets</vt:lpstr>
      <vt:lpstr>Egress Traffic</vt:lpstr>
      <vt:lpstr>Other Projects that use WebSockets</vt:lpstr>
      <vt:lpstr>Protecting Web Traffic</vt:lpstr>
      <vt:lpstr>Slide Count</vt:lpstr>
    </vt:vector>
  </TitlesOfParts>
  <Company>UAT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Chase Schultz</cp:lastModifiedBy>
  <cp:revision>15</cp:revision>
  <dcterms:created xsi:type="dcterms:W3CDTF">2011-10-20T23:29:33Z</dcterms:created>
  <dcterms:modified xsi:type="dcterms:W3CDTF">2012-06-07T23:58:01Z</dcterms:modified>
</cp:coreProperties>
</file>