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VIGNESH 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p:cNvSpPr txBox="1"/>
          <p:nvPr/>
        </p:nvSpPr>
        <p:spPr>
          <a:xfrm>
            <a:off x="1219200" y="1447800"/>
            <a:ext cx="8224837" cy="1569660"/>
          </a:xfrm>
          <a:prstGeom prst="rect">
            <a:avLst/>
          </a:prstGeom>
          <a:noFill/>
        </p:spPr>
        <p:txBody>
          <a:bodyPr wrap="square" rtlCol="0">
            <a:spAutoFit/>
          </a:bodyPr>
          <a:lstStyle/>
          <a:p>
            <a:pPr algn="just"/>
            <a:r>
              <a:rPr lang="en-US" sz="1600" b="0" i="0" dirty="0">
                <a:solidFill>
                  <a:schemeClr val="tx1"/>
                </a:solidFill>
                <a:effectLst/>
                <a:latin typeface="Söhne"/>
              </a:rPr>
              <a:t>The </a:t>
            </a:r>
            <a:r>
              <a:rPr lang="en-US" sz="1600" b="0" i="0" dirty="0" err="1">
                <a:solidFill>
                  <a:schemeClr val="tx1"/>
                </a:solidFill>
                <a:effectLst/>
                <a:latin typeface="Söhne"/>
              </a:rPr>
              <a:t>genAI</a:t>
            </a:r>
            <a:r>
              <a:rPr lang="en-US" sz="1600" b="0" i="0" dirty="0">
                <a:solidFill>
                  <a:schemeClr val="tx1"/>
                </a:solidFill>
                <a:effectLst/>
                <a:latin typeface="Söhne"/>
              </a:rPr>
              <a:t> system combines advanced algorithms to generate diverse and lifelike artwork based on user inputs. Its interactive customization features allow users to fine-tune artistic elements, ensuring personalized and unique outputs. The system's backend processing efficiently handles user inputs, guiding the artwork generation process, and seamlessly presents the final artwork in a visually appealing format. Overall, the system delivers a user-centric approach to artwork creation, empowering users to explore their creativity and preferences</a:t>
            </a:r>
            <a:endParaRPr lang="en-IN" sz="1600" dirty="0">
              <a:solidFill>
                <a:schemeClr val="tx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US" sz="2800" b="0" dirty="0"/>
              <a:t>Narrative Odyssey: Crafting Immersive Stories through Interactive Reinforcement Learning</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590800"/>
            <a:ext cx="8234426" cy="1323439"/>
          </a:xfrm>
          <a:prstGeom prst="rect">
            <a:avLst/>
          </a:prstGeom>
          <a:noFill/>
        </p:spPr>
        <p:txBody>
          <a:bodyPr wrap="square" rtlCol="0">
            <a:spAutoFit/>
          </a:bodyPr>
          <a:lstStyle/>
          <a:p>
            <a:pPr algn="just"/>
            <a:r>
              <a:rPr lang="en-US" sz="1600" dirty="0">
                <a:latin typeface="Arial" pitchFamily="34" charset="0"/>
                <a:cs typeface="Arial" pitchFamily="34" charset="0"/>
              </a:rPr>
              <a:t>The base idea is to train an RL agent to generate stories by learning from a given prompt and a set of predefined vocabulary. The agent interacts with the environment (the story generation process) by selecting actions (words or phrases) to append to the story based on the context. The goal is to generate coherent and engaging stories that follow the given prompt.</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292679" y="1828799"/>
            <a:ext cx="7546521" cy="584775"/>
          </a:xfrm>
          <a:prstGeom prst="rect">
            <a:avLst/>
          </a:prstGeom>
          <a:noFill/>
        </p:spPr>
        <p:txBody>
          <a:bodyPr wrap="square" rtlCol="0">
            <a:spAutoFit/>
          </a:bodyPr>
          <a:lstStyle/>
          <a:p>
            <a:pPr algn="just"/>
            <a:r>
              <a:rPr lang="en-US" sz="1600" b="0" i="0" dirty="0">
                <a:solidFill>
                  <a:schemeClr val="tx1"/>
                </a:solidFill>
                <a:effectLst/>
                <a:latin typeface="Söhne"/>
              </a:rPr>
              <a:t>Create a </a:t>
            </a:r>
            <a:r>
              <a:rPr lang="en-US" sz="1600" b="0" i="0" dirty="0" err="1">
                <a:solidFill>
                  <a:schemeClr val="tx1"/>
                </a:solidFill>
                <a:effectLst/>
                <a:latin typeface="Söhne"/>
              </a:rPr>
              <a:t>genAI</a:t>
            </a:r>
            <a:r>
              <a:rPr lang="en-US" sz="1600" b="0" i="0" dirty="0">
                <a:solidFill>
                  <a:schemeClr val="tx1"/>
                </a:solidFill>
                <a:effectLst/>
                <a:latin typeface="Söhne"/>
              </a:rPr>
              <a:t> system for generating diverse and realistic artwork based on user inputs, incorporating interactive customization features for personalized outputs.</a:t>
            </a:r>
            <a:endParaRPr lang="en-IN" sz="1600" dirty="0">
              <a:solidFill>
                <a:schemeClr val="tx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381000" y="1752600"/>
            <a:ext cx="8610600" cy="4278094"/>
          </a:xfrm>
          <a:prstGeom prst="rect">
            <a:avLst/>
          </a:prstGeom>
          <a:noFill/>
        </p:spPr>
        <p:txBody>
          <a:bodyPr wrap="square" rtlCol="0">
            <a:spAutoFit/>
          </a:bodyPr>
          <a:lstStyle/>
          <a:p>
            <a:pPr algn="l"/>
            <a:r>
              <a:rPr lang="en-US" sz="1600" b="0" i="0" dirty="0">
                <a:solidFill>
                  <a:schemeClr val="tx1"/>
                </a:solidFill>
                <a:effectLst/>
                <a:latin typeface="Söhne"/>
              </a:rPr>
              <a:t>Develop a </a:t>
            </a:r>
            <a:r>
              <a:rPr lang="en-US" sz="1600" b="0" i="0" dirty="0" err="1">
                <a:solidFill>
                  <a:schemeClr val="tx1"/>
                </a:solidFill>
                <a:effectLst/>
                <a:latin typeface="Söhne"/>
              </a:rPr>
              <a:t>genAI</a:t>
            </a:r>
            <a:r>
              <a:rPr lang="en-US" sz="1600" b="0" i="0" dirty="0">
                <a:solidFill>
                  <a:schemeClr val="tx1"/>
                </a:solidFill>
                <a:effectLst/>
                <a:latin typeface="Söhne"/>
              </a:rPr>
              <a:t> system capable of generating diverse and realistic artwork based on user inputs.</a:t>
            </a:r>
          </a:p>
          <a:p>
            <a:pPr algn="l"/>
            <a:r>
              <a:rPr lang="en-US" sz="1600" b="0" i="0" dirty="0">
                <a:solidFill>
                  <a:schemeClr val="tx1"/>
                </a:solidFill>
                <a:effectLst/>
                <a:latin typeface="Söhne"/>
              </a:rPr>
              <a:t>Incorporate interactive customization features to allow users to personalize the generated artwork outputs</a:t>
            </a:r>
          </a:p>
          <a:p>
            <a:pPr algn="l"/>
            <a:endParaRPr lang="en-US" sz="1600" dirty="0">
              <a:solidFill>
                <a:schemeClr val="tx1"/>
              </a:solidFill>
              <a:latin typeface="Söhne"/>
            </a:endParaRPr>
          </a:p>
          <a:p>
            <a:pPr algn="l"/>
            <a:r>
              <a:rPr lang="en-US" sz="1600" b="1" i="0" dirty="0">
                <a:solidFill>
                  <a:schemeClr val="tx1"/>
                </a:solidFill>
                <a:effectLst/>
                <a:latin typeface="Söhne"/>
              </a:rPr>
              <a:t>Artwork Generation:</a:t>
            </a:r>
            <a:r>
              <a:rPr lang="en-US" sz="1600" b="0" i="0" dirty="0">
                <a:solidFill>
                  <a:schemeClr val="tx1"/>
                </a:solidFill>
                <a:effectLst/>
                <a:latin typeface="Söhne"/>
              </a:rPr>
              <a:t> Utilize </a:t>
            </a:r>
            <a:r>
              <a:rPr lang="en-US" sz="1600" b="0" i="0" dirty="0" err="1">
                <a:solidFill>
                  <a:schemeClr val="tx1"/>
                </a:solidFill>
                <a:effectLst/>
                <a:latin typeface="Söhne"/>
              </a:rPr>
              <a:t>genAI</a:t>
            </a:r>
            <a:r>
              <a:rPr lang="en-US" sz="1600" b="0" i="0" dirty="0">
                <a:solidFill>
                  <a:schemeClr val="tx1"/>
                </a:solidFill>
                <a:effectLst/>
                <a:latin typeface="Söhne"/>
              </a:rPr>
              <a:t> algorithms to create a wide range of artwork styles, including paintings, digital art, and illustrations.</a:t>
            </a:r>
          </a:p>
          <a:p>
            <a:pPr algn="l"/>
            <a:r>
              <a:rPr lang="en-US" sz="1600" b="1" i="0" dirty="0">
                <a:solidFill>
                  <a:schemeClr val="tx1"/>
                </a:solidFill>
                <a:effectLst/>
                <a:latin typeface="Söhne"/>
              </a:rPr>
              <a:t>User Inputs:</a:t>
            </a:r>
            <a:r>
              <a:rPr lang="en-US" sz="1600" b="0" i="0" dirty="0">
                <a:solidFill>
                  <a:schemeClr val="tx1"/>
                </a:solidFill>
                <a:effectLst/>
                <a:latin typeface="Söhne"/>
              </a:rPr>
              <a:t> Allow users to input preferences such as color schemes, themes, artistic styles, and content specifics (e.g., landscapes, portraits).</a:t>
            </a:r>
          </a:p>
          <a:p>
            <a:pPr algn="l"/>
            <a:r>
              <a:rPr lang="en-US" sz="1600" b="1" i="0" dirty="0">
                <a:solidFill>
                  <a:schemeClr val="tx1"/>
                </a:solidFill>
                <a:effectLst/>
                <a:latin typeface="Söhne"/>
              </a:rPr>
              <a:t>Interactive Customization:</a:t>
            </a:r>
            <a:r>
              <a:rPr lang="en-US" sz="1600" b="0" i="0" dirty="0">
                <a:solidFill>
                  <a:schemeClr val="tx1"/>
                </a:solidFill>
                <a:effectLst/>
                <a:latin typeface="Söhne"/>
              </a:rPr>
              <a:t> Provide interactive tools for users to customize generated artwork, such as adjusting colors, adding elements, or changing compositions.</a:t>
            </a:r>
          </a:p>
          <a:p>
            <a:pPr algn="l"/>
            <a:r>
              <a:rPr lang="en-US" sz="1600" b="1" i="0" dirty="0">
                <a:solidFill>
                  <a:schemeClr val="tx1"/>
                </a:solidFill>
                <a:effectLst/>
                <a:latin typeface="Söhne"/>
              </a:rPr>
              <a:t>Realism and Diversity:</a:t>
            </a:r>
            <a:r>
              <a:rPr lang="en-US" sz="1600" b="0" i="0" dirty="0">
                <a:solidFill>
                  <a:schemeClr val="tx1"/>
                </a:solidFill>
                <a:effectLst/>
                <a:latin typeface="Söhne"/>
              </a:rPr>
              <a:t> Ensure that the generated artwork exhibits realism and diversity, mimicking various artistic techniques and genres.</a:t>
            </a:r>
          </a:p>
          <a:p>
            <a:pPr algn="l"/>
            <a:r>
              <a:rPr lang="en-US" sz="1600" b="1" i="0" dirty="0">
                <a:solidFill>
                  <a:schemeClr val="tx1"/>
                </a:solidFill>
                <a:effectLst/>
                <a:latin typeface="Söhne"/>
              </a:rPr>
              <a:t>Output Formats:</a:t>
            </a:r>
            <a:r>
              <a:rPr lang="en-US" sz="1600" b="0" i="0" dirty="0">
                <a:solidFill>
                  <a:schemeClr val="tx1"/>
                </a:solidFill>
                <a:effectLst/>
                <a:latin typeface="Söhne"/>
              </a:rPr>
              <a:t> Support multiple output formats, including high-resolution images suitable for printing and digital formats optimized for online use.</a:t>
            </a:r>
          </a:p>
          <a:p>
            <a:pPr algn="l"/>
            <a:r>
              <a:rPr lang="en-US" sz="1600" b="1" i="0" dirty="0">
                <a:solidFill>
                  <a:schemeClr val="tx1"/>
                </a:solidFill>
                <a:effectLst/>
                <a:latin typeface="Söhne"/>
              </a:rPr>
              <a:t>User Experience:</a:t>
            </a:r>
            <a:r>
              <a:rPr lang="en-US" sz="1600" b="0" i="0" dirty="0">
                <a:solidFill>
                  <a:schemeClr val="tx1"/>
                </a:solidFill>
                <a:effectLst/>
                <a:latin typeface="Söhne"/>
              </a:rPr>
              <a:t> Design a user-friendly interface with intuitive controls for a seamless and engaging experience</a:t>
            </a:r>
          </a:p>
          <a:p>
            <a:pPr algn="l"/>
            <a:endParaRPr lang="en-US" sz="1600" b="0" i="0" dirty="0">
              <a:solidFill>
                <a:schemeClr val="tx1"/>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62000" y="1828800"/>
            <a:ext cx="9029700" cy="3046988"/>
          </a:xfrm>
          <a:prstGeom prst="rect">
            <a:avLst/>
          </a:prstGeom>
          <a:noFill/>
        </p:spPr>
        <p:txBody>
          <a:bodyPr wrap="square" rtlCol="0">
            <a:spAutoFit/>
          </a:bodyPr>
          <a:lstStyle/>
          <a:p>
            <a:pPr algn="l"/>
            <a:r>
              <a:rPr lang="en-US" sz="1600" b="0" i="0" dirty="0">
                <a:solidFill>
                  <a:schemeClr val="tx1"/>
                </a:solidFill>
                <a:effectLst/>
                <a:latin typeface="Söhne"/>
              </a:rPr>
              <a:t>The </a:t>
            </a:r>
            <a:r>
              <a:rPr lang="en-US" sz="1600" b="0" i="0" dirty="0" err="1">
                <a:solidFill>
                  <a:schemeClr val="tx1"/>
                </a:solidFill>
                <a:effectLst/>
                <a:latin typeface="Söhne"/>
              </a:rPr>
              <a:t>GenAI</a:t>
            </a:r>
            <a:r>
              <a:rPr lang="en-US" sz="1600" b="0" i="0" dirty="0">
                <a:solidFill>
                  <a:schemeClr val="tx1"/>
                </a:solidFill>
                <a:effectLst/>
                <a:latin typeface="Söhne"/>
              </a:rPr>
              <a:t> Artwork Generator system caters to a wide range of end users, each with unique interests and objectives. Art enthusiasts and collectors find value in the system's ability to produce personalized and visually appealing artwork, enhancing their collections and aesthetic experiences. Digital artists and designers leverage the system for creative exploration, inspiration, and the generation of unique art pieces for projects or portfolios. Creative professionals, including those in advertising, marketing, and content creation, benefit from the system's capacity to deliver customized artwork for campaigns, branding initiatives, and visual content needs.</a:t>
            </a:r>
          </a:p>
          <a:p>
            <a:pPr algn="l"/>
            <a:r>
              <a:rPr lang="en-US" sz="1600" b="0" i="0" dirty="0">
                <a:solidFill>
                  <a:schemeClr val="tx1"/>
                </a:solidFill>
                <a:effectLst/>
                <a:latin typeface="Söhne"/>
              </a:rPr>
              <a:t>Educational institutions utilize the </a:t>
            </a:r>
            <a:r>
              <a:rPr lang="en-US" sz="1600" b="0" i="0" dirty="0" err="1">
                <a:solidFill>
                  <a:schemeClr val="tx1"/>
                </a:solidFill>
                <a:effectLst/>
                <a:latin typeface="Söhne"/>
              </a:rPr>
              <a:t>GenAI</a:t>
            </a:r>
            <a:r>
              <a:rPr lang="en-US" sz="1600" b="0" i="0" dirty="0">
                <a:solidFill>
                  <a:schemeClr val="tx1"/>
                </a:solidFill>
                <a:effectLst/>
                <a:latin typeface="Söhne"/>
              </a:rPr>
              <a:t> system as a teaching tool, allowing students to delve into digital art, generative techniques, and creative projects. Small businesses and entrepreneurs find practicality in generating cost-effective and tailored artwork for marketing materials, product designs, and branding efforts. General users appreciate the system's ease of use and the opportunity to create personalized artworks for gifts, home decor, social media sharing, and self-expression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6600" y="1828800"/>
            <a:ext cx="6257925" cy="2308324"/>
          </a:xfrm>
          <a:prstGeom prst="rect">
            <a:avLst/>
          </a:prstGeom>
          <a:noFill/>
        </p:spPr>
        <p:txBody>
          <a:bodyPr wrap="square" rtlCol="0">
            <a:spAutoFit/>
          </a:bodyPr>
          <a:lstStyle/>
          <a:p>
            <a:pPr algn="just"/>
            <a:r>
              <a:rPr lang="en-US" sz="1600" b="0" i="0" dirty="0">
                <a:solidFill>
                  <a:schemeClr val="tx1"/>
                </a:solidFill>
                <a:effectLst/>
                <a:latin typeface="Söhne"/>
              </a:rPr>
              <a:t>The </a:t>
            </a:r>
            <a:r>
              <a:rPr lang="en-US" sz="1600" b="0" i="0" dirty="0" err="1">
                <a:solidFill>
                  <a:schemeClr val="tx1"/>
                </a:solidFill>
                <a:effectLst/>
                <a:latin typeface="Söhne"/>
              </a:rPr>
              <a:t>GenAI</a:t>
            </a:r>
            <a:r>
              <a:rPr lang="en-US" sz="1600" b="0" i="0" dirty="0">
                <a:solidFill>
                  <a:schemeClr val="tx1"/>
                </a:solidFill>
                <a:effectLst/>
                <a:latin typeface="Söhne"/>
              </a:rPr>
              <a:t> Artwork Generator provides a personalized solution for creating diverse and unique artwork based on user preferences. With interactive customization features, users can refine and adjust the generated art to their liking, making each piece truly individual. This user-friendly platform not only inspires creativity but also offers a cost-effective alternative for businesses and educational institutions seeking high-quality artwork. Overall, the </a:t>
            </a:r>
            <a:r>
              <a:rPr lang="en-US" sz="1600" b="0" i="0" dirty="0" err="1">
                <a:solidFill>
                  <a:schemeClr val="tx1"/>
                </a:solidFill>
                <a:effectLst/>
                <a:latin typeface="Söhne"/>
              </a:rPr>
              <a:t>GenAI</a:t>
            </a:r>
            <a:r>
              <a:rPr lang="en-US" sz="1600" b="0" i="0" dirty="0">
                <a:solidFill>
                  <a:schemeClr val="tx1"/>
                </a:solidFill>
                <a:effectLst/>
                <a:latin typeface="Söhne"/>
              </a:rPr>
              <a:t> Artwork Generator combines artistic exploration, customization, and affordability to cater to a wide range of users across different sectors</a:t>
            </a:r>
            <a:endParaRPr lang="en-IN" sz="1600" dirty="0">
              <a:solidFill>
                <a:schemeClr val="tx1"/>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133600" y="1676400"/>
            <a:ext cx="6553200" cy="2339102"/>
          </a:xfrm>
          <a:prstGeom prst="rect">
            <a:avLst/>
          </a:prstGeom>
          <a:noFill/>
        </p:spPr>
        <p:txBody>
          <a:bodyPr wrap="square" rtlCol="0">
            <a:spAutoFit/>
          </a:bodyPr>
          <a:lstStyle/>
          <a:p>
            <a:pPr algn="just"/>
            <a:r>
              <a:rPr lang="en-US" sz="1600" b="1" dirty="0">
                <a:latin typeface="Arial" pitchFamily="34" charset="0"/>
                <a:cs typeface="Arial" pitchFamily="34" charset="0"/>
              </a:rPr>
              <a:t>Adaptability: </a:t>
            </a:r>
            <a:r>
              <a:rPr lang="en-US" sz="1600" dirty="0">
                <a:latin typeface="Arial" pitchFamily="34" charset="0"/>
                <a:cs typeface="Arial" pitchFamily="34" charset="0"/>
              </a:rPr>
              <a:t>The system can adapt its narrative based on user feedback, allowing for personalized storytelling experiences</a:t>
            </a:r>
            <a:r>
              <a:rPr lang="en-US" sz="1600" b="1" dirty="0">
                <a:latin typeface="Arial" pitchFamily="34" charset="0"/>
                <a:cs typeface="Arial" pitchFamily="34" charset="0"/>
              </a:rPr>
              <a:t>.</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Engagement: </a:t>
            </a:r>
            <a:r>
              <a:rPr lang="en-US" sz="1600" dirty="0">
                <a:latin typeface="Arial" pitchFamily="34" charset="0"/>
                <a:cs typeface="Arial" pitchFamily="34" charset="0"/>
              </a:rPr>
              <a:t>By using RL, the system can learn to generate stories that are more engaging over time, as it learns from user interactions.</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Scalability: </a:t>
            </a:r>
            <a:r>
              <a:rPr lang="en-US" sz="1600" dirty="0">
                <a:latin typeface="Arial" pitchFamily="34" charset="0"/>
                <a:cs typeface="Arial" pitchFamily="34" charset="0"/>
              </a:rPr>
              <a:t>The system can potentially scale to handle various story genres, lengths, and user preferences</a:t>
            </a:r>
            <a:r>
              <a:rPr lang="en-US" sz="1600" b="1" dirty="0">
                <a:latin typeface="Arial" pitchFamily="34" charset="0"/>
                <a:cs typeface="Arial" pitchFamily="34" charset="0"/>
              </a:rPr>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24875"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219200"/>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914400" y="1752600"/>
            <a:ext cx="9028748" cy="4247317"/>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User Input Module:</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This module captures user inputs such as artistic preferences, themes, color schemes, and any specific requirements.</a:t>
            </a:r>
          </a:p>
          <a:p>
            <a:pPr marL="742950" lvl="1" indent="-285750" algn="l">
              <a:buFont typeface="+mj-lt"/>
              <a:buAutoNum type="arabicPeriod"/>
            </a:pPr>
            <a:r>
              <a:rPr lang="en-US" b="0" i="0" dirty="0">
                <a:solidFill>
                  <a:schemeClr val="tx1"/>
                </a:solidFill>
                <a:effectLst/>
                <a:latin typeface="Söhne"/>
              </a:rPr>
              <a:t>It validates and processes the user inputs to ensure they are compatible with the artwork generation process.</a:t>
            </a:r>
          </a:p>
          <a:p>
            <a:pPr algn="l">
              <a:buFont typeface="+mj-lt"/>
              <a:buAutoNum type="arabicPeriod"/>
            </a:pPr>
            <a:r>
              <a:rPr lang="en-US" b="1" i="0" dirty="0">
                <a:solidFill>
                  <a:schemeClr val="tx1"/>
                </a:solidFill>
                <a:effectLst/>
                <a:latin typeface="Söhne"/>
              </a:rPr>
              <a:t>Artwork Generation Engine:</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Artwork Generation Engine utilizes </a:t>
            </a:r>
            <a:r>
              <a:rPr lang="en-US" b="0" i="0" dirty="0" err="1">
                <a:solidFill>
                  <a:schemeClr val="tx1"/>
                </a:solidFill>
                <a:effectLst/>
                <a:latin typeface="Söhne"/>
              </a:rPr>
              <a:t>genAI</a:t>
            </a:r>
            <a:r>
              <a:rPr lang="en-US" b="0" i="0" dirty="0">
                <a:solidFill>
                  <a:schemeClr val="tx1"/>
                </a:solidFill>
                <a:effectLst/>
                <a:latin typeface="Söhne"/>
              </a:rPr>
              <a:t> algorithms to create diverse and realistic artwork based on user inputs.</a:t>
            </a:r>
          </a:p>
          <a:p>
            <a:pPr marL="742950" lvl="1" indent="-285750" algn="l">
              <a:buFont typeface="+mj-lt"/>
              <a:buAutoNum type="arabicPeriod"/>
            </a:pPr>
            <a:r>
              <a:rPr lang="en-US" b="0" i="0" dirty="0">
                <a:solidFill>
                  <a:schemeClr val="tx1"/>
                </a:solidFill>
                <a:effectLst/>
                <a:latin typeface="Söhne"/>
              </a:rPr>
              <a:t>It incorporates a range of artistic styles, techniques, and content variations to generate visually appealing and lifelike artwork.</a:t>
            </a:r>
          </a:p>
          <a:p>
            <a:pPr algn="l">
              <a:buFont typeface="+mj-lt"/>
              <a:buAutoNum type="arabicPeriod"/>
            </a:pPr>
            <a:r>
              <a:rPr lang="en-US" b="1" i="0" dirty="0">
                <a:solidFill>
                  <a:schemeClr val="tx1"/>
                </a:solidFill>
                <a:effectLst/>
                <a:latin typeface="Söhne"/>
              </a:rPr>
              <a:t>Interactive Customization Interface:</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Interactive Customization Interface provides users with tools and options to modify and refine the generated artwork.</a:t>
            </a:r>
          </a:p>
          <a:p>
            <a:pPr marL="742950" lvl="1" indent="-285750" algn="l">
              <a:buFont typeface="+mj-lt"/>
              <a:buAutoNum type="arabicPeriod"/>
            </a:pPr>
            <a:r>
              <a:rPr lang="en-US" b="0" i="0" dirty="0">
                <a:solidFill>
                  <a:schemeClr val="tx1"/>
                </a:solidFill>
                <a:effectLst/>
                <a:latin typeface="Söhne"/>
              </a:rPr>
              <a:t>Users can adjust elements such as colors, textures, compositions, styles, and artistic details to achieve personalized outputs.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915</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Narrative Odyssey: Crafting Immersive Stories through Interactive Reinforcement Learning</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R</dc:creator>
  <cp:lastModifiedBy>Vignesh R</cp:lastModifiedBy>
  <cp:revision>5</cp:revision>
  <dcterms:created xsi:type="dcterms:W3CDTF">2024-03-28T04:06:34Z</dcterms:created>
  <dcterms:modified xsi:type="dcterms:W3CDTF">2024-03-31T07:09:40Z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