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29" r:id="rId3"/>
    <p:sldId id="334" r:id="rId4"/>
    <p:sldId id="330" r:id="rId5"/>
    <p:sldId id="331" r:id="rId6"/>
    <p:sldId id="333" r:id="rId7"/>
    <p:sldId id="336" r:id="rId8"/>
    <p:sldId id="282" r:id="rId9"/>
    <p:sldId id="270" r:id="rId10"/>
    <p:sldId id="332" r:id="rId11"/>
    <p:sldId id="325" r:id="rId12"/>
    <p:sldId id="322" r:id="rId13"/>
    <p:sldId id="285" r:id="rId14"/>
    <p:sldId id="323" r:id="rId15"/>
    <p:sldId id="290" r:id="rId16"/>
    <p:sldId id="291" r:id="rId17"/>
    <p:sldId id="292" r:id="rId18"/>
    <p:sldId id="326" r:id="rId19"/>
    <p:sldId id="327" r:id="rId20"/>
    <p:sldId id="295" r:id="rId21"/>
    <p:sldId id="328" r:id="rId22"/>
    <p:sldId id="261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FF"/>
    <a:srgbClr val="FFCCFF"/>
    <a:srgbClr val="FF6600"/>
    <a:srgbClr val="FF9933"/>
    <a:srgbClr val="CC9900"/>
    <a:srgbClr val="FF9900"/>
    <a:srgbClr val="FF3300"/>
    <a:srgbClr val="FF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893" autoAdjust="0"/>
    <p:restoredTop sz="87889" autoAdjust="0"/>
  </p:normalViewPr>
  <p:slideViewPr>
    <p:cSldViewPr>
      <p:cViewPr>
        <p:scale>
          <a:sx n="100" d="100"/>
          <a:sy n="100" d="100"/>
        </p:scale>
        <p:origin x="-426" y="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650E8-AA36-4402-A64C-B72FC86EE054}" type="datetimeFigureOut">
              <a:rPr lang="zh-CN" altLang="en-US" smtClean="0"/>
              <a:pPr/>
              <a:t>2013/3/22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B9FD0-C2EA-4EE5-B199-E5AA384DD9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9FD0-C2EA-4EE5-B199-E5AA384DD9D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9FD0-C2EA-4EE5-B199-E5AA384DD9D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9FD0-C2EA-4EE5-B199-E5AA384DD9D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9FD0-C2EA-4EE5-B199-E5AA384DD9D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9FD0-C2EA-4EE5-B199-E5AA384DD9D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9FD0-C2EA-4EE5-B199-E5AA384DD9D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9FD0-C2EA-4EE5-B199-E5AA384DD9D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9FD0-C2EA-4EE5-B199-E5AA384DD9D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9FD0-C2EA-4EE5-B199-E5AA384DD9D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9FD0-C2EA-4EE5-B199-E5AA384DD9D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9FD0-C2EA-4EE5-B199-E5AA384DD9D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9FD0-C2EA-4EE5-B199-E5AA384DD9D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9FD0-C2EA-4EE5-B199-E5AA384DD9D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9FD0-C2EA-4EE5-B199-E5AA384DD9D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4F3BA3-0245-4450-AA8C-0B7388FEAE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BFFAC9-BD21-4EAD-912A-C8D61CFD15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A9ADF-242C-4E15-A4E9-FA35638C83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2742F3-7DCB-4E44-B94C-B3567FBF1B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B857E1-4482-42B2-8225-5D4D43736C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697C0-7687-46FE-93AC-5CE8AF6F82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89A65B-E58A-4995-BE95-352D53A85D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5C63E7-4550-4370-A63F-2C0393124F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D7DA1C-E079-4E95-9685-78DBB67F37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3322B6-D53E-41B1-AE63-DD062C2405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519B1E-D78A-4A66-BF68-9BD871E3AB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976CF5F-380A-451E-9C78-A4CDC3460D0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sz="1400" dirty="0"/>
          </a:p>
        </p:txBody>
      </p:sp>
      <p:sp>
        <p:nvSpPr>
          <p:cNvPr id="4099" name="Rectangle 9"/>
          <p:cNvSpPr>
            <a:spLocks noChangeArrowheads="1"/>
          </p:cNvSpPr>
          <p:nvPr/>
        </p:nvSpPr>
        <p:spPr bwMode="auto">
          <a:xfrm>
            <a:off x="457200" y="1828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Metaq</a:t>
            </a:r>
            <a:endParaRPr lang="en-US" altLang="zh-CN" sz="4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0" name="Rectangle 11"/>
          <p:cNvSpPr>
            <a:spLocks noChangeArrowheads="1"/>
          </p:cNvSpPr>
          <p:nvPr/>
        </p:nvSpPr>
        <p:spPr bwMode="auto">
          <a:xfrm>
            <a:off x="3581400" y="3048000"/>
            <a:ext cx="487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01" name="Rectangle 12"/>
          <p:cNvSpPr>
            <a:spLocks noChangeArrowheads="1"/>
          </p:cNvSpPr>
          <p:nvPr/>
        </p:nvSpPr>
        <p:spPr bwMode="auto">
          <a:xfrm>
            <a:off x="3581400" y="3581400"/>
            <a:ext cx="487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02" name="TextBox 5"/>
          <p:cNvSpPr txBox="1">
            <a:spLocks noChangeArrowheads="1"/>
          </p:cNvSpPr>
          <p:nvPr/>
        </p:nvSpPr>
        <p:spPr bwMode="auto">
          <a:xfrm>
            <a:off x="5929322" y="3524815"/>
            <a:ext cx="313428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sz="2400" dirty="0" smtClean="0">
              <a:solidFill>
                <a:srgbClr val="F2F2F2"/>
              </a:solidFill>
              <a:ea typeface="黑体" pitchFamily="2" charset="-122"/>
            </a:endParaRPr>
          </a:p>
          <a:p>
            <a:pPr algn="ctr"/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黑体" pitchFamily="2" charset="-122"/>
              </a:rPr>
              <a:t>誓嘉 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黑体" pitchFamily="2" charset="-122"/>
              </a:rPr>
              <a:t>shijia.wxr@taobao.com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sz="1400" dirty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314450" y="247650"/>
            <a:ext cx="6381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 2.0 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存储方案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928670"/>
            <a:ext cx="5857916" cy="5499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sz="1400" dirty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314450" y="247650"/>
            <a:ext cx="6381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 2.0 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数据如何流动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1124744"/>
            <a:ext cx="6120680" cy="4105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sz="1400" dirty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314450" y="247650"/>
            <a:ext cx="6381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1.4 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存储方案优缺点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980728"/>
            <a:ext cx="76328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优点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分区少的情况下，可以做到读写磁盘都顺序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更利于读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实现简单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利于消息堆积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缺点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分区数超过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后，磁盘竟争加剧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无法做服务端消息过滤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消息实时性低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有丢失消息风险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sz="1400" dirty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314450" y="247650"/>
            <a:ext cx="6381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Metaq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2.0 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存储方案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优点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980728"/>
            <a:ext cx="763284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优点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单机支持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万以上个持久队列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支持服务端消息过滤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支持消费消息按照时间回溯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支持同步刷盘（性能较高）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支持主从同步双写（性能较高）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支持按照消息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查询消息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支持按照消息内容查询消息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支持统计每个队列的消息数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充分利用机器大内存（线上机器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96G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内存）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sz="1400" dirty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314450" y="247650"/>
            <a:ext cx="6381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2.0 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消息过滤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2976" y="1214422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052736"/>
            <a:ext cx="6842435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635896" y="2420888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逻辑队列存储结构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3429000"/>
            <a:ext cx="69127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服务端通过比较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Message Type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Hashcode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过滤消息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Consumer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端通过比较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Message Type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字符串形式再次过滤消息，避免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Hash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冲突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sz="1400" dirty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314450" y="247650"/>
            <a:ext cx="6381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 2.0 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刷盘策略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908720"/>
            <a:ext cx="412432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59632" y="4869160"/>
            <a:ext cx="69127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异步刷盘，写入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PAGECACHE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成功后，就像用户返回成功，由后台线程实时、顺序、批量方式刷盘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缺点：系统宕机，丢失少量未刷盘数据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同步刷盘，刷盘成功后向用户返回成功。后台线程批量刷盘，</a:t>
            </a:r>
            <a:r>
              <a:rPr lang="en-US" altLang="zh-CN" sz="16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GroupCommit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特性。即使系统宕机，数据也不会丢失。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16920" y="260648"/>
            <a:ext cx="3071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2.0 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消息回溯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052736"/>
            <a:ext cx="6480720" cy="1927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59632" y="3573016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逻辑队列中每个存储单元都是定长，且严格按照时间排序，所以可以按照时间二分查找，通过时间找到对应的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offset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，精度毫秒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16920" y="260648"/>
            <a:ext cx="3071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2.0 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消息查询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7624" y="980728"/>
            <a:ext cx="69127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消息查询需要根据消息中某个字段查询到这条消息，包括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消息是否进入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Broker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被哪些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Consumer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消费等情况。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/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此问题归根结底是要建立消息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与消息存储位置的对应关系，即索引。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204864"/>
            <a:ext cx="6712001" cy="3968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16920" y="260648"/>
            <a:ext cx="3687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2.0 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消息索引实现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7624" y="980728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zh-CN" sz="16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Metaq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的消息索引实现与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JDK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16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HashMap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实现类似，主要区别在于</a:t>
            </a:r>
            <a:r>
              <a:rPr lang="en-US" altLang="zh-CN" sz="16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Metaq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的索引存储在磁盘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72816"/>
            <a:ext cx="7214416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16920" y="260648"/>
            <a:ext cx="3687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2.0 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消息索引实现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7624" y="980728"/>
            <a:ext cx="69127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zh-CN" sz="16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SlotTable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每个存储单元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个字节，共计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500W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个存储单元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/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Index Linked List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每个存储单元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个字节，共计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2000W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个存储单元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/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那么存储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2000W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个消息索引需要磁盘空间 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500W * 4 + 2000W * 20 = 400MB </a:t>
            </a:r>
            <a:endParaRPr lang="zh-CN" altLang="en-US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492896"/>
            <a:ext cx="612457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87624" y="4149080"/>
            <a:ext cx="69127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写入索引时间复杂度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O(1)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，只写</a:t>
            </a:r>
            <a:r>
              <a:rPr lang="en-US" altLang="zh-CN" sz="16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Pagecache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，不刷盘，几乎无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/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先写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Slot Table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，然后向文件追加一条索引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/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/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读取索引时间复杂度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O(N)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，每个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Slot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对应的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Index Linked List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平均长度为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/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，只需要遍历四个元素就可以找到对应的消息。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517232"/>
            <a:ext cx="69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单个索引文件写满后再刷盘，中途宕机后，索引文件可能会丢失数据，重启后由物理队列重新恢复索引，保证索引不丢失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/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每个索引文件以创建时间命名。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1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sz="14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314450" y="247650"/>
            <a:ext cx="6381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2012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年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3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月至今誓嘉的主要工作内容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2976" y="928670"/>
            <a:ext cx="784887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设计了新版数据存储结构，解决了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1.4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版本分区数过少问题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开发新版本</a:t>
            </a:r>
            <a:r>
              <a:rPr lang="en-US" altLang="zh-CN" sz="20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Metaq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，大幅提升了性能，并增加了以下功能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服务端消息过滤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消息按照时间回溯功能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主从同步双写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消息查询功能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indent="-457200">
              <a:buFont typeface="+mj-lt"/>
              <a:buAutoNum type="arabicPeriod"/>
            </a:pP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月份支持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12306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Metaq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，到北京支持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次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indent="-457200"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支持精卫项目，</a:t>
            </a:r>
            <a:r>
              <a:rPr lang="en-US" altLang="zh-CN" sz="20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Metaq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线上新增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个集群，每日转发精卫消息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亿条左右。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indent="-457200">
              <a:buFont typeface="+mj-lt"/>
              <a:buAutoNum type="arabicPeriod"/>
            </a:pPr>
            <a:r>
              <a:rPr lang="en-US" altLang="zh-CN" sz="20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Metaq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部署到美国，支持国际站数据同步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indent="-457200">
              <a:buFont typeface="+mj-lt"/>
              <a:buAutoNum type="arabicPeriod"/>
            </a:pPr>
            <a:r>
              <a:rPr lang="en-US" altLang="zh-CN" sz="20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Metaq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其他新业务的接入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indent="-457200">
              <a:buFont typeface="+mj-lt"/>
              <a:buAutoNum type="arabicPeriod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物流数据总线（双十一堆积消息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8KW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条）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indent="-457200">
              <a:buFont typeface="+mj-lt"/>
              <a:buAutoNum type="arabicPeriod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实时直播间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indent="-457200">
              <a:buFont typeface="+mj-lt"/>
              <a:buAutoNum type="arabicPeriod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数据魔方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indent="-457200">
              <a:buFont typeface="+mj-lt"/>
              <a:buAutoNum type="arabicPeriod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阿里金融，阿里云官网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indent="-457200">
              <a:buFont typeface="+mj-lt"/>
              <a:buAutoNum type="arabicPeriod"/>
            </a:pP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P4P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广告，直通车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indent="-457200"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协助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Notify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提升性能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indent="-457200">
              <a:buFont typeface="+mj-lt"/>
              <a:buAutoNum type="arabicPeriod"/>
            </a:pP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16920" y="260648"/>
            <a:ext cx="3687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2.0 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主备同步双写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7624" y="980728"/>
            <a:ext cx="69127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向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Master 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物理队列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PAGECACHE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写入消息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等待后台线程将数据同步到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Slave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向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同步成功后，向客户端返回成功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向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同步失败后，也向客户端返回成功（注：此时需要报警出来，人工查找错误原因）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2780928"/>
            <a:ext cx="69127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上述方式需要解决的难点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16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Metaq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存储是通过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Offset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来访问数据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有别于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KV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，所以主备之间数据的顺序要完全一致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使用单线程同步，同步状态维护在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端。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如何避免双写带来的巨大性能损耗？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传统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RPC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（请求应答）方式无法高性能，使用专用通信协议，避免请求发出去，等待应带的过程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数据批量向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同步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ea"/>
              <a:buAutoNum type="circleNumDbPlain"/>
            </a:pP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ea"/>
              <a:buAutoNum type="circleNumDbPlain"/>
            </a:pPr>
            <a:endParaRPr lang="zh-CN" altLang="en-US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16920" y="260648"/>
            <a:ext cx="3687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2.0 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主备同步双写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1" y="1285860"/>
            <a:ext cx="6147203" cy="430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1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sz="14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314450" y="247650"/>
            <a:ext cx="6381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产品目前现状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2976" y="928670"/>
            <a:ext cx="784887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近期阿里云官网升级</a:t>
            </a:r>
            <a:r>
              <a:rPr lang="en-US" altLang="zh-CN" sz="20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metaq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到最新版本，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2.1.3.1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，阿里云在后续其他项目中，和消息相关的业务都采用</a:t>
            </a:r>
            <a:r>
              <a:rPr lang="en-US" altLang="zh-CN" sz="20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Metaq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indent="-457200"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阿里流计算新版本中大范围采用</a:t>
            </a:r>
            <a:r>
              <a:rPr lang="en-US" altLang="zh-CN" sz="20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Metaq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indent="-457200"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支付宝准备升级</a:t>
            </a:r>
            <a:r>
              <a:rPr lang="en-US" altLang="zh-CN" sz="20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Metaq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，并部署核心应用，目前正在增加事务功能。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indent="-457200">
              <a:buFont typeface="+mj-lt"/>
              <a:buAutoNum type="arabicPeriod"/>
            </a:pP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FOREST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数据同步项目（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5000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台机器），预计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月份可以支持。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indent="-457200">
              <a:buFont typeface="+mj-lt"/>
              <a:buAutoNum type="arabicPeriod"/>
            </a:pP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P4P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广告点击消息接入</a:t>
            </a:r>
            <a:r>
              <a:rPr lang="en-US" altLang="zh-CN" sz="20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Metaq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1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sz="14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314450" y="247650"/>
            <a:ext cx="6381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有了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Notify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，为什么还会有</a:t>
            </a:r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2976" y="928670"/>
            <a:ext cx="78488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Notify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无法做到顺序消息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由于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Notify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没有队列的概念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通信方式为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Push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，在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Consumer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端消息会乱序并发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indent="-457200"/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Notify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存储，无法高性能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indent="-457200">
              <a:buFont typeface="+mj-ea"/>
              <a:buAutoNum type="circleNumDbPlain"/>
            </a:pPr>
            <a:r>
              <a:rPr lang="en-US" altLang="zh-CN" sz="20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是通用型存储，没有对消息中间件优化。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indent="-457200">
              <a:buFont typeface="+mj-ea"/>
              <a:buAutoNum type="circleNumDbPlain"/>
            </a:pPr>
            <a:r>
              <a:rPr lang="en-US" altLang="zh-CN" sz="20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Metaq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专为消息系统设计了存储模型，提供高效的读写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2976" y="3500438"/>
            <a:ext cx="784887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Notify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能做但是</a:t>
            </a:r>
            <a:r>
              <a:rPr lang="en-US" altLang="zh-CN" sz="20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Metaq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目前还不能做的事情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Notify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支持分布式事务，</a:t>
            </a:r>
            <a:r>
              <a:rPr lang="en-US" altLang="zh-CN" sz="20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Metaq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目前不支持，预计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月份会支持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Notify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支持完善的服务器消息过滤，</a:t>
            </a:r>
            <a:r>
              <a:rPr lang="en-US" altLang="zh-CN" sz="20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Metaq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目前支持按照消息类型过滤，预计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月份支持与或表达式过滤。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sz="1400" dirty="0"/>
          </a:p>
        </p:txBody>
      </p:sp>
      <p:sp>
        <p:nvSpPr>
          <p:cNvPr id="8195" name="Rectangle 15"/>
          <p:cNvSpPr>
            <a:spLocks noChangeArrowheads="1"/>
          </p:cNvSpPr>
          <p:nvPr/>
        </p:nvSpPr>
        <p:spPr bwMode="auto">
          <a:xfrm>
            <a:off x="2209800" y="1828800"/>
            <a:ext cx="6553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 sz="200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314450" y="247650"/>
            <a:ext cx="6381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与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Notify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比较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142976" y="785794"/>
          <a:ext cx="7358115" cy="5377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2705"/>
                <a:gridCol w="2452705"/>
                <a:gridCol w="2452705"/>
              </a:tblGrid>
              <a:tr h="428629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Notify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Metaq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28629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通信模型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Push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Pull</a:t>
                      </a:r>
                    </a:p>
                  </a:txBody>
                  <a:tcPr anchor="ctr"/>
                </a:tc>
              </a:tr>
              <a:tr h="428629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消息如何存储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Mysql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&amp; 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文件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服务器本地专有存储</a:t>
                      </a:r>
                    </a:p>
                  </a:txBody>
                  <a:tcPr anchor="ctr"/>
                </a:tc>
              </a:tr>
              <a:tr h="428629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实时性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非常实时，收到数据立刻投递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基本实时，取决于</a:t>
                      </a:r>
                      <a:r>
                        <a:rPr lang="en-US" altLang="zh-CN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Pull</a:t>
                      </a:r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间隔时间，线上配置最大拉取间隔时间</a:t>
                      </a:r>
                      <a:r>
                        <a:rPr lang="en-US" altLang="zh-CN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50ms</a:t>
                      </a:r>
                    </a:p>
                    <a:p>
                      <a:r>
                        <a:rPr lang="zh-CN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（未来版本增加长轮询模式，实时性同</a:t>
                      </a:r>
                      <a:r>
                        <a:rPr lang="en-US" altLang="zh-CN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Notify</a:t>
                      </a:r>
                      <a:r>
                        <a:rPr lang="zh-CN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一致）</a:t>
                      </a:r>
                      <a:endParaRPr lang="zh-CN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28629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服务端消息过滤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支持多种过滤方式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按照</a:t>
                      </a:r>
                      <a:r>
                        <a:rPr lang="en-US" altLang="zh-CN" sz="1200" kern="1200" dirty="0" err="1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MessageType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过滤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zh-CN" altLang="en-U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多标签，表达式过滤（暂不支持）</a:t>
                      </a:r>
                      <a:endParaRPr lang="zh-CN" altLang="en-US" sz="140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428629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服务器堆积消息能力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一般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较强</a:t>
                      </a:r>
                    </a:p>
                  </a:txBody>
                  <a:tcPr anchor="ctr"/>
                </a:tc>
              </a:tr>
              <a:tr h="428629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流控机制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在服务端实现，尝试性流控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依据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Consumer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的消费能力订阅消息</a:t>
                      </a:r>
                    </a:p>
                  </a:txBody>
                  <a:tcPr anchor="ctr"/>
                </a:tc>
              </a:tr>
              <a:tr h="428629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分布式事务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不支持</a:t>
                      </a:r>
                    </a:p>
                  </a:txBody>
                  <a:tcPr anchor="ctr"/>
                </a:tc>
              </a:tr>
              <a:tr h="428629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顺序消息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不支持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支持</a:t>
                      </a:r>
                    </a:p>
                  </a:txBody>
                  <a:tcPr anchor="ctr"/>
                </a:tc>
              </a:tr>
              <a:tr h="428629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按照时间回溯消费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存储层不支持，通过日志恢复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支持</a:t>
                      </a:r>
                    </a:p>
                  </a:txBody>
                  <a:tcPr anchor="ctr"/>
                </a:tc>
              </a:tr>
              <a:tr h="428629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综合性能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更高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1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sz="14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314450" y="247650"/>
            <a:ext cx="6381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是什么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2976" y="928670"/>
            <a:ext cx="78488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METAQ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是一款完全的队列模型消息中间件。单台服务器可支持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万以上个持久消息队列，通过扩容服务器，队列数几乎可任意横向扩展。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1785926"/>
            <a:ext cx="5953125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1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sz="14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314450" y="247650"/>
            <a:ext cx="6381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中的队列是什么形式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7224" y="4500570"/>
            <a:ext cx="78488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一个队列由多个文件组成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每个文件定长，例如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1G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文件名是文件起始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Offset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，用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Java long 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类型表示，可认为范围无限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928670"/>
            <a:ext cx="684847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1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sz="1400" dirty="0"/>
          </a:p>
        </p:txBody>
      </p:sp>
      <p:sp>
        <p:nvSpPr>
          <p:cNvPr id="7171" name="Rectangle 15"/>
          <p:cNvSpPr>
            <a:spLocks noChangeArrowheads="1"/>
          </p:cNvSpPr>
          <p:nvPr/>
        </p:nvSpPr>
        <p:spPr bwMode="auto">
          <a:xfrm>
            <a:off x="2209800" y="1828800"/>
            <a:ext cx="6553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 sz="2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3988" y="928688"/>
            <a:ext cx="629602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314450" y="247650"/>
            <a:ext cx="6381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 1.4 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存储方案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sz="1400" dirty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314450" y="247650"/>
            <a:ext cx="6381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 2.0 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存储方案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908720"/>
            <a:ext cx="7375921" cy="5422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obao模板">
  <a:themeElements>
    <a:clrScheme name="视点">
      <a:dk1>
        <a:sysClr val="windowText" lastClr="000000"/>
      </a:dk1>
      <a:lt1>
        <a:sysClr val="window" lastClr="CCE8C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taobao模板</Template>
  <TotalTime>2899</TotalTime>
  <Pages>0</Pages>
  <Words>1178</Words>
  <Characters>0</Characters>
  <Application>Microsoft Office PowerPoint</Application>
  <DocSecurity>0</DocSecurity>
  <PresentationFormat>全屏显示(4:3)</PresentationFormat>
  <Lines>0</Lines>
  <Paragraphs>155</Paragraphs>
  <Slides>22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taobao模板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</vt:vector>
  </TitlesOfParts>
  <Company>Alibaba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wuhua</dc:creator>
  <cp:lastModifiedBy>vive</cp:lastModifiedBy>
  <cp:revision>577</cp:revision>
  <cp:lastPrinted>1601-01-01T00:00:00Z</cp:lastPrinted>
  <dcterms:created xsi:type="dcterms:W3CDTF">2011-11-17T05:49:48Z</dcterms:created>
  <dcterms:modified xsi:type="dcterms:W3CDTF">2013-03-22T08:17:11Z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2052-6.6.0.2461</vt:lpwstr>
  </property>
</Properties>
</file>