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85240-1C54-48C5-8856-01D4F9C1EE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C1679B-AF2C-4CF0-8FD3-B38FBD1F5C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821AEE-899A-40A4-9860-FFBFD3E53760}"/>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5" name="页脚占位符 4">
            <a:extLst>
              <a:ext uri="{FF2B5EF4-FFF2-40B4-BE49-F238E27FC236}">
                <a16:creationId xmlns:a16="http://schemas.microsoft.com/office/drawing/2014/main" id="{775F0427-3B96-443C-9FC6-8A71A141B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A3A61-0885-466F-AE18-1575E0E5A88B}"/>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261577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5E475-C773-42C6-B522-E260FDA0EB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7A17DE-E0F2-44B7-BBD5-D91BC78064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D57BD7-432D-41CB-AD96-E641002EAC05}"/>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5" name="页脚占位符 4">
            <a:extLst>
              <a:ext uri="{FF2B5EF4-FFF2-40B4-BE49-F238E27FC236}">
                <a16:creationId xmlns:a16="http://schemas.microsoft.com/office/drawing/2014/main" id="{95F18FFB-1719-4F35-8118-9E784628D1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D16F6-AA1D-4495-ACCF-6EAD3935FFBA}"/>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313685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A2BF5C-DC8F-4684-9656-DAFC169242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64677B7-D30A-413D-81C1-676902765D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1DBF66-5E16-4F7A-8EB7-053AB6BD6BB0}"/>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5" name="页脚占位符 4">
            <a:extLst>
              <a:ext uri="{FF2B5EF4-FFF2-40B4-BE49-F238E27FC236}">
                <a16:creationId xmlns:a16="http://schemas.microsoft.com/office/drawing/2014/main" id="{46F4F485-4570-4726-8C7A-A8A0C6B0B6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F45E59-2134-4BA3-A60B-2F376CA76439}"/>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115779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93095-673D-4A53-B8A1-C7AB0F64C4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EA6240-0EE5-4110-B892-EF112C3355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DDF0C6-A377-4596-A58A-A40AAEEC8E4B}"/>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5" name="页脚占位符 4">
            <a:extLst>
              <a:ext uri="{FF2B5EF4-FFF2-40B4-BE49-F238E27FC236}">
                <a16:creationId xmlns:a16="http://schemas.microsoft.com/office/drawing/2014/main" id="{8D9C0B33-4FCE-4B87-ADFD-97B6740DA3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5D1497-2D2D-4BBE-8984-94583BC4FAF3}"/>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20014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F576C-C163-4AB3-A441-0019E0488B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F55B02-D7CF-449B-A0A8-DD6905672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027C0F-0F45-4677-8236-F7DCE66CD5E5}"/>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5" name="页脚占位符 4">
            <a:extLst>
              <a:ext uri="{FF2B5EF4-FFF2-40B4-BE49-F238E27FC236}">
                <a16:creationId xmlns:a16="http://schemas.microsoft.com/office/drawing/2014/main" id="{2DE96A4F-0969-4AD1-88A9-3082D219F1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BBDFCC-4B60-47F5-B8B5-056B4C6B611C}"/>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24091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7303C-3BA1-406A-8C3F-AF055ADED9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2DFD0C-AE7A-499C-92F6-2198A67CE6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1FBB9F-F876-4A78-A116-A9FB01A3FB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B8E7E1-C8F7-4D39-9AED-28A81AD18918}"/>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6" name="页脚占位符 5">
            <a:extLst>
              <a:ext uri="{FF2B5EF4-FFF2-40B4-BE49-F238E27FC236}">
                <a16:creationId xmlns:a16="http://schemas.microsoft.com/office/drawing/2014/main" id="{B20E2EC6-746E-4FB6-B82B-603822FAA0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53D4E3-027F-4E38-A14F-823084255385}"/>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28347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1CD45-3FB7-4923-BDF8-51C0B32EE1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E17819-F4CD-41EE-A7BF-4DFFCF831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AC3456-2164-4544-9AF8-6963AECB55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75F689-E0C9-458A-91B1-A98C1491E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19607-1CD0-4D7F-B96B-1F169889B3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509266-AD16-45F5-82AE-11F0131EE49A}"/>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8" name="页脚占位符 7">
            <a:extLst>
              <a:ext uri="{FF2B5EF4-FFF2-40B4-BE49-F238E27FC236}">
                <a16:creationId xmlns:a16="http://schemas.microsoft.com/office/drawing/2014/main" id="{67934D0D-2FCA-4F93-A0A3-3995F77FE9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2A5A91-4EA8-4458-ADD4-13686D9989C6}"/>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103478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7B7F0-9E60-4D43-A46B-5F5CFF2092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8531A2-0117-4520-869E-680C5DDFBDC8}"/>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4" name="页脚占位符 3">
            <a:extLst>
              <a:ext uri="{FF2B5EF4-FFF2-40B4-BE49-F238E27FC236}">
                <a16:creationId xmlns:a16="http://schemas.microsoft.com/office/drawing/2014/main" id="{CC600730-1FF7-4EC4-B8E2-C1C631C8DA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3F221A-9673-4C30-9527-DBFE7078D6EF}"/>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82698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E7F556-83A2-417A-8A6B-66E0BEE2D359}"/>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3" name="页脚占位符 2">
            <a:extLst>
              <a:ext uri="{FF2B5EF4-FFF2-40B4-BE49-F238E27FC236}">
                <a16:creationId xmlns:a16="http://schemas.microsoft.com/office/drawing/2014/main" id="{5C5C5519-7904-4663-87F4-739F9085B3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98C089-9AE8-43B2-B3D4-0B846C821346}"/>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96999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4F814-19BC-47C6-A4C4-20DE31BB2A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BDF878-A34C-4C97-AFF7-D292C148A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2F9FA59-8CEC-4A31-98BB-26E83CE86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9AABCD-8FD4-477B-AF99-AE913B50DD4A}"/>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6" name="页脚占位符 5">
            <a:extLst>
              <a:ext uri="{FF2B5EF4-FFF2-40B4-BE49-F238E27FC236}">
                <a16:creationId xmlns:a16="http://schemas.microsoft.com/office/drawing/2014/main" id="{6681F43C-60F7-41F2-886A-2861F72737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F38542-6A73-4F67-96D1-ED89701CB151}"/>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157745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219A8-7BDA-4D10-A12C-984CCC1F60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39FFB6-E987-40B5-818F-B17D1F709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630E414-8FF2-4CFC-9BC0-DF6FC69BA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045AC2-D83E-4A5B-937D-5BED29DAF9F7}"/>
              </a:ext>
            </a:extLst>
          </p:cNvPr>
          <p:cNvSpPr>
            <a:spLocks noGrp="1"/>
          </p:cNvSpPr>
          <p:nvPr>
            <p:ph type="dt" sz="half" idx="10"/>
          </p:nvPr>
        </p:nvSpPr>
        <p:spPr/>
        <p:txBody>
          <a:bodyPr/>
          <a:lstStyle/>
          <a:p>
            <a:fld id="{1384E8D7-3830-4329-8724-4485AB7236FF}" type="datetimeFigureOut">
              <a:rPr lang="zh-CN" altLang="en-US" smtClean="0"/>
              <a:t>2021-09-10</a:t>
            </a:fld>
            <a:endParaRPr lang="zh-CN" altLang="en-US"/>
          </a:p>
        </p:txBody>
      </p:sp>
      <p:sp>
        <p:nvSpPr>
          <p:cNvPr id="6" name="页脚占位符 5">
            <a:extLst>
              <a:ext uri="{FF2B5EF4-FFF2-40B4-BE49-F238E27FC236}">
                <a16:creationId xmlns:a16="http://schemas.microsoft.com/office/drawing/2014/main" id="{9BCFB483-6F4B-4F30-AA88-E83B518F62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DBEF25-3B15-4C99-AB88-67959F440D5E}"/>
              </a:ext>
            </a:extLst>
          </p:cNvPr>
          <p:cNvSpPr>
            <a:spLocks noGrp="1"/>
          </p:cNvSpPr>
          <p:nvPr>
            <p:ph type="sldNum" sz="quarter" idx="12"/>
          </p:nvPr>
        </p:nvSpPr>
        <p:spPr/>
        <p:txBody>
          <a:body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291966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FDFD39-AD75-45A6-B4A3-2FD43CCD3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FF3AB0-993F-4441-8AE2-7ADA1E3C1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F83DA-3D9E-4A6E-B9A7-036D33FDE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4E8D7-3830-4329-8724-4485AB7236FF}" type="datetimeFigureOut">
              <a:rPr lang="zh-CN" altLang="en-US" smtClean="0"/>
              <a:t>2021-09-10</a:t>
            </a:fld>
            <a:endParaRPr lang="zh-CN" altLang="en-US"/>
          </a:p>
        </p:txBody>
      </p:sp>
      <p:sp>
        <p:nvSpPr>
          <p:cNvPr id="5" name="页脚占位符 4">
            <a:extLst>
              <a:ext uri="{FF2B5EF4-FFF2-40B4-BE49-F238E27FC236}">
                <a16:creationId xmlns:a16="http://schemas.microsoft.com/office/drawing/2014/main" id="{71D1C733-81B1-4530-8C95-AD40C9C8A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441F48-EADE-4511-B9F3-FA70BEE48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65811-E8FF-40A8-89F6-C48066451A3A}" type="slidenum">
              <a:rPr lang="zh-CN" altLang="en-US" smtClean="0"/>
              <a:t>‹#›</a:t>
            </a:fld>
            <a:endParaRPr lang="zh-CN" altLang="en-US"/>
          </a:p>
        </p:txBody>
      </p:sp>
    </p:spTree>
    <p:extLst>
      <p:ext uri="{BB962C8B-B14F-4D97-AF65-F5344CB8AC3E}">
        <p14:creationId xmlns:p14="http://schemas.microsoft.com/office/powerpoint/2010/main" val="285144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A5322-B11F-4C1F-B122-AECC370699EA}"/>
              </a:ext>
            </a:extLst>
          </p:cNvPr>
          <p:cNvSpPr>
            <a:spLocks noGrp="1"/>
          </p:cNvSpPr>
          <p:nvPr>
            <p:ph type="ctrTitle"/>
          </p:nvPr>
        </p:nvSpPr>
        <p:spPr/>
        <p:txBody>
          <a:bodyPr>
            <a:normAutofit fontScale="90000"/>
          </a:bodyPr>
          <a:lstStyle/>
          <a:p>
            <a:r>
              <a:rPr lang="en-US" altLang="zh-CN" dirty="0"/>
              <a:t>NFT ascii Art</a:t>
            </a:r>
            <a:br>
              <a:rPr lang="en-US" altLang="zh-CN" dirty="0"/>
            </a:br>
            <a:br>
              <a:rPr lang="en-US" altLang="zh-CN" dirty="0"/>
            </a:br>
            <a:endParaRPr lang="zh-CN" altLang="en-US" dirty="0"/>
          </a:p>
        </p:txBody>
      </p:sp>
      <p:sp>
        <p:nvSpPr>
          <p:cNvPr id="3" name="副标题 2">
            <a:extLst>
              <a:ext uri="{FF2B5EF4-FFF2-40B4-BE49-F238E27FC236}">
                <a16:creationId xmlns:a16="http://schemas.microsoft.com/office/drawing/2014/main" id="{1937C6E8-569E-4D1F-A1E8-A333DEEF974A}"/>
              </a:ext>
            </a:extLst>
          </p:cNvPr>
          <p:cNvSpPr>
            <a:spLocks noGrp="1"/>
          </p:cNvSpPr>
          <p:nvPr>
            <p:ph type="subTitle" idx="1"/>
          </p:nvPr>
        </p:nvSpPr>
        <p:spPr>
          <a:xfrm>
            <a:off x="1524000" y="3602037"/>
            <a:ext cx="9144000" cy="2133599"/>
          </a:xfrm>
        </p:spPr>
        <p:txBody>
          <a:bodyPr/>
          <a:lstStyle/>
          <a:p>
            <a:endParaRPr lang="zh-CN" altLang="en-US" dirty="0"/>
          </a:p>
        </p:txBody>
      </p:sp>
      <p:pic>
        <p:nvPicPr>
          <p:cNvPr id="5" name="图片 4">
            <a:extLst>
              <a:ext uri="{FF2B5EF4-FFF2-40B4-BE49-F238E27FC236}">
                <a16:creationId xmlns:a16="http://schemas.microsoft.com/office/drawing/2014/main" id="{225B2702-0088-4D99-A150-FD44B8002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3104887"/>
            <a:ext cx="2857500" cy="2857500"/>
          </a:xfrm>
          <a:prstGeom prst="rect">
            <a:avLst/>
          </a:prstGeom>
        </p:spPr>
      </p:pic>
    </p:spTree>
    <p:extLst>
      <p:ext uri="{BB962C8B-B14F-4D97-AF65-F5344CB8AC3E}">
        <p14:creationId xmlns:p14="http://schemas.microsoft.com/office/powerpoint/2010/main" val="426949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61841-E776-4642-89E7-14F38E63BC8B}"/>
              </a:ext>
            </a:extLst>
          </p:cNvPr>
          <p:cNvSpPr>
            <a:spLocks noGrp="1"/>
          </p:cNvSpPr>
          <p:nvPr>
            <p:ph type="title"/>
          </p:nvPr>
        </p:nvSpPr>
        <p:spPr/>
        <p:txBody>
          <a:bodyPr/>
          <a:lstStyle/>
          <a:p>
            <a:r>
              <a:rPr lang="en-US" altLang="zh-CN" sz="4400" b="0" strike="noStrike" spc="-1" dirty="0">
                <a:latin typeface="Arial"/>
              </a:rPr>
              <a:t>The second law of Hacker Metaverse</a:t>
            </a:r>
            <a:br>
              <a:rPr lang="en-US" altLang="zh-CN" sz="4400" b="0" strike="noStrike" spc="-1" dirty="0">
                <a:latin typeface="Arial"/>
              </a:rPr>
            </a:br>
            <a:endParaRPr lang="zh-CN" altLang="en-US" dirty="0"/>
          </a:p>
        </p:txBody>
      </p:sp>
      <p:sp>
        <p:nvSpPr>
          <p:cNvPr id="3" name="内容占位符 2">
            <a:extLst>
              <a:ext uri="{FF2B5EF4-FFF2-40B4-BE49-F238E27FC236}">
                <a16:creationId xmlns:a16="http://schemas.microsoft.com/office/drawing/2014/main" id="{C125F86D-69F6-4536-AAC7-32A2E841475A}"/>
              </a:ext>
            </a:extLst>
          </p:cNvPr>
          <p:cNvSpPr>
            <a:spLocks noGrp="1"/>
          </p:cNvSpPr>
          <p:nvPr>
            <p:ph idx="1"/>
          </p:nvPr>
        </p:nvSpPr>
        <p:spPr/>
        <p:txBody>
          <a:bodyPr/>
          <a:lstStyle/>
          <a:p>
            <a:pPr>
              <a:lnSpc>
                <a:spcPct val="100000"/>
              </a:lnSpc>
            </a:pPr>
            <a:r>
              <a:rPr lang="en-US" altLang="zh-CN" sz="2800" b="0" strike="noStrike" spc="-1" dirty="0">
                <a:latin typeface="Arial"/>
              </a:rPr>
              <a:t>1) All assets in Metaverse are software and code</a:t>
            </a:r>
          </a:p>
          <a:p>
            <a:pPr>
              <a:lnSpc>
                <a:spcPct val="100000"/>
              </a:lnSpc>
            </a:pPr>
            <a:r>
              <a:rPr lang="en-US" altLang="zh-CN" sz="2800" b="0" strike="noStrike" spc="-1" dirty="0">
                <a:latin typeface="Arial"/>
              </a:rPr>
              <a:t>2) Vulnerability is the most important digital assets</a:t>
            </a:r>
          </a:p>
          <a:p>
            <a:pPr>
              <a:lnSpc>
                <a:spcPct val="100000"/>
              </a:lnSpc>
            </a:pPr>
            <a:r>
              <a:rPr lang="en-US" altLang="zh-CN" sz="2800" b="0" strike="noStrike" spc="-1" dirty="0">
                <a:latin typeface="Arial"/>
              </a:rPr>
              <a:t>3) Vulnerability is Native NFT</a:t>
            </a:r>
          </a:p>
          <a:p>
            <a:pPr>
              <a:lnSpc>
                <a:spcPct val="100000"/>
              </a:lnSpc>
            </a:pPr>
            <a:r>
              <a:rPr lang="en-US" altLang="zh-CN" sz="2800" b="0" strike="noStrike" spc="-1" dirty="0">
                <a:latin typeface="Arial"/>
              </a:rPr>
              <a:t>4) The hacker law is the first innovation all over the world.</a:t>
            </a:r>
          </a:p>
          <a:p>
            <a:endParaRPr lang="zh-CN" altLang="en-US" dirty="0"/>
          </a:p>
        </p:txBody>
      </p:sp>
    </p:spTree>
    <p:extLst>
      <p:ext uri="{BB962C8B-B14F-4D97-AF65-F5344CB8AC3E}">
        <p14:creationId xmlns:p14="http://schemas.microsoft.com/office/powerpoint/2010/main" val="16839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2EEB-64AA-4986-A89B-117AB57FF04B}"/>
              </a:ext>
            </a:extLst>
          </p:cNvPr>
          <p:cNvSpPr>
            <a:spLocks noGrp="1"/>
          </p:cNvSpPr>
          <p:nvPr>
            <p:ph type="title"/>
          </p:nvPr>
        </p:nvSpPr>
        <p:spPr/>
        <p:txBody>
          <a:bodyPr/>
          <a:lstStyle/>
          <a:p>
            <a:r>
              <a:rPr lang="en-US" altLang="zh-CN" dirty="0"/>
              <a:t>The hacker law of Metaverse</a:t>
            </a:r>
            <a:endParaRPr lang="zh-CN" altLang="en-US" dirty="0"/>
          </a:p>
        </p:txBody>
      </p:sp>
      <p:sp>
        <p:nvSpPr>
          <p:cNvPr id="3" name="内容占位符 2">
            <a:extLst>
              <a:ext uri="{FF2B5EF4-FFF2-40B4-BE49-F238E27FC236}">
                <a16:creationId xmlns:a16="http://schemas.microsoft.com/office/drawing/2014/main" id="{984D701B-23C5-468C-8F51-E98916C66D49}"/>
              </a:ext>
            </a:extLst>
          </p:cNvPr>
          <p:cNvSpPr>
            <a:spLocks noGrp="1"/>
          </p:cNvSpPr>
          <p:nvPr>
            <p:ph idx="1"/>
          </p:nvPr>
        </p:nvSpPr>
        <p:spPr/>
        <p:txBody>
          <a:bodyPr>
            <a:normAutofit fontScale="70000" lnSpcReduction="20000"/>
          </a:bodyPr>
          <a:lstStyle/>
          <a:p>
            <a:r>
              <a:rPr lang="en-US" altLang="zh-CN" sz="2800" dirty="0">
                <a:solidFill>
                  <a:srgbClr val="FF0000"/>
                </a:solidFill>
              </a:rPr>
              <a:t>The First Law of Hacking (Von Neumann) Neumann, the father of modern computing).</a:t>
            </a:r>
          </a:p>
          <a:p>
            <a:pPr marL="0" indent="0">
              <a:buNone/>
            </a:pPr>
            <a:r>
              <a:rPr lang="en-US" altLang="zh-CN" sz="2800" dirty="0"/>
              <a:t>    Information security vulnerability is the vulnerability of information technology, information products and information systems in the process of demand, design, implementation, configuration and operation, intentionally or unintentionally, these vulnerabilities exist in different forms in all levels and links of information systems, and can be exploited by malicious subjects, thus affecting the normal operation of information systems and their services</a:t>
            </a:r>
            <a:r>
              <a:rPr lang="en-US" altLang="zh-CN" sz="3200" dirty="0"/>
              <a:t>.</a:t>
            </a:r>
          </a:p>
          <a:p>
            <a:pPr marL="0" indent="0">
              <a:buNone/>
            </a:pPr>
            <a:endParaRPr lang="en-US" altLang="zh-CN" sz="3200" dirty="0"/>
          </a:p>
          <a:p>
            <a:r>
              <a:rPr lang="en-US" altLang="zh-CN" sz="2400" dirty="0">
                <a:solidFill>
                  <a:srgbClr val="FF0000"/>
                </a:solidFill>
              </a:rPr>
              <a:t>The Second Law of Hacking : (He-Jun Xu paper published in June 2021)</a:t>
            </a:r>
          </a:p>
          <a:p>
            <a:pPr marL="0" indent="0">
              <a:buNone/>
            </a:pPr>
            <a:r>
              <a:rPr lang="en-US" altLang="zh-CN" sz="2400" dirty="0"/>
              <a:t>    The market value of an information security vulnerability = 5 × the average monthly salary of the developer who generated the security vulnerability × the security level of the vulnerability.</a:t>
            </a:r>
          </a:p>
          <a:p>
            <a:pPr marL="0" indent="0">
              <a:buNone/>
            </a:pPr>
            <a:endParaRPr lang="en-US" altLang="zh-CN" sz="2400" dirty="0"/>
          </a:p>
          <a:p>
            <a:r>
              <a:rPr lang="en-US" altLang="zh-CN" sz="2400" dirty="0">
                <a:solidFill>
                  <a:srgbClr val="FF0000"/>
                </a:solidFill>
              </a:rPr>
              <a:t>The Third Law of Hacking: (Paper by He-Jun Xu, published in June 2021)</a:t>
            </a:r>
          </a:p>
          <a:p>
            <a:pPr marL="0" indent="0">
              <a:buNone/>
            </a:pPr>
            <a:r>
              <a:rPr lang="en-US" altLang="zh-CN" dirty="0"/>
              <a:t>   </a:t>
            </a:r>
            <a:r>
              <a:rPr lang="en-US" altLang="zh-CN" sz="3200" dirty="0"/>
              <a:t>The market economic value of an information system vulnerability can be referred to the market economic value of the labor of the developer of that information system.</a:t>
            </a:r>
            <a:endParaRPr lang="zh-CN" altLang="en-US" sz="3200" dirty="0"/>
          </a:p>
          <a:p>
            <a:endParaRPr lang="zh-CN" altLang="en-US" dirty="0"/>
          </a:p>
        </p:txBody>
      </p:sp>
    </p:spTree>
    <p:extLst>
      <p:ext uri="{BB962C8B-B14F-4D97-AF65-F5344CB8AC3E}">
        <p14:creationId xmlns:p14="http://schemas.microsoft.com/office/powerpoint/2010/main" val="311871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EA02F-2A79-4C84-9B46-013C540FBB7E}"/>
              </a:ext>
            </a:extLst>
          </p:cNvPr>
          <p:cNvSpPr>
            <a:spLocks noGrp="1"/>
          </p:cNvSpPr>
          <p:nvPr>
            <p:ph type="title"/>
          </p:nvPr>
        </p:nvSpPr>
        <p:spPr/>
        <p:txBody>
          <a:bodyPr/>
          <a:lstStyle/>
          <a:p>
            <a:r>
              <a:rPr lang="en-US" altLang="zh-CN" sz="4400" b="0" strike="noStrike" spc="-1" dirty="0">
                <a:latin typeface="Arial"/>
              </a:rPr>
              <a:t>Smart contract is NFT type</a:t>
            </a:r>
            <a:br>
              <a:rPr lang="en-US" altLang="zh-CN" sz="4400" b="0" strike="noStrike" spc="-1" dirty="0">
                <a:latin typeface="Arial"/>
              </a:rPr>
            </a:br>
            <a:endParaRPr lang="zh-CN" altLang="en-US" dirty="0"/>
          </a:p>
        </p:txBody>
      </p:sp>
      <p:sp>
        <p:nvSpPr>
          <p:cNvPr id="3" name="内容占位符 2">
            <a:extLst>
              <a:ext uri="{FF2B5EF4-FFF2-40B4-BE49-F238E27FC236}">
                <a16:creationId xmlns:a16="http://schemas.microsoft.com/office/drawing/2014/main" id="{9D70B0A8-5418-4F86-B7D2-2DC27896CAFD}"/>
              </a:ext>
            </a:extLst>
          </p:cNvPr>
          <p:cNvSpPr>
            <a:spLocks noGrp="1"/>
          </p:cNvSpPr>
          <p:nvPr>
            <p:ph idx="1"/>
          </p:nvPr>
        </p:nvSpPr>
        <p:spPr/>
        <p:txBody>
          <a:bodyPr/>
          <a:lstStyle/>
          <a:p>
            <a:pPr marL="432000" indent="-324000">
              <a:spcBef>
                <a:spcPts val="1417"/>
              </a:spcBef>
              <a:buClr>
                <a:srgbClr val="000000"/>
              </a:buClr>
              <a:buSzPct val="45000"/>
              <a:buFont typeface="Wingdings" charset="2"/>
              <a:buChar char=""/>
            </a:pPr>
            <a:r>
              <a:rPr lang="en-US" altLang="zh-CN" sz="2800" b="0" strike="noStrike" spc="-1" dirty="0">
                <a:latin typeface="Arial"/>
              </a:rPr>
              <a:t>Software code is digit asset in Metaverse</a:t>
            </a:r>
          </a:p>
          <a:p>
            <a:pPr marL="432000" indent="-324000">
              <a:spcBef>
                <a:spcPts val="1417"/>
              </a:spcBef>
              <a:buClr>
                <a:srgbClr val="000000"/>
              </a:buClr>
              <a:buSzPct val="45000"/>
              <a:buFont typeface="Wingdings" charset="2"/>
              <a:buChar char=""/>
            </a:pPr>
            <a:r>
              <a:rPr lang="en-US" altLang="zh-CN" sz="2800" b="0" strike="noStrike" spc="-1" dirty="0">
                <a:latin typeface="Arial"/>
              </a:rPr>
              <a:t>Smart contract is software code</a:t>
            </a:r>
          </a:p>
          <a:p>
            <a:pPr marL="432000" indent="-324000">
              <a:spcBef>
                <a:spcPts val="1417"/>
              </a:spcBef>
              <a:buClr>
                <a:srgbClr val="000000"/>
              </a:buClr>
              <a:buSzPct val="45000"/>
              <a:buFont typeface="Wingdings" charset="2"/>
              <a:buChar char=""/>
            </a:pPr>
            <a:r>
              <a:rPr lang="en-US" altLang="zh-CN" sz="2800" b="0" strike="noStrike" spc="-1" dirty="0">
                <a:latin typeface="Arial"/>
              </a:rPr>
              <a:t>The address of Smart Contract is unique and native NFT id</a:t>
            </a:r>
          </a:p>
          <a:p>
            <a:pPr marL="432000" indent="-324000">
              <a:spcBef>
                <a:spcPts val="1417"/>
              </a:spcBef>
              <a:buClr>
                <a:srgbClr val="000000"/>
              </a:buClr>
              <a:buSzPct val="45000"/>
              <a:buFont typeface="Wingdings" charset="2"/>
              <a:buChar char=""/>
            </a:pPr>
            <a:r>
              <a:rPr lang="en-US" altLang="zh-CN" sz="2800" b="0" strike="noStrike" spc="-1" dirty="0">
                <a:latin typeface="Arial"/>
              </a:rPr>
              <a:t>Vulnerability PoC code can be saved into smart contract</a:t>
            </a:r>
          </a:p>
          <a:p>
            <a:pPr marL="432000" indent="-324000">
              <a:spcBef>
                <a:spcPts val="1417"/>
              </a:spcBef>
              <a:buClr>
                <a:srgbClr val="000000"/>
              </a:buClr>
              <a:buSzPct val="45000"/>
              <a:buFont typeface="Wingdings" charset="2"/>
              <a:buChar char=""/>
            </a:pPr>
            <a:r>
              <a:rPr lang="en-US" altLang="zh-CN" sz="2800" b="0" strike="noStrike" spc="-1" dirty="0">
                <a:latin typeface="Arial"/>
              </a:rPr>
              <a:t>Smart contract </a:t>
            </a:r>
            <a:r>
              <a:rPr lang="en-US" altLang="zh-CN" sz="2800" spc="-1" dirty="0">
                <a:latin typeface="Arial"/>
              </a:rPr>
              <a:t>can be</a:t>
            </a:r>
            <a:r>
              <a:rPr lang="en-US" altLang="zh-CN" sz="2800" b="0" strike="noStrike" spc="-1" dirty="0">
                <a:latin typeface="Arial"/>
              </a:rPr>
              <a:t> exchanged as NFT</a:t>
            </a:r>
          </a:p>
          <a:p>
            <a:endParaRPr lang="zh-CN" altLang="en-US" dirty="0"/>
          </a:p>
        </p:txBody>
      </p:sp>
    </p:spTree>
    <p:extLst>
      <p:ext uri="{BB962C8B-B14F-4D97-AF65-F5344CB8AC3E}">
        <p14:creationId xmlns:p14="http://schemas.microsoft.com/office/powerpoint/2010/main" val="188671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621AF-AC07-4B5F-91F4-332F1F0B4021}"/>
              </a:ext>
            </a:extLst>
          </p:cNvPr>
          <p:cNvSpPr>
            <a:spLocks noGrp="1"/>
          </p:cNvSpPr>
          <p:nvPr>
            <p:ph type="title"/>
          </p:nvPr>
        </p:nvSpPr>
        <p:spPr/>
        <p:txBody>
          <a:bodyPr/>
          <a:lstStyle/>
          <a:p>
            <a:r>
              <a:rPr lang="en-US" altLang="zh-CN" dirty="0"/>
              <a:t>Text Messages and ASCII Art</a:t>
            </a:r>
            <a:endParaRPr lang="zh-CN" altLang="en-US" dirty="0"/>
          </a:p>
        </p:txBody>
      </p:sp>
      <p:sp>
        <p:nvSpPr>
          <p:cNvPr id="3" name="内容占位符 2">
            <a:extLst>
              <a:ext uri="{FF2B5EF4-FFF2-40B4-BE49-F238E27FC236}">
                <a16:creationId xmlns:a16="http://schemas.microsoft.com/office/drawing/2014/main" id="{2E61F07D-F778-45A0-86F6-BA84BDB2EBC9}"/>
              </a:ext>
            </a:extLst>
          </p:cNvPr>
          <p:cNvSpPr>
            <a:spLocks noGrp="1"/>
          </p:cNvSpPr>
          <p:nvPr>
            <p:ph idx="1"/>
          </p:nvPr>
        </p:nvSpPr>
        <p:spPr/>
        <p:txBody>
          <a:bodyPr/>
          <a:lstStyle/>
          <a:p>
            <a:r>
              <a:rPr lang="en-US" altLang="zh-CN" dirty="0"/>
              <a:t>Text Messages and ASCII Art are both software code</a:t>
            </a:r>
          </a:p>
          <a:p>
            <a:endParaRPr lang="en-US" altLang="zh-CN" dirty="0"/>
          </a:p>
          <a:p>
            <a:r>
              <a:rPr lang="en-US" altLang="zh-CN" dirty="0"/>
              <a:t>Text Messages and ASCII Art are both digital asset</a:t>
            </a:r>
          </a:p>
          <a:p>
            <a:endParaRPr lang="en-US" altLang="zh-CN" dirty="0"/>
          </a:p>
          <a:p>
            <a:r>
              <a:rPr lang="en-US" altLang="zh-CN" dirty="0"/>
              <a:t>Text Messages and ASCII Art can both be save into the smart contract as NFT style</a:t>
            </a:r>
            <a:endParaRPr lang="zh-CN" altLang="en-US" dirty="0"/>
          </a:p>
          <a:p>
            <a:endParaRPr lang="zh-CN" altLang="en-US" dirty="0"/>
          </a:p>
        </p:txBody>
      </p:sp>
    </p:spTree>
    <p:extLst>
      <p:ext uri="{BB962C8B-B14F-4D97-AF65-F5344CB8AC3E}">
        <p14:creationId xmlns:p14="http://schemas.microsoft.com/office/powerpoint/2010/main" val="353234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86D19-F218-4FC6-BE08-16579ADE2D93}"/>
              </a:ext>
            </a:extLst>
          </p:cNvPr>
          <p:cNvSpPr>
            <a:spLocks noGrp="1"/>
          </p:cNvSpPr>
          <p:nvPr>
            <p:ph type="title"/>
          </p:nvPr>
        </p:nvSpPr>
        <p:spPr/>
        <p:txBody>
          <a:bodyPr>
            <a:normAutofit/>
          </a:bodyPr>
          <a:lstStyle/>
          <a:p>
            <a:r>
              <a:rPr lang="en-US" altLang="zh-CN" sz="3600" dirty="0"/>
              <a:t>Demo Video 1 : Mint ASCII heart art and exchange</a:t>
            </a:r>
            <a:endParaRPr lang="zh-CN" altLang="en-US" sz="3600" dirty="0"/>
          </a:p>
        </p:txBody>
      </p:sp>
      <p:sp>
        <p:nvSpPr>
          <p:cNvPr id="3" name="内容占位符 2">
            <a:extLst>
              <a:ext uri="{FF2B5EF4-FFF2-40B4-BE49-F238E27FC236}">
                <a16:creationId xmlns:a16="http://schemas.microsoft.com/office/drawing/2014/main" id="{1D26155A-F2EC-4F1E-81B9-23745C548A0F}"/>
              </a:ext>
            </a:extLst>
          </p:cNvPr>
          <p:cNvSpPr>
            <a:spLocks noGrp="1"/>
          </p:cNvSpPr>
          <p:nvPr>
            <p:ph idx="1"/>
          </p:nvPr>
        </p:nvSpPr>
        <p:spPr/>
        <p:txBody>
          <a:bodyPr/>
          <a:lstStyle/>
          <a:p>
            <a:r>
              <a:rPr lang="en-US" altLang="zh-CN" dirty="0"/>
              <a:t>https://twitter.com/FoundrunS/status/1435500960000851968?s=20</a:t>
            </a:r>
            <a:endParaRPr lang="zh-CN" altLang="en-US" dirty="0"/>
          </a:p>
        </p:txBody>
      </p:sp>
    </p:spTree>
    <p:extLst>
      <p:ext uri="{BB962C8B-B14F-4D97-AF65-F5344CB8AC3E}">
        <p14:creationId xmlns:p14="http://schemas.microsoft.com/office/powerpoint/2010/main" val="133968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2F554-9A04-4681-8830-4D26D488FE3A}"/>
              </a:ext>
            </a:extLst>
          </p:cNvPr>
          <p:cNvSpPr>
            <a:spLocks noGrp="1"/>
          </p:cNvSpPr>
          <p:nvPr>
            <p:ph type="title"/>
          </p:nvPr>
        </p:nvSpPr>
        <p:spPr/>
        <p:txBody>
          <a:bodyPr>
            <a:normAutofit/>
          </a:bodyPr>
          <a:lstStyle/>
          <a:p>
            <a:r>
              <a:rPr lang="en-US" altLang="zh-CN" sz="2800" dirty="0"/>
              <a:t>Demo video2 : Mint the NFT for </a:t>
            </a:r>
            <a:r>
              <a:rPr lang="en-US" altLang="zh-CN" sz="2800" dirty="0" err="1"/>
              <a:t>Polynet</a:t>
            </a:r>
            <a:r>
              <a:rPr lang="en-US" altLang="zh-CN" sz="2800" dirty="0"/>
              <a:t> </a:t>
            </a:r>
            <a:r>
              <a:rPr lang="en-US" altLang="zh-CN" sz="2800" dirty="0" err="1"/>
              <a:t>DeFi</a:t>
            </a:r>
            <a:r>
              <a:rPr lang="en-US" altLang="zh-CN" sz="2800" dirty="0"/>
              <a:t> incident to blockchain</a:t>
            </a:r>
            <a:endParaRPr lang="zh-CN" altLang="en-US" sz="2800" dirty="0"/>
          </a:p>
        </p:txBody>
      </p:sp>
      <p:sp>
        <p:nvSpPr>
          <p:cNvPr id="3" name="内容占位符 2">
            <a:extLst>
              <a:ext uri="{FF2B5EF4-FFF2-40B4-BE49-F238E27FC236}">
                <a16:creationId xmlns:a16="http://schemas.microsoft.com/office/drawing/2014/main" id="{8D012CE8-88A2-4842-8C2F-C306305F4811}"/>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1066483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356</Words>
  <Application>Microsoft Office PowerPoint</Application>
  <PresentationFormat>宽屏</PresentationFormat>
  <Paragraphs>30</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Wingdings</vt:lpstr>
      <vt:lpstr>Office 主题​​</vt:lpstr>
      <vt:lpstr>NFT ascii Art  </vt:lpstr>
      <vt:lpstr>The second law of Hacker Metaverse </vt:lpstr>
      <vt:lpstr>The hacker law of Metaverse</vt:lpstr>
      <vt:lpstr>Smart contract is NFT type </vt:lpstr>
      <vt:lpstr>Text Messages and ASCII Art</vt:lpstr>
      <vt:lpstr>Demo Video 1 : Mint ASCII heart art and exchange</vt:lpstr>
      <vt:lpstr>Demo video2 : Mint the NFT for Polynet DeFi incident to 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ascii Art  </dc:title>
  <dc:creator>33</dc:creator>
  <cp:lastModifiedBy>33</cp:lastModifiedBy>
  <cp:revision>7</cp:revision>
  <dcterms:created xsi:type="dcterms:W3CDTF">2021-09-03T02:40:14Z</dcterms:created>
  <dcterms:modified xsi:type="dcterms:W3CDTF">2021-09-10T02:17:58Z</dcterms:modified>
</cp:coreProperties>
</file>