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69" r:id="rId3"/>
    <p:sldId id="256" r:id="rId4"/>
    <p:sldId id="268" r:id="rId5"/>
    <p:sldId id="263" r:id="rId6"/>
    <p:sldId id="270" r:id="rId7"/>
    <p:sldId id="271" r:id="rId8"/>
    <p:sldId id="272" r:id="rId9"/>
  </p:sldIdLst>
  <p:sldSz cx="10080625" cy="567055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9" name="PlaceHolder 2"/>
          <p:cNvSpPr>
            <a:spLocks noGrp="1"/>
          </p:cNvSpPr>
          <p:nvPr>
            <p:ph type="body"/>
          </p:nvPr>
        </p:nvSpPr>
        <p:spPr>
          <a:xfrm>
            <a:off x="504000" y="1326600"/>
            <a:ext cx="907128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11112-C8EC-41D9-B7F7-C3A5450EE0FB}"/>
              </a:ext>
            </a:extLst>
          </p:cNvPr>
          <p:cNvSpPr>
            <a:spLocks noGrp="1"/>
          </p:cNvSpPr>
          <p:nvPr>
            <p:ph type="title"/>
          </p:nvPr>
        </p:nvSpPr>
        <p:spPr/>
        <p:txBody>
          <a:bodyPr/>
          <a:lstStyle/>
          <a:p>
            <a:r>
              <a:rPr lang="en-US" altLang="zh-CN" dirty="0"/>
              <a:t>               </a:t>
            </a:r>
            <a:r>
              <a:rPr lang="en-US" altLang="zh-CN" dirty="0" err="1">
                <a:solidFill>
                  <a:srgbClr val="FF0000"/>
                </a:solidFill>
              </a:rPr>
              <a:t>NFT</a:t>
            </a:r>
            <a:r>
              <a:rPr lang="en-US" altLang="zh-CN" dirty="0" err="1"/>
              <a:t>ascii</a:t>
            </a:r>
            <a:r>
              <a:rPr lang="en-US" altLang="zh-CN" dirty="0"/>
              <a:t> </a:t>
            </a:r>
            <a:r>
              <a:rPr lang="en-US" altLang="zh-CN" dirty="0">
                <a:solidFill>
                  <a:srgbClr val="7030A0"/>
                </a:solidFill>
              </a:rPr>
              <a:t>ART</a:t>
            </a:r>
            <a:r>
              <a:rPr lang="en-US" altLang="zh-CN" dirty="0"/>
              <a:t> </a:t>
            </a:r>
            <a:endParaRPr lang="zh-CN" altLang="en-US" dirty="0"/>
          </a:p>
        </p:txBody>
      </p:sp>
      <p:sp>
        <p:nvSpPr>
          <p:cNvPr id="3" name="文本占位符 2">
            <a:extLst>
              <a:ext uri="{FF2B5EF4-FFF2-40B4-BE49-F238E27FC236}">
                <a16:creationId xmlns:a16="http://schemas.microsoft.com/office/drawing/2014/main" id="{DDDACAA0-B459-4E69-9835-F6024987AFF2}"/>
              </a:ext>
            </a:extLst>
          </p:cNvPr>
          <p:cNvSpPr>
            <a:spLocks noGrp="1"/>
          </p:cNvSpPr>
          <p:nvPr>
            <p:ph type="body"/>
          </p:nvPr>
        </p:nvSpPr>
        <p:spPr/>
        <p:txBody>
          <a:bodyPr/>
          <a:lstStyle/>
          <a:p>
            <a:endParaRPr lang="zh-CN" altLang="en-US" dirty="0"/>
          </a:p>
        </p:txBody>
      </p:sp>
      <p:pic>
        <p:nvPicPr>
          <p:cNvPr id="5" name="图片 4">
            <a:extLst>
              <a:ext uri="{FF2B5EF4-FFF2-40B4-BE49-F238E27FC236}">
                <a16:creationId xmlns:a16="http://schemas.microsoft.com/office/drawing/2014/main" id="{F4975414-577E-4004-BD60-EFCDC89B6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492" y="1541790"/>
            <a:ext cx="4548554" cy="2857500"/>
          </a:xfrm>
          <a:prstGeom prst="rect">
            <a:avLst/>
          </a:prstGeom>
        </p:spPr>
      </p:pic>
    </p:spTree>
    <p:extLst>
      <p:ext uri="{BB962C8B-B14F-4D97-AF65-F5344CB8AC3E}">
        <p14:creationId xmlns:p14="http://schemas.microsoft.com/office/powerpoint/2010/main" val="90375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04000" y="74160"/>
            <a:ext cx="9071280" cy="1249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400" b="0" strike="noStrike" spc="-1">
                <a:latin typeface="Arial"/>
              </a:rPr>
              <a:t>The second law of Hacker Metaverse</a:t>
            </a:r>
          </a:p>
        </p:txBody>
      </p:sp>
      <p:sp>
        <p:nvSpPr>
          <p:cNvPr id="77" name="CustomShape 2"/>
          <p:cNvSpPr/>
          <p:nvPr/>
        </p:nvSpPr>
        <p:spPr>
          <a:xfrm>
            <a:off x="504000" y="1326600"/>
            <a:ext cx="9071280" cy="328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200" b="0" strike="noStrike" spc="-1" dirty="0">
                <a:latin typeface="Arial"/>
              </a:rPr>
              <a:t>1) All assets in Metaverse are software and code</a:t>
            </a:r>
          </a:p>
          <a:p>
            <a:pPr algn="ctr">
              <a:lnSpc>
                <a:spcPct val="100000"/>
              </a:lnSpc>
            </a:pPr>
            <a:r>
              <a:rPr lang="en-US" sz="3200" b="0" strike="noStrike" spc="-1" dirty="0">
                <a:latin typeface="Arial"/>
              </a:rPr>
              <a:t>2) Vulnerability is the most important digital assets</a:t>
            </a:r>
          </a:p>
          <a:p>
            <a:pPr algn="ctr">
              <a:lnSpc>
                <a:spcPct val="100000"/>
              </a:lnSpc>
            </a:pPr>
            <a:r>
              <a:rPr lang="en-US" sz="3200" b="0" strike="noStrike" spc="-1" dirty="0">
                <a:latin typeface="Arial"/>
              </a:rPr>
              <a:t>3) Vulnerability is Native NFT</a:t>
            </a:r>
          </a:p>
          <a:p>
            <a:pPr algn="ctr">
              <a:lnSpc>
                <a:spcPct val="100000"/>
              </a:lnSpc>
            </a:pPr>
            <a:r>
              <a:rPr lang="en-US" sz="3200" b="0" strike="noStrike" spc="-1" dirty="0">
                <a:latin typeface="Arial"/>
              </a:rPr>
              <a:t>4) The hacker law is the first innovation all over the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7768D-38DA-4B37-9D77-90C1F77D2D2F}"/>
              </a:ext>
            </a:extLst>
          </p:cNvPr>
          <p:cNvSpPr>
            <a:spLocks noGrp="1"/>
          </p:cNvSpPr>
          <p:nvPr>
            <p:ph type="title"/>
          </p:nvPr>
        </p:nvSpPr>
        <p:spPr>
          <a:xfrm>
            <a:off x="504000" y="125046"/>
            <a:ext cx="9071280" cy="844062"/>
          </a:xfrm>
        </p:spPr>
        <p:txBody>
          <a:bodyPr/>
          <a:lstStyle/>
          <a:p>
            <a:r>
              <a:rPr lang="en-US" altLang="zh-CN" dirty="0"/>
              <a:t> The hacker law of Metaverse</a:t>
            </a:r>
            <a:endParaRPr lang="zh-CN" altLang="en-US" dirty="0"/>
          </a:p>
        </p:txBody>
      </p:sp>
      <p:sp>
        <p:nvSpPr>
          <p:cNvPr id="3" name="文本占位符 2">
            <a:extLst>
              <a:ext uri="{FF2B5EF4-FFF2-40B4-BE49-F238E27FC236}">
                <a16:creationId xmlns:a16="http://schemas.microsoft.com/office/drawing/2014/main" id="{39998E08-0545-4855-AC88-24501CACA1A4}"/>
              </a:ext>
            </a:extLst>
          </p:cNvPr>
          <p:cNvSpPr>
            <a:spLocks noGrp="1"/>
          </p:cNvSpPr>
          <p:nvPr>
            <p:ph type="body"/>
          </p:nvPr>
        </p:nvSpPr>
        <p:spPr>
          <a:xfrm>
            <a:off x="504000" y="969108"/>
            <a:ext cx="9071280" cy="4475361"/>
          </a:xfrm>
        </p:spPr>
        <p:txBody>
          <a:bodyPr>
            <a:normAutofit fontScale="70000" lnSpcReduction="20000"/>
          </a:bodyPr>
          <a:lstStyle/>
          <a:p>
            <a:r>
              <a:rPr lang="en-US" altLang="zh-CN" sz="2900" dirty="0">
                <a:solidFill>
                  <a:srgbClr val="FF0000"/>
                </a:solidFill>
              </a:rPr>
              <a:t>The First Law of Hacking (Von Neumann) Neumann, the father of modern computing).</a:t>
            </a:r>
          </a:p>
          <a:p>
            <a:pPr marL="0" indent="0">
              <a:buNone/>
            </a:pPr>
            <a:r>
              <a:rPr lang="en-US" altLang="zh-CN" sz="2900" dirty="0"/>
              <a:t>    Information security vulnerability is the vulnerability of information technology, information products and information systems in the process of demand, design, implementation, configuration and operation, intentionally or unintentionally, these vulnerabilities exist in different forms in all levels and links of information systems, and can be exploited by malicious subjects, thus affecting the normal operation of information systems and their services</a:t>
            </a:r>
            <a:r>
              <a:rPr lang="en-US" altLang="zh-CN" sz="3600" dirty="0"/>
              <a:t>.</a:t>
            </a:r>
          </a:p>
          <a:p>
            <a:pPr marL="0" indent="0">
              <a:buNone/>
            </a:pPr>
            <a:endParaRPr lang="en-US" altLang="zh-CN" sz="3600" dirty="0"/>
          </a:p>
          <a:p>
            <a:r>
              <a:rPr lang="en-US" altLang="zh-CN" sz="2600" dirty="0">
                <a:solidFill>
                  <a:srgbClr val="FF0000"/>
                </a:solidFill>
              </a:rPr>
              <a:t>The Second Law of Hacking : (He-Jun Xu paper published in June 2021)</a:t>
            </a:r>
          </a:p>
          <a:p>
            <a:pPr marL="0" indent="0">
              <a:buNone/>
            </a:pPr>
            <a:r>
              <a:rPr lang="en-US" altLang="zh-CN" sz="2600" dirty="0"/>
              <a:t>    The market value of an information security vulnerability = 5 × the average monthly salary of the developer who generated the security vulnerability × the security level of the vulnerability.</a:t>
            </a:r>
          </a:p>
          <a:p>
            <a:pPr marL="0" indent="0">
              <a:buNone/>
            </a:pPr>
            <a:endParaRPr lang="en-US" altLang="zh-CN" sz="2600" dirty="0"/>
          </a:p>
          <a:p>
            <a:r>
              <a:rPr lang="en-US" altLang="zh-CN" sz="2600" dirty="0">
                <a:solidFill>
                  <a:srgbClr val="FF0000"/>
                </a:solidFill>
              </a:rPr>
              <a:t>The Third Law of Hacking: (Paper by He-Jun Xu, published in June 2021)</a:t>
            </a:r>
          </a:p>
          <a:p>
            <a:pPr marL="0" indent="0">
              <a:buNone/>
            </a:pPr>
            <a:r>
              <a:rPr lang="en-US" altLang="zh-CN" dirty="0"/>
              <a:t>   </a:t>
            </a:r>
            <a:r>
              <a:rPr lang="en-US" altLang="zh-CN" sz="3300" dirty="0"/>
              <a:t>The market economic value of an information system vulnerability can be referred to the market economic value of the labor of the developer of that information system.</a:t>
            </a:r>
            <a:endParaRPr lang="zh-CN" altLang="en-US" sz="3300" dirty="0"/>
          </a:p>
        </p:txBody>
      </p:sp>
    </p:spTree>
    <p:extLst>
      <p:ext uri="{BB962C8B-B14F-4D97-AF65-F5344CB8AC3E}">
        <p14:creationId xmlns:p14="http://schemas.microsoft.com/office/powerpoint/2010/main" val="339785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07200" y="249526"/>
            <a:ext cx="9071280" cy="946080"/>
          </a:xfrm>
          <a:prstGeom prst="rect">
            <a:avLst/>
          </a:prstGeom>
          <a:noFill/>
          <a:ln w="0">
            <a:noFill/>
          </a:ln>
        </p:spPr>
        <p:txBody>
          <a:bodyPr lIns="0" tIns="0" rIns="0" bIns="0" anchor="ctr">
            <a:noAutofit/>
          </a:bodyPr>
          <a:lstStyle/>
          <a:p>
            <a:pPr algn="ctr"/>
            <a:r>
              <a:rPr lang="en-US" sz="4400" b="0" strike="noStrike" spc="-1" dirty="0">
                <a:latin typeface="Arial"/>
              </a:rPr>
              <a:t>Smart contract is NFT type</a:t>
            </a:r>
          </a:p>
        </p:txBody>
      </p:sp>
      <p:sp>
        <p:nvSpPr>
          <p:cNvPr id="91" name="TextShape 2"/>
          <p:cNvSpPr txBox="1"/>
          <p:nvPr/>
        </p:nvSpPr>
        <p:spPr>
          <a:xfrm>
            <a:off x="504000" y="1326600"/>
            <a:ext cx="9071280" cy="4003492"/>
          </a:xfrm>
          <a:prstGeom prst="rect">
            <a:avLst/>
          </a:prstGeom>
          <a:noFill/>
          <a:ln w="0">
            <a:noFill/>
          </a:ln>
        </p:spPr>
        <p:txBody>
          <a:bodyPr lIns="0" tIns="0" rIns="0" bIns="0">
            <a:normAutofit fontScale="98500" lnSpcReduction="10000"/>
          </a:bodyPr>
          <a:lstStyle/>
          <a:p>
            <a:pPr marL="432000" indent="-324000">
              <a:spcBef>
                <a:spcPts val="1417"/>
              </a:spcBef>
              <a:buClr>
                <a:srgbClr val="000000"/>
              </a:buClr>
              <a:buSzPct val="45000"/>
              <a:buFont typeface="Wingdings" charset="2"/>
              <a:buChar char=""/>
            </a:pPr>
            <a:r>
              <a:rPr lang="en-US" sz="3200" b="0" strike="noStrike" spc="-1" dirty="0">
                <a:latin typeface="Arial"/>
              </a:rPr>
              <a:t>Software code is digit asset in Metaverse</a:t>
            </a:r>
          </a:p>
          <a:p>
            <a:pPr marL="432000" indent="-324000">
              <a:spcBef>
                <a:spcPts val="1417"/>
              </a:spcBef>
              <a:buClr>
                <a:srgbClr val="000000"/>
              </a:buClr>
              <a:buSzPct val="45000"/>
              <a:buFont typeface="Wingdings" charset="2"/>
              <a:buChar char=""/>
            </a:pPr>
            <a:r>
              <a:rPr lang="en-US" sz="3200" b="0" strike="noStrike" spc="-1" dirty="0">
                <a:latin typeface="Arial"/>
              </a:rPr>
              <a:t>Smart contract is software code</a:t>
            </a:r>
          </a:p>
          <a:p>
            <a:pPr marL="432000" indent="-324000">
              <a:spcBef>
                <a:spcPts val="1417"/>
              </a:spcBef>
              <a:buClr>
                <a:srgbClr val="000000"/>
              </a:buClr>
              <a:buSzPct val="45000"/>
              <a:buFont typeface="Wingdings" charset="2"/>
              <a:buChar char=""/>
            </a:pPr>
            <a:r>
              <a:rPr lang="en-US" sz="3200" b="0" strike="noStrike" spc="-1" dirty="0">
                <a:latin typeface="Arial"/>
              </a:rPr>
              <a:t>The address of Smart Contract is unique and native NFT id</a:t>
            </a:r>
          </a:p>
          <a:p>
            <a:pPr marL="432000" indent="-324000">
              <a:spcBef>
                <a:spcPts val="1417"/>
              </a:spcBef>
              <a:buClr>
                <a:srgbClr val="000000"/>
              </a:buClr>
              <a:buSzPct val="45000"/>
              <a:buFont typeface="Wingdings" charset="2"/>
              <a:buChar char=""/>
            </a:pPr>
            <a:r>
              <a:rPr lang="en-US" sz="3200" b="0" strike="noStrike" spc="-1" dirty="0">
                <a:latin typeface="Arial"/>
              </a:rPr>
              <a:t>Vulnerability PoC code can be saved into smart contract</a:t>
            </a:r>
          </a:p>
          <a:p>
            <a:pPr marL="432000" indent="-324000">
              <a:spcBef>
                <a:spcPts val="1417"/>
              </a:spcBef>
              <a:buClr>
                <a:srgbClr val="000000"/>
              </a:buClr>
              <a:buSzPct val="45000"/>
              <a:buFont typeface="Wingdings" charset="2"/>
              <a:buChar char=""/>
            </a:pPr>
            <a:r>
              <a:rPr lang="en-US" sz="3200" b="0" strike="noStrike" spc="-1" dirty="0">
                <a:latin typeface="Arial"/>
              </a:rPr>
              <a:t>Smart contract </a:t>
            </a:r>
            <a:r>
              <a:rPr lang="en-US" sz="3200" spc="-1" dirty="0">
                <a:latin typeface="Arial"/>
              </a:rPr>
              <a:t>can be</a:t>
            </a:r>
            <a:r>
              <a:rPr lang="en-US" sz="3200" b="0" strike="noStrike" spc="-1" dirty="0">
                <a:latin typeface="Arial"/>
              </a:rPr>
              <a:t> exchanged as NFT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A2782-DB4F-43BD-A4CF-33EF6F8E478C}"/>
              </a:ext>
            </a:extLst>
          </p:cNvPr>
          <p:cNvSpPr>
            <a:spLocks noGrp="1"/>
          </p:cNvSpPr>
          <p:nvPr>
            <p:ph type="title"/>
          </p:nvPr>
        </p:nvSpPr>
        <p:spPr/>
        <p:txBody>
          <a:bodyPr/>
          <a:lstStyle/>
          <a:p>
            <a:r>
              <a:rPr lang="en-US" altLang="zh-CN" dirty="0"/>
              <a:t>        Text Messages and ASCII Art</a:t>
            </a:r>
            <a:endParaRPr lang="zh-CN" altLang="en-US" dirty="0"/>
          </a:p>
        </p:txBody>
      </p:sp>
      <p:sp>
        <p:nvSpPr>
          <p:cNvPr id="3" name="文本占位符 2">
            <a:extLst>
              <a:ext uri="{FF2B5EF4-FFF2-40B4-BE49-F238E27FC236}">
                <a16:creationId xmlns:a16="http://schemas.microsoft.com/office/drawing/2014/main" id="{3E45B0E3-6A5F-4C20-B708-BBE4A637E5DF}"/>
              </a:ext>
            </a:extLst>
          </p:cNvPr>
          <p:cNvSpPr>
            <a:spLocks noGrp="1"/>
          </p:cNvSpPr>
          <p:nvPr>
            <p:ph type="body"/>
          </p:nvPr>
        </p:nvSpPr>
        <p:spPr>
          <a:xfrm>
            <a:off x="504000" y="1172160"/>
            <a:ext cx="9071280" cy="4087594"/>
          </a:xfrm>
        </p:spPr>
        <p:txBody>
          <a:bodyPr/>
          <a:lstStyle/>
          <a:p>
            <a:r>
              <a:rPr lang="en-US" altLang="zh-CN" dirty="0"/>
              <a:t>Text Messages and ASCII Art are both software code</a:t>
            </a:r>
          </a:p>
          <a:p>
            <a:r>
              <a:rPr lang="en-US" altLang="zh-CN" dirty="0"/>
              <a:t>Text Messages and ASCII Art are both digital asset</a:t>
            </a:r>
          </a:p>
          <a:p>
            <a:r>
              <a:rPr lang="en-US" altLang="zh-CN" dirty="0"/>
              <a:t>Text Messages and ASCII Art can both be save into the smart contract as NFT style</a:t>
            </a:r>
            <a:endParaRPr lang="zh-CN" altLang="en-US" dirty="0"/>
          </a:p>
        </p:txBody>
      </p:sp>
    </p:spTree>
    <p:extLst>
      <p:ext uri="{BB962C8B-B14F-4D97-AF65-F5344CB8AC3E}">
        <p14:creationId xmlns:p14="http://schemas.microsoft.com/office/powerpoint/2010/main" val="159329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4BF04-439E-4447-AC23-050CDCADAF11}"/>
              </a:ext>
            </a:extLst>
          </p:cNvPr>
          <p:cNvSpPr>
            <a:spLocks noGrp="1"/>
          </p:cNvSpPr>
          <p:nvPr>
            <p:ph type="title"/>
          </p:nvPr>
        </p:nvSpPr>
        <p:spPr/>
        <p:txBody>
          <a:bodyPr/>
          <a:lstStyle/>
          <a:p>
            <a:r>
              <a:rPr lang="en-US" altLang="zh-CN" dirty="0"/>
              <a:t>Demo 1   Heart Ascii minted </a:t>
            </a:r>
            <a:endParaRPr lang="zh-CN" altLang="en-US" dirty="0"/>
          </a:p>
        </p:txBody>
      </p:sp>
      <p:sp>
        <p:nvSpPr>
          <p:cNvPr id="5" name="文本占位符 4">
            <a:extLst>
              <a:ext uri="{FF2B5EF4-FFF2-40B4-BE49-F238E27FC236}">
                <a16:creationId xmlns:a16="http://schemas.microsoft.com/office/drawing/2014/main" id="{FD09B5D2-8A9B-4FEE-8BAD-DEC48791DE06}"/>
              </a:ext>
            </a:extLst>
          </p:cNvPr>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117811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E2EEB-2795-4976-B084-EC7D5EF39B7F}"/>
              </a:ext>
            </a:extLst>
          </p:cNvPr>
          <p:cNvSpPr>
            <a:spLocks noGrp="1"/>
          </p:cNvSpPr>
          <p:nvPr>
            <p:ph type="title"/>
          </p:nvPr>
        </p:nvSpPr>
        <p:spPr/>
        <p:txBody>
          <a:bodyPr/>
          <a:lstStyle/>
          <a:p>
            <a:r>
              <a:rPr lang="en-US" altLang="zh-CN" sz="2400" dirty="0"/>
              <a:t>Demo 2 : </a:t>
            </a:r>
            <a:r>
              <a:rPr lang="en-US" altLang="zh-CN" sz="2400" dirty="0" err="1"/>
              <a:t>Polynet</a:t>
            </a:r>
            <a:r>
              <a:rPr lang="en-US" altLang="zh-CN" sz="2400" dirty="0"/>
              <a:t> </a:t>
            </a:r>
            <a:r>
              <a:rPr lang="en-US" altLang="zh-CN" sz="2400" dirty="0" err="1"/>
              <a:t>DeFi</a:t>
            </a:r>
            <a:r>
              <a:rPr lang="en-US" altLang="zh-CN" sz="2400" dirty="0"/>
              <a:t> incident recode into the blockchain</a:t>
            </a:r>
            <a:endParaRPr lang="zh-CN" altLang="en-US" sz="2400" dirty="0"/>
          </a:p>
        </p:txBody>
      </p:sp>
      <p:sp>
        <p:nvSpPr>
          <p:cNvPr id="4" name="文本占位符 3">
            <a:extLst>
              <a:ext uri="{FF2B5EF4-FFF2-40B4-BE49-F238E27FC236}">
                <a16:creationId xmlns:a16="http://schemas.microsoft.com/office/drawing/2014/main" id="{A276D7E8-B997-44E4-98D6-B22CC902CD9A}"/>
              </a:ext>
            </a:extLst>
          </p:cNvPr>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405293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332</Words>
  <Application>Microsoft Office PowerPoint</Application>
  <PresentationFormat>自定义</PresentationFormat>
  <Paragraphs>27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7</vt:i4>
      </vt:variant>
    </vt:vector>
  </HeadingPairs>
  <TitlesOfParts>
    <vt:vector size="12" baseType="lpstr">
      <vt:lpstr>Arial</vt:lpstr>
      <vt:lpstr>Symbol</vt:lpstr>
      <vt:lpstr>Wingdings</vt:lpstr>
      <vt:lpstr>Office Theme</vt:lpstr>
      <vt:lpstr>Office Theme</vt:lpstr>
      <vt:lpstr>               NFTascii ART </vt:lpstr>
      <vt:lpstr>PowerPoint 演示文稿</vt:lpstr>
      <vt:lpstr> The hacker law of Metaverse</vt:lpstr>
      <vt:lpstr>PowerPoint 演示文稿</vt:lpstr>
      <vt:lpstr>        Text Messages and ASCII Art</vt:lpstr>
      <vt:lpstr>Demo 1   Heart Ascii minted </vt:lpstr>
      <vt:lpstr>Demo 2 : Polynet DeFi incident recode into the blockchain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33</dc:creator>
  <dc:description/>
  <cp:lastModifiedBy>33</cp:lastModifiedBy>
  <cp:revision>63</cp:revision>
  <dcterms:created xsi:type="dcterms:W3CDTF">2021-07-30T12:41:59Z</dcterms:created>
  <dcterms:modified xsi:type="dcterms:W3CDTF">2021-09-03T02:37:23Z</dcterms:modified>
  <dc:language>en-US</dc:language>
</cp:coreProperties>
</file>