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56" r:id="rId5"/>
    <p:sldId id="269" r:id="rId6"/>
    <p:sldId id="257" r:id="rId7"/>
    <p:sldId id="258" r:id="rId8"/>
    <p:sldId id="260" r:id="rId9"/>
    <p:sldId id="259" r:id="rId10"/>
    <p:sldId id="261" r:id="rId11"/>
    <p:sldId id="275" r:id="rId12"/>
    <p:sldId id="272" r:id="rId13"/>
    <p:sldId id="270" r:id="rId14"/>
    <p:sldId id="267" r:id="rId15"/>
    <p:sldId id="262" r:id="rId16"/>
    <p:sldId id="264"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Romanyuk" initials="AR" lastIdx="1" clrIdx="0">
    <p:extLst>
      <p:ext uri="{19B8F6BF-5375-455C-9EA6-DF929625EA0E}">
        <p15:presenceInfo xmlns:p15="http://schemas.microsoft.com/office/powerpoint/2012/main" userId="539325725f512c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357" autoAdjust="0"/>
  </p:normalViewPr>
  <p:slideViewPr>
    <p:cSldViewPr>
      <p:cViewPr varScale="1">
        <p:scale>
          <a:sx n="56" d="100"/>
          <a:sy n="56" d="100"/>
        </p:scale>
        <p:origin x="558" y="78"/>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5T10:56:04.443" idx="1">
    <p:pos x="7378" y="3982"/>
    <p:text>На этом месте я продемонстрирую приложение в лайве на двух эмуляторах. Заранее заготовил демонстрацию на iOS приложении при надобности</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818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6368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1279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png"/><Relationship Id="rId7"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hyperlink" Target="https://youtu.be/xjZi2ydF8Uk" TargetMode="External"/><Relationship Id="rId4" Type="http://schemas.openxmlformats.org/officeDocument/2006/relationships/image" Target="../media/image32.png"/><Relationship Id="rId9" Type="http://schemas.openxmlformats.org/officeDocument/2006/relationships/image" Target="../media/image36.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ru.wikipedia.org/wiki/Flutter" TargetMode="External"/><Relationship Id="rId7" Type="http://schemas.openxmlformats.org/officeDocument/2006/relationships/hyperlink" Target="https://jwt.io/" TargetMode="External"/><Relationship Id="rId2" Type="http://schemas.openxmlformats.org/officeDocument/2006/relationships/hyperlink" Target="https://ru.wikipedia.org/wiki/SMTP" TargetMode="External"/><Relationship Id="rId1" Type="http://schemas.openxmlformats.org/officeDocument/2006/relationships/slideLayout" Target="../slideLayouts/slideLayout2.xml"/><Relationship Id="rId6" Type="http://schemas.openxmlformats.org/officeDocument/2006/relationships/hyperlink" Target="https://random-coffee.ru/" TargetMode="External"/><Relationship Id="rId5" Type="http://schemas.openxmlformats.org/officeDocument/2006/relationships/hyperlink" Target="https://tinder.com/ru" TargetMode="External"/><Relationship Id="rId4" Type="http://schemas.openxmlformats.org/officeDocument/2006/relationships/hyperlink" Target="https://badoo.com/r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9.png"/><Relationship Id="rId18" Type="http://schemas.openxmlformats.org/officeDocument/2006/relationships/image" Target="../media/image4.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10.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hyperlink" Target="https://pub.dev/packages/image_picker" TargetMode="External"/><Relationship Id="rId3" Type="http://schemas.openxmlformats.org/officeDocument/2006/relationships/hyperlink" Target="https://github.com/FasterXML/jackson" TargetMode="External"/><Relationship Id="rId7" Type="http://schemas.openxmlformats.org/officeDocument/2006/relationships/hyperlink" Target="https://github.com/mogol/flutter_secure_storage" TargetMode="External"/><Relationship Id="rId12"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ub.dev/packages/dio" TargetMode="External"/><Relationship Id="rId11" Type="http://schemas.openxmlformats.org/officeDocument/2006/relationships/hyperlink" Target="https://pub.dev/packages/cached_network_image" TargetMode="External"/><Relationship Id="rId5" Type="http://schemas.openxmlformats.org/officeDocument/2006/relationships/hyperlink" Target="https://dev.mysql.com/downloads/" TargetMode="External"/><Relationship Id="rId10" Type="http://schemas.openxmlformats.org/officeDocument/2006/relationships/hyperlink" Target="https://pub.dev/packages/device_info" TargetMode="External"/><Relationship Id="rId4" Type="http://schemas.openxmlformats.org/officeDocument/2006/relationships/hyperlink" Target="https://junit.org/junit4/" TargetMode="External"/><Relationship Id="rId9" Type="http://schemas.openxmlformats.org/officeDocument/2006/relationships/hyperlink" Target="https://pub.dev/packages/image_cropper"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12" Type="http://schemas.openxmlformats.org/officeDocument/2006/relationships/image" Target="../media/image3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jpe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jpeg"/><Relationship Id="rId4" Type="http://schemas.openxmlformats.org/officeDocument/2006/relationships/image" Target="../media/image4.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5279232" y="914794"/>
            <a:ext cx="19104768" cy="6591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a:t>Факультет компьютерных наук</a:t>
            </a:r>
          </a:p>
          <a:p>
            <a:pPr>
              <a:defRPr sz="7000" b="1" cap="all">
                <a:solidFill>
                  <a:srgbClr val="253957"/>
                </a:solidFill>
                <a:latin typeface="+mn-lt"/>
                <a:ea typeface="+mn-ea"/>
                <a:cs typeface="+mn-cs"/>
                <a:sym typeface="Arial Narrow"/>
              </a:defRPr>
            </a:pPr>
            <a:r>
              <a:rPr lang="ru-RU" dirty="0"/>
              <a:t>Департамент программной инженерии</a:t>
            </a:r>
          </a:p>
          <a:p>
            <a:pPr>
              <a:defRPr sz="7000" b="1" cap="all">
                <a:solidFill>
                  <a:srgbClr val="253957"/>
                </a:solidFill>
                <a:latin typeface="+mn-lt"/>
                <a:ea typeface="+mn-ea"/>
                <a:cs typeface="+mn-cs"/>
                <a:sym typeface="Arial Narrow"/>
              </a:defRPr>
            </a:pPr>
            <a:r>
              <a:rPr lang="ru-RU" dirty="0"/>
              <a:t>Курсовая работа</a:t>
            </a:r>
          </a:p>
          <a:p>
            <a:pPr>
              <a:defRPr sz="7000" b="1" cap="all">
                <a:solidFill>
                  <a:srgbClr val="253957"/>
                </a:solidFill>
                <a:latin typeface="+mn-lt"/>
                <a:ea typeface="+mn-ea"/>
                <a:cs typeface="+mn-cs"/>
                <a:sym typeface="Arial Narrow"/>
              </a:defRPr>
            </a:pPr>
            <a:r>
              <a:rPr lang="ru-RU" dirty="0"/>
              <a:t>Клиент-серверное приложение для знакомств на </a:t>
            </a:r>
            <a:r>
              <a:rPr lang="en-US" dirty="0"/>
              <a:t>ANDROID &amp; IOS</a:t>
            </a:r>
            <a:endParaRPr lang="ru-RU" dirty="0"/>
          </a:p>
          <a:p>
            <a:pPr>
              <a:defRPr sz="7000" b="1" cap="all">
                <a:solidFill>
                  <a:srgbClr val="253957"/>
                </a:solidFill>
                <a:latin typeface="+mn-lt"/>
                <a:ea typeface="+mn-ea"/>
                <a:cs typeface="+mn-cs"/>
                <a:sym typeface="Arial Narrow"/>
              </a:defRPr>
            </a:pPr>
            <a:endParaRPr dirty="0"/>
          </a:p>
        </p:txBody>
      </p:sp>
      <p:sp>
        <p:nvSpPr>
          <p:cNvPr id="54" name="Название подразделения,  лаборатории, факультета и т.д."/>
          <p:cNvSpPr txBox="1"/>
          <p:nvPr/>
        </p:nvSpPr>
        <p:spPr>
          <a:xfrm>
            <a:off x="13128104" y="8754671"/>
            <a:ext cx="10441155" cy="4022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r">
              <a:defRPr sz="4200">
                <a:solidFill>
                  <a:srgbClr val="253957"/>
                </a:solidFill>
                <a:latin typeface="+mn-lt"/>
                <a:ea typeface="+mn-ea"/>
                <a:cs typeface="+mn-cs"/>
                <a:sym typeface="Arial Narrow"/>
              </a:defRPr>
            </a:pPr>
            <a:r>
              <a:rPr lang="ru-RU" dirty="0"/>
              <a:t>Выполнил: студент группы БПИ-194</a:t>
            </a:r>
          </a:p>
          <a:p>
            <a:pPr algn="r">
              <a:defRPr sz="4200">
                <a:solidFill>
                  <a:srgbClr val="253957"/>
                </a:solidFill>
                <a:latin typeface="+mn-lt"/>
                <a:ea typeface="+mn-ea"/>
                <a:cs typeface="+mn-cs"/>
                <a:sym typeface="Arial Narrow"/>
              </a:defRPr>
            </a:pPr>
            <a:r>
              <a:rPr lang="ru-RU" dirty="0"/>
              <a:t>Романюк Андрей Сергеевич</a:t>
            </a:r>
          </a:p>
          <a:p>
            <a:pPr algn="r">
              <a:defRPr sz="4200">
                <a:solidFill>
                  <a:srgbClr val="253957"/>
                </a:solidFill>
                <a:latin typeface="+mn-lt"/>
                <a:ea typeface="+mn-ea"/>
                <a:cs typeface="+mn-cs"/>
                <a:sym typeface="Arial Narrow"/>
              </a:defRPr>
            </a:pPr>
            <a:r>
              <a:rPr lang="ru-RU" dirty="0"/>
              <a:t>Научный руководитель:</a:t>
            </a:r>
          </a:p>
          <a:p>
            <a:pPr algn="r">
              <a:defRPr sz="4200">
                <a:solidFill>
                  <a:srgbClr val="253957"/>
                </a:solidFill>
                <a:latin typeface="+mn-lt"/>
                <a:ea typeface="+mn-ea"/>
                <a:cs typeface="+mn-cs"/>
                <a:sym typeface="Arial Narrow"/>
              </a:defRPr>
            </a:pPr>
            <a:r>
              <a:rPr lang="ru-RU" sz="4200" dirty="0">
                <a:sym typeface="Arial Narrow"/>
              </a:rPr>
              <a:t>Старший преподаватель департамента программной инженерии </a:t>
            </a:r>
          </a:p>
          <a:p>
            <a:pPr algn="r">
              <a:defRPr sz="4200">
                <a:solidFill>
                  <a:srgbClr val="253957"/>
                </a:solidFill>
                <a:latin typeface="+mn-lt"/>
                <a:ea typeface="+mn-ea"/>
                <a:cs typeface="+mn-cs"/>
                <a:sym typeface="Arial Narrow"/>
              </a:defRPr>
            </a:pPr>
            <a:r>
              <a:rPr lang="ru-RU" sz="4200" dirty="0">
                <a:sym typeface="Arial Narrow"/>
              </a:rPr>
              <a:t>Мария Константиновна Горденко</a:t>
            </a:r>
            <a:endParaRPr dirty="0"/>
          </a:p>
        </p:txBody>
      </p:sp>
      <p:sp>
        <p:nvSpPr>
          <p:cNvPr id="55" name="Москва, 2017"/>
          <p:cNvSpPr txBox="1"/>
          <p:nvPr/>
        </p:nvSpPr>
        <p:spPr>
          <a:xfrm>
            <a:off x="1255942" y="12385261"/>
            <a:ext cx="2329070"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solidFill>
                  <a:schemeClr val="bg1"/>
                </a:solidFill>
              </a:rPr>
              <a:t>Москва</a:t>
            </a:r>
            <a:r>
              <a:rPr dirty="0">
                <a:solidFill>
                  <a:schemeClr val="bg1"/>
                </a:solidFill>
              </a:rPr>
              <a:t>, 20</a:t>
            </a:r>
            <a:r>
              <a:rPr lang="ru-RU" dirty="0">
                <a:solidFill>
                  <a:schemeClr val="bg1"/>
                </a:solidFill>
              </a:rPr>
              <a:t>21</a:t>
            </a:r>
            <a:endParaRPr dirty="0">
              <a:solidFill>
                <a:schemeClr val="bg1"/>
              </a:solidFill>
            </a:endParaRPr>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419553" y="2856848"/>
            <a:ext cx="20277503" cy="111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Внешний вид приложения и демонстрация</a:t>
            </a:r>
            <a:endParaRPr dirty="0"/>
          </a:p>
        </p:txBody>
      </p:sp>
      <p:sp>
        <p:nvSpPr>
          <p:cNvPr id="88" name="Заголовок основного текста"/>
          <p:cNvSpPr txBox="1"/>
          <p:nvPr/>
        </p:nvSpPr>
        <p:spPr>
          <a:xfrm>
            <a:off x="1327840" y="4872512"/>
            <a:ext cx="7174511" cy="3279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17" name="Название подразделения, лаборатории, факультета и т.д.">
            <a:extLst>
              <a:ext uri="{FF2B5EF4-FFF2-40B4-BE49-F238E27FC236}">
                <a16:creationId xmlns:a16="http://schemas.microsoft.com/office/drawing/2014/main" id="{BFAB07BD-60D4-4C20-BA65-DAF76518AF57}"/>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8" name="Изображение" descr="Изображение">
            <a:extLst>
              <a:ext uri="{FF2B5EF4-FFF2-40B4-BE49-F238E27FC236}">
                <a16:creationId xmlns:a16="http://schemas.microsoft.com/office/drawing/2014/main" id="{28E5090D-064E-4FF4-8B46-83B958222C7F}"/>
              </a:ext>
            </a:extLst>
          </p:cNvPr>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1" name="Очень крутой заголовок…">
            <a:extLst>
              <a:ext uri="{FF2B5EF4-FFF2-40B4-BE49-F238E27FC236}">
                <a16:creationId xmlns:a16="http://schemas.microsoft.com/office/drawing/2014/main" id="{450AAE2B-AD5F-4497-8AD3-A54296AC952A}"/>
              </a:ext>
            </a:extLst>
          </p:cNvPr>
          <p:cNvSpPr txBox="1"/>
          <p:nvPr/>
        </p:nvSpPr>
        <p:spPr>
          <a:xfrm>
            <a:off x="1095206" y="12228661"/>
            <a:ext cx="4530992" cy="111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sz="3600" dirty="0"/>
              <a:t>Пример страницы авторизации</a:t>
            </a:r>
            <a:endParaRPr sz="3600" dirty="0"/>
          </a:p>
        </p:txBody>
      </p:sp>
      <p:sp>
        <p:nvSpPr>
          <p:cNvPr id="22" name="Очень крутой заголовок…">
            <a:extLst>
              <a:ext uri="{FF2B5EF4-FFF2-40B4-BE49-F238E27FC236}">
                <a16:creationId xmlns:a16="http://schemas.microsoft.com/office/drawing/2014/main" id="{2DD29CB7-9780-4111-9F34-64E9D3C78F1B}"/>
              </a:ext>
            </a:extLst>
          </p:cNvPr>
          <p:cNvSpPr txBox="1"/>
          <p:nvPr/>
        </p:nvSpPr>
        <p:spPr>
          <a:xfrm>
            <a:off x="7209132" y="12228661"/>
            <a:ext cx="4530992" cy="111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3600"/>
              <a:t>Ожидание поиска</a:t>
            </a:r>
            <a:endParaRPr lang="ru-RU" sz="3600" dirty="0"/>
          </a:p>
        </p:txBody>
      </p:sp>
      <p:sp>
        <p:nvSpPr>
          <p:cNvPr id="25" name="Очень крутой заголовок…">
            <a:extLst>
              <a:ext uri="{FF2B5EF4-FFF2-40B4-BE49-F238E27FC236}">
                <a16:creationId xmlns:a16="http://schemas.microsoft.com/office/drawing/2014/main" id="{35D7F502-48F3-4CEF-A560-68D1C972274B}"/>
              </a:ext>
            </a:extLst>
          </p:cNvPr>
          <p:cNvSpPr txBox="1"/>
          <p:nvPr/>
        </p:nvSpPr>
        <p:spPr>
          <a:xfrm>
            <a:off x="12707201" y="12228661"/>
            <a:ext cx="4530992" cy="111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sz="3600" dirty="0"/>
              <a:t>Страница выбора фильтров поиска</a:t>
            </a:r>
            <a:endParaRPr sz="3600" dirty="0"/>
          </a:p>
        </p:txBody>
      </p:sp>
      <p:pic>
        <p:nvPicPr>
          <p:cNvPr id="1026" name="Picture 2" descr="Разработка МОБИЛЬНЫХ ПРИЛОЖЕНИЙ">
            <a:extLst>
              <a:ext uri="{FF2B5EF4-FFF2-40B4-BE49-F238E27FC236}">
                <a16:creationId xmlns:a16="http://schemas.microsoft.com/office/drawing/2014/main" id="{8608D2C7-CDE0-4508-91EF-EF5258BC00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2907" y="4302579"/>
            <a:ext cx="393382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3" name="Рисунок 22"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7314B7CC-4E3F-4788-B509-60E427F0C6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pic>
        <p:nvPicPr>
          <p:cNvPr id="3" name="Рисунок 2">
            <a:extLst>
              <a:ext uri="{FF2B5EF4-FFF2-40B4-BE49-F238E27FC236}">
                <a16:creationId xmlns:a16="http://schemas.microsoft.com/office/drawing/2014/main" id="{7E4CBF21-9547-4D3A-8B70-DA59128DDA4F}"/>
              </a:ext>
            </a:extLst>
          </p:cNvPr>
          <p:cNvPicPr>
            <a:picLocks noChangeAspect="1"/>
          </p:cNvPicPr>
          <p:nvPr/>
        </p:nvPicPr>
        <p:blipFill rotWithShape="1">
          <a:blip r:embed="rId6"/>
          <a:srcRect t="3455"/>
          <a:stretch/>
        </p:blipFill>
        <p:spPr>
          <a:xfrm>
            <a:off x="18563786" y="5789684"/>
            <a:ext cx="2992065" cy="5935017"/>
          </a:xfrm>
          <a:prstGeom prst="rect">
            <a:avLst/>
          </a:prstGeom>
        </p:spPr>
      </p:pic>
      <p:pic>
        <p:nvPicPr>
          <p:cNvPr id="14" name="Рисунок 13">
            <a:extLst>
              <a:ext uri="{FF2B5EF4-FFF2-40B4-BE49-F238E27FC236}">
                <a16:creationId xmlns:a16="http://schemas.microsoft.com/office/drawing/2014/main" id="{0B7ACC56-0CBF-49A0-901F-09D737F3E49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7354" y="4098531"/>
            <a:ext cx="3735368" cy="7901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Рисунок 14">
            <a:extLst>
              <a:ext uri="{FF2B5EF4-FFF2-40B4-BE49-F238E27FC236}">
                <a16:creationId xmlns:a16="http://schemas.microsoft.com/office/drawing/2014/main" id="{E1958B73-3EBF-4210-A6C2-5FEFA424BA3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6632" y="4117949"/>
            <a:ext cx="3735368" cy="7882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Рисунок 12">
            <a:extLst>
              <a:ext uri="{FF2B5EF4-FFF2-40B4-BE49-F238E27FC236}">
                <a16:creationId xmlns:a16="http://schemas.microsoft.com/office/drawing/2014/main" id="{6EB5246E-5556-4A9E-8F91-1C0513FDD1B1}"/>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919894" y="4131683"/>
            <a:ext cx="3760984" cy="7917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Прямоугольник 1">
            <a:extLst>
              <a:ext uri="{FF2B5EF4-FFF2-40B4-BE49-F238E27FC236}">
                <a16:creationId xmlns:a16="http://schemas.microsoft.com/office/drawing/2014/main" id="{91578863-C788-4D56-A83D-B193C005F65D}"/>
              </a:ext>
            </a:extLst>
          </p:cNvPr>
          <p:cNvSpPr/>
          <p:nvPr/>
        </p:nvSpPr>
        <p:spPr>
          <a:xfrm>
            <a:off x="18598050" y="6634558"/>
            <a:ext cx="2698408" cy="720080"/>
          </a:xfrm>
          <a:prstGeom prst="rect">
            <a:avLst/>
          </a:prstGeom>
          <a:no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TextBox 18">
            <a:extLst>
              <a:ext uri="{FF2B5EF4-FFF2-40B4-BE49-F238E27FC236}">
                <a16:creationId xmlns:a16="http://schemas.microsoft.com/office/drawing/2014/main" id="{03A19D58-FDDD-4C88-8EE9-535F1529F0E2}"/>
              </a:ext>
            </a:extLst>
          </p:cNvPr>
          <p:cNvSpPr txBox="1"/>
          <p:nvPr/>
        </p:nvSpPr>
        <p:spPr>
          <a:xfrm>
            <a:off x="1419553" y="849238"/>
            <a:ext cx="12189124"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dirty="0"/>
              <a:t>https://youtu.be/xjZi2ydF8Uk</a:t>
            </a:r>
          </a:p>
        </p:txBody>
      </p:sp>
      <p:sp>
        <p:nvSpPr>
          <p:cNvPr id="26" name="Очень крутой заголовок…">
            <a:extLst>
              <a:ext uri="{FF2B5EF4-FFF2-40B4-BE49-F238E27FC236}">
                <a16:creationId xmlns:a16="http://schemas.microsoft.com/office/drawing/2014/main" id="{51D6621D-85D6-4679-AC08-9F93DD8049B0}"/>
              </a:ext>
            </a:extLst>
          </p:cNvPr>
          <p:cNvSpPr txBox="1"/>
          <p:nvPr/>
        </p:nvSpPr>
        <p:spPr>
          <a:xfrm>
            <a:off x="18493058" y="12228661"/>
            <a:ext cx="4530992" cy="111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en-US" sz="3600" dirty="0"/>
              <a:t>iOS Demo</a:t>
            </a:r>
          </a:p>
          <a:p>
            <a:pPr>
              <a:defRPr sz="7000" b="1" cap="all">
                <a:solidFill>
                  <a:srgbClr val="253957"/>
                </a:solidFill>
                <a:latin typeface="+mn-lt"/>
                <a:ea typeface="+mn-ea"/>
                <a:cs typeface="+mn-cs"/>
                <a:sym typeface="Arial Narrow"/>
              </a:defRPr>
            </a:pPr>
            <a:r>
              <a:rPr lang="ru-RU" sz="2000" dirty="0">
                <a:hlinkClick r:id="rId10"/>
              </a:rPr>
              <a:t>https://youtu.be/xjZi2ydF8Uk</a:t>
            </a:r>
            <a:r>
              <a:rPr lang="en-US" sz="2000" dirty="0"/>
              <a:t> </a:t>
            </a:r>
            <a:endParaRPr lang="ru-RU" sz="2000" dirty="0"/>
          </a:p>
          <a:p>
            <a:pPr>
              <a:defRPr sz="7000" b="1" cap="all">
                <a:solidFill>
                  <a:srgbClr val="253957"/>
                </a:solidFill>
                <a:latin typeface="+mn-lt"/>
                <a:ea typeface="+mn-ea"/>
                <a:cs typeface="+mn-cs"/>
                <a:sym typeface="Arial Narrow"/>
              </a:defRPr>
            </a:pPr>
            <a:endParaRPr sz="3600" dirty="0"/>
          </a:p>
        </p:txBody>
      </p:sp>
    </p:spTree>
    <p:extLst>
      <p:ext uri="{BB962C8B-B14F-4D97-AF65-F5344CB8AC3E}">
        <p14:creationId xmlns:p14="http://schemas.microsoft.com/office/powerpoint/2010/main" val="393049806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419553" y="2856847"/>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Пути дальнейшей работы</a:t>
            </a:r>
            <a:endParaRPr dirty="0"/>
          </a:p>
        </p:txBody>
      </p:sp>
      <p:sp>
        <p:nvSpPr>
          <p:cNvPr id="88" name="Заголовок основного текста"/>
          <p:cNvSpPr txBox="1"/>
          <p:nvPr/>
        </p:nvSpPr>
        <p:spPr>
          <a:xfrm>
            <a:off x="886744" y="5489848"/>
            <a:ext cx="7174511" cy="3279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12" name="Название подразделения, лаборатории, факультета и т.д.">
            <a:extLst>
              <a:ext uri="{FF2B5EF4-FFF2-40B4-BE49-F238E27FC236}">
                <a16:creationId xmlns:a16="http://schemas.microsoft.com/office/drawing/2014/main" id="{1FFC9556-1146-4598-8F3F-BE414758251C}"/>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6" name="Изображение" descr="Изображение">
            <a:extLst>
              <a:ext uri="{FF2B5EF4-FFF2-40B4-BE49-F238E27FC236}">
                <a16:creationId xmlns:a16="http://schemas.microsoft.com/office/drawing/2014/main" id="{8272C26A-E8D9-4F18-B6DF-AB904F142DD9}"/>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17" name="Прямоугольник 16">
            <a:extLst>
              <a:ext uri="{FF2B5EF4-FFF2-40B4-BE49-F238E27FC236}">
                <a16:creationId xmlns:a16="http://schemas.microsoft.com/office/drawing/2014/main" id="{A677C88F-97AC-4D50-B7D6-26A305089103}"/>
              </a:ext>
            </a:extLst>
          </p:cNvPr>
          <p:cNvSpPr/>
          <p:nvPr/>
        </p:nvSpPr>
        <p:spPr>
          <a:xfrm>
            <a:off x="1474838" y="4518898"/>
            <a:ext cx="12301338" cy="3847207"/>
          </a:xfrm>
          <a:prstGeom prst="rect">
            <a:avLst/>
          </a:prstGeom>
        </p:spPr>
        <p:txBody>
          <a:bodyPr wrap="square">
            <a:spAutoFit/>
          </a:bodyPr>
          <a:lstStyle/>
          <a:p>
            <a:pPr marL="457200" indent="-457200" algn="l">
              <a:spcBef>
                <a:spcPts val="6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Протестировать мобильное приложение модульными и автоматизированными тестами.</a:t>
            </a:r>
          </a:p>
          <a:p>
            <a:pPr marL="457200" indent="-457200" algn="l">
              <a:spcBef>
                <a:spcPts val="6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Опубликовать приложение в </a:t>
            </a:r>
            <a:r>
              <a:rPr lang="en-US" sz="3200" dirty="0">
                <a:solidFill>
                  <a:srgbClr val="253957"/>
                </a:solidFill>
                <a:sym typeface="Arial Narrow"/>
              </a:rPr>
              <a:t>AppStore.</a:t>
            </a:r>
            <a:endParaRPr lang="ru-RU" sz="3200" dirty="0">
              <a:solidFill>
                <a:srgbClr val="253957"/>
              </a:solidFill>
              <a:sym typeface="Arial Narrow"/>
            </a:endParaRPr>
          </a:p>
          <a:p>
            <a:pPr marL="457200" indent="-457200" algn="l">
              <a:spcBef>
                <a:spcPts val="6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Добавить внутренний чат.</a:t>
            </a:r>
          </a:p>
          <a:p>
            <a:pPr marL="457200" indent="-457200" algn="l">
              <a:spcBef>
                <a:spcPts val="6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Расширить количество фильтров.</a:t>
            </a:r>
          </a:p>
          <a:p>
            <a:pPr marL="457200" indent="-457200" algn="l">
              <a:spcBef>
                <a:spcPts val="6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Добавить возможность выставление диапазона длительности встречи самим пользователем.</a:t>
            </a:r>
          </a:p>
        </p:txBody>
      </p:sp>
      <p:pic>
        <p:nvPicPr>
          <p:cNvPr id="9" name="Рисунок 8"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13C9EFA2-6865-4136-AEDC-7F9D05C6A4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extLst>
      <p:ext uri="{BB962C8B-B14F-4D97-AF65-F5344CB8AC3E}">
        <p14:creationId xmlns:p14="http://schemas.microsoft.com/office/powerpoint/2010/main" val="18407794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95" name="Заголовок основного текста"/>
          <p:cNvSpPr txBox="1"/>
          <p:nvPr/>
        </p:nvSpPr>
        <p:spPr>
          <a:xfrm>
            <a:off x="1186003" y="4265712"/>
            <a:ext cx="22245222" cy="96249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742950" indent="-742950">
              <a:buFont typeface="+mj-lt"/>
              <a:buAutoNum type="arabicPeriod"/>
            </a:pPr>
            <a:r>
              <a:rPr lang="ru-RU" dirty="0"/>
              <a:t>SMTP [Электронный ресурс]// URL: </a:t>
            </a:r>
            <a:r>
              <a:rPr lang="ru-RU" dirty="0">
                <a:hlinkClick r:id="rId2"/>
              </a:rPr>
              <a:t>https://ru.wikipedia.org/wiki/SMTP</a:t>
            </a:r>
            <a:r>
              <a:rPr lang="ru-RU" dirty="0"/>
              <a:t>  (Дата обращения: 04.04.2021, режим доступа: свободный).</a:t>
            </a:r>
          </a:p>
          <a:p>
            <a:pPr marL="742950" indent="-742950">
              <a:buFont typeface="+mj-lt"/>
              <a:buAutoNum type="arabicPeriod"/>
            </a:pPr>
            <a:r>
              <a:rPr lang="ru-RU" dirty="0" err="1"/>
              <a:t>Flutter</a:t>
            </a:r>
            <a:r>
              <a:rPr lang="ru-RU" dirty="0"/>
              <a:t> (SDK) [Электронный ресурс]// URL: </a:t>
            </a:r>
            <a:r>
              <a:rPr lang="ru-RU" dirty="0">
                <a:hlinkClick r:id="rId3"/>
              </a:rPr>
              <a:t>https://ru.wikipedia.org/wiki/Flutter</a:t>
            </a:r>
            <a:r>
              <a:rPr lang="ru-RU" dirty="0"/>
              <a:t> (SDK) (Дата обращения: 04.04.2021, режим доступа: свободный).</a:t>
            </a:r>
            <a:endParaRPr lang="en-US" dirty="0"/>
          </a:p>
          <a:p>
            <a:pPr marL="742950" indent="-742950">
              <a:buFont typeface="+mj-lt"/>
              <a:buAutoNum type="arabicPeriod"/>
            </a:pPr>
            <a:r>
              <a:rPr lang="en-US" dirty="0"/>
              <a:t>Badoo</a:t>
            </a:r>
            <a:r>
              <a:rPr lang="ru-RU" dirty="0"/>
              <a:t>. Заводи новых друзей</a:t>
            </a:r>
            <a:r>
              <a:rPr lang="en-US" dirty="0"/>
              <a:t> [</a:t>
            </a:r>
            <a:r>
              <a:rPr lang="ru-RU" dirty="0"/>
              <a:t>Электронный ресурс</a:t>
            </a:r>
            <a:r>
              <a:rPr lang="en-US" dirty="0"/>
              <a:t>]// URL: </a:t>
            </a:r>
            <a:r>
              <a:rPr lang="en-US" dirty="0">
                <a:hlinkClick r:id="rId4"/>
              </a:rPr>
              <a:t>https://badoo.com/ru/</a:t>
            </a:r>
            <a:r>
              <a:rPr lang="en-US" dirty="0"/>
              <a:t> (</a:t>
            </a:r>
            <a:r>
              <a:rPr lang="ru-RU" dirty="0"/>
              <a:t>Дата обращения: 05.05.2021, режим доступа: свободный).</a:t>
            </a:r>
          </a:p>
          <a:p>
            <a:pPr marL="742950" indent="-742950">
              <a:buFont typeface="+mj-lt"/>
              <a:buAutoNum type="arabicPeriod"/>
            </a:pPr>
            <a:r>
              <a:rPr lang="en-US" dirty="0"/>
              <a:t>Tinder.</a:t>
            </a:r>
            <a:r>
              <a:rPr lang="ru-RU" dirty="0"/>
              <a:t> Знакомься, встречайся, заводи друзей</a:t>
            </a:r>
            <a:r>
              <a:rPr lang="en-US" dirty="0"/>
              <a:t> [</a:t>
            </a:r>
            <a:r>
              <a:rPr lang="ru-RU" dirty="0"/>
              <a:t>Электронный ресурс</a:t>
            </a:r>
            <a:r>
              <a:rPr lang="en-US" dirty="0"/>
              <a:t>]// URL: </a:t>
            </a:r>
            <a:r>
              <a:rPr lang="en-US" dirty="0">
                <a:hlinkClick r:id="rId5"/>
              </a:rPr>
              <a:t>https://tinder.com/ru</a:t>
            </a:r>
            <a:r>
              <a:rPr lang="en-US" dirty="0"/>
              <a:t> (</a:t>
            </a:r>
            <a:r>
              <a:rPr lang="ru-RU" dirty="0"/>
              <a:t>Дата обращения: 05.05.2021, режим доступа: свободный).</a:t>
            </a:r>
          </a:p>
          <a:p>
            <a:pPr marL="742950" indent="-742950">
              <a:buFont typeface="+mj-lt"/>
              <a:buAutoNum type="arabicPeriod"/>
            </a:pPr>
            <a:r>
              <a:rPr lang="en-US" dirty="0"/>
              <a:t>Random Coffee [</a:t>
            </a:r>
            <a:r>
              <a:rPr lang="ru-RU" dirty="0"/>
              <a:t>Электронный ресурс</a:t>
            </a:r>
            <a:r>
              <a:rPr lang="en-US" dirty="0"/>
              <a:t>]// URL: </a:t>
            </a:r>
            <a:r>
              <a:rPr lang="en-US" dirty="0">
                <a:hlinkClick r:id="rId6"/>
              </a:rPr>
              <a:t>https://random-coffee.ru/</a:t>
            </a:r>
            <a:r>
              <a:rPr lang="en-US" dirty="0"/>
              <a:t> </a:t>
            </a:r>
            <a:r>
              <a:rPr lang="ru-RU" dirty="0"/>
              <a:t>(Дата обращения: 05.05.2021, режим доступа: свободный).</a:t>
            </a:r>
          </a:p>
          <a:p>
            <a:pPr marL="742950" indent="-742950">
              <a:buFont typeface="+mj-lt"/>
              <a:buAutoNum type="arabicPeriod"/>
            </a:pPr>
            <a:r>
              <a:rPr lang="en-US" dirty="0"/>
              <a:t>JSON Web Tokens [</a:t>
            </a:r>
            <a:r>
              <a:rPr lang="ru-RU" dirty="0"/>
              <a:t>Электронный ресурс</a:t>
            </a:r>
            <a:r>
              <a:rPr lang="en-US" dirty="0"/>
              <a:t>]// URL: </a:t>
            </a:r>
            <a:r>
              <a:rPr lang="en-US" dirty="0">
                <a:hlinkClick r:id="rId7"/>
              </a:rPr>
              <a:t>https://jwt.io/</a:t>
            </a:r>
            <a:r>
              <a:rPr lang="en-US" dirty="0"/>
              <a:t> (</a:t>
            </a:r>
            <a:r>
              <a:rPr lang="ru-RU" dirty="0"/>
              <a:t>Дата обращения: 05.05.2021, режим доступа: свободный).</a:t>
            </a:r>
          </a:p>
          <a:p>
            <a:pPr marL="742950" indent="-742950">
              <a:buFont typeface="+mj-lt"/>
              <a:buAutoNum type="arabicPeriod"/>
            </a:pPr>
            <a:endParaRPr lang="ru-RU" dirty="0"/>
          </a:p>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98" name="Изображение" descr="Изображение"/>
          <p:cNvPicPr>
            <a:picLocks noChangeAspect="1"/>
          </p:cNvPicPr>
          <p:nvPr/>
        </p:nvPicPr>
        <p:blipFill>
          <a:blip r:embed="rId8"/>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37D4B866-9205-4FFA-B502-4259C98761B5}"/>
              </a:ext>
            </a:extLst>
          </p:cNvPr>
          <p:cNvSpPr txBox="1"/>
          <p:nvPr/>
        </p:nvSpPr>
        <p:spPr>
          <a:xfrm>
            <a:off x="8519592" y="57013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Спасибо За внимание!</a:t>
            </a:r>
            <a:endParaRPr dirty="0"/>
          </a:p>
        </p:txBody>
      </p:sp>
    </p:spTree>
    <p:extLst>
      <p:ext uri="{BB962C8B-B14F-4D97-AF65-F5344CB8AC3E}">
        <p14:creationId xmlns:p14="http://schemas.microsoft.com/office/powerpoint/2010/main" val="39530245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Терминология</a:t>
            </a:r>
            <a:endParaRPr dirty="0"/>
          </a:p>
        </p:txBody>
      </p:sp>
      <p:sp>
        <p:nvSpPr>
          <p:cNvPr id="61" name="Заголовок основного текста"/>
          <p:cNvSpPr txBox="1"/>
          <p:nvPr/>
        </p:nvSpPr>
        <p:spPr>
          <a:xfrm>
            <a:off x="1185463" y="4481736"/>
            <a:ext cx="22600619" cy="8784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a:t>
            </a:r>
            <a:r>
              <a:rPr lang="en-US" dirty="0"/>
              <a:t>Spring Framework</a:t>
            </a:r>
            <a:r>
              <a:rPr lang="ru-RU" dirty="0"/>
              <a:t>» — </a:t>
            </a:r>
            <a:r>
              <a:rPr lang="ru-RU" b="0" dirty="0"/>
              <a:t>универсальный фреймворк с открытым исходным кодом для Java-платформы</a:t>
            </a:r>
            <a:r>
              <a:rPr lang="en-US" b="0" dirty="0"/>
              <a:t> </a:t>
            </a:r>
            <a:r>
              <a:rPr lang="ru-RU" b="0" dirty="0"/>
              <a:t>для построения веб-приложений.</a:t>
            </a:r>
            <a:endParaRPr lang="en-US" b="0" dirty="0"/>
          </a:p>
          <a:p>
            <a:r>
              <a:rPr lang="ru-RU" dirty="0"/>
              <a:t>«</a:t>
            </a:r>
            <a:r>
              <a:rPr lang="en-US" dirty="0"/>
              <a:t>JVM</a:t>
            </a:r>
            <a:r>
              <a:rPr lang="ru-RU" dirty="0"/>
              <a:t>»</a:t>
            </a:r>
            <a:r>
              <a:rPr lang="en-US" dirty="0"/>
              <a:t> (Java Virtual Machine)</a:t>
            </a:r>
            <a:r>
              <a:rPr lang="ru-RU" dirty="0"/>
              <a:t> — </a:t>
            </a:r>
            <a:r>
              <a:rPr lang="ru-RU" b="0" dirty="0"/>
              <a:t> виртуальная машина Java — основная часть исполняющей системы Java.</a:t>
            </a:r>
            <a:endParaRPr lang="en-US" b="0" dirty="0"/>
          </a:p>
          <a:p>
            <a:r>
              <a:rPr lang="ru-RU" dirty="0"/>
              <a:t>«Веб-сервер» — </a:t>
            </a:r>
            <a:r>
              <a:rPr lang="ru-RU" b="0" dirty="0"/>
              <a:t>сервер, принимающий HTTP-запросы </a:t>
            </a:r>
            <a:r>
              <a:rPr lang="en-US" dirty="0"/>
              <a:t>(</a:t>
            </a:r>
            <a:r>
              <a:rPr lang="ru-RU" dirty="0"/>
              <a:t>англ. </a:t>
            </a:r>
            <a:r>
              <a:rPr lang="en-US" dirty="0" err="1"/>
              <a:t>HyperText</a:t>
            </a:r>
            <a:r>
              <a:rPr lang="en-US" dirty="0"/>
              <a:t> Transfer Protocol — «</a:t>
            </a:r>
            <a:r>
              <a:rPr lang="ru-RU" dirty="0"/>
              <a:t>протокол передачи гипертекста»)</a:t>
            </a:r>
            <a:r>
              <a:rPr lang="ru-RU" b="0" dirty="0"/>
              <a:t> от клиентов.</a:t>
            </a:r>
          </a:p>
          <a:p>
            <a:r>
              <a:rPr lang="ru-RU" dirty="0"/>
              <a:t>«Обратный прокси-сервер» — </a:t>
            </a:r>
            <a:r>
              <a:rPr lang="ru-RU" b="0" dirty="0"/>
              <a:t>тип прокси-сервера, который ретранслирует запросы клиентов из внешней сети на один или несколько серверов, логически расположенных во внутренней сети.</a:t>
            </a:r>
            <a:endParaRPr lang="en-US" b="0" dirty="0"/>
          </a:p>
          <a:p>
            <a:r>
              <a:rPr lang="ru-RU" dirty="0"/>
              <a:t>«Прокси сервер» — </a:t>
            </a:r>
            <a:r>
              <a:rPr lang="ru-RU" b="0" dirty="0"/>
              <a:t>промежуточный сервер в компьютерных сетях, выполняющий роль посредника между пользователем и целевым сервером.</a:t>
            </a:r>
            <a:endParaRPr lang="en-US" b="0" dirty="0"/>
          </a:p>
          <a:p>
            <a:r>
              <a:rPr lang="ru-RU" dirty="0"/>
              <a:t>«Модульное тестирование» — </a:t>
            </a:r>
            <a:r>
              <a:rPr lang="ru-RU" b="0" dirty="0"/>
              <a:t>процесс в программировании, позволяющий проверить на корректность отдельные модули исходного кода программы.</a:t>
            </a:r>
          </a:p>
          <a:p>
            <a:r>
              <a:rPr lang="ru-RU" dirty="0"/>
              <a:t>«Кроссплатформенность» — </a:t>
            </a:r>
            <a:r>
              <a:rPr lang="ru-RU" b="0" dirty="0"/>
              <a:t>способность программного обеспечения работать с несколькими аппаратными платформами или операционными системами.</a:t>
            </a:r>
            <a:endParaRPr lang="en-US" b="0" dirty="0"/>
          </a:p>
        </p:txBody>
      </p:sp>
      <p:sp>
        <p:nvSpPr>
          <p:cNvPr id="9" name="Название подразделения, лаборатории, факультета и т.д.">
            <a:extLst>
              <a:ext uri="{FF2B5EF4-FFF2-40B4-BE49-F238E27FC236}">
                <a16:creationId xmlns:a16="http://schemas.microsoft.com/office/drawing/2014/main" id="{31FB90F8-744A-4B28-BF0B-81FC520D9F43}"/>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0" name="Изображение" descr="Изображение">
            <a:extLst>
              <a:ext uri="{FF2B5EF4-FFF2-40B4-BE49-F238E27FC236}">
                <a16:creationId xmlns:a16="http://schemas.microsoft.com/office/drawing/2014/main" id="{894F5660-4C4D-4807-B951-74D717DF6F43}"/>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11" name="Рисунок 10"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9652363D-DEEA-462E-8ACB-B1D58F2381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extLst>
      <p:ext uri="{BB962C8B-B14F-4D97-AF65-F5344CB8AC3E}">
        <p14:creationId xmlns:p14="http://schemas.microsoft.com/office/powerpoint/2010/main" val="2035940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1" name="Заголовок основного текста"/>
          <p:cNvSpPr txBox="1"/>
          <p:nvPr/>
        </p:nvSpPr>
        <p:spPr>
          <a:xfrm>
            <a:off x="1238538" y="4697760"/>
            <a:ext cx="14265830" cy="6480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Предметная область: коммуникация и общение</a:t>
            </a:r>
            <a:endParaRPr lang="en-US" dirty="0"/>
          </a:p>
          <a:p>
            <a:endParaRPr lang="ru-RU" dirty="0"/>
          </a:p>
          <a:p>
            <a:r>
              <a:rPr lang="ru-RU" b="0" dirty="0"/>
              <a:t>Основная цель приложения – предоставлять пользователю подбор подходящего под выбранные критерии собеседника, с которым он может обменяться контактами для дальнейшего общения. </a:t>
            </a:r>
          </a:p>
          <a:p>
            <a:endParaRPr lang="ru-RU" b="0" dirty="0"/>
          </a:p>
          <a:p>
            <a:r>
              <a:rPr lang="ru-RU" b="0" dirty="0"/>
              <a:t>Данное приложение предназначено только для студентов и преподавателей НИУ ВШЭ.</a:t>
            </a:r>
          </a:p>
        </p:txBody>
      </p:sp>
      <p:sp>
        <p:nvSpPr>
          <p:cNvPr id="62" name="Название подразделения, лаборатории, факультета и т.д."/>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pic>
        <p:nvPicPr>
          <p:cNvPr id="11" name="Рисунок 10">
            <a:extLst>
              <a:ext uri="{FF2B5EF4-FFF2-40B4-BE49-F238E27FC236}">
                <a16:creationId xmlns:a16="http://schemas.microsoft.com/office/drawing/2014/main" id="{BB729E51-DEA7-4D8F-B39F-A48B80E785D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8035" y="2885777"/>
            <a:ext cx="4544637" cy="9790871"/>
          </a:xfrm>
          <a:prstGeom prst="rect">
            <a:avLst/>
          </a:prstGeom>
          <a:noFill/>
          <a:ln>
            <a:noFill/>
          </a:ln>
        </p:spPr>
      </p:pic>
      <p:pic>
        <p:nvPicPr>
          <p:cNvPr id="2" name="Рисунок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8432" y="2609528"/>
            <a:ext cx="7066776" cy="10692110"/>
          </a:xfrm>
          <a:prstGeom prst="rect">
            <a:avLst/>
          </a:prstGeom>
        </p:spPr>
      </p:pic>
      <p:pic>
        <p:nvPicPr>
          <p:cNvPr id="12" name="Рисунок 11"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6CF27280-9A5F-4EC1-B925-F04287AEC4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p>
        </p:txBody>
      </p:sp>
      <p:sp>
        <p:nvSpPr>
          <p:cNvPr id="67" name="Заголовок основного текста"/>
          <p:cNvSpPr txBox="1"/>
          <p:nvPr/>
        </p:nvSpPr>
        <p:spPr>
          <a:xfrm>
            <a:off x="1115664" y="4985793"/>
            <a:ext cx="14388704" cy="6120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b="0" dirty="0"/>
              <a:t>Решение поиска новых знакомств в рамках университета на сегодняшний день является наиболее востребованным связи с эпидемиологической ситуацией, когда студенты проводят свой учебный процесс дистанционно, что является следствием сужения круга общения со студентами с других образовательных программ.</a:t>
            </a:r>
          </a:p>
          <a:p>
            <a:endParaRPr lang="ru-RU" b="0" dirty="0"/>
          </a:p>
          <a:p>
            <a:r>
              <a:rPr lang="ru-RU" b="0" dirty="0"/>
              <a:t>Мобильное приложение поможет пользователям найти новые знакомства среди студентов других образовательных программ университета.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11" name="Название подразделения, лаборатории, факультета и т.д.">
            <a:extLst>
              <a:ext uri="{FF2B5EF4-FFF2-40B4-BE49-F238E27FC236}">
                <a16:creationId xmlns:a16="http://schemas.microsoft.com/office/drawing/2014/main" id="{82BEEC36-6CB6-47FD-87F0-90C56AF448EA}"/>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2" name="Изображение" descr="Изображение">
            <a:extLst>
              <a:ext uri="{FF2B5EF4-FFF2-40B4-BE49-F238E27FC236}">
                <a16:creationId xmlns:a16="http://schemas.microsoft.com/office/drawing/2014/main" id="{0F21F615-7D16-46A7-B329-541B01C8AAA2}"/>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8" name="Рисунок 7"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E0A5349B-4B3A-4095-BD41-C2ABD3DF3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4452157"/>
            <a:ext cx="14270026" cy="1404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dirty="0"/>
              <a:t>На текущем рынке много различных решений.</a:t>
            </a:r>
            <a:endParaRPr dirty="0"/>
          </a:p>
        </p:txBody>
      </p:sp>
      <p:sp>
        <p:nvSpPr>
          <p:cNvPr id="13" name="Название подразделения, лаборатории, факультета и т.д.">
            <a:extLst>
              <a:ext uri="{FF2B5EF4-FFF2-40B4-BE49-F238E27FC236}">
                <a16:creationId xmlns:a16="http://schemas.microsoft.com/office/drawing/2014/main" id="{BC4DFAE4-055F-4203-8385-7A8091B588F9}"/>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4" name="Изображение" descr="Изображение">
            <a:extLst>
              <a:ext uri="{FF2B5EF4-FFF2-40B4-BE49-F238E27FC236}">
                <a16:creationId xmlns:a16="http://schemas.microsoft.com/office/drawing/2014/main" id="{81F8A091-8D06-4F90-B59F-835962677C1C}"/>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1028" name="Picture 4" descr="Random Coffee">
            <a:extLst>
              <a:ext uri="{FF2B5EF4-FFF2-40B4-BE49-F238E27FC236}">
                <a16:creationId xmlns:a16="http://schemas.microsoft.com/office/drawing/2014/main" id="{4513E3AB-AC19-4024-9727-6B88FA07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9103" y="7415668"/>
            <a:ext cx="6609220" cy="23132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A2B4021-CC8F-47D5-B9DB-286F5C0A6594}"/>
              </a:ext>
            </a:extLst>
          </p:cNvPr>
          <p:cNvSpPr txBox="1"/>
          <p:nvPr/>
        </p:nvSpPr>
        <p:spPr>
          <a:xfrm>
            <a:off x="6096000" y="6427113"/>
            <a:ext cx="12192000"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ru-RU" dirty="0"/>
          </a:p>
        </p:txBody>
      </p:sp>
      <p:pic>
        <p:nvPicPr>
          <p:cNvPr id="5" name="Рисунок 4"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30665201-101E-4E59-A431-C196E0AF1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pic>
        <p:nvPicPr>
          <p:cNvPr id="9" name="Рисунок 8">
            <a:extLst>
              <a:ext uri="{FF2B5EF4-FFF2-40B4-BE49-F238E27FC236}">
                <a16:creationId xmlns:a16="http://schemas.microsoft.com/office/drawing/2014/main" id="{B73CC208-20B1-47DA-B315-0706615C168D}"/>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8000" y1="36984" x2="35667" y2="56032"/>
                        <a14:foregroundMark x1="35667" y1="56032" x2="41500" y2="85556"/>
                        <a14:foregroundMark x1="41500" y1="85556" x2="63583" y2="81270"/>
                        <a14:foregroundMark x1="63583" y1="81270" x2="66333" y2="67302"/>
                        <a14:foregroundMark x1="66333" y1="67302" x2="63500" y2="57143"/>
                        <a14:foregroundMark x1="63500" y1="57143" x2="64833" y2="35556"/>
                        <a14:foregroundMark x1="64833" y1="35556" x2="60833" y2="27143"/>
                        <a14:foregroundMark x1="60833" y1="27143" x2="50167" y2="18095"/>
                        <a14:foregroundMark x1="50167" y1="18095" x2="45333" y2="25556"/>
                        <a14:foregroundMark x1="45333" y1="25556" x2="33417" y2="30952"/>
                        <a14:foregroundMark x1="33417" y1="30952" x2="32417" y2="42063"/>
                        <a14:foregroundMark x1="32417" y1="42063" x2="32500" y2="41111"/>
                        <a14:foregroundMark x1="36167" y1="57619" x2="48000" y2="72857"/>
                        <a14:foregroundMark x1="48000" y1="72857" x2="50000" y2="74127"/>
                        <a14:foregroundMark x1="52333" y1="55079" x2="49500" y2="63968"/>
                        <a14:foregroundMark x1="49500" y1="63968" x2="50167" y2="54762"/>
                        <a14:foregroundMark x1="50167" y1="54762" x2="45667" y2="79365"/>
                        <a14:foregroundMark x1="45667" y1="79365" x2="50833" y2="50000"/>
                        <a14:foregroundMark x1="50833" y1="50000" x2="46917" y2="53492"/>
                        <a14:foregroundMark x1="46917" y1="53492" x2="39750" y2="43968"/>
                        <a14:foregroundMark x1="39750" y1="43968" x2="47750" y2="52540"/>
                        <a14:foregroundMark x1="47750" y1="52540" x2="53333" y2="37302"/>
                        <a14:foregroundMark x1="53333" y1="37302" x2="58333" y2="51905"/>
                        <a14:foregroundMark x1="56667" y1="46825" x2="56250" y2="58889"/>
                        <a14:foregroundMark x1="56250" y1="58889" x2="50167" y2="64127"/>
                        <a14:foregroundMark x1="50167" y1="64127" x2="50667" y2="53492"/>
                        <a14:foregroundMark x1="50667" y1="53492" x2="43500" y2="56349"/>
                        <a14:foregroundMark x1="43500" y1="56349" x2="39833" y2="50000"/>
                        <a14:foregroundMark x1="39833" y1="50000" x2="45750" y2="48571"/>
                        <a14:foregroundMark x1="45750" y1="48571" x2="53583" y2="39206"/>
                        <a14:foregroundMark x1="53583" y1="39206" x2="53917" y2="27619"/>
                        <a14:foregroundMark x1="53917" y1="27619" x2="57333" y2="40000"/>
                        <a14:foregroundMark x1="57333" y1="40000" x2="59000" y2="56032"/>
                        <a14:foregroundMark x1="59000" y1="56032" x2="51750" y2="75397"/>
                        <a14:foregroundMark x1="51750" y1="75397" x2="52833" y2="62698"/>
                      </a14:backgroundRemoval>
                    </a14:imgEffect>
                  </a14:imgLayer>
                </a14:imgProps>
              </a:ext>
              <a:ext uri="{28A0092B-C50C-407E-A947-70E740481C1C}">
                <a14:useLocalDpi xmlns:a14="http://schemas.microsoft.com/office/drawing/2010/main" val="0"/>
              </a:ext>
            </a:extLst>
          </a:blip>
          <a:srcRect l="30654" t="13094" r="30681" b="12508"/>
          <a:stretch/>
        </p:blipFill>
        <p:spPr>
          <a:xfrm>
            <a:off x="15405202" y="4365778"/>
            <a:ext cx="2649680" cy="2676693"/>
          </a:xfrm>
          <a:prstGeom prst="rect">
            <a:avLst/>
          </a:prstGeom>
        </p:spPr>
      </p:pic>
      <p:pic>
        <p:nvPicPr>
          <p:cNvPr id="16" name="Рисунок 15">
            <a:extLst>
              <a:ext uri="{FF2B5EF4-FFF2-40B4-BE49-F238E27FC236}">
                <a16:creationId xmlns:a16="http://schemas.microsoft.com/office/drawing/2014/main" id="{480BB2B1-7B5C-4CEA-B37F-FB9AAEE853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04268" y="4580084"/>
            <a:ext cx="4406147" cy="2313227"/>
          </a:xfrm>
          <a:prstGeom prst="rect">
            <a:avLst/>
          </a:prstGeom>
        </p:spPr>
      </p:pic>
      <p:graphicFrame>
        <p:nvGraphicFramePr>
          <p:cNvPr id="20" name="Таблица 19">
            <a:extLst>
              <a:ext uri="{FF2B5EF4-FFF2-40B4-BE49-F238E27FC236}">
                <a16:creationId xmlns:a16="http://schemas.microsoft.com/office/drawing/2014/main" id="{9C879A94-F4C2-4F55-8682-39FDE06314C5}"/>
              </a:ext>
            </a:extLst>
          </p:cNvPr>
          <p:cNvGraphicFramePr>
            <a:graphicFrameLocks noGrp="1"/>
          </p:cNvGraphicFramePr>
          <p:nvPr>
            <p:extLst>
              <p:ext uri="{D42A27DB-BD31-4B8C-83A1-F6EECF244321}">
                <p14:modId xmlns:p14="http://schemas.microsoft.com/office/powerpoint/2010/main" val="2999039958"/>
              </p:ext>
            </p:extLst>
          </p:nvPr>
        </p:nvGraphicFramePr>
        <p:xfrm>
          <a:off x="1106676" y="6346673"/>
          <a:ext cx="13830163" cy="4377307"/>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1814699604"/>
                    </a:ext>
                  </a:extLst>
                </a:gridCol>
                <a:gridCol w="2376264">
                  <a:extLst>
                    <a:ext uri="{9D8B030D-6E8A-4147-A177-3AD203B41FA5}">
                      <a16:colId xmlns:a16="http://schemas.microsoft.com/office/drawing/2014/main" val="522589302"/>
                    </a:ext>
                  </a:extLst>
                </a:gridCol>
                <a:gridCol w="1728192">
                  <a:extLst>
                    <a:ext uri="{9D8B030D-6E8A-4147-A177-3AD203B41FA5}">
                      <a16:colId xmlns:a16="http://schemas.microsoft.com/office/drawing/2014/main" val="159522045"/>
                    </a:ext>
                  </a:extLst>
                </a:gridCol>
                <a:gridCol w="1804827">
                  <a:extLst>
                    <a:ext uri="{9D8B030D-6E8A-4147-A177-3AD203B41FA5}">
                      <a16:colId xmlns:a16="http://schemas.microsoft.com/office/drawing/2014/main" val="1155549797"/>
                    </a:ext>
                  </a:extLst>
                </a:gridCol>
                <a:gridCol w="2952328">
                  <a:extLst>
                    <a:ext uri="{9D8B030D-6E8A-4147-A177-3AD203B41FA5}">
                      <a16:colId xmlns:a16="http://schemas.microsoft.com/office/drawing/2014/main" val="461630357"/>
                    </a:ext>
                  </a:extLst>
                </a:gridCol>
                <a:gridCol w="2808312">
                  <a:extLst>
                    <a:ext uri="{9D8B030D-6E8A-4147-A177-3AD203B41FA5}">
                      <a16:colId xmlns:a16="http://schemas.microsoft.com/office/drawing/2014/main" val="3690133805"/>
                    </a:ext>
                  </a:extLst>
                </a:gridCol>
              </a:tblGrid>
              <a:tr h="586366">
                <a:tc>
                  <a:txBody>
                    <a:bodyPr/>
                    <a:lstStyle/>
                    <a:p>
                      <a:r>
                        <a:rPr lang="ru-RU" dirty="0">
                          <a:solidFill>
                            <a:srgbClr val="253957"/>
                          </a:solidFill>
                        </a:rPr>
                        <a:t>Название</a:t>
                      </a:r>
                    </a:p>
                  </a:txBody>
                  <a:tcPr/>
                </a:tc>
                <a:tc>
                  <a:txBody>
                    <a:bodyPr/>
                    <a:lstStyle/>
                    <a:p>
                      <a:r>
                        <a:rPr lang="ru-RU" dirty="0">
                          <a:solidFill>
                            <a:srgbClr val="253957"/>
                          </a:solidFill>
                        </a:rPr>
                        <a:t>Аудитория</a:t>
                      </a:r>
                    </a:p>
                  </a:txBody>
                  <a:tcPr/>
                </a:tc>
                <a:tc>
                  <a:txBody>
                    <a:bodyPr/>
                    <a:lstStyle/>
                    <a:p>
                      <a:r>
                        <a:rPr lang="ru-RU" dirty="0">
                          <a:solidFill>
                            <a:srgbClr val="253957"/>
                          </a:solidFill>
                        </a:rPr>
                        <a:t>Фильтрация</a:t>
                      </a:r>
                    </a:p>
                  </a:txBody>
                  <a:tcPr/>
                </a:tc>
                <a:tc>
                  <a:txBody>
                    <a:bodyPr/>
                    <a:lstStyle/>
                    <a:p>
                      <a:r>
                        <a:rPr lang="ru-RU" dirty="0">
                          <a:solidFill>
                            <a:srgbClr val="253957"/>
                          </a:solidFill>
                        </a:rPr>
                        <a:t>Случайный поиск</a:t>
                      </a:r>
                    </a:p>
                  </a:txBody>
                  <a:tcPr/>
                </a:tc>
                <a:tc>
                  <a:txBody>
                    <a:bodyPr/>
                    <a:lstStyle/>
                    <a:p>
                      <a:r>
                        <a:rPr lang="ru-RU" dirty="0">
                          <a:solidFill>
                            <a:srgbClr val="253957"/>
                          </a:solidFill>
                        </a:rPr>
                        <a:t>Отсутствие рекламных баннеров</a:t>
                      </a:r>
                    </a:p>
                  </a:txBody>
                  <a:tcPr/>
                </a:tc>
                <a:tc>
                  <a:txBody>
                    <a:bodyPr/>
                    <a:lstStyle/>
                    <a:p>
                      <a:r>
                        <a:rPr lang="ru-RU" dirty="0">
                          <a:solidFill>
                            <a:srgbClr val="253957"/>
                          </a:solidFill>
                        </a:rPr>
                        <a:t>Отсутствие</a:t>
                      </a:r>
                      <a:r>
                        <a:rPr lang="ru-RU" baseline="0" dirty="0">
                          <a:solidFill>
                            <a:srgbClr val="253957"/>
                          </a:solidFill>
                        </a:rPr>
                        <a:t> платного контента</a:t>
                      </a:r>
                      <a:endParaRPr lang="ru-RU" dirty="0">
                        <a:solidFill>
                          <a:srgbClr val="253957"/>
                        </a:solidFill>
                      </a:endParaRPr>
                    </a:p>
                  </a:txBody>
                  <a:tcPr/>
                </a:tc>
                <a:extLst>
                  <a:ext uri="{0D108BD9-81ED-4DB2-BD59-A6C34878D82A}">
                    <a16:rowId xmlns:a16="http://schemas.microsoft.com/office/drawing/2014/main" val="1801613207"/>
                  </a:ext>
                </a:extLst>
              </a:tr>
              <a:tr h="716077">
                <a:tc>
                  <a:txBody>
                    <a:bodyPr/>
                    <a:lstStyle/>
                    <a:p>
                      <a:pPr algn="ctr"/>
                      <a:r>
                        <a:rPr lang="en-US" b="1">
                          <a:solidFill>
                            <a:srgbClr val="253957"/>
                          </a:solidFill>
                        </a:rPr>
                        <a:t>HSE Coffee</a:t>
                      </a:r>
                      <a:endParaRPr lang="ru-RU" b="1" dirty="0">
                        <a:solidFill>
                          <a:srgbClr val="253957"/>
                        </a:solidFill>
                      </a:endParaRPr>
                    </a:p>
                  </a:txBody>
                  <a:tcPr/>
                </a:tc>
                <a:tc>
                  <a:txBody>
                    <a:bodyPr/>
                    <a:lstStyle/>
                    <a:p>
                      <a:pPr algn="ctr"/>
                      <a:r>
                        <a:rPr lang="ru-RU" b="1" dirty="0">
                          <a:solidFill>
                            <a:srgbClr val="253957"/>
                          </a:solidFill>
                        </a:rPr>
                        <a:t>Студенты и преподаватели НИУ ВШЭ</a:t>
                      </a:r>
                    </a:p>
                  </a:txBody>
                  <a:tcPr/>
                </a:tc>
                <a:tc>
                  <a:txBody>
                    <a:bodyPr/>
                    <a:lstStyle/>
                    <a:p>
                      <a:pPr algn="ctr"/>
                      <a:r>
                        <a:rPr lang="ru-RU" b="1" dirty="0">
                          <a:solidFill>
                            <a:srgbClr val="253957"/>
                          </a:solidFill>
                        </a:rPr>
                        <a:t>+</a:t>
                      </a:r>
                    </a:p>
                  </a:txBody>
                  <a:tcPr/>
                </a:tc>
                <a:tc>
                  <a:txBody>
                    <a:bodyPr/>
                    <a:lstStyle/>
                    <a:p>
                      <a:pPr algn="ctr"/>
                      <a:r>
                        <a:rPr lang="ru-RU" b="1" dirty="0">
                          <a:solidFill>
                            <a:srgbClr val="253957"/>
                          </a:solidFill>
                        </a:rPr>
                        <a:t>+</a:t>
                      </a:r>
                    </a:p>
                  </a:txBody>
                  <a:tcPr/>
                </a:tc>
                <a:tc>
                  <a:txBody>
                    <a:bodyPr/>
                    <a:lstStyle/>
                    <a:p>
                      <a:pPr algn="ctr"/>
                      <a:r>
                        <a:rPr lang="en-US" b="1" dirty="0">
                          <a:solidFill>
                            <a:srgbClr val="253957"/>
                          </a:solidFill>
                        </a:rPr>
                        <a:t>+</a:t>
                      </a:r>
                      <a:endParaRPr lang="ru-RU" b="1" dirty="0">
                        <a:solidFill>
                          <a:srgbClr val="253957"/>
                        </a:solidFill>
                      </a:endParaRPr>
                    </a:p>
                  </a:txBody>
                  <a:tcPr/>
                </a:tc>
                <a:tc>
                  <a:txBody>
                    <a:bodyPr/>
                    <a:lstStyle/>
                    <a:p>
                      <a:pPr algn="ctr"/>
                      <a:r>
                        <a:rPr lang="en-US" b="1" dirty="0">
                          <a:solidFill>
                            <a:srgbClr val="253957"/>
                          </a:solidFill>
                        </a:rPr>
                        <a:t>+</a:t>
                      </a:r>
                      <a:endParaRPr lang="ru-RU" b="1" dirty="0">
                        <a:solidFill>
                          <a:srgbClr val="253957"/>
                        </a:solidFill>
                      </a:endParaRPr>
                    </a:p>
                  </a:txBody>
                  <a:tcPr/>
                </a:tc>
                <a:extLst>
                  <a:ext uri="{0D108BD9-81ED-4DB2-BD59-A6C34878D82A}">
                    <a16:rowId xmlns:a16="http://schemas.microsoft.com/office/drawing/2014/main" val="3883023083"/>
                  </a:ext>
                </a:extLst>
              </a:tr>
              <a:tr h="560994">
                <a:tc>
                  <a:txBody>
                    <a:bodyPr/>
                    <a:lstStyle/>
                    <a:p>
                      <a:pPr algn="ctr"/>
                      <a:r>
                        <a:rPr lang="en-US" b="0" dirty="0">
                          <a:solidFill>
                            <a:srgbClr val="253957"/>
                          </a:solidFill>
                        </a:rPr>
                        <a:t>Random Coffee</a:t>
                      </a:r>
                      <a:endParaRPr lang="ru-RU" b="0" dirty="0">
                        <a:solidFill>
                          <a:srgbClr val="253957"/>
                        </a:solidFill>
                      </a:endParaRPr>
                    </a:p>
                  </a:txBody>
                  <a:tcPr/>
                </a:tc>
                <a:tc>
                  <a:txBody>
                    <a:bodyPr/>
                    <a:lstStyle/>
                    <a:p>
                      <a:pPr algn="ctr"/>
                      <a:r>
                        <a:rPr lang="ru-RU" b="0" dirty="0">
                          <a:solidFill>
                            <a:srgbClr val="253957"/>
                          </a:solidFill>
                        </a:rPr>
                        <a:t>Ограниченная группа людей</a:t>
                      </a: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ru-RU" b="0" dirty="0">
                          <a:solidFill>
                            <a:srgbClr val="253957"/>
                          </a:solidFill>
                        </a:rPr>
                        <a:t>+</a:t>
                      </a:r>
                    </a:p>
                  </a:txBody>
                  <a:tcPr/>
                </a:tc>
                <a:extLst>
                  <a:ext uri="{0D108BD9-81ED-4DB2-BD59-A6C34878D82A}">
                    <a16:rowId xmlns:a16="http://schemas.microsoft.com/office/drawing/2014/main" val="231137987"/>
                  </a:ext>
                </a:extLst>
              </a:tr>
              <a:tr h="719707">
                <a:tc>
                  <a:txBody>
                    <a:bodyPr/>
                    <a:lstStyle/>
                    <a:p>
                      <a:pPr algn="ctr"/>
                      <a:r>
                        <a:rPr lang="en-US" b="0" dirty="0">
                          <a:solidFill>
                            <a:srgbClr val="253957"/>
                          </a:solidFill>
                        </a:rPr>
                        <a:t>Tinder</a:t>
                      </a:r>
                      <a:endParaRPr lang="ru-RU" b="0" dirty="0">
                        <a:solidFill>
                          <a:srgbClr val="253957"/>
                        </a:solidFill>
                      </a:endParaRPr>
                    </a:p>
                  </a:txBody>
                  <a:tcPr/>
                </a:tc>
                <a:tc>
                  <a:txBody>
                    <a:bodyPr/>
                    <a:lstStyle/>
                    <a:p>
                      <a:pPr algn="ctr"/>
                      <a:r>
                        <a:rPr lang="ru-RU" b="0" dirty="0">
                          <a:solidFill>
                            <a:srgbClr val="253957"/>
                          </a:solidFill>
                        </a:rPr>
                        <a:t>Нет ограничений</a:t>
                      </a: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ru-RU" b="0" dirty="0">
                          <a:solidFill>
                            <a:srgbClr val="253957"/>
                          </a:solidFill>
                        </a:rPr>
                        <a:t>-</a:t>
                      </a:r>
                    </a:p>
                  </a:txBody>
                  <a:tcPr/>
                </a:tc>
                <a:extLst>
                  <a:ext uri="{0D108BD9-81ED-4DB2-BD59-A6C34878D82A}">
                    <a16:rowId xmlns:a16="http://schemas.microsoft.com/office/drawing/2014/main" val="4064600438"/>
                  </a:ext>
                </a:extLst>
              </a:tr>
              <a:tr h="675330">
                <a:tc>
                  <a:txBody>
                    <a:bodyPr/>
                    <a:lstStyle/>
                    <a:p>
                      <a:pPr algn="ctr"/>
                      <a:r>
                        <a:rPr lang="en-US" b="0" dirty="0">
                          <a:solidFill>
                            <a:srgbClr val="253957"/>
                          </a:solidFill>
                        </a:rPr>
                        <a:t>Badoo</a:t>
                      </a:r>
                      <a:endParaRPr lang="ru-RU" b="0" dirty="0">
                        <a:solidFill>
                          <a:srgbClr val="253957"/>
                        </a:solidFill>
                      </a:endParaRPr>
                    </a:p>
                  </a:txBody>
                  <a:tcPr/>
                </a:tc>
                <a:tc>
                  <a:txBody>
                    <a:bodyPr/>
                    <a:lstStyle/>
                    <a:p>
                      <a:pPr algn="ctr"/>
                      <a:r>
                        <a:rPr lang="ru-RU" b="0" dirty="0">
                          <a:solidFill>
                            <a:srgbClr val="253957"/>
                          </a:solidFill>
                        </a:rPr>
                        <a:t>Нет ограничений</a:t>
                      </a:r>
                    </a:p>
                    <a:p>
                      <a:pPr algn="ct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en-US" b="0" dirty="0">
                          <a:solidFill>
                            <a:srgbClr val="253957"/>
                          </a:solidFill>
                        </a:rPr>
                        <a:t>-</a:t>
                      </a:r>
                      <a:endParaRPr lang="ru-RU" b="0" dirty="0">
                        <a:solidFill>
                          <a:srgbClr val="253957"/>
                        </a:solidFill>
                      </a:endParaRPr>
                    </a:p>
                  </a:txBody>
                  <a:tcPr/>
                </a:tc>
                <a:tc>
                  <a:txBody>
                    <a:bodyPr/>
                    <a:lstStyle/>
                    <a:p>
                      <a:pPr algn="ctr"/>
                      <a:r>
                        <a:rPr lang="ru-RU" b="0" dirty="0">
                          <a:solidFill>
                            <a:srgbClr val="253957"/>
                          </a:solidFill>
                        </a:rPr>
                        <a:t>-</a:t>
                      </a:r>
                    </a:p>
                  </a:txBody>
                  <a:tcPr/>
                </a:tc>
                <a:extLst>
                  <a:ext uri="{0D108BD9-81ED-4DB2-BD59-A6C34878D82A}">
                    <a16:rowId xmlns:a16="http://schemas.microsoft.com/office/drawing/2014/main" val="299695098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363431"/>
            <a:ext cx="13629690" cy="7582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dirty="0"/>
              <a:t>Реализовать клиент-серверное приложение для знакомств в НИУ ВШЭ на </a:t>
            </a:r>
            <a:r>
              <a:rPr lang="en-US" dirty="0"/>
              <a:t>Android &amp; iOS.</a:t>
            </a:r>
            <a:endParaRPr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endParaRPr dirty="0"/>
          </a:p>
        </p:txBody>
      </p:sp>
      <p:sp>
        <p:nvSpPr>
          <p:cNvPr id="74" name="Заголовок основного текста"/>
          <p:cNvSpPr txBox="1"/>
          <p:nvPr/>
        </p:nvSpPr>
        <p:spPr>
          <a:xfrm>
            <a:off x="1226606" y="3946996"/>
            <a:ext cx="2092743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Цель работы</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Заголовок основного текста">
            <a:extLst>
              <a:ext uri="{FF2B5EF4-FFF2-40B4-BE49-F238E27FC236}">
                <a16:creationId xmlns:a16="http://schemas.microsoft.com/office/drawing/2014/main" id="{BB53CA7E-A1D9-43CC-8315-D3A2A871C62B}"/>
              </a:ext>
            </a:extLst>
          </p:cNvPr>
          <p:cNvSpPr txBox="1"/>
          <p:nvPr/>
        </p:nvSpPr>
        <p:spPr>
          <a:xfrm>
            <a:off x="1226606" y="6338032"/>
            <a:ext cx="20927434" cy="662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 работы</a:t>
            </a:r>
            <a:endParaRPr dirty="0"/>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CCBC335-A977-4B4C-A1B1-A96ADBD5D193}"/>
              </a:ext>
            </a:extLst>
          </p:cNvPr>
          <p:cNvSpPr txBox="1"/>
          <p:nvPr/>
        </p:nvSpPr>
        <p:spPr>
          <a:xfrm>
            <a:off x="1115664" y="7433259"/>
            <a:ext cx="13629691" cy="45913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indent="-514350" algn="l">
              <a:spcBef>
                <a:spcPts val="2800"/>
              </a:spcBef>
              <a:buSzPct val="100000"/>
              <a:buAutoNum type="arabicPeriod"/>
              <a:defRPr sz="2800">
                <a:solidFill>
                  <a:srgbClr val="253957"/>
                </a:solidFill>
                <a:latin typeface="+mn-lt"/>
                <a:ea typeface="+mn-ea"/>
                <a:cs typeface="+mn-cs"/>
                <a:sym typeface="Arial Narrow"/>
              </a:defRPr>
            </a:pPr>
            <a:r>
              <a:rPr lang="ru-RU" b="1" dirty="0"/>
              <a:t>Изучить клиент-серверное взаимодействие и</a:t>
            </a:r>
            <a:r>
              <a:rPr lang="en-US" b="1" dirty="0"/>
              <a:t> JWT</a:t>
            </a:r>
            <a:r>
              <a:rPr lang="ru-RU" b="1" dirty="0"/>
              <a:t>-аутентификацию</a:t>
            </a:r>
            <a:r>
              <a:rPr lang="en-US" b="1" dirty="0"/>
              <a:t>;</a:t>
            </a:r>
            <a:endParaRPr lang="ru-RU" b="1" dirty="0"/>
          </a:p>
          <a:p>
            <a:pPr marL="514350" indent="-514350" algn="l">
              <a:spcBef>
                <a:spcPts val="2800"/>
              </a:spcBef>
              <a:buSzPct val="100000"/>
              <a:buAutoNum type="arabicPeriod"/>
              <a:defRPr sz="2800">
                <a:solidFill>
                  <a:srgbClr val="253957"/>
                </a:solidFill>
                <a:latin typeface="+mn-lt"/>
                <a:ea typeface="+mn-ea"/>
                <a:cs typeface="+mn-cs"/>
                <a:sym typeface="Arial Narrow"/>
              </a:defRPr>
            </a:pPr>
            <a:r>
              <a:rPr lang="ru-RU" b="1" dirty="0"/>
              <a:t>Реализовать серверное приложение на </a:t>
            </a:r>
            <a:r>
              <a:rPr lang="en-US" b="1" dirty="0"/>
              <a:t>Spring Boot </a:t>
            </a:r>
            <a:r>
              <a:rPr lang="ru-RU" b="1" dirty="0"/>
              <a:t>на языке </a:t>
            </a:r>
            <a:r>
              <a:rPr lang="en-US" b="1" dirty="0"/>
              <a:t>Kotlin;</a:t>
            </a:r>
          </a:p>
          <a:p>
            <a:pPr marL="514350" indent="-514350" algn="l">
              <a:spcBef>
                <a:spcPts val="2800"/>
              </a:spcBef>
              <a:buSzPct val="100000"/>
              <a:buAutoNum type="arabicPeriod"/>
              <a:defRPr sz="2800">
                <a:solidFill>
                  <a:srgbClr val="253957"/>
                </a:solidFill>
                <a:latin typeface="+mn-lt"/>
                <a:ea typeface="+mn-ea"/>
                <a:cs typeface="+mn-cs"/>
                <a:sym typeface="Arial Narrow"/>
              </a:defRPr>
            </a:pPr>
            <a:r>
              <a:rPr lang="ru-RU" b="1" dirty="0"/>
              <a:t>Протестировать серверное приложение модульными тестами</a:t>
            </a:r>
            <a:r>
              <a:rPr lang="en-US" b="1" dirty="0"/>
              <a:t>;</a:t>
            </a:r>
            <a:endParaRPr lang="ru-RU" b="1" dirty="0"/>
          </a:p>
          <a:p>
            <a:pPr marL="514350" indent="-514350" algn="l">
              <a:spcBef>
                <a:spcPts val="2800"/>
              </a:spcBef>
              <a:buSzPct val="100000"/>
              <a:buAutoNum type="arabicPeriod"/>
              <a:defRPr sz="2800">
                <a:solidFill>
                  <a:srgbClr val="253957"/>
                </a:solidFill>
                <a:latin typeface="+mn-lt"/>
                <a:ea typeface="+mn-ea"/>
                <a:cs typeface="+mn-cs"/>
                <a:sym typeface="Arial Narrow"/>
              </a:defRPr>
            </a:pPr>
            <a:r>
              <a:rPr lang="ru-RU" b="1" dirty="0"/>
              <a:t>Изучить язык </a:t>
            </a:r>
            <a:r>
              <a:rPr lang="en-US" b="1" dirty="0"/>
              <a:t>Dart </a:t>
            </a:r>
            <a:r>
              <a:rPr lang="ru-RU" b="1" dirty="0"/>
              <a:t>и взаимодействие с фреймворком </a:t>
            </a:r>
            <a:r>
              <a:rPr lang="en-US" b="1" dirty="0"/>
              <a:t>Flutter;</a:t>
            </a:r>
          </a:p>
          <a:p>
            <a:pPr marL="514350" indent="-514350" algn="l">
              <a:spcBef>
                <a:spcPts val="2800"/>
              </a:spcBef>
              <a:buSzPct val="100000"/>
              <a:buAutoNum type="arabicPeriod"/>
              <a:defRPr sz="2800">
                <a:solidFill>
                  <a:srgbClr val="253957"/>
                </a:solidFill>
                <a:latin typeface="+mn-lt"/>
                <a:ea typeface="+mn-ea"/>
                <a:cs typeface="+mn-cs"/>
                <a:sym typeface="Arial Narrow"/>
              </a:defRPr>
            </a:pPr>
            <a:r>
              <a:rPr lang="ru-RU" b="1" dirty="0"/>
              <a:t>Реализовать мобильный клиент на </a:t>
            </a:r>
            <a:r>
              <a:rPr lang="en-US" b="1" dirty="0"/>
              <a:t>Flutter </a:t>
            </a:r>
            <a:r>
              <a:rPr lang="ru-RU" b="1" dirty="0"/>
              <a:t>с взаимодействием с удалённым сервером</a:t>
            </a:r>
            <a:r>
              <a:rPr lang="en-US" b="1" dirty="0"/>
              <a:t>;</a:t>
            </a:r>
            <a:endParaRPr lang="ru-RU" b="1" dirty="0"/>
          </a:p>
        </p:txBody>
      </p:sp>
      <p:sp>
        <p:nvSpPr>
          <p:cNvPr id="13" name="Название подразделения, лаборатории, факультета и т.д.">
            <a:extLst>
              <a:ext uri="{FF2B5EF4-FFF2-40B4-BE49-F238E27FC236}">
                <a16:creationId xmlns:a16="http://schemas.microsoft.com/office/drawing/2014/main" id="{8B279B4F-EE67-4E82-91C0-1DC656EFF3FF}"/>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14" name="Изображение" descr="Изображение">
            <a:extLst>
              <a:ext uri="{FF2B5EF4-FFF2-40B4-BE49-F238E27FC236}">
                <a16:creationId xmlns:a16="http://schemas.microsoft.com/office/drawing/2014/main" id="{BE12276F-E91E-44D2-A892-ADEA8EEDC70A}"/>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15" name="Рисунок 14"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F673984A-B6DD-4CE8-9B04-FC77C5796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ym typeface="Arial Narrow"/>
              </a:rPr>
              <a:t>Используемые технологии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17" name="Рисунок 16" descr="Изображение выглядит как знак, остановка, рисунок&#10;&#10;Автоматически созданное описание">
            <a:extLst>
              <a:ext uri="{FF2B5EF4-FFF2-40B4-BE49-F238E27FC236}">
                <a16:creationId xmlns:a16="http://schemas.microsoft.com/office/drawing/2014/main" id="{DC914828-A52B-4431-9C43-C7A432EA8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05877" y="5832706"/>
            <a:ext cx="2893588" cy="2893588"/>
          </a:xfrm>
          <a:prstGeom prst="rect">
            <a:avLst/>
          </a:prstGeom>
        </p:spPr>
      </p:pic>
      <p:pic>
        <p:nvPicPr>
          <p:cNvPr id="28" name="Рисунок 27">
            <a:extLst>
              <a:ext uri="{FF2B5EF4-FFF2-40B4-BE49-F238E27FC236}">
                <a16:creationId xmlns:a16="http://schemas.microsoft.com/office/drawing/2014/main" id="{A174A342-7099-4BA4-B71B-B00CCD8907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909" y="7140820"/>
            <a:ext cx="2362786" cy="2362786"/>
          </a:xfrm>
          <a:prstGeom prst="rect">
            <a:avLst/>
          </a:prstGeom>
        </p:spPr>
      </p:pic>
      <p:sp>
        <p:nvSpPr>
          <p:cNvPr id="33" name="Заголовок основного текста">
            <a:extLst>
              <a:ext uri="{FF2B5EF4-FFF2-40B4-BE49-F238E27FC236}">
                <a16:creationId xmlns:a16="http://schemas.microsoft.com/office/drawing/2014/main" id="{AE32CBC7-35DB-4811-A42E-D23F50355291}"/>
              </a:ext>
            </a:extLst>
          </p:cNvPr>
          <p:cNvSpPr txBox="1"/>
          <p:nvPr/>
        </p:nvSpPr>
        <p:spPr>
          <a:xfrm>
            <a:off x="7504435" y="9503606"/>
            <a:ext cx="1104203" cy="652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2800" dirty="0"/>
              <a:t>Flutter</a:t>
            </a:r>
            <a:endParaRPr lang="ru-RU" sz="2800" dirty="0"/>
          </a:p>
        </p:txBody>
      </p:sp>
      <p:sp>
        <p:nvSpPr>
          <p:cNvPr id="38" name="Название подразделения, лаборатории, факультета и т.д.">
            <a:extLst>
              <a:ext uri="{FF2B5EF4-FFF2-40B4-BE49-F238E27FC236}">
                <a16:creationId xmlns:a16="http://schemas.microsoft.com/office/drawing/2014/main" id="{3A93E85A-14F2-45B1-9F46-E6998D932981}"/>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39" name="Изображение" descr="Изображение">
            <a:extLst>
              <a:ext uri="{FF2B5EF4-FFF2-40B4-BE49-F238E27FC236}">
                <a16:creationId xmlns:a16="http://schemas.microsoft.com/office/drawing/2014/main" id="{1D9121FA-E77C-4CB6-9496-E06E237ABF8B}"/>
              </a:ext>
            </a:extLst>
          </p:cNvPr>
          <p:cNvPicPr>
            <a:picLocks noChangeAspect="1"/>
          </p:cNvPicPr>
          <p:nvPr/>
        </p:nvPicPr>
        <p:blipFill>
          <a:blip r:embed="rId4"/>
          <a:stretch>
            <a:fillRect/>
          </a:stretch>
        </p:blipFill>
        <p:spPr>
          <a:xfrm>
            <a:off x="1226606" y="586180"/>
            <a:ext cx="1199579" cy="1199579"/>
          </a:xfrm>
          <a:prstGeom prst="rect">
            <a:avLst/>
          </a:prstGeom>
          <a:ln w="12700">
            <a:miter lim="400000"/>
          </a:ln>
        </p:spPr>
      </p:pic>
      <p:sp>
        <p:nvSpPr>
          <p:cNvPr id="41" name="Заголовок основного текста">
            <a:extLst>
              <a:ext uri="{FF2B5EF4-FFF2-40B4-BE49-F238E27FC236}">
                <a16:creationId xmlns:a16="http://schemas.microsoft.com/office/drawing/2014/main" id="{F3347064-3BFF-4999-9F59-401268C237D2}"/>
              </a:ext>
            </a:extLst>
          </p:cNvPr>
          <p:cNvSpPr txBox="1"/>
          <p:nvPr/>
        </p:nvSpPr>
        <p:spPr>
          <a:xfrm>
            <a:off x="18678397" y="5099554"/>
            <a:ext cx="2893589" cy="652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2800" dirty="0"/>
              <a:t>Веб-сервер </a:t>
            </a:r>
            <a:r>
              <a:rPr lang="en-US" sz="2800" dirty="0"/>
              <a:t>Nginx</a:t>
            </a:r>
            <a:endParaRPr lang="ru-RU" sz="2800" dirty="0"/>
          </a:p>
        </p:txBody>
      </p:sp>
      <p:pic>
        <p:nvPicPr>
          <p:cNvPr id="6" name="Рисунок 5" descr="Изображение выглядит как легкий, рисунок&#10;&#10;Автоматически созданное описание">
            <a:extLst>
              <a:ext uri="{FF2B5EF4-FFF2-40B4-BE49-F238E27FC236}">
                <a16:creationId xmlns:a16="http://schemas.microsoft.com/office/drawing/2014/main" id="{1961865F-6211-43FE-B3FF-E66DB49425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51076" y="10206774"/>
            <a:ext cx="3490889" cy="1805444"/>
          </a:xfrm>
          <a:prstGeom prst="rect">
            <a:avLst/>
          </a:prstGeom>
        </p:spPr>
      </p:pic>
      <p:pic>
        <p:nvPicPr>
          <p:cNvPr id="34" name="Рисунок 33" descr="Изображение выглядит как объект, часы, движение, знак&#10;&#10;Автоматически созданное описание">
            <a:extLst>
              <a:ext uri="{FF2B5EF4-FFF2-40B4-BE49-F238E27FC236}">
                <a16:creationId xmlns:a16="http://schemas.microsoft.com/office/drawing/2014/main" id="{0BA7245F-0F2B-4781-B5D7-A41055514F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787138" y="11109496"/>
            <a:ext cx="2576123" cy="2576123"/>
          </a:xfrm>
          <a:prstGeom prst="rect">
            <a:avLst/>
          </a:prstGeom>
        </p:spPr>
      </p:pic>
      <p:pic>
        <p:nvPicPr>
          <p:cNvPr id="2050" name="Picture 2" descr="File, type, flutter Free Icon of vscode">
            <a:extLst>
              <a:ext uri="{FF2B5EF4-FFF2-40B4-BE49-F238E27FC236}">
                <a16:creationId xmlns:a16="http://schemas.microsoft.com/office/drawing/2014/main" id="{42623D33-8833-4AF2-831D-6C4A367D7643}"/>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7556" b="92889" l="9778" r="89778">
                        <a14:foregroundMark x1="81333" y1="7556" x2="57333" y2="8444"/>
                        <a14:foregroundMark x1="63111" y1="59556" x2="50667" y2="76000"/>
                        <a14:foregroundMark x1="50667" y1="76000" x2="68889" y2="88000"/>
                        <a14:foregroundMark x1="68889" y1="88000" x2="69778" y2="87556"/>
                        <a14:foregroundMark x1="80444" y1="92889" x2="80444" y2="92889"/>
                      </a14:backgroundRemoval>
                    </a14:imgEffect>
                  </a14:imgLayer>
                </a14:imgProps>
              </a:ext>
              <a:ext uri="{28A0092B-C50C-407E-A947-70E740481C1C}">
                <a14:useLocalDpi xmlns:a14="http://schemas.microsoft.com/office/drawing/2010/main" val="0"/>
              </a:ext>
            </a:extLst>
          </a:blip>
          <a:srcRect/>
          <a:stretch>
            <a:fillRect/>
          </a:stretch>
        </p:blipFill>
        <p:spPr bwMode="auto">
          <a:xfrm>
            <a:off x="5920387" y="6545573"/>
            <a:ext cx="3147681" cy="3147681"/>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AFB0D676-BDDD-477A-821A-1A49C417E0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61552" y="6128481"/>
            <a:ext cx="2456926" cy="2456926"/>
          </a:xfrm>
          <a:prstGeom prst="rect">
            <a:avLst/>
          </a:prstGeom>
        </p:spPr>
      </p:pic>
      <p:sp>
        <p:nvSpPr>
          <p:cNvPr id="29" name="Заголовок основного текста">
            <a:extLst>
              <a:ext uri="{FF2B5EF4-FFF2-40B4-BE49-F238E27FC236}">
                <a16:creationId xmlns:a16="http://schemas.microsoft.com/office/drawing/2014/main" id="{7181481F-90C7-4E29-99D1-EE2E18848768}"/>
              </a:ext>
            </a:extLst>
          </p:cNvPr>
          <p:cNvSpPr txBox="1"/>
          <p:nvPr/>
        </p:nvSpPr>
        <p:spPr>
          <a:xfrm>
            <a:off x="4415102" y="5549879"/>
            <a:ext cx="1351353" cy="652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2800" dirty="0"/>
              <a:t>Dart</a:t>
            </a:r>
            <a:endParaRPr lang="ru-RU" sz="2800" dirty="0"/>
          </a:p>
        </p:txBody>
      </p:sp>
      <p:pic>
        <p:nvPicPr>
          <p:cNvPr id="8" name="Рисунок 7">
            <a:extLst>
              <a:ext uri="{FF2B5EF4-FFF2-40B4-BE49-F238E27FC236}">
                <a16:creationId xmlns:a16="http://schemas.microsoft.com/office/drawing/2014/main" id="{28CEE67D-1DEF-4D52-B31A-A58CBD9D94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06897" y="9560746"/>
            <a:ext cx="2143447" cy="1182468"/>
          </a:xfrm>
          <a:prstGeom prst="rect">
            <a:avLst/>
          </a:prstGeom>
        </p:spPr>
      </p:pic>
      <p:pic>
        <p:nvPicPr>
          <p:cNvPr id="11" name="Рисунок 10">
            <a:extLst>
              <a:ext uri="{FF2B5EF4-FFF2-40B4-BE49-F238E27FC236}">
                <a16:creationId xmlns:a16="http://schemas.microsoft.com/office/drawing/2014/main" id="{B00CBA93-4D4B-4906-8348-1751BE1187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1261" y="11020705"/>
            <a:ext cx="2705100" cy="1143000"/>
          </a:xfrm>
          <a:prstGeom prst="rect">
            <a:avLst/>
          </a:prstGeom>
        </p:spPr>
      </p:pic>
      <p:sp>
        <p:nvSpPr>
          <p:cNvPr id="35" name="Стрелка: вниз 34">
            <a:extLst>
              <a:ext uri="{FF2B5EF4-FFF2-40B4-BE49-F238E27FC236}">
                <a16:creationId xmlns:a16="http://schemas.microsoft.com/office/drawing/2014/main" id="{2BCEF83A-1098-4934-B827-2C4C95C9B460}"/>
              </a:ext>
            </a:extLst>
          </p:cNvPr>
          <p:cNvSpPr/>
          <p:nvPr/>
        </p:nvSpPr>
        <p:spPr>
          <a:xfrm rot="3350128" flipH="1">
            <a:off x="2998221" y="10307901"/>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sp>
        <p:nvSpPr>
          <p:cNvPr id="42" name="Стрелка: вниз 41">
            <a:extLst>
              <a:ext uri="{FF2B5EF4-FFF2-40B4-BE49-F238E27FC236}">
                <a16:creationId xmlns:a16="http://schemas.microsoft.com/office/drawing/2014/main" id="{46E975C3-5850-4AF8-963B-07E372D59745}"/>
              </a:ext>
            </a:extLst>
          </p:cNvPr>
          <p:cNvSpPr/>
          <p:nvPr/>
        </p:nvSpPr>
        <p:spPr>
          <a:xfrm rot="7033024" flipH="1">
            <a:off x="2995323" y="9160109"/>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pic>
        <p:nvPicPr>
          <p:cNvPr id="13" name="Рисунок 12" descr="Изображение выглядит как визитка, конверт, векторная графика&#10;&#10;Автоматически созданное описание">
            <a:extLst>
              <a:ext uri="{FF2B5EF4-FFF2-40B4-BE49-F238E27FC236}">
                <a16:creationId xmlns:a16="http://schemas.microsoft.com/office/drawing/2014/main" id="{E0948F29-DBDE-42DB-854E-7E00D24E30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581829" y="4226078"/>
            <a:ext cx="2923841" cy="2923841"/>
          </a:xfrm>
          <a:prstGeom prst="rect">
            <a:avLst/>
          </a:prstGeom>
        </p:spPr>
      </p:pic>
      <p:pic>
        <p:nvPicPr>
          <p:cNvPr id="15" name="Рисунок 14">
            <a:extLst>
              <a:ext uri="{FF2B5EF4-FFF2-40B4-BE49-F238E27FC236}">
                <a16:creationId xmlns:a16="http://schemas.microsoft.com/office/drawing/2014/main" id="{95164EB2-3A77-4616-A525-939246ADD2C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324082" y="6907095"/>
            <a:ext cx="2339855" cy="2099309"/>
          </a:xfrm>
          <a:prstGeom prst="rect">
            <a:avLst/>
          </a:prstGeom>
        </p:spPr>
      </p:pic>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A76670B6-5996-482A-A77C-A523DB0F9F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14071" y="6348518"/>
            <a:ext cx="5351577" cy="3344736"/>
          </a:xfrm>
          <a:prstGeom prst="rect">
            <a:avLst/>
          </a:prstGeom>
        </p:spPr>
      </p:pic>
      <p:pic>
        <p:nvPicPr>
          <p:cNvPr id="9" name="Рисунок 8" descr="Изображение выглядит как текст&#10;&#10;Автоматически созданное описание">
            <a:extLst>
              <a:ext uri="{FF2B5EF4-FFF2-40B4-BE49-F238E27FC236}">
                <a16:creationId xmlns:a16="http://schemas.microsoft.com/office/drawing/2014/main" id="{71A62856-856A-44E6-98F0-C71F514A6D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99446" y="9286514"/>
            <a:ext cx="7050635" cy="1956986"/>
          </a:xfrm>
          <a:prstGeom prst="rect">
            <a:avLst/>
          </a:prstGeom>
        </p:spPr>
      </p:pic>
      <p:sp>
        <p:nvSpPr>
          <p:cNvPr id="40" name="Заголовок основного текста">
            <a:extLst>
              <a:ext uri="{FF2B5EF4-FFF2-40B4-BE49-F238E27FC236}">
                <a16:creationId xmlns:a16="http://schemas.microsoft.com/office/drawing/2014/main" id="{EBAFF65B-B0B0-4BA6-9416-11204EF2E14B}"/>
              </a:ext>
            </a:extLst>
          </p:cNvPr>
          <p:cNvSpPr txBox="1"/>
          <p:nvPr/>
        </p:nvSpPr>
        <p:spPr>
          <a:xfrm>
            <a:off x="13576012" y="4122969"/>
            <a:ext cx="1028127" cy="652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2800" dirty="0"/>
              <a:t>Kotlin</a:t>
            </a:r>
            <a:endParaRPr lang="ru-RU" sz="2800" dirty="0"/>
          </a:p>
        </p:txBody>
      </p:sp>
      <p:sp>
        <p:nvSpPr>
          <p:cNvPr id="47" name="Заголовок основного текста">
            <a:extLst>
              <a:ext uri="{FF2B5EF4-FFF2-40B4-BE49-F238E27FC236}">
                <a16:creationId xmlns:a16="http://schemas.microsoft.com/office/drawing/2014/main" id="{6A25D15D-4915-49AF-9F3E-120714C3BE43}"/>
              </a:ext>
            </a:extLst>
          </p:cNvPr>
          <p:cNvSpPr txBox="1"/>
          <p:nvPr/>
        </p:nvSpPr>
        <p:spPr>
          <a:xfrm>
            <a:off x="15581112" y="6205069"/>
            <a:ext cx="1936425" cy="652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2800" dirty="0"/>
              <a:t>Spring Boot</a:t>
            </a:r>
            <a:endParaRPr lang="ru-RU" sz="2800" dirty="0"/>
          </a:p>
        </p:txBody>
      </p:sp>
      <p:pic>
        <p:nvPicPr>
          <p:cNvPr id="19" name="Рисунок 18">
            <a:extLst>
              <a:ext uri="{FF2B5EF4-FFF2-40B4-BE49-F238E27FC236}">
                <a16:creationId xmlns:a16="http://schemas.microsoft.com/office/drawing/2014/main" id="{A4053A19-8DE2-4C58-B808-BA3A066C4A06}"/>
              </a:ext>
            </a:extLst>
          </p:cNvPr>
          <p:cNvPicPr>
            <a:picLocks noChangeAspect="1"/>
          </p:cNvPicPr>
          <p:nvPr/>
        </p:nvPicPr>
        <p:blipFill>
          <a:blip r:embed="rId17"/>
          <a:stretch>
            <a:fillRect/>
          </a:stretch>
        </p:blipFill>
        <p:spPr>
          <a:xfrm>
            <a:off x="19279593" y="8636327"/>
            <a:ext cx="3579140" cy="1592191"/>
          </a:xfrm>
          <a:prstGeom prst="rect">
            <a:avLst/>
          </a:prstGeom>
        </p:spPr>
      </p:pic>
      <p:pic>
        <p:nvPicPr>
          <p:cNvPr id="48" name="Рисунок 47"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64E238CC-8DF7-48F3-82B6-FEA742B7973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pic>
        <p:nvPicPr>
          <p:cNvPr id="22" name="Рисунок 21" descr="Изображение выглядит как текст&#10;&#10;Автоматически созданное описание">
            <a:extLst>
              <a:ext uri="{FF2B5EF4-FFF2-40B4-BE49-F238E27FC236}">
                <a16:creationId xmlns:a16="http://schemas.microsoft.com/office/drawing/2014/main" id="{328AA659-CF6A-472F-AA73-FD2B578891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29772" y="10952814"/>
            <a:ext cx="4137834" cy="166220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7"/>
            <a:ext cx="10262471" cy="1076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ym typeface="Arial Narrow"/>
              </a:rPr>
              <a:t>Сторонние библиотеки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38" name="Название подразделения, лаборатории, факультета и т.д.">
            <a:extLst>
              <a:ext uri="{FF2B5EF4-FFF2-40B4-BE49-F238E27FC236}">
                <a16:creationId xmlns:a16="http://schemas.microsoft.com/office/drawing/2014/main" id="{3A93E85A-14F2-45B1-9F46-E6998D932981}"/>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39" name="Изображение" descr="Изображение">
            <a:extLst>
              <a:ext uri="{FF2B5EF4-FFF2-40B4-BE49-F238E27FC236}">
                <a16:creationId xmlns:a16="http://schemas.microsoft.com/office/drawing/2014/main" id="{1D9121FA-E77C-4CB6-9496-E06E237ABF8B}"/>
              </a:ext>
            </a:extLst>
          </p:cNvPr>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6" name="Заголовок основного текста">
            <a:extLst>
              <a:ext uri="{FF2B5EF4-FFF2-40B4-BE49-F238E27FC236}">
                <a16:creationId xmlns:a16="http://schemas.microsoft.com/office/drawing/2014/main" id="{F2561172-9233-4889-A868-EFC35A4E9B8C}"/>
              </a:ext>
            </a:extLst>
          </p:cNvPr>
          <p:cNvSpPr txBox="1"/>
          <p:nvPr/>
        </p:nvSpPr>
        <p:spPr>
          <a:xfrm>
            <a:off x="766746" y="4049689"/>
            <a:ext cx="21146334" cy="8352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742950" indent="-742950">
              <a:buAutoNum type="arabicPeriod"/>
            </a:pPr>
            <a:r>
              <a:rPr lang="en-US" dirty="0"/>
              <a:t>Jackson</a:t>
            </a:r>
            <a:r>
              <a:rPr lang="ru-RU" b="0" dirty="0"/>
              <a:t>. Автор: </a:t>
            </a:r>
            <a:r>
              <a:rPr lang="en-US" b="0" dirty="0" err="1"/>
              <a:t>FasterXML</a:t>
            </a:r>
            <a:r>
              <a:rPr lang="ru-RU" b="0" dirty="0"/>
              <a:t>. Версия: </a:t>
            </a:r>
            <a:r>
              <a:rPr lang="en-US" b="0" dirty="0"/>
              <a:t>0.11.2 URL-</a:t>
            </a:r>
            <a:r>
              <a:rPr lang="ru-RU" b="0" dirty="0"/>
              <a:t>адрес: </a:t>
            </a:r>
            <a:r>
              <a:rPr lang="en-US" b="0" dirty="0">
                <a:hlinkClick r:id="rId3"/>
              </a:rPr>
              <a:t>https://github.com/FasterXML/jackson</a:t>
            </a:r>
            <a:r>
              <a:rPr lang="en-US" b="0" dirty="0"/>
              <a:t> </a:t>
            </a:r>
          </a:p>
          <a:p>
            <a:pPr marL="742950" indent="-742950">
              <a:buAutoNum type="arabicPeriod"/>
            </a:pPr>
            <a:r>
              <a:rPr lang="en-US" dirty="0"/>
              <a:t>Junit 4</a:t>
            </a:r>
            <a:r>
              <a:rPr lang="en-US" b="0" dirty="0"/>
              <a:t>. </a:t>
            </a:r>
            <a:r>
              <a:rPr lang="ru-RU" b="0" dirty="0"/>
              <a:t>Автор: </a:t>
            </a:r>
            <a:r>
              <a:rPr lang="en-US" b="0" dirty="0" err="1"/>
              <a:t>junit</a:t>
            </a:r>
            <a:r>
              <a:rPr lang="en-US" b="0" dirty="0"/>
              <a:t>-team</a:t>
            </a:r>
            <a:r>
              <a:rPr lang="ru-RU" b="0" dirty="0"/>
              <a:t>. Версия: </a:t>
            </a:r>
            <a:r>
              <a:rPr lang="en-US" b="0" dirty="0"/>
              <a:t>1.12</a:t>
            </a:r>
            <a:r>
              <a:rPr lang="ru-RU" b="0" dirty="0"/>
              <a:t>. </a:t>
            </a:r>
            <a:r>
              <a:rPr lang="en-US" b="0" dirty="0"/>
              <a:t>URL-</a:t>
            </a:r>
            <a:r>
              <a:rPr lang="ru-RU" b="0" dirty="0"/>
              <a:t>адрес: </a:t>
            </a:r>
            <a:r>
              <a:rPr lang="en-US" b="0" dirty="0">
                <a:hlinkClick r:id="rId4"/>
              </a:rPr>
              <a:t>https://junit.org/junit4/</a:t>
            </a:r>
            <a:r>
              <a:rPr lang="en-US" b="0" dirty="0"/>
              <a:t> </a:t>
            </a:r>
          </a:p>
          <a:p>
            <a:pPr marL="742950" indent="-742950">
              <a:buAutoNum type="arabicPeriod"/>
            </a:pPr>
            <a:r>
              <a:rPr lang="en-US" dirty="0"/>
              <a:t>JJWT</a:t>
            </a:r>
            <a:r>
              <a:rPr lang="en-US" b="0" dirty="0"/>
              <a:t>.</a:t>
            </a:r>
            <a:r>
              <a:rPr lang="ru-RU" b="0" dirty="0"/>
              <a:t> Автор: </a:t>
            </a:r>
            <a:r>
              <a:rPr lang="en-US" b="0" dirty="0"/>
              <a:t>Oracle. </a:t>
            </a:r>
            <a:r>
              <a:rPr lang="ru-RU" b="0" dirty="0"/>
              <a:t>Версия: 8.0.20. </a:t>
            </a:r>
            <a:r>
              <a:rPr lang="en-US" b="0" dirty="0"/>
              <a:t>URL-</a:t>
            </a:r>
            <a:r>
              <a:rPr lang="ru-RU" b="0" dirty="0"/>
              <a:t>адрес: </a:t>
            </a:r>
            <a:r>
              <a:rPr lang="en-US" b="0" dirty="0">
                <a:hlinkClick r:id="rId5"/>
              </a:rPr>
              <a:t>https://dev.mysql.com/downloads/</a:t>
            </a:r>
            <a:endParaRPr lang="en-US" b="0" dirty="0"/>
          </a:p>
          <a:p>
            <a:pPr marL="742950" indent="-742950">
              <a:buAutoNum type="arabicPeriod"/>
            </a:pPr>
            <a:r>
              <a:rPr lang="en-US" dirty="0" err="1"/>
              <a:t>Dio</a:t>
            </a:r>
            <a:r>
              <a:rPr lang="en-US" b="0" dirty="0"/>
              <a:t>. </a:t>
            </a:r>
            <a:r>
              <a:rPr lang="ru-RU" b="0" dirty="0"/>
              <a:t>Автор: </a:t>
            </a:r>
            <a:r>
              <a:rPr lang="en-US" b="0" dirty="0" err="1"/>
              <a:t>FlutterChina.Club</a:t>
            </a:r>
            <a:r>
              <a:rPr lang="en-US" b="0" dirty="0"/>
              <a:t>. </a:t>
            </a:r>
            <a:r>
              <a:rPr lang="ru-RU" b="0" dirty="0"/>
              <a:t>Версия: 3.0.10.</a:t>
            </a:r>
            <a:r>
              <a:rPr lang="en-US" b="0" dirty="0"/>
              <a:t> URL</a:t>
            </a:r>
            <a:r>
              <a:rPr lang="ru-RU" b="0" dirty="0"/>
              <a:t>-адрес: </a:t>
            </a:r>
            <a:r>
              <a:rPr lang="en-US" b="0" dirty="0">
                <a:hlinkClick r:id="rId6"/>
              </a:rPr>
              <a:t>https://pub.dev/packages/dio</a:t>
            </a:r>
            <a:r>
              <a:rPr lang="ru-RU" b="0" dirty="0"/>
              <a:t> </a:t>
            </a:r>
          </a:p>
          <a:p>
            <a:pPr marL="742950" indent="-742950">
              <a:buAutoNum type="arabicPeriod"/>
            </a:pPr>
            <a:r>
              <a:rPr lang="en-US" dirty="0"/>
              <a:t>Flutter Secure Storage</a:t>
            </a:r>
            <a:r>
              <a:rPr lang="en-US" b="0" dirty="0"/>
              <a:t>. </a:t>
            </a:r>
            <a:r>
              <a:rPr lang="ru-RU" b="0" dirty="0"/>
              <a:t>Автор: </a:t>
            </a:r>
            <a:r>
              <a:rPr lang="en-US" b="0" dirty="0" err="1"/>
              <a:t>Mogol</a:t>
            </a:r>
            <a:r>
              <a:rPr lang="en-US" b="0" dirty="0"/>
              <a:t>.</a:t>
            </a:r>
            <a:r>
              <a:rPr lang="ru-RU" b="0" dirty="0"/>
              <a:t> Версия: 3.3.1.</a:t>
            </a:r>
            <a:r>
              <a:rPr lang="en-US" b="0" dirty="0"/>
              <a:t> URL</a:t>
            </a:r>
            <a:r>
              <a:rPr lang="ru-RU" b="0" dirty="0"/>
              <a:t>-адрес: </a:t>
            </a:r>
            <a:r>
              <a:rPr lang="en-US" b="0" dirty="0">
                <a:hlinkClick r:id="rId7"/>
              </a:rPr>
              <a:t>https://github.com/mogol/flutter_secure_storage</a:t>
            </a:r>
            <a:endParaRPr lang="ru-RU" b="0" dirty="0"/>
          </a:p>
          <a:p>
            <a:pPr marL="742950" indent="-742950">
              <a:buAutoNum type="arabicPeriod"/>
            </a:pPr>
            <a:r>
              <a:rPr lang="en-US" dirty="0" err="1"/>
              <a:t>ImagePicker</a:t>
            </a:r>
            <a:r>
              <a:rPr lang="en-US" b="0" dirty="0"/>
              <a:t>. </a:t>
            </a:r>
            <a:r>
              <a:rPr lang="ru-RU" b="0" dirty="0"/>
              <a:t>Автор: </a:t>
            </a:r>
            <a:r>
              <a:rPr lang="en-US" b="0" dirty="0"/>
              <a:t>Flutter dev.</a:t>
            </a:r>
            <a:r>
              <a:rPr lang="ru-RU" b="0" dirty="0"/>
              <a:t> Версия: 0.6.7. </a:t>
            </a:r>
            <a:r>
              <a:rPr lang="en-US" b="0" dirty="0"/>
              <a:t>URL</a:t>
            </a:r>
            <a:r>
              <a:rPr lang="ru-RU" b="0" dirty="0"/>
              <a:t>-адрес: </a:t>
            </a:r>
            <a:r>
              <a:rPr lang="en-US" b="0" dirty="0">
                <a:hlinkClick r:id="rId8"/>
              </a:rPr>
              <a:t>https://pub.dev/packages/image_picker</a:t>
            </a:r>
            <a:endParaRPr lang="ru-RU" b="0" dirty="0"/>
          </a:p>
          <a:p>
            <a:pPr marL="742950" indent="-742950">
              <a:buAutoNum type="arabicPeriod"/>
            </a:pPr>
            <a:r>
              <a:rPr lang="en-US" dirty="0" err="1"/>
              <a:t>ImageCropper</a:t>
            </a:r>
            <a:r>
              <a:rPr lang="en-US" b="0" dirty="0"/>
              <a:t>. </a:t>
            </a:r>
            <a:r>
              <a:rPr lang="ru-RU" b="0" dirty="0"/>
              <a:t>Автор:</a:t>
            </a:r>
            <a:r>
              <a:rPr lang="en-US" b="0" dirty="0"/>
              <a:t> Flutter dev.</a:t>
            </a:r>
            <a:r>
              <a:rPr lang="ru-RU" b="0" dirty="0"/>
              <a:t> Версия: 3.3.1. </a:t>
            </a:r>
            <a:r>
              <a:rPr lang="en-US" b="0" dirty="0"/>
              <a:t>URL</a:t>
            </a:r>
            <a:r>
              <a:rPr lang="ru-RU" b="0" dirty="0"/>
              <a:t>-адрес: </a:t>
            </a:r>
            <a:r>
              <a:rPr lang="en-US" b="0" dirty="0">
                <a:hlinkClick r:id="rId9"/>
              </a:rPr>
              <a:t>https://pub.dev/packages/image_cropper</a:t>
            </a:r>
            <a:endParaRPr lang="ru-RU" b="0" dirty="0"/>
          </a:p>
          <a:p>
            <a:pPr marL="742950" indent="-742950">
              <a:buAutoNum type="arabicPeriod"/>
            </a:pPr>
            <a:r>
              <a:rPr lang="en-US" dirty="0"/>
              <a:t>Device info</a:t>
            </a:r>
            <a:r>
              <a:rPr lang="en-US" b="0" dirty="0"/>
              <a:t>.</a:t>
            </a:r>
            <a:r>
              <a:rPr lang="ru-RU" b="0" dirty="0"/>
              <a:t> Автор: </a:t>
            </a:r>
            <a:r>
              <a:rPr lang="en-US" b="0" dirty="0"/>
              <a:t>Flutter dev. </a:t>
            </a:r>
            <a:r>
              <a:rPr lang="ru-RU" b="0" dirty="0"/>
              <a:t>Версия: 1.0.0. </a:t>
            </a:r>
            <a:r>
              <a:rPr lang="en-US" b="0" dirty="0"/>
              <a:t>URL-</a:t>
            </a:r>
            <a:r>
              <a:rPr lang="ru-RU" b="0" dirty="0"/>
              <a:t>адрес: </a:t>
            </a:r>
            <a:r>
              <a:rPr lang="en-US" b="0" dirty="0">
                <a:hlinkClick r:id="rId10"/>
              </a:rPr>
              <a:t>https://pub.dev/packages/device_info</a:t>
            </a:r>
            <a:r>
              <a:rPr lang="ru-RU" b="0" dirty="0"/>
              <a:t> </a:t>
            </a:r>
          </a:p>
          <a:p>
            <a:pPr marL="742950" indent="-742950">
              <a:buAutoNum type="arabicPeriod"/>
            </a:pPr>
            <a:r>
              <a:rPr lang="en-US" dirty="0"/>
              <a:t>Cached Network Image</a:t>
            </a:r>
            <a:r>
              <a:rPr lang="en-US" b="0" dirty="0"/>
              <a:t>. </a:t>
            </a:r>
            <a:r>
              <a:rPr lang="ru-RU" b="0" dirty="0"/>
              <a:t>Автор: </a:t>
            </a:r>
            <a:r>
              <a:rPr lang="en-US" b="0" dirty="0"/>
              <a:t>Baseflow.</a:t>
            </a:r>
            <a:r>
              <a:rPr lang="ru-RU" b="0" dirty="0"/>
              <a:t> Версия: 2.5.0. </a:t>
            </a:r>
            <a:r>
              <a:rPr lang="en-US" b="0" dirty="0"/>
              <a:t>URL</a:t>
            </a:r>
            <a:r>
              <a:rPr lang="ru-RU" b="0" dirty="0"/>
              <a:t>-адрес: </a:t>
            </a:r>
            <a:r>
              <a:rPr lang="en-US" b="0" dirty="0">
                <a:hlinkClick r:id="rId11"/>
              </a:rPr>
              <a:t>https://pub.dev/packages/cached_network_image</a:t>
            </a:r>
            <a:r>
              <a:rPr lang="ru-RU" b="0" dirty="0"/>
              <a:t> </a:t>
            </a:r>
          </a:p>
        </p:txBody>
      </p:sp>
      <p:pic>
        <p:nvPicPr>
          <p:cNvPr id="8" name="Рисунок 7"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42DE1D60-E60E-4B34-AF46-703ECE7E61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spTree>
    <p:extLst>
      <p:ext uri="{BB962C8B-B14F-4D97-AF65-F5344CB8AC3E}">
        <p14:creationId xmlns:p14="http://schemas.microsoft.com/office/powerpoint/2010/main" val="4984410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ym typeface="Arial Narrow"/>
              </a:rPr>
              <a:t>Методы и алгоритмы решения</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38" name="Название подразделения, лаборатории, факультета и т.д.">
            <a:extLst>
              <a:ext uri="{FF2B5EF4-FFF2-40B4-BE49-F238E27FC236}">
                <a16:creationId xmlns:a16="http://schemas.microsoft.com/office/drawing/2014/main" id="{3A93E85A-14F2-45B1-9F46-E6998D932981}"/>
              </a:ext>
            </a:extLst>
          </p:cNvPr>
          <p:cNvSpPr txBox="1"/>
          <p:nvPr/>
        </p:nvSpPr>
        <p:spPr>
          <a:xfrm>
            <a:off x="9702697" y="1002156"/>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департамент программной инженерии</a:t>
            </a:r>
          </a:p>
        </p:txBody>
      </p:sp>
      <p:pic>
        <p:nvPicPr>
          <p:cNvPr id="39" name="Изображение" descr="Изображение">
            <a:extLst>
              <a:ext uri="{FF2B5EF4-FFF2-40B4-BE49-F238E27FC236}">
                <a16:creationId xmlns:a16="http://schemas.microsoft.com/office/drawing/2014/main" id="{1D9121FA-E77C-4CB6-9496-E06E237ABF8B}"/>
              </a:ext>
            </a:extLst>
          </p:cNvPr>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7E995BCE-9DF7-48EE-AF64-F9086F329936}"/>
              </a:ext>
            </a:extLst>
          </p:cNvPr>
          <p:cNvSpPr txBox="1"/>
          <p:nvPr/>
        </p:nvSpPr>
        <p:spPr>
          <a:xfrm>
            <a:off x="-193376" y="4514732"/>
            <a:ext cx="6801533" cy="704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spcBef>
                <a:spcPts val="2800"/>
              </a:spcBef>
              <a:buSzPct val="100000"/>
              <a:defRPr sz="2800">
                <a:solidFill>
                  <a:srgbClr val="253957"/>
                </a:solidFill>
                <a:latin typeface="+mn-lt"/>
                <a:ea typeface="+mn-ea"/>
                <a:cs typeface="+mn-cs"/>
                <a:sym typeface="Arial Narrow"/>
              </a:defRPr>
            </a:pPr>
            <a:r>
              <a:rPr lang="ru-RU" sz="3600" b="1" dirty="0"/>
              <a:t>АУТЕНТИФИКАЦИЯ</a:t>
            </a:r>
            <a:endParaRPr sz="3600" b="1" dirty="0"/>
          </a:p>
        </p:txBody>
      </p:sp>
      <p:pic>
        <p:nvPicPr>
          <p:cNvPr id="52" name="Рисунок 51"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5B0404E5-83D2-4445-A2C6-EAA9D21DE7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58554" y="126546"/>
            <a:ext cx="1948885" cy="2118846"/>
          </a:xfrm>
          <a:prstGeom prst="rect">
            <a:avLst/>
          </a:prstGeom>
        </p:spPr>
      </p:pic>
      <p:pic>
        <p:nvPicPr>
          <p:cNvPr id="75" name="Рисунок 74" descr="Шпаргалки по безопасности: JWT / Блог компании Акрибия / Хабр">
            <a:extLst>
              <a:ext uri="{FF2B5EF4-FFF2-40B4-BE49-F238E27FC236}">
                <a16:creationId xmlns:a16="http://schemas.microsoft.com/office/drawing/2014/main" id="{194F888C-543A-4046-B358-0479773E90E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21395" y="4923068"/>
            <a:ext cx="6323378" cy="4800364"/>
          </a:xfrm>
          <a:prstGeom prst="rect">
            <a:avLst/>
          </a:prstGeom>
          <a:noFill/>
          <a:ln>
            <a:noFill/>
          </a:ln>
        </p:spPr>
      </p:pic>
      <p:pic>
        <p:nvPicPr>
          <p:cNvPr id="76" name="Рисунок 75">
            <a:extLst>
              <a:ext uri="{FF2B5EF4-FFF2-40B4-BE49-F238E27FC236}">
                <a16:creationId xmlns:a16="http://schemas.microsoft.com/office/drawing/2014/main" id="{05BBA37A-E638-4C2C-BDCA-41597358A4B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1065" y="5912912"/>
            <a:ext cx="2854031" cy="5888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7" name="Стрелка: вниз 76">
            <a:extLst>
              <a:ext uri="{FF2B5EF4-FFF2-40B4-BE49-F238E27FC236}">
                <a16:creationId xmlns:a16="http://schemas.microsoft.com/office/drawing/2014/main" id="{E3AB2A34-C876-40C1-BA4E-BB07BDACFBD5}"/>
              </a:ext>
            </a:extLst>
          </p:cNvPr>
          <p:cNvSpPr/>
          <p:nvPr/>
        </p:nvSpPr>
        <p:spPr>
          <a:xfrm rot="16200000" flipH="1">
            <a:off x="4909144" y="8402558"/>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pic>
        <p:nvPicPr>
          <p:cNvPr id="3" name="Рисунок 2">
            <a:extLst>
              <a:ext uri="{FF2B5EF4-FFF2-40B4-BE49-F238E27FC236}">
                <a16:creationId xmlns:a16="http://schemas.microsoft.com/office/drawing/2014/main" id="{204CBC43-EC80-4DEF-8930-169F22180D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97980" y="8071973"/>
            <a:ext cx="1420353" cy="1915083"/>
          </a:xfrm>
          <a:prstGeom prst="rect">
            <a:avLst/>
          </a:prstGeom>
        </p:spPr>
      </p:pic>
      <p:sp>
        <p:nvSpPr>
          <p:cNvPr id="78" name="Прямоугольник 77">
            <a:extLst>
              <a:ext uri="{FF2B5EF4-FFF2-40B4-BE49-F238E27FC236}">
                <a16:creationId xmlns:a16="http://schemas.microsoft.com/office/drawing/2014/main" id="{2A055542-745B-459C-B473-1FD8A83B2042}"/>
              </a:ext>
            </a:extLst>
          </p:cNvPr>
          <p:cNvSpPr/>
          <p:nvPr/>
        </p:nvSpPr>
        <p:spPr>
          <a:xfrm>
            <a:off x="4374608" y="8029501"/>
            <a:ext cx="1421816" cy="707886"/>
          </a:xfrm>
          <a:prstGeom prst="rect">
            <a:avLst/>
          </a:prstGeom>
        </p:spPr>
        <p:txBody>
          <a:bodyPr wrap="square">
            <a:spAutoFit/>
          </a:bodyPr>
          <a:lstStyle/>
          <a:p>
            <a:r>
              <a:rPr lang="en-US" sz="2000" dirty="0"/>
              <a:t>HTTP POST</a:t>
            </a:r>
            <a:endParaRPr lang="ru-RU" sz="2000" dirty="0"/>
          </a:p>
        </p:txBody>
      </p:sp>
      <p:sp>
        <p:nvSpPr>
          <p:cNvPr id="79" name="Стрелка: вниз 78">
            <a:extLst>
              <a:ext uri="{FF2B5EF4-FFF2-40B4-BE49-F238E27FC236}">
                <a16:creationId xmlns:a16="http://schemas.microsoft.com/office/drawing/2014/main" id="{E6E31CE5-FB1C-4192-8AE0-16E42FF972C9}"/>
              </a:ext>
            </a:extLst>
          </p:cNvPr>
          <p:cNvSpPr/>
          <p:nvPr/>
        </p:nvSpPr>
        <p:spPr>
          <a:xfrm rot="10800000" flipH="1">
            <a:off x="6431783" y="6858000"/>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sp>
        <p:nvSpPr>
          <p:cNvPr id="81" name="Прямоугольник 80">
            <a:extLst>
              <a:ext uri="{FF2B5EF4-FFF2-40B4-BE49-F238E27FC236}">
                <a16:creationId xmlns:a16="http://schemas.microsoft.com/office/drawing/2014/main" id="{991609C6-19D1-474B-B2F2-FDC949615599}"/>
              </a:ext>
            </a:extLst>
          </p:cNvPr>
          <p:cNvSpPr/>
          <p:nvPr/>
        </p:nvSpPr>
        <p:spPr>
          <a:xfrm>
            <a:off x="5085516" y="7053745"/>
            <a:ext cx="1421816" cy="400110"/>
          </a:xfrm>
          <a:prstGeom prst="rect">
            <a:avLst/>
          </a:prstGeom>
        </p:spPr>
        <p:txBody>
          <a:bodyPr wrap="square">
            <a:spAutoFit/>
          </a:bodyPr>
          <a:lstStyle/>
          <a:p>
            <a:r>
              <a:rPr lang="en-US" sz="2000" dirty="0"/>
              <a:t>SMTP</a:t>
            </a:r>
            <a:endParaRPr lang="ru-RU" sz="2000" dirty="0"/>
          </a:p>
        </p:txBody>
      </p:sp>
      <p:pic>
        <p:nvPicPr>
          <p:cNvPr id="10" name="Рисунок 9">
            <a:extLst>
              <a:ext uri="{FF2B5EF4-FFF2-40B4-BE49-F238E27FC236}">
                <a16:creationId xmlns:a16="http://schemas.microsoft.com/office/drawing/2014/main" id="{333E9054-9142-47AB-BF88-71AD7A71C421}"/>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7366" b="89888" l="10000" r="90000">
                        <a14:foregroundMark x1="21778" y1="29338" x2="52667" y2="9114"/>
                        <a14:foregroundMark x1="52667" y1="9114" x2="53778" y2="10112"/>
                        <a14:foregroundMark x1="57333" y1="9114" x2="66444" y2="15356"/>
                        <a14:foregroundMark x1="68667" y1="16105" x2="75222" y2="26342"/>
                        <a14:foregroundMark x1="75222" y1="26342" x2="68778" y2="86017"/>
                        <a14:foregroundMark x1="68778" y1="86017" x2="61889" y2="83770"/>
                        <a14:foregroundMark x1="61889" y1="83770" x2="55667" y2="76030"/>
                        <a14:foregroundMark x1="55667" y1="76030" x2="54222" y2="72784"/>
                        <a14:foregroundMark x1="51778" y1="63046" x2="80667" y2="80524"/>
                        <a14:foregroundMark x1="80667" y1="80524" x2="83111" y2="76529"/>
                        <a14:foregroundMark x1="83111" y1="76280" x2="81778" y2="70037"/>
                        <a14:foregroundMark x1="76000" y1="62297" x2="73111" y2="62297"/>
                        <a14:foregroundMark x1="46000" y1="87016" x2="37556" y2="89139"/>
                        <a14:foregroundMark x1="37556" y1="89139" x2="26889" y2="86517"/>
                        <a14:foregroundMark x1="26889" y1="86517" x2="27889" y2="78527"/>
                        <a14:foregroundMark x1="27889" y1="78527" x2="35556" y2="76280"/>
                        <a14:foregroundMark x1="35556" y1="76280" x2="35889" y2="84020"/>
                        <a14:foregroundMark x1="35889" y1="84020" x2="36000" y2="84020"/>
                        <a14:foregroundMark x1="36000" y1="83770" x2="25778" y2="80524"/>
                        <a14:foregroundMark x1="24667" y1="84769" x2="21778" y2="78527"/>
                        <a14:foregroundMark x1="21333" y1="78277" x2="21778" y2="69039"/>
                        <a14:foregroundMark x1="21778" y1="67291" x2="21333" y2="28589"/>
                        <a14:foregroundMark x1="21333" y1="28589" x2="41222" y2="13483"/>
                        <a14:foregroundMark x1="41222" y1="13483" x2="55111" y2="7366"/>
                      </a14:backgroundRemoval>
                    </a14:imgEffect>
                  </a14:imgLayer>
                </a14:imgProps>
              </a:ext>
              <a:ext uri="{28A0092B-C50C-407E-A947-70E740481C1C}">
                <a14:useLocalDpi xmlns:a14="http://schemas.microsoft.com/office/drawing/2010/main" val="0"/>
              </a:ext>
            </a:extLst>
          </a:blip>
          <a:stretch>
            <a:fillRect/>
          </a:stretch>
        </p:blipFill>
        <p:spPr>
          <a:xfrm>
            <a:off x="5324963" y="4923068"/>
            <a:ext cx="2204636" cy="1962126"/>
          </a:xfrm>
          <a:prstGeom prst="rect">
            <a:avLst/>
          </a:prstGeom>
        </p:spPr>
      </p:pic>
      <p:pic>
        <p:nvPicPr>
          <p:cNvPr id="82" name="Рисунок 81">
            <a:extLst>
              <a:ext uri="{FF2B5EF4-FFF2-40B4-BE49-F238E27FC236}">
                <a16:creationId xmlns:a16="http://schemas.microsoft.com/office/drawing/2014/main" id="{7F71E23E-9E7E-4BD9-A6E0-3D5DADA894EB}"/>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67092" y="5904131"/>
            <a:ext cx="2924115" cy="5889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3" name="Стрелка: вниз 82">
            <a:extLst>
              <a:ext uri="{FF2B5EF4-FFF2-40B4-BE49-F238E27FC236}">
                <a16:creationId xmlns:a16="http://schemas.microsoft.com/office/drawing/2014/main" id="{E286B799-2393-42F4-8BF6-83E1CA492536}"/>
              </a:ext>
            </a:extLst>
          </p:cNvPr>
          <p:cNvSpPr/>
          <p:nvPr/>
        </p:nvSpPr>
        <p:spPr>
          <a:xfrm rot="16200000" flipH="1">
            <a:off x="11533959" y="8956281"/>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pic>
        <p:nvPicPr>
          <p:cNvPr id="84" name="Рисунок 83">
            <a:extLst>
              <a:ext uri="{FF2B5EF4-FFF2-40B4-BE49-F238E27FC236}">
                <a16:creationId xmlns:a16="http://schemas.microsoft.com/office/drawing/2014/main" id="{5911350F-77A0-4788-A19E-40C8EDD8B9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29456" y="7779845"/>
            <a:ext cx="1420353" cy="1915083"/>
          </a:xfrm>
          <a:prstGeom prst="rect">
            <a:avLst/>
          </a:prstGeom>
        </p:spPr>
      </p:pic>
      <p:sp>
        <p:nvSpPr>
          <p:cNvPr id="85" name="Прямоугольник 84">
            <a:extLst>
              <a:ext uri="{FF2B5EF4-FFF2-40B4-BE49-F238E27FC236}">
                <a16:creationId xmlns:a16="http://schemas.microsoft.com/office/drawing/2014/main" id="{21915891-5E8B-48E5-B30B-B4A27FE73F98}"/>
              </a:ext>
            </a:extLst>
          </p:cNvPr>
          <p:cNvSpPr/>
          <p:nvPr/>
        </p:nvSpPr>
        <p:spPr>
          <a:xfrm>
            <a:off x="10965616" y="9633113"/>
            <a:ext cx="1421816" cy="707886"/>
          </a:xfrm>
          <a:prstGeom prst="rect">
            <a:avLst/>
          </a:prstGeom>
        </p:spPr>
        <p:txBody>
          <a:bodyPr wrap="square">
            <a:spAutoFit/>
          </a:bodyPr>
          <a:lstStyle/>
          <a:p>
            <a:r>
              <a:rPr lang="en-US" sz="2000" dirty="0"/>
              <a:t>HTTP POST</a:t>
            </a:r>
            <a:endParaRPr lang="ru-RU" sz="2000" dirty="0"/>
          </a:p>
        </p:txBody>
      </p:sp>
      <p:sp>
        <p:nvSpPr>
          <p:cNvPr id="86" name="Стрелка: вниз 85">
            <a:extLst>
              <a:ext uri="{FF2B5EF4-FFF2-40B4-BE49-F238E27FC236}">
                <a16:creationId xmlns:a16="http://schemas.microsoft.com/office/drawing/2014/main" id="{A33CF698-FF06-4949-A18F-C16A78ED0A9D}"/>
              </a:ext>
            </a:extLst>
          </p:cNvPr>
          <p:cNvSpPr/>
          <p:nvPr/>
        </p:nvSpPr>
        <p:spPr>
          <a:xfrm rot="10800000" flipH="1">
            <a:off x="13454577" y="6654274"/>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pic>
        <p:nvPicPr>
          <p:cNvPr id="12" name="Рисунок 11">
            <a:extLst>
              <a:ext uri="{FF2B5EF4-FFF2-40B4-BE49-F238E27FC236}">
                <a16:creationId xmlns:a16="http://schemas.microsoft.com/office/drawing/2014/main" id="{128AE11E-FE0B-4955-A578-B030D19443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986247" y="5249759"/>
            <a:ext cx="2440189" cy="1226195"/>
          </a:xfrm>
          <a:prstGeom prst="rect">
            <a:avLst/>
          </a:prstGeom>
        </p:spPr>
      </p:pic>
      <p:sp>
        <p:nvSpPr>
          <p:cNvPr id="88" name="Прямоугольник 87">
            <a:extLst>
              <a:ext uri="{FF2B5EF4-FFF2-40B4-BE49-F238E27FC236}">
                <a16:creationId xmlns:a16="http://schemas.microsoft.com/office/drawing/2014/main" id="{BA047503-9E67-4687-A630-D58C4352C7A4}"/>
              </a:ext>
            </a:extLst>
          </p:cNvPr>
          <p:cNvSpPr/>
          <p:nvPr/>
        </p:nvSpPr>
        <p:spPr>
          <a:xfrm>
            <a:off x="13513806" y="6885194"/>
            <a:ext cx="1421816" cy="400110"/>
          </a:xfrm>
          <a:prstGeom prst="rect">
            <a:avLst/>
          </a:prstGeom>
        </p:spPr>
        <p:txBody>
          <a:bodyPr wrap="square">
            <a:spAutoFit/>
          </a:bodyPr>
          <a:lstStyle/>
          <a:p>
            <a:r>
              <a:rPr lang="en-US" sz="2000" dirty="0"/>
              <a:t>email</a:t>
            </a:r>
            <a:endParaRPr lang="ru-RU" sz="2000" dirty="0"/>
          </a:p>
        </p:txBody>
      </p:sp>
      <p:sp>
        <p:nvSpPr>
          <p:cNvPr id="91" name="Стрелка: вниз 90">
            <a:extLst>
              <a:ext uri="{FF2B5EF4-FFF2-40B4-BE49-F238E27FC236}">
                <a16:creationId xmlns:a16="http://schemas.microsoft.com/office/drawing/2014/main" id="{76F64F55-4B10-4804-8B61-698A6C2E0CBF}"/>
              </a:ext>
            </a:extLst>
          </p:cNvPr>
          <p:cNvSpPr/>
          <p:nvPr/>
        </p:nvSpPr>
        <p:spPr>
          <a:xfrm flipH="1">
            <a:off x="12911222" y="6684212"/>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sp>
        <p:nvSpPr>
          <p:cNvPr id="92" name="Прямоугольник 91">
            <a:extLst>
              <a:ext uri="{FF2B5EF4-FFF2-40B4-BE49-F238E27FC236}">
                <a16:creationId xmlns:a16="http://schemas.microsoft.com/office/drawing/2014/main" id="{77905126-AE98-4D7F-9981-C94EC8E5A8A9}"/>
              </a:ext>
            </a:extLst>
          </p:cNvPr>
          <p:cNvSpPr/>
          <p:nvPr/>
        </p:nvSpPr>
        <p:spPr>
          <a:xfrm>
            <a:off x="11676524" y="6793280"/>
            <a:ext cx="1421816" cy="707886"/>
          </a:xfrm>
          <a:prstGeom prst="rect">
            <a:avLst/>
          </a:prstGeom>
        </p:spPr>
        <p:txBody>
          <a:bodyPr wrap="square">
            <a:spAutoFit/>
          </a:bodyPr>
          <a:lstStyle/>
          <a:p>
            <a:r>
              <a:rPr lang="en-US" sz="2000" dirty="0"/>
              <a:t>Access</a:t>
            </a:r>
          </a:p>
          <a:p>
            <a:r>
              <a:rPr lang="en-US" sz="2000" dirty="0"/>
              <a:t>token</a:t>
            </a:r>
            <a:endParaRPr lang="ru-RU" sz="2000" dirty="0"/>
          </a:p>
        </p:txBody>
      </p:sp>
      <p:sp>
        <p:nvSpPr>
          <p:cNvPr id="93" name="Стрелка: вниз 92">
            <a:extLst>
              <a:ext uri="{FF2B5EF4-FFF2-40B4-BE49-F238E27FC236}">
                <a16:creationId xmlns:a16="http://schemas.microsoft.com/office/drawing/2014/main" id="{3E64A848-D3E2-4DE4-99C3-474B580C7DD5}"/>
              </a:ext>
            </a:extLst>
          </p:cNvPr>
          <p:cNvSpPr/>
          <p:nvPr/>
        </p:nvSpPr>
        <p:spPr>
          <a:xfrm rot="5400000" flipH="1">
            <a:off x="11467369" y="8374860"/>
            <a:ext cx="352745" cy="908712"/>
          </a:xfrm>
          <a:prstGeom prst="downArrow">
            <a:avLst/>
          </a:prstGeom>
          <a:solidFill>
            <a:srgbClr val="253957"/>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i="0" u="none" strike="noStrike" normalizeH="0" baseline="0" dirty="0">
              <a:solidFill>
                <a:srgbClr val="FFFFFF"/>
              </a:solidFill>
              <a:uFillTx/>
              <a:latin typeface="+mj-lt"/>
              <a:ea typeface="+mj-ea"/>
              <a:cs typeface="+mj-cs"/>
              <a:sym typeface="Helvetica Light"/>
            </a:endParaRPr>
          </a:p>
        </p:txBody>
      </p:sp>
      <p:sp>
        <p:nvSpPr>
          <p:cNvPr id="94" name="Прямоугольник 93">
            <a:extLst>
              <a:ext uri="{FF2B5EF4-FFF2-40B4-BE49-F238E27FC236}">
                <a16:creationId xmlns:a16="http://schemas.microsoft.com/office/drawing/2014/main" id="{879B66AD-C8F5-44D4-8035-CEB1E81EDC96}"/>
              </a:ext>
            </a:extLst>
          </p:cNvPr>
          <p:cNvSpPr/>
          <p:nvPr/>
        </p:nvSpPr>
        <p:spPr>
          <a:xfrm>
            <a:off x="10961687" y="7647600"/>
            <a:ext cx="1421816" cy="1015663"/>
          </a:xfrm>
          <a:prstGeom prst="rect">
            <a:avLst/>
          </a:prstGeom>
        </p:spPr>
        <p:txBody>
          <a:bodyPr wrap="square">
            <a:spAutoFit/>
          </a:bodyPr>
          <a:lstStyle/>
          <a:p>
            <a:r>
              <a:rPr lang="en-US" sz="2000" dirty="0"/>
              <a:t>Access, Refresh</a:t>
            </a:r>
            <a:br>
              <a:rPr lang="en-US" sz="2000" dirty="0"/>
            </a:br>
            <a:r>
              <a:rPr lang="en-US" sz="2000" dirty="0"/>
              <a:t>Tokens</a:t>
            </a:r>
            <a:endParaRPr lang="ru-RU" sz="2000" dirty="0"/>
          </a:p>
        </p:txBody>
      </p:sp>
      <p:sp>
        <p:nvSpPr>
          <p:cNvPr id="97" name="Заголовок основного текста">
            <a:extLst>
              <a:ext uri="{FF2B5EF4-FFF2-40B4-BE49-F238E27FC236}">
                <a16:creationId xmlns:a16="http://schemas.microsoft.com/office/drawing/2014/main" id="{4C86632F-084E-4658-8265-D558ED6640B3}"/>
              </a:ext>
            </a:extLst>
          </p:cNvPr>
          <p:cNvSpPr txBox="1"/>
          <p:nvPr/>
        </p:nvSpPr>
        <p:spPr>
          <a:xfrm>
            <a:off x="15864408" y="9992686"/>
            <a:ext cx="6539620" cy="1540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2400" b="0" dirty="0"/>
              <a:t>В “</a:t>
            </a:r>
            <a:r>
              <a:rPr lang="ru-RU" sz="2400" b="0" dirty="0" err="1"/>
              <a:t>Payload</a:t>
            </a:r>
            <a:r>
              <a:rPr lang="ru-RU" sz="2400" b="0" dirty="0"/>
              <a:t>” указывается </a:t>
            </a:r>
            <a:r>
              <a:rPr lang="ru-RU" sz="2400" b="0" dirty="0" err="1"/>
              <a:t>email</a:t>
            </a:r>
            <a:r>
              <a:rPr lang="ru-RU" sz="2400" b="0" dirty="0"/>
              <a:t>-адрес пользователя, дата окончания жизнеспособности токена и некая подпись. На основе этих данных и секретного ключа шифрования SHA512 библиотека генерирует токен. </a:t>
            </a:r>
          </a:p>
        </p:txBody>
      </p:sp>
    </p:spTree>
    <p:extLst>
      <p:ext uri="{BB962C8B-B14F-4D97-AF65-F5344CB8AC3E}">
        <p14:creationId xmlns:p14="http://schemas.microsoft.com/office/powerpoint/2010/main" val="150477116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B1C0DF6F4EEB84CBDD625E5D6CF5C2B" ma:contentTypeVersion="3" ma:contentTypeDescription="Создание документа." ma:contentTypeScope="" ma:versionID="8f1d6688fc5f20b0500de9ed36e0a5a7">
  <xsd:schema xmlns:xsd="http://www.w3.org/2001/XMLSchema" xmlns:xs="http://www.w3.org/2001/XMLSchema" xmlns:p="http://schemas.microsoft.com/office/2006/metadata/properties" xmlns:ns2="ed81e716-bf06-4013-aaf6-d9f50336a7e5" targetNamespace="http://schemas.microsoft.com/office/2006/metadata/properties" ma:root="true" ma:fieldsID="aeda1a33b731852002f82e6f21f4a678" ns2:_="">
    <xsd:import namespace="ed81e716-bf06-4013-aaf6-d9f50336a7e5"/>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81e716-bf06-4013-aaf6-d9f50336a7e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d81e716-bf06-4013-aaf6-d9f50336a7e5" xsi:nil="true"/>
  </documentManagement>
</p:properties>
</file>

<file path=customXml/itemProps1.xml><?xml version="1.0" encoding="utf-8"?>
<ds:datastoreItem xmlns:ds="http://schemas.openxmlformats.org/officeDocument/2006/customXml" ds:itemID="{902E8FCD-A786-424B-B78D-BB1D94682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81e716-bf06-4013-aaf6-d9f50336a7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DC9ADB-FCFC-4E59-8AE6-272E699538AA}">
  <ds:schemaRefs>
    <ds:schemaRef ds:uri="http://schemas.microsoft.com/sharepoint/v3/contenttype/forms"/>
  </ds:schemaRefs>
</ds:datastoreItem>
</file>

<file path=customXml/itemProps3.xml><?xml version="1.0" encoding="utf-8"?>
<ds:datastoreItem xmlns:ds="http://schemas.openxmlformats.org/officeDocument/2006/customXml" ds:itemID="{081AF5E8-A3B0-485D-A237-FA710F44967A}">
  <ds:schemaRefs>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ed81e716-bf06-4013-aaf6-d9f50336a7e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16003</TotalTime>
  <Words>1002</Words>
  <Application>Microsoft Office PowerPoint</Application>
  <PresentationFormat>Произвольный</PresentationFormat>
  <Paragraphs>127</Paragraphs>
  <Slides>13</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Студент НИУ ВШЭ</dc:creator>
  <cp:lastModifiedBy>Andrew Romanyuk</cp:lastModifiedBy>
  <cp:revision>126</cp:revision>
  <dcterms:modified xsi:type="dcterms:W3CDTF">2021-05-05T12:10:31Z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0x0101002B1C0DF6F4EEB84CBDD625E5D6CF5C2B</vt:lpwstr>
  </property>
</Properties>
</file>