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9" r:id="rId6"/>
    <p:sldId id="258" r:id="rId7"/>
    <p:sldId id="354" r:id="rId8"/>
    <p:sldId id="430" r:id="rId9"/>
    <p:sldId id="431" r:id="rId10"/>
    <p:sldId id="432" r:id="rId11"/>
    <p:sldId id="443" r:id="rId12"/>
    <p:sldId id="433" r:id="rId13"/>
    <p:sldId id="442" r:id="rId14"/>
    <p:sldId id="434" r:id="rId15"/>
    <p:sldId id="440" r:id="rId16"/>
    <p:sldId id="438" r:id="rId17"/>
    <p:sldId id="441" r:id="rId18"/>
    <p:sldId id="435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29" r:id="rId27"/>
    <p:sldId id="452" r:id="rId28"/>
    <p:sldId id="454" r:id="rId29"/>
    <p:sldId id="346" r:id="rId30"/>
    <p:sldId id="457" r:id="rId31"/>
    <p:sldId id="456" r:id="rId32"/>
    <p:sldId id="347" r:id="rId33"/>
    <p:sldId id="458" r:id="rId34"/>
    <p:sldId id="462" r:id="rId35"/>
    <p:sldId id="463" r:id="rId36"/>
    <p:sldId id="459" r:id="rId37"/>
    <p:sldId id="460" r:id="rId38"/>
    <p:sldId id="461" r:id="rId39"/>
    <p:sldId id="464" r:id="rId40"/>
    <p:sldId id="465" r:id="rId41"/>
    <p:sldId id="453" r:id="rId42"/>
    <p:sldId id="466" r:id="rId43"/>
    <p:sldId id="467" r:id="rId44"/>
    <p:sldId id="468" r:id="rId45"/>
    <p:sldId id="469" r:id="rId46"/>
    <p:sldId id="471" r:id="rId47"/>
    <p:sldId id="472" r:id="rId48"/>
    <p:sldId id="473" r:id="rId49"/>
    <p:sldId id="474" r:id="rId50"/>
    <p:sldId id="477" r:id="rId51"/>
    <p:sldId id="478" r:id="rId52"/>
    <p:sldId id="479" r:id="rId53"/>
    <p:sldId id="480" r:id="rId54"/>
    <p:sldId id="481" r:id="rId55"/>
    <p:sldId id="470" r:id="rId56"/>
    <p:sldId id="482" r:id="rId57"/>
    <p:sldId id="484" r:id="rId58"/>
    <p:sldId id="485" r:id="rId59"/>
    <p:sldId id="486" r:id="rId60"/>
    <p:sldId id="487" r:id="rId61"/>
    <p:sldId id="488" r:id="rId62"/>
    <p:sldId id="451" r:id="rId63"/>
    <p:sldId id="497" r:id="rId64"/>
    <p:sldId id="492" r:id="rId65"/>
    <p:sldId id="496" r:id="rId66"/>
    <p:sldId id="490" r:id="rId67"/>
    <p:sldId id="495" r:id="rId68"/>
    <p:sldId id="498" r:id="rId69"/>
    <p:sldId id="510" r:id="rId70"/>
    <p:sldId id="512" r:id="rId71"/>
    <p:sldId id="508" r:id="rId72"/>
    <p:sldId id="511" r:id="rId73"/>
    <p:sldId id="491" r:id="rId74"/>
    <p:sldId id="513" r:id="rId75"/>
    <p:sldId id="514" r:id="rId76"/>
    <p:sldId id="515" r:id="rId77"/>
    <p:sldId id="516" r:id="rId78"/>
    <p:sldId id="517" r:id="rId79"/>
    <p:sldId id="507" r:id="rId80"/>
    <p:sldId id="523" r:id="rId81"/>
    <p:sldId id="499" r:id="rId82"/>
    <p:sldId id="518" r:id="rId83"/>
    <p:sldId id="506" r:id="rId84"/>
    <p:sldId id="519" r:id="rId85"/>
    <p:sldId id="520" r:id="rId86"/>
    <p:sldId id="521" r:id="rId87"/>
    <p:sldId id="522" r:id="rId88"/>
    <p:sldId id="500" r:id="rId89"/>
    <p:sldId id="505" r:id="rId90"/>
    <p:sldId id="501" r:id="rId91"/>
    <p:sldId id="502" r:id="rId92"/>
    <p:sldId id="503" r:id="rId93"/>
    <p:sldId id="504" r:id="rId94"/>
    <p:sldId id="494" r:id="rId95"/>
    <p:sldId id="509" r:id="rId96"/>
    <p:sldId id="524" r:id="rId97"/>
    <p:sldId id="493" r:id="rId98"/>
    <p:sldId id="393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DC1D8-9C98-E51F-C1EA-1E4B88FEFD87}" v="3" dt="2021-10-15T20:43:52.004"/>
    <p1510:client id="{53D0C598-C7F0-50E8-E504-3D4024AAFA57}" v="37" dt="2021-10-07T18:16:25.674"/>
    <p1510:client id="{C3C83953-7BFF-BFF2-43F2-7F02586C8F70}" v="252" dt="2021-10-04T16:25:02.340"/>
    <p1510:client id="{F4D24A8E-0D33-2650-212B-7EC9144B4A3C}" v="4" dt="2021-10-05T15:46:0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>
        <p:scale>
          <a:sx n="120" d="100"/>
          <a:sy n="120" d="100"/>
        </p:scale>
        <p:origin x="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ney Martin" userId="S::rmartin@saultcollege.ca::bc76cf68-e6f6-40ab-95d4-02ebc04e415b" providerId="AD" clId="Web-{53D0C598-C7F0-50E8-E504-3D4024AAFA57}"/>
    <pc:docChg chg="modSld">
      <pc:chgData name="Rodney Martin" userId="S::rmartin@saultcollege.ca::bc76cf68-e6f6-40ab-95d4-02ebc04e415b" providerId="AD" clId="Web-{53D0C598-C7F0-50E8-E504-3D4024AAFA57}" dt="2021-10-07T18:16:25.674" v="38" actId="20577"/>
      <pc:docMkLst>
        <pc:docMk/>
      </pc:docMkLst>
      <pc:sldChg chg="modSp">
        <pc:chgData name="Rodney Martin" userId="S::rmartin@saultcollege.ca::bc76cf68-e6f6-40ab-95d4-02ebc04e415b" providerId="AD" clId="Web-{53D0C598-C7F0-50E8-E504-3D4024AAFA57}" dt="2021-10-07T17:37:35.129" v="7" actId="20577"/>
        <pc:sldMkLst>
          <pc:docMk/>
          <pc:sldMk cId="3259254839" sldId="507"/>
        </pc:sldMkLst>
        <pc:spChg chg="mod">
          <ac:chgData name="Rodney Martin" userId="S::rmartin@saultcollege.ca::bc76cf68-e6f6-40ab-95d4-02ebc04e415b" providerId="AD" clId="Web-{53D0C598-C7F0-50E8-E504-3D4024AAFA57}" dt="2021-10-07T17:37:35.129" v="7" actId="20577"/>
          <ac:spMkLst>
            <pc:docMk/>
            <pc:sldMk cId="3259254839" sldId="507"/>
            <ac:spMk id="3" creationId="{49899EBB-DC9A-5346-A8CE-A64130D1836E}"/>
          </ac:spMkLst>
        </pc:spChg>
      </pc:sldChg>
      <pc:sldChg chg="modSp">
        <pc:chgData name="Rodney Martin" userId="S::rmartin@saultcollege.ca::bc76cf68-e6f6-40ab-95d4-02ebc04e415b" providerId="AD" clId="Web-{53D0C598-C7F0-50E8-E504-3D4024AAFA57}" dt="2021-10-07T18:16:25.674" v="38" actId="20577"/>
        <pc:sldMkLst>
          <pc:docMk/>
          <pc:sldMk cId="307002502" sldId="509"/>
        </pc:sldMkLst>
        <pc:spChg chg="mod">
          <ac:chgData name="Rodney Martin" userId="S::rmartin@saultcollege.ca::bc76cf68-e6f6-40ab-95d4-02ebc04e415b" providerId="AD" clId="Web-{53D0C598-C7F0-50E8-E504-3D4024AAFA57}" dt="2021-10-07T18:16:25.674" v="38" actId="20577"/>
          <ac:spMkLst>
            <pc:docMk/>
            <pc:sldMk cId="307002502" sldId="509"/>
            <ac:spMk id="3" creationId="{4BA1E920-06C3-F04B-BC45-B659F6191878}"/>
          </ac:spMkLst>
        </pc:spChg>
      </pc:sldChg>
      <pc:sldChg chg="modSp">
        <pc:chgData name="Rodney Martin" userId="S::rmartin@saultcollege.ca::bc76cf68-e6f6-40ab-95d4-02ebc04e415b" providerId="AD" clId="Web-{53D0C598-C7F0-50E8-E504-3D4024AAFA57}" dt="2021-10-07T17:38:24.272" v="36" actId="20577"/>
        <pc:sldMkLst>
          <pc:docMk/>
          <pc:sldMk cId="4179627948" sldId="523"/>
        </pc:sldMkLst>
        <pc:spChg chg="mod">
          <ac:chgData name="Rodney Martin" userId="S::rmartin@saultcollege.ca::bc76cf68-e6f6-40ab-95d4-02ebc04e415b" providerId="AD" clId="Web-{53D0C598-C7F0-50E8-E504-3D4024AAFA57}" dt="2021-10-07T17:38:24.272" v="36" actId="20577"/>
          <ac:spMkLst>
            <pc:docMk/>
            <pc:sldMk cId="4179627948" sldId="523"/>
            <ac:spMk id="3" creationId="{49899EBB-DC9A-5346-A8CE-A64130D1836E}"/>
          </ac:spMkLst>
        </pc:spChg>
      </pc:sldChg>
    </pc:docChg>
  </pc:docChgLst>
  <pc:docChgLst>
    <pc:chgData name="Rodney Martin" userId="S::rmartin@saultcollege.ca::bc76cf68-e6f6-40ab-95d4-02ebc04e415b" providerId="AD" clId="Web-{F4D24A8E-0D33-2650-212B-7EC9144B4A3C}"/>
    <pc:docChg chg="modSld">
      <pc:chgData name="Rodney Martin" userId="S::rmartin@saultcollege.ca::bc76cf68-e6f6-40ab-95d4-02ebc04e415b" providerId="AD" clId="Web-{F4D24A8E-0D33-2650-212B-7EC9144B4A3C}" dt="2021-10-05T15:46:04.835" v="3" actId="1076"/>
      <pc:docMkLst>
        <pc:docMk/>
      </pc:docMkLst>
      <pc:sldChg chg="modSp">
        <pc:chgData name="Rodney Martin" userId="S::rmartin@saultcollege.ca::bc76cf68-e6f6-40ab-95d4-02ebc04e415b" providerId="AD" clId="Web-{F4D24A8E-0D33-2650-212B-7EC9144B4A3C}" dt="2021-10-05T15:05:59.241" v="1" actId="1076"/>
        <pc:sldMkLst>
          <pc:docMk/>
          <pc:sldMk cId="719298382" sldId="449"/>
        </pc:sldMkLst>
        <pc:spChg chg="mod">
          <ac:chgData name="Rodney Martin" userId="S::rmartin@saultcollege.ca::bc76cf68-e6f6-40ab-95d4-02ebc04e415b" providerId="AD" clId="Web-{F4D24A8E-0D33-2650-212B-7EC9144B4A3C}" dt="2021-10-05T15:05:59.241" v="1" actId="1076"/>
          <ac:spMkLst>
            <pc:docMk/>
            <pc:sldMk cId="719298382" sldId="449"/>
            <ac:spMk id="4" creationId="{AF1328A6-CDC6-0147-A451-0E2EFADBD06F}"/>
          </ac:spMkLst>
        </pc:spChg>
      </pc:sldChg>
      <pc:sldChg chg="modSp">
        <pc:chgData name="Rodney Martin" userId="S::rmartin@saultcollege.ca::bc76cf68-e6f6-40ab-95d4-02ebc04e415b" providerId="AD" clId="Web-{F4D24A8E-0D33-2650-212B-7EC9144B4A3C}" dt="2021-10-05T15:46:04.835" v="3" actId="1076"/>
        <pc:sldMkLst>
          <pc:docMk/>
          <pc:sldMk cId="2121717936" sldId="461"/>
        </pc:sldMkLst>
        <pc:spChg chg="mod">
          <ac:chgData name="Rodney Martin" userId="S::rmartin@saultcollege.ca::bc76cf68-e6f6-40ab-95d4-02ebc04e415b" providerId="AD" clId="Web-{F4D24A8E-0D33-2650-212B-7EC9144B4A3C}" dt="2021-10-05T15:46:04.835" v="3" actId="1076"/>
          <ac:spMkLst>
            <pc:docMk/>
            <pc:sldMk cId="2121717936" sldId="461"/>
            <ac:spMk id="3" creationId="{493885AA-765D-0B40-9181-3B09FD53ABE7}"/>
          </ac:spMkLst>
        </pc:spChg>
      </pc:sldChg>
    </pc:docChg>
  </pc:docChgLst>
  <pc:docChgLst>
    <pc:chgData name="Rodney Martin" userId="S::rmartin@saultcollege.ca::bc76cf68-e6f6-40ab-95d4-02ebc04e415b" providerId="AD" clId="Web-{C3C83953-7BFF-BFF2-43F2-7F02586C8F70}"/>
    <pc:docChg chg="addSld delSld modSld">
      <pc:chgData name="Rodney Martin" userId="S::rmartin@saultcollege.ca::bc76cf68-e6f6-40ab-95d4-02ebc04e415b" providerId="AD" clId="Web-{C3C83953-7BFF-BFF2-43F2-7F02586C8F70}" dt="2021-10-04T16:25:02.340" v="217" actId="20577"/>
      <pc:docMkLst>
        <pc:docMk/>
      </pc:docMkLst>
      <pc:sldChg chg="modSp">
        <pc:chgData name="Rodney Martin" userId="S::rmartin@saultcollege.ca::bc76cf68-e6f6-40ab-95d4-02ebc04e415b" providerId="AD" clId="Web-{C3C83953-7BFF-BFF2-43F2-7F02586C8F70}" dt="2021-10-04T15:42:38.309" v="6" actId="20577"/>
        <pc:sldMkLst>
          <pc:docMk/>
          <pc:sldMk cId="4192592858" sldId="432"/>
        </pc:sldMkLst>
        <pc:spChg chg="mod">
          <ac:chgData name="Rodney Martin" userId="S::rmartin@saultcollege.ca::bc76cf68-e6f6-40ab-95d4-02ebc04e415b" providerId="AD" clId="Web-{C3C83953-7BFF-BFF2-43F2-7F02586C8F70}" dt="2021-10-04T15:42:38.309" v="6" actId="20577"/>
          <ac:spMkLst>
            <pc:docMk/>
            <pc:sldMk cId="4192592858" sldId="432"/>
            <ac:spMk id="2" creationId="{93E06328-E793-274F-9261-9CD906E7C001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2:52.888" v="8" actId="20577"/>
        <pc:sldMkLst>
          <pc:docMk/>
          <pc:sldMk cId="3455821949" sldId="433"/>
        </pc:sldMkLst>
        <pc:spChg chg="mod">
          <ac:chgData name="Rodney Martin" userId="S::rmartin@saultcollege.ca::bc76cf68-e6f6-40ab-95d4-02ebc04e415b" providerId="AD" clId="Web-{C3C83953-7BFF-BFF2-43F2-7F02586C8F70}" dt="2021-10-04T15:42:52.888" v="8" actId="20577"/>
          <ac:spMkLst>
            <pc:docMk/>
            <pc:sldMk cId="3455821949" sldId="433"/>
            <ac:spMk id="2" creationId="{93E06328-E793-274F-9261-9CD906E7C001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3:30.200" v="14" actId="20577"/>
        <pc:sldMkLst>
          <pc:docMk/>
          <pc:sldMk cId="1391163464" sldId="434"/>
        </pc:sldMkLst>
        <pc:spChg chg="mod">
          <ac:chgData name="Rodney Martin" userId="S::rmartin@saultcollege.ca::bc76cf68-e6f6-40ab-95d4-02ebc04e415b" providerId="AD" clId="Web-{C3C83953-7BFF-BFF2-43F2-7F02586C8F70}" dt="2021-10-04T15:43:30.200" v="14" actId="20577"/>
          <ac:spMkLst>
            <pc:docMk/>
            <pc:sldMk cId="1391163464" sldId="434"/>
            <ac:spMk id="2" creationId="{93E06328-E793-274F-9261-9CD906E7C001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3:20.591" v="12" actId="20577"/>
        <pc:sldMkLst>
          <pc:docMk/>
          <pc:sldMk cId="3850448762" sldId="442"/>
        </pc:sldMkLst>
        <pc:spChg chg="mod">
          <ac:chgData name="Rodney Martin" userId="S::rmartin@saultcollege.ca::bc76cf68-e6f6-40ab-95d4-02ebc04e415b" providerId="AD" clId="Web-{C3C83953-7BFF-BFF2-43F2-7F02586C8F70}" dt="2021-10-04T15:43:20.591" v="12" actId="20577"/>
          <ac:spMkLst>
            <pc:docMk/>
            <pc:sldMk cId="3850448762" sldId="442"/>
            <ac:spMk id="2" creationId="{93E06328-E793-274F-9261-9CD906E7C001}"/>
          </ac:spMkLst>
        </pc:spChg>
        <pc:spChg chg="mod">
          <ac:chgData name="Rodney Martin" userId="S::rmartin@saultcollege.ca::bc76cf68-e6f6-40ab-95d4-02ebc04e415b" providerId="AD" clId="Web-{C3C83953-7BFF-BFF2-43F2-7F02586C8F70}" dt="2021-10-04T15:39:37.495" v="5" actId="20577"/>
          <ac:spMkLst>
            <pc:docMk/>
            <pc:sldMk cId="3850448762" sldId="442"/>
            <ac:spMk id="3" creationId="{7D41E76D-A26F-5C47-A5AA-321FA27A760D}"/>
          </ac:spMkLst>
        </pc:spChg>
        <pc:spChg chg="mod">
          <ac:chgData name="Rodney Martin" userId="S::rmartin@saultcollege.ca::bc76cf68-e6f6-40ab-95d4-02ebc04e415b" providerId="AD" clId="Web-{C3C83953-7BFF-BFF2-43F2-7F02586C8F70}" dt="2021-10-04T15:39:16.402" v="2" actId="1076"/>
          <ac:spMkLst>
            <pc:docMk/>
            <pc:sldMk cId="3850448762" sldId="442"/>
            <ac:spMk id="5" creationId="{94BBA8BB-BF96-FA45-A74C-D4301A9DB312}"/>
          </ac:spMkLst>
        </pc:spChg>
        <pc:picChg chg="mod">
          <ac:chgData name="Rodney Martin" userId="S::rmartin@saultcollege.ca::bc76cf68-e6f6-40ab-95d4-02ebc04e415b" providerId="AD" clId="Web-{C3C83953-7BFF-BFF2-43F2-7F02586C8F70}" dt="2021-10-04T15:39:16.417" v="3" actId="1076"/>
          <ac:picMkLst>
            <pc:docMk/>
            <pc:sldMk cId="3850448762" sldId="442"/>
            <ac:picMk id="6" creationId="{F67699F3-5265-4A47-8C0F-5F7784A08E6A}"/>
          </ac:picMkLst>
        </pc:picChg>
      </pc:sldChg>
      <pc:sldChg chg="modSp">
        <pc:chgData name="Rodney Martin" userId="S::rmartin@saultcollege.ca::bc76cf68-e6f6-40ab-95d4-02ebc04e415b" providerId="AD" clId="Web-{C3C83953-7BFF-BFF2-43F2-7F02586C8F70}" dt="2021-10-04T15:43:59.185" v="16" actId="20577"/>
        <pc:sldMkLst>
          <pc:docMk/>
          <pc:sldMk cId="2199244709" sldId="454"/>
        </pc:sldMkLst>
        <pc:spChg chg="mod">
          <ac:chgData name="Rodney Martin" userId="S::rmartin@saultcollege.ca::bc76cf68-e6f6-40ab-95d4-02ebc04e415b" providerId="AD" clId="Web-{C3C83953-7BFF-BFF2-43F2-7F02586C8F70}" dt="2021-10-04T15:43:59.185" v="16" actId="20577"/>
          <ac:spMkLst>
            <pc:docMk/>
            <pc:sldMk cId="2199244709" sldId="454"/>
            <ac:spMk id="2" creationId="{C226FB0E-69EF-334E-B0A0-87FD21D0540A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4:30.420" v="18" actId="20577"/>
        <pc:sldMkLst>
          <pc:docMk/>
          <pc:sldMk cId="758048566" sldId="456"/>
        </pc:sldMkLst>
        <pc:spChg chg="mod">
          <ac:chgData name="Rodney Martin" userId="S::rmartin@saultcollege.ca::bc76cf68-e6f6-40ab-95d4-02ebc04e415b" providerId="AD" clId="Web-{C3C83953-7BFF-BFF2-43F2-7F02586C8F70}" dt="2021-10-04T15:44:30.420" v="18" actId="20577"/>
          <ac:spMkLst>
            <pc:docMk/>
            <pc:sldMk cId="758048566" sldId="456"/>
            <ac:spMk id="3" creationId="{02DA55E9-5FCF-264B-8E16-61FD7309BF00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5:39.498" v="20" actId="20577"/>
        <pc:sldMkLst>
          <pc:docMk/>
          <pc:sldMk cId="2886459178" sldId="458"/>
        </pc:sldMkLst>
        <pc:spChg chg="mod">
          <ac:chgData name="Rodney Martin" userId="S::rmartin@saultcollege.ca::bc76cf68-e6f6-40ab-95d4-02ebc04e415b" providerId="AD" clId="Web-{C3C83953-7BFF-BFF2-43F2-7F02586C8F70}" dt="2021-10-04T15:45:39.498" v="20" actId="20577"/>
          <ac:spMkLst>
            <pc:docMk/>
            <pc:sldMk cId="2886459178" sldId="458"/>
            <ac:spMk id="2" creationId="{CF973FE1-1829-7541-BAB0-1E07127F75B3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6:16.123" v="36" actId="20577"/>
        <pc:sldMkLst>
          <pc:docMk/>
          <pc:sldMk cId="4290597283" sldId="459"/>
        </pc:sldMkLst>
        <pc:spChg chg="mod">
          <ac:chgData name="Rodney Martin" userId="S::rmartin@saultcollege.ca::bc76cf68-e6f6-40ab-95d4-02ebc04e415b" providerId="AD" clId="Web-{C3C83953-7BFF-BFF2-43F2-7F02586C8F70}" dt="2021-10-04T15:46:16.123" v="36" actId="20577"/>
          <ac:spMkLst>
            <pc:docMk/>
            <pc:sldMk cId="4290597283" sldId="459"/>
            <ac:spMk id="9" creationId="{375381D8-047B-8D4D-BFCA-042650FA64B1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0:55.907" v="62" actId="20577"/>
        <pc:sldMkLst>
          <pc:docMk/>
          <pc:sldMk cId="3527329785" sldId="470"/>
        </pc:sldMkLst>
        <pc:spChg chg="mod">
          <ac:chgData name="Rodney Martin" userId="S::rmartin@saultcollege.ca::bc76cf68-e6f6-40ab-95d4-02ebc04e415b" providerId="AD" clId="Web-{C3C83953-7BFF-BFF2-43F2-7F02586C8F70}" dt="2021-10-04T15:50:55.907" v="62" actId="20577"/>
          <ac:spMkLst>
            <pc:docMk/>
            <pc:sldMk cId="3527329785" sldId="470"/>
            <ac:spMk id="9" creationId="{375381D8-047B-8D4D-BFCA-042650FA64B1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7:34.687" v="38" actId="20577"/>
        <pc:sldMkLst>
          <pc:docMk/>
          <pc:sldMk cId="1353382316" sldId="472"/>
        </pc:sldMkLst>
        <pc:spChg chg="mod">
          <ac:chgData name="Rodney Martin" userId="S::rmartin@saultcollege.ca::bc76cf68-e6f6-40ab-95d4-02ebc04e415b" providerId="AD" clId="Web-{C3C83953-7BFF-BFF2-43F2-7F02586C8F70}" dt="2021-10-04T15:47:34.687" v="38" actId="20577"/>
          <ac:spMkLst>
            <pc:docMk/>
            <pc:sldMk cId="1353382316" sldId="472"/>
            <ac:spMk id="3" creationId="{6697C844-3CC9-584E-B223-45D2A04D019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48:07.187" v="40" actId="20577"/>
        <pc:sldMkLst>
          <pc:docMk/>
          <pc:sldMk cId="1369096355" sldId="477"/>
        </pc:sldMkLst>
        <pc:spChg chg="mod">
          <ac:chgData name="Rodney Martin" userId="S::rmartin@saultcollege.ca::bc76cf68-e6f6-40ab-95d4-02ebc04e415b" providerId="AD" clId="Web-{C3C83953-7BFF-BFF2-43F2-7F02586C8F70}" dt="2021-10-04T15:48:07.187" v="40" actId="20577"/>
          <ac:spMkLst>
            <pc:docMk/>
            <pc:sldMk cId="1369096355" sldId="477"/>
            <ac:spMk id="2" creationId="{AEEEF7AC-68A2-5D47-B118-0ED6A287F614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0:17.047" v="59" actId="20577"/>
        <pc:sldMkLst>
          <pc:docMk/>
          <pc:sldMk cId="582958442" sldId="482"/>
        </pc:sldMkLst>
        <pc:spChg chg="mod">
          <ac:chgData name="Rodney Martin" userId="S::rmartin@saultcollege.ca::bc76cf68-e6f6-40ab-95d4-02ebc04e415b" providerId="AD" clId="Web-{C3C83953-7BFF-BFF2-43F2-7F02586C8F70}" dt="2021-10-04T15:50:17.047" v="59" actId="20577"/>
          <ac:spMkLst>
            <pc:docMk/>
            <pc:sldMk cId="582958442" sldId="482"/>
            <ac:spMk id="2" creationId="{049A9F0C-3B5F-9C43-9E4A-C517EF211BD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1:22.563" v="64" actId="20577"/>
        <pc:sldMkLst>
          <pc:docMk/>
          <pc:sldMk cId="109129505" sldId="486"/>
        </pc:sldMkLst>
        <pc:spChg chg="mod">
          <ac:chgData name="Rodney Martin" userId="S::rmartin@saultcollege.ca::bc76cf68-e6f6-40ab-95d4-02ebc04e415b" providerId="AD" clId="Web-{C3C83953-7BFF-BFF2-43F2-7F02586C8F70}" dt="2021-10-04T15:51:22.563" v="64" actId="20577"/>
          <ac:spMkLst>
            <pc:docMk/>
            <pc:sldMk cId="109129505" sldId="486"/>
            <ac:spMk id="9" creationId="{375381D8-047B-8D4D-BFCA-042650FA64B1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1:35.485" v="66" actId="20577"/>
        <pc:sldMkLst>
          <pc:docMk/>
          <pc:sldMk cId="99042914" sldId="487"/>
        </pc:sldMkLst>
        <pc:spChg chg="mod">
          <ac:chgData name="Rodney Martin" userId="S::rmartin@saultcollege.ca::bc76cf68-e6f6-40ab-95d4-02ebc04e415b" providerId="AD" clId="Web-{C3C83953-7BFF-BFF2-43F2-7F02586C8F70}" dt="2021-10-04T15:51:35.485" v="66" actId="20577"/>
          <ac:spMkLst>
            <pc:docMk/>
            <pc:sldMk cId="99042914" sldId="487"/>
            <ac:spMk id="2" creationId="{012076D8-0166-7442-B9E0-C40E1CB86058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4:05.361" v="69" actId="20577"/>
        <pc:sldMkLst>
          <pc:docMk/>
          <pc:sldMk cId="1001050825" sldId="490"/>
        </pc:sldMkLst>
        <pc:spChg chg="mod">
          <ac:chgData name="Rodney Martin" userId="S::rmartin@saultcollege.ca::bc76cf68-e6f6-40ab-95d4-02ebc04e415b" providerId="AD" clId="Web-{C3C83953-7BFF-BFF2-43F2-7F02586C8F70}" dt="2021-10-04T15:54:05.361" v="69" actId="20577"/>
          <ac:spMkLst>
            <pc:docMk/>
            <pc:sldMk cId="1001050825" sldId="490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6:40.831" v="110" actId="20577"/>
        <pc:sldMkLst>
          <pc:docMk/>
          <pc:sldMk cId="283113791" sldId="491"/>
        </pc:sldMkLst>
        <pc:spChg chg="mod">
          <ac:chgData name="Rodney Martin" userId="S::rmartin@saultcollege.ca::bc76cf68-e6f6-40ab-95d4-02ebc04e415b" providerId="AD" clId="Web-{C3C83953-7BFF-BFF2-43F2-7F02586C8F70}" dt="2021-10-04T15:55:58.097" v="79" actId="20577"/>
          <ac:spMkLst>
            <pc:docMk/>
            <pc:sldMk cId="283113791" sldId="491"/>
            <ac:spMk id="2" creationId="{6CC6C131-4862-984C-807B-BDA67B5294E7}"/>
          </ac:spMkLst>
        </pc:spChg>
        <pc:spChg chg="mod">
          <ac:chgData name="Rodney Martin" userId="S::rmartin@saultcollege.ca::bc76cf68-e6f6-40ab-95d4-02ebc04e415b" providerId="AD" clId="Web-{C3C83953-7BFF-BFF2-43F2-7F02586C8F70}" dt="2021-10-04T15:56:40.831" v="110" actId="20577"/>
          <ac:spMkLst>
            <pc:docMk/>
            <pc:sldMk cId="283113791" sldId="491"/>
            <ac:spMk id="3" creationId="{49899EBB-DC9A-5346-A8CE-A64130D1836E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3:36.689" v="68" actId="20577"/>
        <pc:sldMkLst>
          <pc:docMk/>
          <pc:sldMk cId="814611765" sldId="492"/>
        </pc:sldMkLst>
        <pc:spChg chg="mod">
          <ac:chgData name="Rodney Martin" userId="S::rmartin@saultcollege.ca::bc76cf68-e6f6-40ab-95d4-02ebc04e415b" providerId="AD" clId="Web-{C3C83953-7BFF-BFF2-43F2-7F02586C8F70}" dt="2021-10-04T15:53:36.689" v="68" actId="20577"/>
          <ac:spMkLst>
            <pc:docMk/>
            <pc:sldMk cId="814611765" sldId="492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3:07.120" v="174" actId="20577"/>
        <pc:sldMkLst>
          <pc:docMk/>
          <pc:sldMk cId="3451146730" sldId="494"/>
        </pc:sldMkLst>
        <pc:spChg chg="mod">
          <ac:chgData name="Rodney Martin" userId="S::rmartin@saultcollege.ca::bc76cf68-e6f6-40ab-95d4-02ebc04e415b" providerId="AD" clId="Web-{C3C83953-7BFF-BFF2-43F2-7F02586C8F70}" dt="2021-10-04T16:23:07.120" v="174" actId="20577"/>
          <ac:spMkLst>
            <pc:docMk/>
            <pc:sldMk cId="3451146730" sldId="494"/>
            <ac:spMk id="3" creationId="{61DA47B5-A7EC-4F47-94AB-04425D06D5AF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9:18.833" v="137" actId="20577"/>
        <pc:sldMkLst>
          <pc:docMk/>
          <pc:sldMk cId="514760475" sldId="499"/>
        </pc:sldMkLst>
        <pc:spChg chg="mod">
          <ac:chgData name="Rodney Martin" userId="S::rmartin@saultcollege.ca::bc76cf68-e6f6-40ab-95d4-02ebc04e415b" providerId="AD" clId="Web-{C3C83953-7BFF-BFF2-43F2-7F02586C8F70}" dt="2021-10-04T15:59:18.833" v="137" actId="20577"/>
          <ac:spMkLst>
            <pc:docMk/>
            <pc:sldMk cId="514760475" sldId="499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1:14.823" v="160" actId="20577"/>
        <pc:sldMkLst>
          <pc:docMk/>
          <pc:sldMk cId="3059840363" sldId="500"/>
        </pc:sldMkLst>
        <pc:spChg chg="mod">
          <ac:chgData name="Rodney Martin" userId="S::rmartin@saultcollege.ca::bc76cf68-e6f6-40ab-95d4-02ebc04e415b" providerId="AD" clId="Web-{C3C83953-7BFF-BFF2-43F2-7F02586C8F70}" dt="2021-10-04T16:21:14.823" v="160" actId="20577"/>
          <ac:spMkLst>
            <pc:docMk/>
            <pc:sldMk cId="3059840363" sldId="500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2:12.261" v="166" actId="20577"/>
        <pc:sldMkLst>
          <pc:docMk/>
          <pc:sldMk cId="1824847379" sldId="502"/>
        </pc:sldMkLst>
        <pc:spChg chg="mod">
          <ac:chgData name="Rodney Martin" userId="S::rmartin@saultcollege.ca::bc76cf68-e6f6-40ab-95d4-02ebc04e415b" providerId="AD" clId="Web-{C3C83953-7BFF-BFF2-43F2-7F02586C8F70}" dt="2021-10-04T16:22:12.261" v="166" actId="20577"/>
          <ac:spMkLst>
            <pc:docMk/>
            <pc:sldMk cId="1824847379" sldId="502"/>
            <ac:spMk id="3" creationId="{49899EBB-DC9A-5346-A8CE-A64130D1836E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2:27.370" v="169" actId="20577"/>
        <pc:sldMkLst>
          <pc:docMk/>
          <pc:sldMk cId="2687583976" sldId="503"/>
        </pc:sldMkLst>
        <pc:spChg chg="mod">
          <ac:chgData name="Rodney Martin" userId="S::rmartin@saultcollege.ca::bc76cf68-e6f6-40ab-95d4-02ebc04e415b" providerId="AD" clId="Web-{C3C83953-7BFF-BFF2-43F2-7F02586C8F70}" dt="2021-10-04T16:22:27.370" v="169" actId="20577"/>
          <ac:spMkLst>
            <pc:docMk/>
            <pc:sldMk cId="2687583976" sldId="503"/>
            <ac:spMk id="2" creationId="{C881A1D4-BDC9-6349-9756-5BE9C2F05D3F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1:32.139" v="161" actId="20577"/>
        <pc:sldMkLst>
          <pc:docMk/>
          <pc:sldMk cId="3192016191" sldId="505"/>
        </pc:sldMkLst>
        <pc:spChg chg="mod">
          <ac:chgData name="Rodney Martin" userId="S::rmartin@saultcollege.ca::bc76cf68-e6f6-40ab-95d4-02ebc04e415b" providerId="AD" clId="Web-{C3C83953-7BFF-BFF2-43F2-7F02586C8F70}" dt="2021-10-04T16:21:32.139" v="161" actId="20577"/>
          <ac:spMkLst>
            <pc:docMk/>
            <pc:sldMk cId="3192016191" sldId="505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9:56.708" v="141" actId="20577"/>
        <pc:sldMkLst>
          <pc:docMk/>
          <pc:sldMk cId="3364084208" sldId="506"/>
        </pc:sldMkLst>
        <pc:spChg chg="mod">
          <ac:chgData name="Rodney Martin" userId="S::rmartin@saultcollege.ca::bc76cf68-e6f6-40ab-95d4-02ebc04e415b" providerId="AD" clId="Web-{C3C83953-7BFF-BFF2-43F2-7F02586C8F70}" dt="2021-10-04T15:59:56.708" v="141" actId="20577"/>
          <ac:spMkLst>
            <pc:docMk/>
            <pc:sldMk cId="3364084208" sldId="506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8:08.144" v="122" actId="20577"/>
        <pc:sldMkLst>
          <pc:docMk/>
          <pc:sldMk cId="3259254839" sldId="507"/>
        </pc:sldMkLst>
        <pc:spChg chg="mod">
          <ac:chgData name="Rodney Martin" userId="S::rmartin@saultcollege.ca::bc76cf68-e6f6-40ab-95d4-02ebc04e415b" providerId="AD" clId="Web-{C3C83953-7BFF-BFF2-43F2-7F02586C8F70}" dt="2021-10-04T15:58:08.144" v="122" actId="20577"/>
          <ac:spMkLst>
            <pc:docMk/>
            <pc:sldMk cId="3259254839" sldId="507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5:34.268" v="75" actId="20577"/>
        <pc:sldMkLst>
          <pc:docMk/>
          <pc:sldMk cId="2876675611" sldId="508"/>
        </pc:sldMkLst>
        <pc:spChg chg="mod">
          <ac:chgData name="Rodney Martin" userId="S::rmartin@saultcollege.ca::bc76cf68-e6f6-40ab-95d4-02ebc04e415b" providerId="AD" clId="Web-{C3C83953-7BFF-BFF2-43F2-7F02586C8F70}" dt="2021-10-04T15:55:34.268" v="75" actId="20577"/>
          <ac:spMkLst>
            <pc:docMk/>
            <pc:sldMk cId="2876675611" sldId="508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4:18.621" v="197" actId="20577"/>
        <pc:sldMkLst>
          <pc:docMk/>
          <pc:sldMk cId="307002502" sldId="509"/>
        </pc:sldMkLst>
        <pc:spChg chg="mod">
          <ac:chgData name="Rodney Martin" userId="S::rmartin@saultcollege.ca::bc76cf68-e6f6-40ab-95d4-02ebc04e415b" providerId="AD" clId="Web-{C3C83953-7BFF-BFF2-43F2-7F02586C8F70}" dt="2021-10-04T16:24:18.621" v="197" actId="20577"/>
          <ac:spMkLst>
            <pc:docMk/>
            <pc:sldMk cId="307002502" sldId="509"/>
            <ac:spMk id="3" creationId="{4BA1E920-06C3-F04B-BC45-B659F6191878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5:11.252" v="71" actId="20577"/>
        <pc:sldMkLst>
          <pc:docMk/>
          <pc:sldMk cId="2820205159" sldId="510"/>
        </pc:sldMkLst>
        <pc:spChg chg="mod">
          <ac:chgData name="Rodney Martin" userId="S::rmartin@saultcollege.ca::bc76cf68-e6f6-40ab-95d4-02ebc04e415b" providerId="AD" clId="Web-{C3C83953-7BFF-BFF2-43F2-7F02586C8F70}" dt="2021-10-04T15:55:11.252" v="71" actId="20577"/>
          <ac:spMkLst>
            <pc:docMk/>
            <pc:sldMk cId="2820205159" sldId="510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5:45.503" v="77" actId="20577"/>
        <pc:sldMkLst>
          <pc:docMk/>
          <pc:sldMk cId="513822113" sldId="511"/>
        </pc:sldMkLst>
        <pc:spChg chg="mod">
          <ac:chgData name="Rodney Martin" userId="S::rmartin@saultcollege.ca::bc76cf68-e6f6-40ab-95d4-02ebc04e415b" providerId="AD" clId="Web-{C3C83953-7BFF-BFF2-43F2-7F02586C8F70}" dt="2021-10-04T15:55:45.503" v="77" actId="20577"/>
          <ac:spMkLst>
            <pc:docMk/>
            <pc:sldMk cId="513822113" sldId="511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5:21.284" v="73" actId="20577"/>
        <pc:sldMkLst>
          <pc:docMk/>
          <pc:sldMk cId="1064490350" sldId="512"/>
        </pc:sldMkLst>
        <pc:spChg chg="mod">
          <ac:chgData name="Rodney Martin" userId="S::rmartin@saultcollege.ca::bc76cf68-e6f6-40ab-95d4-02ebc04e415b" providerId="AD" clId="Web-{C3C83953-7BFF-BFF2-43F2-7F02586C8F70}" dt="2021-10-04T15:55:21.284" v="73" actId="20577"/>
          <ac:spMkLst>
            <pc:docMk/>
            <pc:sldMk cId="1064490350" sldId="512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6:55.691" v="112" actId="20577"/>
        <pc:sldMkLst>
          <pc:docMk/>
          <pc:sldMk cId="2552665452" sldId="513"/>
        </pc:sldMkLst>
        <pc:spChg chg="mod">
          <ac:chgData name="Rodney Martin" userId="S::rmartin@saultcollege.ca::bc76cf68-e6f6-40ab-95d4-02ebc04e415b" providerId="AD" clId="Web-{C3C83953-7BFF-BFF2-43F2-7F02586C8F70}" dt="2021-10-04T15:56:55.691" v="112" actId="20577"/>
          <ac:spMkLst>
            <pc:docMk/>
            <pc:sldMk cId="2552665452" sldId="513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7:03.988" v="114" actId="20577"/>
        <pc:sldMkLst>
          <pc:docMk/>
          <pc:sldMk cId="3029213770" sldId="514"/>
        </pc:sldMkLst>
        <pc:spChg chg="mod">
          <ac:chgData name="Rodney Martin" userId="S::rmartin@saultcollege.ca::bc76cf68-e6f6-40ab-95d4-02ebc04e415b" providerId="AD" clId="Web-{C3C83953-7BFF-BFF2-43F2-7F02586C8F70}" dt="2021-10-04T15:57:03.988" v="114" actId="20577"/>
          <ac:spMkLst>
            <pc:docMk/>
            <pc:sldMk cId="3029213770" sldId="514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7:15.519" v="116" actId="20577"/>
        <pc:sldMkLst>
          <pc:docMk/>
          <pc:sldMk cId="3398886798" sldId="515"/>
        </pc:sldMkLst>
        <pc:spChg chg="mod">
          <ac:chgData name="Rodney Martin" userId="S::rmartin@saultcollege.ca::bc76cf68-e6f6-40ab-95d4-02ebc04e415b" providerId="AD" clId="Web-{C3C83953-7BFF-BFF2-43F2-7F02586C8F70}" dt="2021-10-04T15:57:15.519" v="116" actId="20577"/>
          <ac:spMkLst>
            <pc:docMk/>
            <pc:sldMk cId="3398886798" sldId="515"/>
            <ac:spMk id="3" creationId="{49899EBB-DC9A-5346-A8CE-A64130D1836E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7:22.207" v="118" actId="20577"/>
        <pc:sldMkLst>
          <pc:docMk/>
          <pc:sldMk cId="4122364186" sldId="516"/>
        </pc:sldMkLst>
        <pc:spChg chg="mod">
          <ac:chgData name="Rodney Martin" userId="S::rmartin@saultcollege.ca::bc76cf68-e6f6-40ab-95d4-02ebc04e415b" providerId="AD" clId="Web-{C3C83953-7BFF-BFF2-43F2-7F02586C8F70}" dt="2021-10-04T15:57:22.207" v="118" actId="20577"/>
          <ac:spMkLst>
            <pc:docMk/>
            <pc:sldMk cId="4122364186" sldId="516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7:36.347" v="120" actId="20577"/>
        <pc:sldMkLst>
          <pc:docMk/>
          <pc:sldMk cId="418128839" sldId="517"/>
        </pc:sldMkLst>
        <pc:spChg chg="mod">
          <ac:chgData name="Rodney Martin" userId="S::rmartin@saultcollege.ca::bc76cf68-e6f6-40ab-95d4-02ebc04e415b" providerId="AD" clId="Web-{C3C83953-7BFF-BFF2-43F2-7F02586C8F70}" dt="2021-10-04T15:57:36.347" v="120" actId="20577"/>
          <ac:spMkLst>
            <pc:docMk/>
            <pc:sldMk cId="418128839" sldId="517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5:59:38.254" v="139" actId="20577"/>
        <pc:sldMkLst>
          <pc:docMk/>
          <pc:sldMk cId="2742505259" sldId="518"/>
        </pc:sldMkLst>
        <pc:spChg chg="mod">
          <ac:chgData name="Rodney Martin" userId="S::rmartin@saultcollege.ca::bc76cf68-e6f6-40ab-95d4-02ebc04e415b" providerId="AD" clId="Web-{C3C83953-7BFF-BFF2-43F2-7F02586C8F70}" dt="2021-10-04T15:59:38.254" v="139" actId="20577"/>
          <ac:spMkLst>
            <pc:docMk/>
            <pc:sldMk cId="2742505259" sldId="518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1:07.870" v="159" actId="20577"/>
        <pc:sldMkLst>
          <pc:docMk/>
          <pc:sldMk cId="682175720" sldId="519"/>
        </pc:sldMkLst>
        <pc:spChg chg="mod">
          <ac:chgData name="Rodney Martin" userId="S::rmartin@saultcollege.ca::bc76cf68-e6f6-40ab-95d4-02ebc04e415b" providerId="AD" clId="Web-{C3C83953-7BFF-BFF2-43F2-7F02586C8F70}" dt="2021-10-04T16:21:07.870" v="159" actId="20577"/>
          <ac:spMkLst>
            <pc:docMk/>
            <pc:sldMk cId="682175720" sldId="519"/>
            <ac:spMk id="2" creationId="{6CC6C131-4862-984C-807B-BDA67B5294E7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0:13.901" v="144" actId="20577"/>
        <pc:sldMkLst>
          <pc:docMk/>
          <pc:sldMk cId="2057954542" sldId="520"/>
        </pc:sldMkLst>
        <pc:spChg chg="mod">
          <ac:chgData name="Rodney Martin" userId="S::rmartin@saultcollege.ca::bc76cf68-e6f6-40ab-95d4-02ebc04e415b" providerId="AD" clId="Web-{C3C83953-7BFF-BFF2-43F2-7F02586C8F70}" dt="2021-10-04T16:20:13.901" v="144" actId="20577"/>
          <ac:spMkLst>
            <pc:docMk/>
            <pc:sldMk cId="2057954542" sldId="520"/>
            <ac:spMk id="3" creationId="{49899EBB-DC9A-5346-A8CE-A64130D1836E}"/>
          </ac:spMkLst>
        </pc:spChg>
      </pc:sldChg>
      <pc:sldChg chg="modSp">
        <pc:chgData name="Rodney Martin" userId="S::rmartin@saultcollege.ca::bc76cf68-e6f6-40ab-95d4-02ebc04e415b" providerId="AD" clId="Web-{C3C83953-7BFF-BFF2-43F2-7F02586C8F70}" dt="2021-10-04T16:20:28.338" v="145" actId="20577"/>
        <pc:sldMkLst>
          <pc:docMk/>
          <pc:sldMk cId="4168179066" sldId="522"/>
        </pc:sldMkLst>
        <pc:spChg chg="mod">
          <ac:chgData name="Rodney Martin" userId="S::rmartin@saultcollege.ca::bc76cf68-e6f6-40ab-95d4-02ebc04e415b" providerId="AD" clId="Web-{C3C83953-7BFF-BFF2-43F2-7F02586C8F70}" dt="2021-10-04T16:20:28.338" v="145" actId="20577"/>
          <ac:spMkLst>
            <pc:docMk/>
            <pc:sldMk cId="4168179066" sldId="522"/>
            <ac:spMk id="2" creationId="{6CC6C131-4862-984C-807B-BDA67B5294E7}"/>
          </ac:spMkLst>
        </pc:spChg>
      </pc:sldChg>
      <pc:sldChg chg="delSp modSp add replId">
        <pc:chgData name="Rodney Martin" userId="S::rmartin@saultcollege.ca::bc76cf68-e6f6-40ab-95d4-02ebc04e415b" providerId="AD" clId="Web-{C3C83953-7BFF-BFF2-43F2-7F02586C8F70}" dt="2021-10-04T15:58:43.863" v="135" actId="20577"/>
        <pc:sldMkLst>
          <pc:docMk/>
          <pc:sldMk cId="4179627948" sldId="523"/>
        </pc:sldMkLst>
        <pc:spChg chg="mod">
          <ac:chgData name="Rodney Martin" userId="S::rmartin@saultcollege.ca::bc76cf68-e6f6-40ab-95d4-02ebc04e415b" providerId="AD" clId="Web-{C3C83953-7BFF-BFF2-43F2-7F02586C8F70}" dt="2021-10-04T15:58:43.863" v="135" actId="20577"/>
          <ac:spMkLst>
            <pc:docMk/>
            <pc:sldMk cId="4179627948" sldId="523"/>
            <ac:spMk id="3" creationId="{49899EBB-DC9A-5346-A8CE-A64130D1836E}"/>
          </ac:spMkLst>
        </pc:spChg>
        <pc:spChg chg="del">
          <ac:chgData name="Rodney Martin" userId="S::rmartin@saultcollege.ca::bc76cf68-e6f6-40ab-95d4-02ebc04e415b" providerId="AD" clId="Web-{C3C83953-7BFF-BFF2-43F2-7F02586C8F70}" dt="2021-10-04T15:58:22.676" v="127"/>
          <ac:spMkLst>
            <pc:docMk/>
            <pc:sldMk cId="4179627948" sldId="523"/>
            <ac:spMk id="5" creationId="{3B00C5AE-0252-4548-9004-92F6421B1B82}"/>
          </ac:spMkLst>
        </pc:spChg>
        <pc:spChg chg="del">
          <ac:chgData name="Rodney Martin" userId="S::rmartin@saultcollege.ca::bc76cf68-e6f6-40ab-95d4-02ebc04e415b" providerId="AD" clId="Web-{C3C83953-7BFF-BFF2-43F2-7F02586C8F70}" dt="2021-10-04T15:58:22.676" v="126"/>
          <ac:spMkLst>
            <pc:docMk/>
            <pc:sldMk cId="4179627948" sldId="523"/>
            <ac:spMk id="9" creationId="{211715BE-7084-5144-907E-FED6625064F5}"/>
          </ac:spMkLst>
        </pc:spChg>
        <pc:spChg chg="del">
          <ac:chgData name="Rodney Martin" userId="S::rmartin@saultcollege.ca::bc76cf68-e6f6-40ab-95d4-02ebc04e415b" providerId="AD" clId="Web-{C3C83953-7BFF-BFF2-43F2-7F02586C8F70}" dt="2021-10-04T15:58:22.676" v="125"/>
          <ac:spMkLst>
            <pc:docMk/>
            <pc:sldMk cId="4179627948" sldId="523"/>
            <ac:spMk id="10" creationId="{6282CA18-294B-AB4B-B597-46F474D7DDAD}"/>
          </ac:spMkLst>
        </pc:spChg>
        <pc:picChg chg="del">
          <ac:chgData name="Rodney Martin" userId="S::rmartin@saultcollege.ca::bc76cf68-e6f6-40ab-95d4-02ebc04e415b" providerId="AD" clId="Web-{C3C83953-7BFF-BFF2-43F2-7F02586C8F70}" dt="2021-10-04T15:58:24.316" v="128"/>
          <ac:picMkLst>
            <pc:docMk/>
            <pc:sldMk cId="4179627948" sldId="523"/>
            <ac:picMk id="8" creationId="{31D82DF5-410B-5B49-A63C-AF83C9FA61FD}"/>
          </ac:picMkLst>
        </pc:picChg>
      </pc:sldChg>
      <pc:sldChg chg="add del replId">
        <pc:chgData name="Rodney Martin" userId="S::rmartin@saultcollege.ca::bc76cf68-e6f6-40ab-95d4-02ebc04e415b" providerId="AD" clId="Web-{C3C83953-7BFF-BFF2-43F2-7F02586C8F70}" dt="2021-10-04T16:24:04.777" v="184"/>
        <pc:sldMkLst>
          <pc:docMk/>
          <pc:sldMk cId="1578416363" sldId="524"/>
        </pc:sldMkLst>
      </pc:sldChg>
      <pc:sldChg chg="modSp add replId">
        <pc:chgData name="Rodney Martin" userId="S::rmartin@saultcollege.ca::bc76cf68-e6f6-40ab-95d4-02ebc04e415b" providerId="AD" clId="Web-{C3C83953-7BFF-BFF2-43F2-7F02586C8F70}" dt="2021-10-04T16:25:02.340" v="217" actId="20577"/>
        <pc:sldMkLst>
          <pc:docMk/>
          <pc:sldMk cId="3235443668" sldId="524"/>
        </pc:sldMkLst>
        <pc:spChg chg="mod">
          <ac:chgData name="Rodney Martin" userId="S::rmartin@saultcollege.ca::bc76cf68-e6f6-40ab-95d4-02ebc04e415b" providerId="AD" clId="Web-{C3C83953-7BFF-BFF2-43F2-7F02586C8F70}" dt="2021-10-04T16:25:02.340" v="217" actId="20577"/>
          <ac:spMkLst>
            <pc:docMk/>
            <pc:sldMk cId="3235443668" sldId="524"/>
            <ac:spMk id="3" creationId="{4BA1E920-06C3-F04B-BC45-B659F6191878}"/>
          </ac:spMkLst>
        </pc:spChg>
      </pc:sldChg>
    </pc:docChg>
  </pc:docChgLst>
  <pc:docChgLst>
    <pc:chgData name="Rodney Martin" userId="S::rmartin@saultcollege.ca::bc76cf68-e6f6-40ab-95d4-02ebc04e415b" providerId="AD" clId="Web-{2A7DC1D8-9C98-E51F-C1EA-1E4B88FEFD87}"/>
    <pc:docChg chg="modSld">
      <pc:chgData name="Rodney Martin" userId="S::rmartin@saultcollege.ca::bc76cf68-e6f6-40ab-95d4-02ebc04e415b" providerId="AD" clId="Web-{2A7DC1D8-9C98-E51F-C1EA-1E4B88FEFD87}" dt="2021-10-15T20:43:52.004" v="2" actId="20577"/>
      <pc:docMkLst>
        <pc:docMk/>
      </pc:docMkLst>
      <pc:sldChg chg="modSp">
        <pc:chgData name="Rodney Martin" userId="S::rmartin@saultcollege.ca::bc76cf68-e6f6-40ab-95d4-02ebc04e415b" providerId="AD" clId="Web-{2A7DC1D8-9C98-E51F-C1EA-1E4B88FEFD87}" dt="2021-10-15T20:43:52.004" v="2" actId="20577"/>
        <pc:sldMkLst>
          <pc:docMk/>
          <pc:sldMk cId="3158663332" sldId="497"/>
        </pc:sldMkLst>
        <pc:spChg chg="mod">
          <ac:chgData name="Rodney Martin" userId="S::rmartin@saultcollege.ca::bc76cf68-e6f6-40ab-95d4-02ebc04e415b" providerId="AD" clId="Web-{2A7DC1D8-9C98-E51F-C1EA-1E4B88FEFD87}" dt="2021-10-15T20:43:52.004" v="2" actId="20577"/>
          <ac:spMkLst>
            <pc:docMk/>
            <pc:sldMk cId="3158663332" sldId="497"/>
            <ac:spMk id="3" creationId="{49899EBB-DC9A-5346-A8CE-A64130D183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550A-F5A8-4C49-B067-A8EC3701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A3FE4-97C0-D84B-90F4-19F4F12B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A9BE-A759-DB4D-8390-5F6EC8A6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0427-EDB7-DF44-9E87-A81B6EA1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DA82-4780-5F45-882E-E42B807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270-B061-C849-8B87-B4194C46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E9C00-34F6-5E4B-AD0D-EC017693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F6D47-EBBC-3E45-B876-412ECE79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B06C-997B-F64E-B8DD-ECEBCEDC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ABC0-92F6-244F-8632-32963C3A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FBB5A-1BC0-754F-98C4-994240A9B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D9520-AC2B-3C4B-90C2-84F3EC3E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85AE-9BE1-A44C-8265-57D1C39B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E3AC-F263-C340-980C-EA87CACE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C168-2B35-554A-A589-82558733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0AC8-2650-074B-91C3-B0F1801B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CE3F-4A63-9A4B-83CA-E38CF1E5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8737-23FB-5543-A9FD-8E560292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F1F7-921A-AC42-9DE4-0C4D6DF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8578-C28F-974E-A8F7-0516D4FA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A99D-D1D6-1F4F-BC1C-7072986E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8FCD-3555-AD4D-ABCE-496B3082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1C42-0EC9-134D-B4BC-26E4A6F8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D10E-6F0F-A442-9599-91A54E0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BD84-1C5D-E248-BA3A-263DE730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2061-191E-AF43-AD26-F455A9C1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B66C-B0D9-2646-A8DB-64FFD56D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A815B-BD37-3C4A-A570-24D9EACB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7C628-A71A-E847-A82E-7C647C58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2772-908A-5C4F-85D9-117E20E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E65F-978E-3B4B-B715-291BC924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061-B69E-B34E-9B50-8278B7F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28A21-E74A-4F4A-8578-DB65403FD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07AD4-F408-9942-B031-5553024E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18224-9EF3-5E47-A426-68552B504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0B4BF-AF53-5E4E-A932-8DEB2A6E9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2318C-7627-124A-8510-879A2FD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D8CF6-0465-6C40-A669-67A6CFBB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CA30C-CB4B-694E-AA94-41103E87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8003-FDA1-5844-B2FA-68C37EE1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1950E-3EE1-8D47-9F8E-299A8832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B584-46CA-A045-A38C-69C2F533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9E6E8-29CA-C84F-9155-3C242D0F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A89F6-A23B-AB40-83F5-911AEE7F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261C8-0138-E540-AC22-B30D9805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59E3F-2F6F-A24F-8410-45C3CC56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0D61-658A-D942-B9FD-57D646E5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3A7-19CC-AA4A-BD99-3DA20CBA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BFBA-F190-884B-A694-953D8E5D1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5FE1D-9C6E-834C-A9B2-99B1DD41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07A8-8091-8448-A813-CE775BE4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DA106-D2C4-6242-9F4E-4D13BC1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F35C-85A7-FC49-A9E5-C50DA87E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D127C-EC93-1F48-9C04-23FA5110D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63A95-B2E3-D745-9B2C-679C8299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5CC3A-54D5-BD46-A3C1-15E6B24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BC2B-B306-334A-88A9-A83B4277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AAA9D-A3C5-D540-A35D-E6A3A948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EA363-E568-3643-96C0-505D950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1D08B-673B-4844-ACAF-0E36B7AB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31FE-5216-394A-BB7A-1286AAAEE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3968-640B-A246-A303-2BDBE018705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D036-224F-8847-8E60-4D4F85387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A912-D065-044A-AD1E-2E4A80CC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42F0-7614-3646-BFEC-48F574AE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HTML/Element/cap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HTML/Element/t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Forms/Other_form_controls" TargetMode="External"/><Relationship Id="rId3" Type="http://schemas.openxmlformats.org/officeDocument/2006/relationships/hyperlink" Target="https://developer.mozilla.org/en-US/docs/Learn/HTML/Tables/Advanced" TargetMode="External"/><Relationship Id="rId7" Type="http://schemas.openxmlformats.org/officeDocument/2006/relationships/hyperlink" Target="https://developer.mozilla.org/en-US/docs/Learn/Forms/HTML5_input_types" TargetMode="External"/><Relationship Id="rId2" Type="http://schemas.openxmlformats.org/officeDocument/2006/relationships/hyperlink" Target="https://developer.mozilla.org/en-US/docs/Learn/HTML/Tables/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Forms/Basic_native_form_controls" TargetMode="External"/><Relationship Id="rId5" Type="http://schemas.openxmlformats.org/officeDocument/2006/relationships/hyperlink" Target="https://developer.mozilla.org/en-US/docs/Learn/Forms/How_to_structure_a_web_form" TargetMode="External"/><Relationship Id="rId4" Type="http://schemas.openxmlformats.org/officeDocument/2006/relationships/hyperlink" Target="https://developer.mozilla.org/en-US/docs/Learn/Forms/Your_first_form" TargetMode="External"/><Relationship Id="rId9" Type="http://schemas.openxmlformats.org/officeDocument/2006/relationships/hyperlink" Target="https://developer.mozilla.org/en-US/docs/Learn/Forms/Sending_and_retrieving_form_dat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Overview" TargetMode="External"/><Relationship Id="rId2" Type="http://schemas.openxmlformats.org/officeDocument/2006/relationships/hyperlink" Target="https://developer.mozilla.org/en-US/docs/Web/HTTP/Messag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Glossary/percent-en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#attr-metho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#attr-action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text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mozilla.org/en-US/docs/Web/Accessibility/ARI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search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ur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em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t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passwo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num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ran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d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col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Basics_of_HTTP/MIME_types/Common_types" TargetMode="External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button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ption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hyperlink" Target="https://developer.mozilla.org/en-US/docs/Web/HTML/Element/input/select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eveloper.mozilla.org/en-US/docs/Web/HTML/Element/optgroup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.mozilla.org/en-US/docs/Web/HTML/Element/datalis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egend" TargetMode="External"/><Relationship Id="rId2" Type="http://schemas.openxmlformats.org/officeDocument/2006/relationships/hyperlink" Target="https://developer.mozilla.org/en-US/docs/Web/HTML/Element/field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HTML/Element/tr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321-DCCF-C542-A147-F951417F8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 and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D647B-CB66-1D4B-841C-CFD98B14E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5E2A5-3D4C-CB49-A7E6-F0BE8FF6D1C2}"/>
              </a:ext>
            </a:extLst>
          </p:cNvPr>
          <p:cNvSpPr txBox="1"/>
          <p:nvPr/>
        </p:nvSpPr>
        <p:spPr>
          <a:xfrm>
            <a:off x="1524000" y="5388429"/>
            <a:ext cx="619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these slides have been adapted from MDN’s </a:t>
            </a:r>
            <a:r>
              <a:rPr lang="en-US" sz="1400" dirty="0">
                <a:hlinkClick r:id="rId2"/>
              </a:rPr>
              <a:t>Learn Web Development</a:t>
            </a:r>
            <a:r>
              <a:rPr lang="en-US" sz="1400" dirty="0"/>
              <a:t> guide.</a:t>
            </a:r>
          </a:p>
        </p:txBody>
      </p:sp>
    </p:spTree>
    <p:extLst>
      <p:ext uri="{BB962C8B-B14F-4D97-AF65-F5344CB8AC3E}">
        <p14:creationId xmlns:p14="http://schemas.microsoft.com/office/powerpoint/2010/main" val="379144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1"/>
    </mc:Choice>
    <mc:Fallback xmlns="">
      <p:transition spd="slow" advTm="20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>
                <a:ea typeface="+mj-lt"/>
                <a:cs typeface="+mj-lt"/>
                <a:hlinkClick r:id="rId2"/>
              </a:rPr>
              <a:t>captions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table may have a &lt;caption&gt;</a:t>
            </a:r>
          </a:p>
          <a:p>
            <a:r>
              <a:rPr lang="en-US" dirty="0"/>
              <a:t>If a table has a caption, it should be the </a:t>
            </a:r>
            <a:r>
              <a:rPr lang="en-US" dirty="0">
                <a:solidFill>
                  <a:schemeClr val="accent2"/>
                </a:solidFill>
              </a:rPr>
              <a:t>first </a:t>
            </a:r>
            <a:r>
              <a:rPr lang="en-US" dirty="0"/>
              <a:t>nested element</a:t>
            </a:r>
          </a:p>
          <a:p>
            <a:pPr lvl="1"/>
            <a:r>
              <a:rPr lang="en-US" dirty="0">
                <a:cs typeface="Calibri"/>
              </a:rPr>
              <a:t>Yes, even if you want the caption to appear below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292771" y="3398897"/>
            <a:ext cx="8513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&gt;Table 1&lt;/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1&lt;/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2&lt;/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2&lt;/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3&lt;/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67699F3-5265-4A47-8C0F-5F7784A0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02" y="4857273"/>
            <a:ext cx="1435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>
                <a:hlinkClick r:id="rId2"/>
              </a:rPr>
              <a:t>header 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th</a:t>
            </a:r>
            <a:r>
              <a:rPr lang="en-US" dirty="0">
                <a:solidFill>
                  <a:schemeClr val="accent6"/>
                </a:solidFill>
              </a:rPr>
              <a:t>&gt; </a:t>
            </a:r>
            <a:r>
              <a:rPr lang="en-US" dirty="0"/>
              <a:t>element indicates </a:t>
            </a:r>
            <a:r>
              <a:rPr lang="en-US" dirty="0">
                <a:solidFill>
                  <a:schemeClr val="accent6"/>
                </a:solidFill>
              </a:rPr>
              <a:t>header cells</a:t>
            </a:r>
          </a:p>
          <a:p>
            <a:pPr lvl="1"/>
            <a:r>
              <a:rPr lang="en-US" dirty="0"/>
              <a:t>Most browsers have default bold styling on header cells</a:t>
            </a:r>
          </a:p>
          <a:p>
            <a:pPr lvl="1"/>
            <a:r>
              <a:rPr lang="en-US" dirty="0"/>
              <a:t>Helpful for screen readers and search engines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292771" y="3204017"/>
            <a:ext cx="8513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&gt;Col 1&lt;/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&gt;Col 2&lt;/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&gt;Col 3&lt;/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&gt;Row 1&lt;/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&gt;Cell 1&lt;/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&gt;Cell 2&lt;/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&gt;Row 2&lt;/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&gt;Cell 3&lt;/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&gt;Cell 4&lt;/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C3E6980-4CCA-1345-B999-D5C599AA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1" y="4662393"/>
            <a:ext cx="2133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6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header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may be multiple rows/columns of header cells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colspan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rowspan</a:t>
            </a:r>
            <a:r>
              <a:rPr lang="en-US" dirty="0"/>
              <a:t> attributes cause a header or data cell to span some number of columns/rows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145626" y="3339574"/>
            <a:ext cx="8513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&gt;Numbers&lt;/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&gt;Evens&lt;/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&gt;Odds&lt;/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5F9FE24-C1A7-6E49-ADE7-60590135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3339574"/>
            <a:ext cx="2336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header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may be multiple rows/columns of header cells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colspan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rowspan</a:t>
            </a:r>
            <a:r>
              <a:rPr lang="en-US" dirty="0"/>
              <a:t> attributes cause a header or data cell to span some number of columns/rows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/>
              <a:t>colspan</a:t>
            </a:r>
            <a:r>
              <a:rPr lang="en-US" dirty="0"/>
              <a:t> effects the number of cell elements in its row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145626" y="3339574"/>
            <a:ext cx="8513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="3"&gt;Numbers&lt;/</a:t>
            </a:r>
            <a:r>
              <a:rPr lang="en-CA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="2"&gt;Evens&lt;/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="2"&gt;Odds&lt;/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5F9FE24-C1A7-6E49-ADE7-60590135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3339574"/>
            <a:ext cx="2336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header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may be multiple rows/columns of header cells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colspan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rowspan</a:t>
            </a:r>
            <a:r>
              <a:rPr lang="en-US" dirty="0"/>
              <a:t> attributes cause a header or data cell to span some number of columns/rows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/>
              <a:t>rowspan</a:t>
            </a:r>
            <a:r>
              <a:rPr lang="en-US" dirty="0"/>
              <a:t> effects the number of cell elements in </a:t>
            </a:r>
            <a:r>
              <a:rPr lang="en-US" b="1" dirty="0"/>
              <a:t>subsequent</a:t>
            </a:r>
            <a:r>
              <a:rPr lang="en-US" dirty="0"/>
              <a:t> rows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145626" y="3339574"/>
            <a:ext cx="8513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="3"&gt;Numbers&lt;/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="2"&gt;Evens&lt;/</a:t>
            </a:r>
            <a:r>
              <a:rPr lang="en-CA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="2"&gt;Odds&lt;/</a:t>
            </a:r>
            <a:r>
              <a:rPr lang="en-CA" sz="1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5F9FE24-C1A7-6E49-ADE7-60590135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3339574"/>
            <a:ext cx="2336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2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&lt;</a:t>
            </a:r>
            <a:r>
              <a:rPr lang="en-US" sz="2000" dirty="0" err="1">
                <a:solidFill>
                  <a:schemeClr val="accent1"/>
                </a:solidFill>
              </a:rPr>
              <a:t>thead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/>
              <a:t>element indicates </a:t>
            </a:r>
            <a:r>
              <a:rPr lang="en-US" sz="2000" dirty="0">
                <a:solidFill>
                  <a:schemeClr val="accent1"/>
                </a:solidFill>
              </a:rPr>
              <a:t>header rows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tbody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/>
              <a:t>element indicates the main table </a:t>
            </a:r>
            <a:r>
              <a:rPr lang="en-US" sz="2000" dirty="0">
                <a:solidFill>
                  <a:schemeClr val="accent6"/>
                </a:solidFill>
              </a:rPr>
              <a:t>data rows</a:t>
            </a:r>
          </a:p>
          <a:p>
            <a:pPr lvl="1"/>
            <a:r>
              <a:rPr lang="en-US" sz="1600" b="1" dirty="0"/>
              <a:t>NOTE</a:t>
            </a:r>
            <a:r>
              <a:rPr lang="en-US" sz="1600" dirty="0"/>
              <a:t>: If none of </a:t>
            </a:r>
            <a:r>
              <a:rPr lang="en-US" sz="1600" dirty="0" err="1"/>
              <a:t>thead</a:t>
            </a:r>
            <a:r>
              <a:rPr lang="en-US" sz="1600" dirty="0"/>
              <a:t>, </a:t>
            </a:r>
            <a:r>
              <a:rPr lang="en-US" sz="1600" dirty="0" err="1"/>
              <a:t>tbody</a:t>
            </a:r>
            <a:r>
              <a:rPr lang="en-US" sz="1600" dirty="0"/>
              <a:t> or </a:t>
            </a:r>
            <a:r>
              <a:rPr lang="en-US" sz="1600" dirty="0" err="1"/>
              <a:t>tfoot</a:t>
            </a:r>
            <a:r>
              <a:rPr lang="en-US" sz="1600" dirty="0"/>
              <a:t> is provided, all rows are assumed to be in </a:t>
            </a:r>
            <a:r>
              <a:rPr lang="en-US" sz="1600" dirty="0" err="1"/>
              <a:t>tbody</a:t>
            </a:r>
            <a:endParaRPr lang="en-US" sz="16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&lt;</a:t>
            </a:r>
            <a:r>
              <a:rPr lang="en-US" sz="2000" dirty="0" err="1">
                <a:solidFill>
                  <a:schemeClr val="accent2"/>
                </a:solidFill>
              </a:rPr>
              <a:t>tfoot</a:t>
            </a:r>
            <a:r>
              <a:rPr lang="en-US" sz="2000" dirty="0">
                <a:solidFill>
                  <a:schemeClr val="accent2"/>
                </a:solidFill>
              </a:rPr>
              <a:t>&gt;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element indicates table </a:t>
            </a:r>
            <a:r>
              <a:rPr lang="en-US" sz="2000" dirty="0">
                <a:solidFill>
                  <a:schemeClr val="accent2"/>
                </a:solidFill>
              </a:rPr>
              <a:t>footer/summary rows</a:t>
            </a:r>
          </a:p>
          <a:p>
            <a:r>
              <a:rPr lang="en-US" sz="2000" dirty="0"/>
              <a:t>Semantic elements—no visual effect, but useful for screen readers, search engines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838200" y="3696136"/>
            <a:ext cx="85133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="3"&gt;Numbers&lt;/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="2"&gt;Evens&lt;/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="2"&gt;Odds&lt;/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&gt;Sum&lt;/</a:t>
            </a:r>
            <a:r>
              <a:rPr lang="en-CA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&gt;30&lt;/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BFAEB1-DE9E-1C49-A478-ACACBDDF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580" y="3976332"/>
            <a:ext cx="2311400" cy="23114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15A6D1F7-59D7-F84C-93F7-227A89011407}"/>
              </a:ext>
            </a:extLst>
          </p:cNvPr>
          <p:cNvSpPr/>
          <p:nvPr/>
        </p:nvSpPr>
        <p:spPr>
          <a:xfrm>
            <a:off x="8208581" y="4056038"/>
            <a:ext cx="127000" cy="58857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7A9784F-9E8A-054F-96C9-481322CD2C0F}"/>
              </a:ext>
            </a:extLst>
          </p:cNvPr>
          <p:cNvSpPr/>
          <p:nvPr/>
        </p:nvSpPr>
        <p:spPr>
          <a:xfrm>
            <a:off x="8208579" y="5913248"/>
            <a:ext cx="127000" cy="2448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7350E0C-EC53-D14F-905E-F42FA819C331}"/>
              </a:ext>
            </a:extLst>
          </p:cNvPr>
          <p:cNvSpPr/>
          <p:nvPr/>
        </p:nvSpPr>
        <p:spPr>
          <a:xfrm>
            <a:off x="8208579" y="4737024"/>
            <a:ext cx="127000" cy="1078130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2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scope</a:t>
            </a:r>
            <a:r>
              <a:rPr lang="en-US" dirty="0"/>
              <a:t> attribute can be used on header cells to explicitly indicate if the header is for a column/row or group of columns/rows</a:t>
            </a:r>
          </a:p>
          <a:p>
            <a:pPr lvl="1"/>
            <a:r>
              <a:rPr lang="en-US" sz="2000" dirty="0"/>
              <a:t>Possible values: col, row, </a:t>
            </a:r>
            <a:r>
              <a:rPr lang="en-US" sz="2000" dirty="0" err="1"/>
              <a:t>colgroup</a:t>
            </a:r>
            <a:r>
              <a:rPr lang="en-US" sz="2000" dirty="0"/>
              <a:t>, </a:t>
            </a:r>
            <a:r>
              <a:rPr lang="en-US" sz="2000" dirty="0" err="1"/>
              <a:t>rowgroup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838200" y="3132961"/>
            <a:ext cx="8513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&gt;Numbers&lt;/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&gt;Evens&lt;/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&gt;Odds&lt;/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scope="row"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&gt;Sum&lt;/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BFAEB1-DE9E-1C49-A478-ACACBDDF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90" y="3423811"/>
            <a:ext cx="231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scope</a:t>
            </a:r>
            <a:r>
              <a:rPr lang="en-US" dirty="0"/>
              <a:t> attribute can be used on header cells to explicitly indicate if the header is for a column/row or group of columns/rows</a:t>
            </a:r>
          </a:p>
          <a:p>
            <a:pPr lvl="1"/>
            <a:r>
              <a:rPr lang="en-US" sz="2000" dirty="0"/>
              <a:t>Possible values: col, row, </a:t>
            </a:r>
            <a:r>
              <a:rPr lang="en-US" sz="2000" dirty="0" err="1"/>
              <a:t>colgroup</a:t>
            </a:r>
            <a:r>
              <a:rPr lang="en-US" sz="2000" dirty="0"/>
              <a:t>, </a:t>
            </a:r>
            <a:r>
              <a:rPr lang="en-US" sz="2000" dirty="0" err="1"/>
              <a:t>rowgroup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838200" y="3132961"/>
            <a:ext cx="8513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&gt;Numbers&lt;/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&gt;Evens&lt;/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&gt;Odds&lt;/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scope="row"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&gt;Sum&lt;/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BFAEB1-DE9E-1C49-A478-ACACBDDF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90" y="3423811"/>
            <a:ext cx="2311400" cy="23114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A2C9335D-B2C8-0643-B225-3F7870D5800B}"/>
              </a:ext>
            </a:extLst>
          </p:cNvPr>
          <p:cNvSpPr/>
          <p:nvPr/>
        </p:nvSpPr>
        <p:spPr>
          <a:xfrm rot="5400000">
            <a:off x="10258098" y="2268111"/>
            <a:ext cx="154591" cy="2156811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7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scope</a:t>
            </a:r>
            <a:r>
              <a:rPr lang="en-US" dirty="0"/>
              <a:t> attribute can be used on header cells to explicitly indicate if the header is for a column/row or group of columns/rows</a:t>
            </a:r>
          </a:p>
          <a:p>
            <a:pPr lvl="1"/>
            <a:r>
              <a:rPr lang="en-US" sz="2000" dirty="0"/>
              <a:t>Possible values: col, row, </a:t>
            </a:r>
            <a:r>
              <a:rPr lang="en-US" sz="2000" dirty="0" err="1"/>
              <a:t>colgroup</a:t>
            </a:r>
            <a:r>
              <a:rPr lang="en-US" sz="2000" dirty="0"/>
              <a:t>, </a:t>
            </a:r>
            <a:r>
              <a:rPr lang="en-US" sz="2000" dirty="0" err="1"/>
              <a:t>rowgroup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838200" y="3132961"/>
            <a:ext cx="8513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&gt;Numbers&lt;/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&gt;Evens&lt;/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&gt;Odds&lt;/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scope="row"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&gt;Sum&lt;/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BFAEB1-DE9E-1C49-A478-ACACBDDF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90" y="3423811"/>
            <a:ext cx="2311400" cy="23114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A2C9335D-B2C8-0643-B225-3F7870D5800B}"/>
              </a:ext>
            </a:extLst>
          </p:cNvPr>
          <p:cNvSpPr/>
          <p:nvPr/>
        </p:nvSpPr>
        <p:spPr>
          <a:xfrm rot="5400000">
            <a:off x="11018268" y="3054220"/>
            <a:ext cx="178172" cy="647481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6471079-2ABB-1342-8DEC-1C30850CF140}"/>
              </a:ext>
            </a:extLst>
          </p:cNvPr>
          <p:cNvSpPr/>
          <p:nvPr/>
        </p:nvSpPr>
        <p:spPr>
          <a:xfrm rot="5400000">
            <a:off x="10261523" y="3056640"/>
            <a:ext cx="178172" cy="647481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5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scope</a:t>
            </a:r>
            <a:r>
              <a:rPr lang="en-US" dirty="0"/>
              <a:t> attribute can be used on header cells to explicitly indicate if the header is for a column/row or group of columns/rows</a:t>
            </a:r>
          </a:p>
          <a:p>
            <a:pPr lvl="1"/>
            <a:r>
              <a:rPr lang="en-US" sz="2000" dirty="0"/>
              <a:t>Possible values: col, row, </a:t>
            </a:r>
            <a:r>
              <a:rPr lang="en-US" sz="2000" dirty="0" err="1"/>
              <a:t>colgroup</a:t>
            </a:r>
            <a:r>
              <a:rPr lang="en-US" sz="2000" dirty="0"/>
              <a:t>, </a:t>
            </a:r>
            <a:r>
              <a:rPr lang="en-US" sz="2000" dirty="0" err="1"/>
              <a:t>rowgroup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838200" y="3132961"/>
            <a:ext cx="8513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&gt;Numbers&lt;/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&gt;Evens&lt;/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&gt;Odds&lt;/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scope="row"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&gt;Sum&lt;/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BFAEB1-DE9E-1C49-A478-ACACBDDF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90" y="3423811"/>
            <a:ext cx="2311400" cy="23114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76471079-2ABB-1342-8DEC-1C30850CF140}"/>
              </a:ext>
            </a:extLst>
          </p:cNvPr>
          <p:cNvSpPr/>
          <p:nvPr/>
        </p:nvSpPr>
        <p:spPr>
          <a:xfrm>
            <a:off x="9037397" y="4748805"/>
            <a:ext cx="166381" cy="548409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6FACA18-8F51-B74A-9B09-11F5853F35BA}"/>
              </a:ext>
            </a:extLst>
          </p:cNvPr>
          <p:cNvSpPr/>
          <p:nvPr/>
        </p:nvSpPr>
        <p:spPr>
          <a:xfrm>
            <a:off x="9041119" y="4153947"/>
            <a:ext cx="166381" cy="548409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2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088F-60CD-0343-8DF1-0A7AC990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A84E-3705-9E46-9065-5F9E9E73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u="sng" dirty="0">
                <a:hlinkClick r:id="rId2"/>
              </a:rPr>
              <a:t>HTML table basics</a:t>
            </a:r>
            <a:r>
              <a:rPr lang="en-US" dirty="0"/>
              <a:t> </a:t>
            </a:r>
          </a:p>
          <a:p>
            <a:pPr fontAlgn="base"/>
            <a:r>
              <a:rPr lang="en-US" u="sng" dirty="0">
                <a:hlinkClick r:id="rId3"/>
              </a:rPr>
              <a:t>HTML Table advanced features and accessibility</a:t>
            </a:r>
            <a:r>
              <a:rPr lang="en-US" dirty="0"/>
              <a:t> </a:t>
            </a:r>
          </a:p>
          <a:p>
            <a:pPr fontAlgn="base"/>
            <a:r>
              <a:rPr lang="en-US" u="sng" dirty="0">
                <a:hlinkClick r:id="rId4"/>
              </a:rPr>
              <a:t>Your first form</a:t>
            </a:r>
            <a:r>
              <a:rPr lang="en-US" dirty="0"/>
              <a:t> </a:t>
            </a:r>
          </a:p>
          <a:p>
            <a:pPr fontAlgn="base"/>
            <a:r>
              <a:rPr lang="en-US" u="sng" dirty="0">
                <a:hlinkClick r:id="rId5"/>
              </a:rPr>
              <a:t>How to structure a web form</a:t>
            </a:r>
            <a:r>
              <a:rPr lang="en-US" dirty="0"/>
              <a:t> </a:t>
            </a:r>
          </a:p>
          <a:p>
            <a:pPr fontAlgn="base"/>
            <a:r>
              <a:rPr lang="en-US" u="sng" dirty="0">
                <a:hlinkClick r:id="rId6"/>
              </a:rPr>
              <a:t>Basic native form controls</a:t>
            </a:r>
            <a:r>
              <a:rPr lang="en-US" dirty="0"/>
              <a:t> </a:t>
            </a:r>
          </a:p>
          <a:p>
            <a:pPr fontAlgn="base"/>
            <a:r>
              <a:rPr lang="en-US" u="sng" dirty="0">
                <a:hlinkClick r:id="rId7"/>
              </a:rPr>
              <a:t>The HTML5 input types</a:t>
            </a:r>
            <a:r>
              <a:rPr lang="en-US" dirty="0"/>
              <a:t> </a:t>
            </a:r>
          </a:p>
          <a:p>
            <a:pPr fontAlgn="base"/>
            <a:r>
              <a:rPr lang="en-US" u="sng" dirty="0">
                <a:hlinkClick r:id="rId8"/>
              </a:rPr>
              <a:t>Other form controls</a:t>
            </a:r>
            <a:r>
              <a:rPr lang="en-US" dirty="0"/>
              <a:t> </a:t>
            </a:r>
          </a:p>
          <a:p>
            <a:pPr fontAlgn="base"/>
            <a:r>
              <a:rPr lang="en-US" u="sng" dirty="0">
                <a:hlinkClick r:id="rId9"/>
              </a:rPr>
              <a:t>Sending form data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is NOT the entire set of modules inside the Web Forms chapter in MDN.  There are some modules regarding form styling which will be covered later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202564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scope</a:t>
            </a:r>
            <a:r>
              <a:rPr lang="en-US" dirty="0"/>
              <a:t> attribute can be used on header cells to explicitly indicate if the header is for a column/row or group of columns/rows</a:t>
            </a:r>
          </a:p>
          <a:p>
            <a:pPr lvl="1"/>
            <a:r>
              <a:rPr lang="en-US" sz="2000" dirty="0"/>
              <a:t>Possible values: col, row, </a:t>
            </a:r>
            <a:r>
              <a:rPr lang="en-US" sz="2000" dirty="0" err="1"/>
              <a:t>colgroup</a:t>
            </a:r>
            <a:r>
              <a:rPr lang="en-US" sz="2000" dirty="0"/>
              <a:t>, </a:t>
            </a:r>
            <a:r>
              <a:rPr lang="en-US" sz="2000" dirty="0" err="1"/>
              <a:t>rowgroup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838200" y="3132961"/>
            <a:ext cx="8513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&gt;Numbers&lt;/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&gt;Squares&lt;/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scope="col"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&gt;Cubes&lt;/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&gt;Evens&lt;/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&gt;16&lt;/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&gt;64&lt;/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rowgroup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&gt;Odds&lt;/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&gt;27&lt;/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scope="row"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&gt;Sum&lt;/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BFAEB1-DE9E-1C49-A478-ACACBDDF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90" y="3423811"/>
            <a:ext cx="2311400" cy="23114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76471079-2ABB-1342-8DEC-1C30850CF140}"/>
              </a:ext>
            </a:extLst>
          </p:cNvPr>
          <p:cNvSpPr/>
          <p:nvPr/>
        </p:nvSpPr>
        <p:spPr>
          <a:xfrm>
            <a:off x="9038897" y="5348873"/>
            <a:ext cx="158093" cy="274161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3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E53-2DAE-8548-B97D-BC630562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C409-238A-4A4C-9F93-E6D40959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more flexibility is required than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dirty="0"/>
              <a:t> can provide</a:t>
            </a:r>
          </a:p>
          <a:p>
            <a:r>
              <a:rPr lang="en-US" dirty="0"/>
              <a:t>Alternate technique:</a:t>
            </a:r>
          </a:p>
          <a:p>
            <a:pPr lvl="1"/>
            <a:r>
              <a:rPr lang="en-US" dirty="0"/>
              <a:t>Give each header cell an </a:t>
            </a:r>
            <a:r>
              <a:rPr lang="en-US" dirty="0">
                <a:solidFill>
                  <a:schemeClr val="accent1"/>
                </a:solidFill>
              </a:rPr>
              <a:t>id</a:t>
            </a:r>
            <a:r>
              <a:rPr lang="en-US" dirty="0"/>
              <a:t> attribute</a:t>
            </a:r>
          </a:p>
          <a:p>
            <a:pPr lvl="2"/>
            <a:r>
              <a:rPr lang="en-US" dirty="0"/>
              <a:t>Value must be unique id on the page</a:t>
            </a:r>
          </a:p>
          <a:p>
            <a:pPr lvl="1"/>
            <a:r>
              <a:rPr lang="en-US" dirty="0"/>
              <a:t>Give each data cell a </a:t>
            </a:r>
            <a:r>
              <a:rPr lang="en-US" dirty="0">
                <a:solidFill>
                  <a:schemeClr val="accent6"/>
                </a:solidFill>
              </a:rPr>
              <a:t>header</a:t>
            </a:r>
            <a:r>
              <a:rPr lang="en-US" dirty="0"/>
              <a:t> attribute</a:t>
            </a:r>
          </a:p>
          <a:p>
            <a:pPr lvl="2"/>
            <a:r>
              <a:rPr lang="en-US" dirty="0"/>
              <a:t>Value is a space-separated list of the ids of the data cell’s headers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This technique is much more finicky—stick to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dirty="0">
                <a:solidFill>
                  <a:schemeClr val="accent2"/>
                </a:solidFill>
              </a:rPr>
              <a:t> if you can!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328A6-CDC6-0147-A451-0E2EFADBD06F}"/>
              </a:ext>
            </a:extLst>
          </p:cNvPr>
          <p:cNvSpPr txBox="1"/>
          <p:nvPr/>
        </p:nvSpPr>
        <p:spPr>
          <a:xfrm>
            <a:off x="1353207" y="4274563"/>
            <a:ext cx="8537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id="c1"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&gt;Col 1&lt;/</a:t>
            </a:r>
            <a:r>
              <a:rPr lang="en-CA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id="c2"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&gt;Col 2&lt;/</a:t>
            </a:r>
            <a:r>
              <a:rPr lang="en-CA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id="r1"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&gt;Row 1&lt;/</a:t>
            </a:r>
            <a:r>
              <a:rPr lang="en-CA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headers="</a:t>
            </a:r>
            <a:r>
              <a:rPr lang="en-CA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c2</a:t>
            </a:r>
            <a:r>
              <a:rPr lang="en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&gt;data&lt;/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929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3EC3-06A4-9343-9469-75AABB01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styling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4B93-D765-674B-8701-63B95218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specific columns using pure CSS can be annoying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colgroup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&lt;col&gt;</a:t>
            </a:r>
            <a:r>
              <a:rPr lang="en-US" dirty="0"/>
              <a:t> elements can be used to define sets of columns that can be targeted by CSS for styling</a:t>
            </a:r>
          </a:p>
          <a:p>
            <a:pPr lvl="1"/>
            <a:r>
              <a:rPr lang="en-US" dirty="0"/>
              <a:t>Non-visual element</a:t>
            </a:r>
          </a:p>
          <a:p>
            <a:pPr lvl="1"/>
            <a:r>
              <a:rPr lang="en-US" dirty="0"/>
              <a:t>Must come after &lt;caption&gt; and before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We will revisit these elements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226245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75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FB0E-69EF-334E-B0A0-87FD21D0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8316-BCED-864F-A8D1-4F65EC02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form of interaction on the web</a:t>
            </a:r>
          </a:p>
          <a:p>
            <a:r>
              <a:rPr lang="en-US" dirty="0"/>
              <a:t>Used to…</a:t>
            </a:r>
          </a:p>
          <a:p>
            <a:pPr lvl="1"/>
            <a:r>
              <a:rPr lang="en-US" dirty="0"/>
              <a:t>Send data to a server for processing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search term; contact/signup forms;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Update web page in some way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Append item to list; show/hide elements using a checkbox;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51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FB0E-69EF-334E-B0A0-87FD21D0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>
                <a:hlinkClick r:id="rId2"/>
              </a:rPr>
              <a:t>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8316-BCED-864F-A8D1-4F65EC02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&lt;form&gt;</a:t>
            </a:r>
            <a:r>
              <a:rPr lang="en-US" dirty="0"/>
              <a:t> element indicates that its content is a web form</a:t>
            </a:r>
          </a:p>
          <a:p>
            <a:pPr lvl="1"/>
            <a:r>
              <a:rPr lang="en-US" dirty="0"/>
              <a:t>Can contain any HTML</a:t>
            </a:r>
          </a:p>
          <a:p>
            <a:pPr lvl="1"/>
            <a:r>
              <a:rPr lang="en-US" dirty="0"/>
              <a:t>Usually contains interactive </a:t>
            </a:r>
            <a:r>
              <a:rPr lang="en-US" dirty="0">
                <a:solidFill>
                  <a:schemeClr val="accent6"/>
                </a:solidFill>
              </a:rPr>
              <a:t>form controls </a:t>
            </a:r>
            <a:r>
              <a:rPr lang="en-US" dirty="0"/>
              <a:t>that require user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C85D3-8280-3F43-A458-4D7B9F2977CB}"/>
              </a:ext>
            </a:extLst>
          </p:cNvPr>
          <p:cNvSpPr txBox="1"/>
          <p:nvPr/>
        </p:nvSpPr>
        <p:spPr>
          <a:xfrm>
            <a:off x="1282262" y="2984938"/>
            <a:ext cx="4998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FF4488F-06E1-DD43-B3E5-BEBC877B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4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ECF2-83B2-FD4A-B38E-0F116E7F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EE70-2F6E-0E4B-8EC7-86AD0BA8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Recall</a:t>
            </a:r>
            <a:r>
              <a:rPr lang="en-US" dirty="0"/>
              <a:t>: when you type a website URL into a web browser…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Browser requests</a:t>
            </a:r>
            <a:r>
              <a:rPr lang="en-US" baseline="30000" dirty="0"/>
              <a:t>*</a:t>
            </a:r>
            <a:r>
              <a:rPr lang="en-US" dirty="0"/>
              <a:t> from DNS the IP address for the domain’s host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Browser sends an HTTP request message</a:t>
            </a:r>
            <a:r>
              <a:rPr lang="en-US" baseline="30000" dirty="0"/>
              <a:t>*</a:t>
            </a:r>
            <a:r>
              <a:rPr lang="en-US" dirty="0"/>
              <a:t> to that IP address for the file specified in the URL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server accepts the request, it responds</a:t>
            </a:r>
            <a:r>
              <a:rPr lang="en-US" baseline="30000" dirty="0"/>
              <a:t>*</a:t>
            </a:r>
            <a:r>
              <a:rPr lang="en-US" dirty="0"/>
              <a:t> with an ”OK” message, then begins sending</a:t>
            </a:r>
            <a:r>
              <a:rPr lang="en-US" baseline="30000" dirty="0"/>
              <a:t>*</a:t>
            </a:r>
            <a:r>
              <a:rPr lang="en-US" dirty="0"/>
              <a:t> the file (and linked files) back to the browser in chunks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browser reassembles the data into an HTML document with its linked files (images, stylesheets, scripts), and displays it to the user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aseline="30000" dirty="0"/>
              <a:t>*</a:t>
            </a:r>
            <a:r>
              <a:rPr lang="en-US" dirty="0"/>
              <a:t>The data for requests and responses is transmitted using TCP/IP</a:t>
            </a:r>
          </a:p>
        </p:txBody>
      </p:sp>
    </p:spTree>
    <p:extLst>
      <p:ext uri="{BB962C8B-B14F-4D97-AF65-F5344CB8AC3E}">
        <p14:creationId xmlns:p14="http://schemas.microsoft.com/office/powerpoint/2010/main" val="35193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ECF2-83B2-FD4A-B38E-0F116E7F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EE70-2F6E-0E4B-8EC7-86AD0BA8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submit a web form the same process occurs, BUT</a:t>
            </a:r>
          </a:p>
          <a:p>
            <a:r>
              <a:rPr lang="en-US" dirty="0">
                <a:solidFill>
                  <a:schemeClr val="accent6"/>
                </a:solidFill>
              </a:rPr>
              <a:t>User-created data is included in the request</a:t>
            </a:r>
          </a:p>
        </p:txBody>
      </p:sp>
    </p:spTree>
    <p:extLst>
      <p:ext uri="{BB962C8B-B14F-4D97-AF65-F5344CB8AC3E}">
        <p14:creationId xmlns:p14="http://schemas.microsoft.com/office/powerpoint/2010/main" val="384824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C19C-E69F-A944-A6F1-70516307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55E9-5FCF-264B-8E16-61FD7309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 web form is submitted…</a:t>
            </a:r>
          </a:p>
          <a:p>
            <a:pPr lvl="1"/>
            <a:r>
              <a:rPr lang="en-US" dirty="0"/>
              <a:t>Browser makes an HTTP request to a target URL</a:t>
            </a:r>
          </a:p>
          <a:p>
            <a:pPr lvl="2"/>
            <a:r>
              <a:rPr lang="en-US" dirty="0"/>
              <a:t>URL can be specified using the </a:t>
            </a:r>
            <a:r>
              <a:rPr lang="en-US" sz="1600" b="1" dirty="0">
                <a:solidFill>
                  <a:schemeClr val="accent6"/>
                </a:solidFill>
                <a:latin typeface="Courier New"/>
                <a:cs typeface="Courier New"/>
              </a:rPr>
              <a:t>action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attribute on the &lt;form&gt; element</a:t>
            </a:r>
          </a:p>
          <a:p>
            <a:pPr lvl="2"/>
            <a:r>
              <a:rPr lang="en-US" dirty="0"/>
              <a:t>If no URL is specified, current URL is used (</a:t>
            </a:r>
            <a:r>
              <a:rPr lang="en-US" dirty="0" err="1"/>
              <a:t>ie</a:t>
            </a:r>
            <a:r>
              <a:rPr lang="en-US" dirty="0"/>
              <a:t>, the same page is requested again but this time with the form data included)</a:t>
            </a:r>
          </a:p>
          <a:p>
            <a:pPr lvl="1"/>
            <a:r>
              <a:rPr lang="en-US" dirty="0"/>
              <a:t>Request contains the user-submitted data</a:t>
            </a:r>
          </a:p>
          <a:p>
            <a:pPr lvl="2"/>
            <a:r>
              <a:rPr lang="en-US" dirty="0"/>
              <a:t>By default, data is transmitted as part of the request URL</a:t>
            </a:r>
          </a:p>
          <a:p>
            <a:pPr lvl="2"/>
            <a:r>
              <a:rPr lang="en-US" dirty="0"/>
              <a:t>Data can also be transmitted in the HTTP header</a:t>
            </a:r>
          </a:p>
          <a:p>
            <a:pPr lvl="1"/>
            <a:r>
              <a:rPr lang="en-US" dirty="0"/>
              <a:t>User-submitted data is processed</a:t>
            </a:r>
          </a:p>
          <a:p>
            <a:pPr lvl="1"/>
            <a:r>
              <a:rPr lang="en-US" dirty="0"/>
              <a:t>Response is usually a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75804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ECF2-83B2-FD4A-B38E-0F116E7F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6C9CBC-7C32-9946-BD43-D5EFAFAE5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196695"/>
              </p:ext>
            </p:extLst>
          </p:nvPr>
        </p:nvGraphicFramePr>
        <p:xfrm>
          <a:off x="838200" y="2501900"/>
          <a:ext cx="10515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398061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9764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9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in a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8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Streets connecting homes and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World Wide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 available in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3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 Control Protocol / Internet Protocol (TCP/IP)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Mail &amp; delivery trucks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 address for a home 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0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that translates “The gas station at the west end of town” into a real street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79454"/>
                  </a:ext>
                </a:extLst>
              </a:tr>
              <a:tr h="267576">
                <a:tc>
                  <a:txBody>
                    <a:bodyPr/>
                    <a:lstStyle/>
                    <a:p>
                      <a:r>
                        <a:rPr lang="en-US" dirty="0" err="1"/>
                        <a:t>HyperText</a:t>
                      </a:r>
                      <a:r>
                        <a:rPr lang="en-US" dirty="0"/>
                        <a:t> Transfer Protocol (HTTP)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formal system of mail-in forms that must be used to make orders for products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03900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C887D-A865-0149-8F15-36C8A0944F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Recall</a:t>
            </a:r>
            <a:r>
              <a:rPr lang="en-US" dirty="0"/>
              <a:t>: Analogy of the web as a city with homes and stores…</a:t>
            </a:r>
          </a:p>
        </p:txBody>
      </p:sp>
    </p:spTree>
    <p:extLst>
      <p:ext uri="{BB962C8B-B14F-4D97-AF65-F5344CB8AC3E}">
        <p14:creationId xmlns:p14="http://schemas.microsoft.com/office/powerpoint/2010/main" val="9861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E6D3-021A-084A-8F3F-E689638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113C-D2B3-7340-8892-ED857090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lesson you should be able to</a:t>
            </a:r>
          </a:p>
          <a:p>
            <a:r>
              <a:rPr lang="en-US" dirty="0"/>
              <a:t>Create accessible tables in HTML pages</a:t>
            </a:r>
          </a:p>
          <a:p>
            <a:r>
              <a:rPr lang="en-US" dirty="0"/>
              <a:t>Create accessible web forms in HTML pages</a:t>
            </a:r>
          </a:p>
          <a:p>
            <a:r>
              <a:rPr lang="en-US" dirty="0"/>
              <a:t>Use a variety of controls in web forms that provide client-side input constraints and validation</a:t>
            </a:r>
          </a:p>
          <a:p>
            <a:r>
              <a:rPr lang="en-US" dirty="0"/>
              <a:t>Explain how data from web forms is transmitted to a server back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48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>
                <a:hlinkClick r:id="rId2"/>
              </a:rPr>
              <a:t>HTTP messages</a:t>
            </a:r>
            <a:r>
              <a:rPr lang="en-US" dirty="0"/>
              <a:t>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picture containing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9205EDF-8F75-A543-9290-28C69A25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HTTP messages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A528B3-E363-014A-8F04-BA64E2328EA0}"/>
              </a:ext>
            </a:extLst>
          </p:cNvPr>
          <p:cNvSpPr/>
          <p:nvPr/>
        </p:nvSpPr>
        <p:spPr>
          <a:xfrm>
            <a:off x="838200" y="2396358"/>
            <a:ext cx="4669221" cy="738665"/>
          </a:xfrm>
          <a:custGeom>
            <a:avLst/>
            <a:gdLst>
              <a:gd name="connsiteX0" fmla="*/ 0 w 4669221"/>
              <a:gd name="connsiteY0" fmla="*/ 49542 h 738665"/>
              <a:gd name="connsiteX1" fmla="*/ 49542 w 4669221"/>
              <a:gd name="connsiteY1" fmla="*/ 0 h 738665"/>
              <a:gd name="connsiteX2" fmla="*/ 611016 w 4669221"/>
              <a:gd name="connsiteY2" fmla="*/ 0 h 738665"/>
              <a:gd name="connsiteX3" fmla="*/ 1218191 w 4669221"/>
              <a:gd name="connsiteY3" fmla="*/ 0 h 738665"/>
              <a:gd name="connsiteX4" fmla="*/ 1779665 w 4669221"/>
              <a:gd name="connsiteY4" fmla="*/ 0 h 738665"/>
              <a:gd name="connsiteX5" fmla="*/ 2478243 w 4669221"/>
              <a:gd name="connsiteY5" fmla="*/ 0 h 738665"/>
              <a:gd name="connsiteX6" fmla="*/ 3176821 w 4669221"/>
              <a:gd name="connsiteY6" fmla="*/ 0 h 738665"/>
              <a:gd name="connsiteX7" fmla="*/ 3921101 w 4669221"/>
              <a:gd name="connsiteY7" fmla="*/ 0 h 738665"/>
              <a:gd name="connsiteX8" fmla="*/ 4619679 w 4669221"/>
              <a:gd name="connsiteY8" fmla="*/ 0 h 738665"/>
              <a:gd name="connsiteX9" fmla="*/ 4669221 w 4669221"/>
              <a:gd name="connsiteY9" fmla="*/ 49542 h 738665"/>
              <a:gd name="connsiteX10" fmla="*/ 4669221 w 4669221"/>
              <a:gd name="connsiteY10" fmla="*/ 689123 h 738665"/>
              <a:gd name="connsiteX11" fmla="*/ 4619679 w 4669221"/>
              <a:gd name="connsiteY11" fmla="*/ 738665 h 738665"/>
              <a:gd name="connsiteX12" fmla="*/ 3966802 w 4669221"/>
              <a:gd name="connsiteY12" fmla="*/ 738665 h 738665"/>
              <a:gd name="connsiteX13" fmla="*/ 3313926 w 4669221"/>
              <a:gd name="connsiteY13" fmla="*/ 738665 h 738665"/>
              <a:gd name="connsiteX14" fmla="*/ 2661049 w 4669221"/>
              <a:gd name="connsiteY14" fmla="*/ 738665 h 738665"/>
              <a:gd name="connsiteX15" fmla="*/ 2099575 w 4669221"/>
              <a:gd name="connsiteY15" fmla="*/ 738665 h 738665"/>
              <a:gd name="connsiteX16" fmla="*/ 1355295 w 4669221"/>
              <a:gd name="connsiteY16" fmla="*/ 738665 h 738665"/>
              <a:gd name="connsiteX17" fmla="*/ 611016 w 4669221"/>
              <a:gd name="connsiteY17" fmla="*/ 738665 h 738665"/>
              <a:gd name="connsiteX18" fmla="*/ 49542 w 4669221"/>
              <a:gd name="connsiteY18" fmla="*/ 738665 h 738665"/>
              <a:gd name="connsiteX19" fmla="*/ 0 w 4669221"/>
              <a:gd name="connsiteY19" fmla="*/ 689123 h 738665"/>
              <a:gd name="connsiteX20" fmla="*/ 0 w 4669221"/>
              <a:gd name="connsiteY20" fmla="*/ 49542 h 73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69221" h="738665" extrusionOk="0">
                <a:moveTo>
                  <a:pt x="0" y="49542"/>
                </a:moveTo>
                <a:cubicBezTo>
                  <a:pt x="5172" y="22795"/>
                  <a:pt x="20573" y="-2164"/>
                  <a:pt x="49542" y="0"/>
                </a:cubicBezTo>
                <a:cubicBezTo>
                  <a:pt x="279942" y="25339"/>
                  <a:pt x="378100" y="-4044"/>
                  <a:pt x="611016" y="0"/>
                </a:cubicBezTo>
                <a:cubicBezTo>
                  <a:pt x="843932" y="4044"/>
                  <a:pt x="974774" y="-13764"/>
                  <a:pt x="1218191" y="0"/>
                </a:cubicBezTo>
                <a:cubicBezTo>
                  <a:pt x="1461609" y="13764"/>
                  <a:pt x="1660719" y="-9743"/>
                  <a:pt x="1779665" y="0"/>
                </a:cubicBezTo>
                <a:cubicBezTo>
                  <a:pt x="1898611" y="9743"/>
                  <a:pt x="2292868" y="31548"/>
                  <a:pt x="2478243" y="0"/>
                </a:cubicBezTo>
                <a:cubicBezTo>
                  <a:pt x="2663618" y="-31548"/>
                  <a:pt x="2987062" y="-23693"/>
                  <a:pt x="3176821" y="0"/>
                </a:cubicBezTo>
                <a:cubicBezTo>
                  <a:pt x="3366580" y="23693"/>
                  <a:pt x="3653923" y="24159"/>
                  <a:pt x="3921101" y="0"/>
                </a:cubicBezTo>
                <a:cubicBezTo>
                  <a:pt x="4188279" y="-24159"/>
                  <a:pt x="4428225" y="10816"/>
                  <a:pt x="4619679" y="0"/>
                </a:cubicBezTo>
                <a:cubicBezTo>
                  <a:pt x="4647480" y="-685"/>
                  <a:pt x="4673223" y="20310"/>
                  <a:pt x="4669221" y="49542"/>
                </a:cubicBezTo>
                <a:cubicBezTo>
                  <a:pt x="4670828" y="200407"/>
                  <a:pt x="4668792" y="421696"/>
                  <a:pt x="4669221" y="689123"/>
                </a:cubicBezTo>
                <a:cubicBezTo>
                  <a:pt x="4669172" y="713657"/>
                  <a:pt x="4644345" y="737820"/>
                  <a:pt x="4619679" y="738665"/>
                </a:cubicBezTo>
                <a:cubicBezTo>
                  <a:pt x="4304910" y="769095"/>
                  <a:pt x="4191435" y="724693"/>
                  <a:pt x="3966802" y="738665"/>
                </a:cubicBezTo>
                <a:cubicBezTo>
                  <a:pt x="3742169" y="752637"/>
                  <a:pt x="3618438" y="731668"/>
                  <a:pt x="3313926" y="738665"/>
                </a:cubicBezTo>
                <a:cubicBezTo>
                  <a:pt x="3009414" y="745662"/>
                  <a:pt x="2913566" y="717342"/>
                  <a:pt x="2661049" y="738665"/>
                </a:cubicBezTo>
                <a:cubicBezTo>
                  <a:pt x="2408532" y="759988"/>
                  <a:pt x="2269258" y="766151"/>
                  <a:pt x="2099575" y="738665"/>
                </a:cubicBezTo>
                <a:cubicBezTo>
                  <a:pt x="1929892" y="711179"/>
                  <a:pt x="1506695" y="723679"/>
                  <a:pt x="1355295" y="738665"/>
                </a:cubicBezTo>
                <a:cubicBezTo>
                  <a:pt x="1203895" y="753651"/>
                  <a:pt x="892666" y="770782"/>
                  <a:pt x="611016" y="738665"/>
                </a:cubicBezTo>
                <a:cubicBezTo>
                  <a:pt x="329366" y="706548"/>
                  <a:pt x="254163" y="727682"/>
                  <a:pt x="49542" y="738665"/>
                </a:cubicBezTo>
                <a:cubicBezTo>
                  <a:pt x="21220" y="739483"/>
                  <a:pt x="-3267" y="713275"/>
                  <a:pt x="0" y="689123"/>
                </a:cubicBezTo>
                <a:cubicBezTo>
                  <a:pt x="16707" y="498012"/>
                  <a:pt x="-27624" y="332188"/>
                  <a:pt x="0" y="49542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670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C0481-DBBA-E540-80EA-81D2148FAD97}"/>
              </a:ext>
            </a:extLst>
          </p:cNvPr>
          <p:cNvSpPr txBox="1"/>
          <p:nvPr/>
        </p:nvSpPr>
        <p:spPr>
          <a:xfrm>
            <a:off x="994134" y="3678128"/>
            <a:ext cx="49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Request message sent to server by client (browser)</a:t>
            </a:r>
          </a:p>
        </p:txBody>
      </p:sp>
    </p:spTree>
    <p:extLst>
      <p:ext uri="{BB962C8B-B14F-4D97-AF65-F5344CB8AC3E}">
        <p14:creationId xmlns:p14="http://schemas.microsoft.com/office/powerpoint/2010/main" val="2307748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HTTP messages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C0481-DBBA-E540-80EA-81D2148FAD97}"/>
              </a:ext>
            </a:extLst>
          </p:cNvPr>
          <p:cNvSpPr txBox="1"/>
          <p:nvPr/>
        </p:nvSpPr>
        <p:spPr>
          <a:xfrm>
            <a:off x="994134" y="3678128"/>
            <a:ext cx="509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Response message sent to client (browser) by server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72ED82-988D-9641-A0BD-B4B5A0964474}"/>
              </a:ext>
            </a:extLst>
          </p:cNvPr>
          <p:cNvSpPr/>
          <p:nvPr/>
        </p:nvSpPr>
        <p:spPr>
          <a:xfrm>
            <a:off x="6172200" y="2396358"/>
            <a:ext cx="5704490" cy="4293483"/>
          </a:xfrm>
          <a:custGeom>
            <a:avLst/>
            <a:gdLst>
              <a:gd name="connsiteX0" fmla="*/ 0 w 5704490"/>
              <a:gd name="connsiteY0" fmla="*/ 109269 h 4293483"/>
              <a:gd name="connsiteX1" fmla="*/ 109269 w 5704490"/>
              <a:gd name="connsiteY1" fmla="*/ 0 h 4293483"/>
              <a:gd name="connsiteX2" fmla="*/ 685294 w 5704490"/>
              <a:gd name="connsiteY2" fmla="*/ 0 h 4293483"/>
              <a:gd name="connsiteX3" fmla="*/ 1316178 w 5704490"/>
              <a:gd name="connsiteY3" fmla="*/ 0 h 4293483"/>
              <a:gd name="connsiteX4" fmla="*/ 1892203 w 5704490"/>
              <a:gd name="connsiteY4" fmla="*/ 0 h 4293483"/>
              <a:gd name="connsiteX5" fmla="*/ 2632807 w 5704490"/>
              <a:gd name="connsiteY5" fmla="*/ 0 h 4293483"/>
              <a:gd name="connsiteX6" fmla="*/ 3373410 w 5704490"/>
              <a:gd name="connsiteY6" fmla="*/ 0 h 4293483"/>
              <a:gd name="connsiteX7" fmla="*/ 4168873 w 5704490"/>
              <a:gd name="connsiteY7" fmla="*/ 0 h 4293483"/>
              <a:gd name="connsiteX8" fmla="*/ 4799758 w 5704490"/>
              <a:gd name="connsiteY8" fmla="*/ 0 h 4293483"/>
              <a:gd name="connsiteX9" fmla="*/ 5595221 w 5704490"/>
              <a:gd name="connsiteY9" fmla="*/ 0 h 4293483"/>
              <a:gd name="connsiteX10" fmla="*/ 5704490 w 5704490"/>
              <a:gd name="connsiteY10" fmla="*/ 109269 h 4293483"/>
              <a:gd name="connsiteX11" fmla="*/ 5704490 w 5704490"/>
              <a:gd name="connsiteY11" fmla="*/ 869925 h 4293483"/>
              <a:gd name="connsiteX12" fmla="*/ 5704490 w 5704490"/>
              <a:gd name="connsiteY12" fmla="*/ 1467584 h 4293483"/>
              <a:gd name="connsiteX13" fmla="*/ 5704490 w 5704490"/>
              <a:gd name="connsiteY13" fmla="*/ 2187491 h 4293483"/>
              <a:gd name="connsiteX14" fmla="*/ 5704490 w 5704490"/>
              <a:gd name="connsiteY14" fmla="*/ 2866648 h 4293483"/>
              <a:gd name="connsiteX15" fmla="*/ 5704490 w 5704490"/>
              <a:gd name="connsiteY15" fmla="*/ 3545806 h 4293483"/>
              <a:gd name="connsiteX16" fmla="*/ 5704490 w 5704490"/>
              <a:gd name="connsiteY16" fmla="*/ 4184214 h 4293483"/>
              <a:gd name="connsiteX17" fmla="*/ 5595221 w 5704490"/>
              <a:gd name="connsiteY17" fmla="*/ 4293483 h 4293483"/>
              <a:gd name="connsiteX18" fmla="*/ 5019196 w 5704490"/>
              <a:gd name="connsiteY18" fmla="*/ 4293483 h 4293483"/>
              <a:gd name="connsiteX19" fmla="*/ 4223733 w 5704490"/>
              <a:gd name="connsiteY19" fmla="*/ 4293483 h 4293483"/>
              <a:gd name="connsiteX20" fmla="*/ 3702568 w 5704490"/>
              <a:gd name="connsiteY20" fmla="*/ 4293483 h 4293483"/>
              <a:gd name="connsiteX21" fmla="*/ 3016824 w 5704490"/>
              <a:gd name="connsiteY21" fmla="*/ 4293483 h 4293483"/>
              <a:gd name="connsiteX22" fmla="*/ 2276220 w 5704490"/>
              <a:gd name="connsiteY22" fmla="*/ 4293483 h 4293483"/>
              <a:gd name="connsiteX23" fmla="*/ 1590476 w 5704490"/>
              <a:gd name="connsiteY23" fmla="*/ 4293483 h 4293483"/>
              <a:gd name="connsiteX24" fmla="*/ 959592 w 5704490"/>
              <a:gd name="connsiteY24" fmla="*/ 4293483 h 4293483"/>
              <a:gd name="connsiteX25" fmla="*/ 109269 w 5704490"/>
              <a:gd name="connsiteY25" fmla="*/ 4293483 h 4293483"/>
              <a:gd name="connsiteX26" fmla="*/ 0 w 5704490"/>
              <a:gd name="connsiteY26" fmla="*/ 4184214 h 4293483"/>
              <a:gd name="connsiteX27" fmla="*/ 0 w 5704490"/>
              <a:gd name="connsiteY27" fmla="*/ 3423558 h 4293483"/>
              <a:gd name="connsiteX28" fmla="*/ 0 w 5704490"/>
              <a:gd name="connsiteY28" fmla="*/ 2866648 h 4293483"/>
              <a:gd name="connsiteX29" fmla="*/ 0 w 5704490"/>
              <a:gd name="connsiteY29" fmla="*/ 2187491 h 4293483"/>
              <a:gd name="connsiteX30" fmla="*/ 0 w 5704490"/>
              <a:gd name="connsiteY30" fmla="*/ 1630582 h 4293483"/>
              <a:gd name="connsiteX31" fmla="*/ 0 w 5704490"/>
              <a:gd name="connsiteY31" fmla="*/ 1073673 h 4293483"/>
              <a:gd name="connsiteX32" fmla="*/ 0 w 5704490"/>
              <a:gd name="connsiteY32" fmla="*/ 109269 h 42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4490" h="4293483" extrusionOk="0">
                <a:moveTo>
                  <a:pt x="0" y="109269"/>
                </a:moveTo>
                <a:cubicBezTo>
                  <a:pt x="10652" y="50186"/>
                  <a:pt x="44105" y="-6479"/>
                  <a:pt x="109269" y="0"/>
                </a:cubicBezTo>
                <a:cubicBezTo>
                  <a:pt x="292697" y="-17883"/>
                  <a:pt x="523926" y="5419"/>
                  <a:pt x="685294" y="0"/>
                </a:cubicBezTo>
                <a:cubicBezTo>
                  <a:pt x="846663" y="-5419"/>
                  <a:pt x="1171207" y="22624"/>
                  <a:pt x="1316178" y="0"/>
                </a:cubicBezTo>
                <a:cubicBezTo>
                  <a:pt x="1461149" y="-22624"/>
                  <a:pt x="1676116" y="17676"/>
                  <a:pt x="1892203" y="0"/>
                </a:cubicBezTo>
                <a:cubicBezTo>
                  <a:pt x="2108291" y="-17676"/>
                  <a:pt x="2291094" y="12133"/>
                  <a:pt x="2632807" y="0"/>
                </a:cubicBezTo>
                <a:cubicBezTo>
                  <a:pt x="2974520" y="-12133"/>
                  <a:pt x="3152927" y="-4370"/>
                  <a:pt x="3373410" y="0"/>
                </a:cubicBezTo>
                <a:cubicBezTo>
                  <a:pt x="3593893" y="4370"/>
                  <a:pt x="3799234" y="11125"/>
                  <a:pt x="4168873" y="0"/>
                </a:cubicBezTo>
                <a:cubicBezTo>
                  <a:pt x="4538512" y="-11125"/>
                  <a:pt x="4599887" y="-1738"/>
                  <a:pt x="4799758" y="0"/>
                </a:cubicBezTo>
                <a:cubicBezTo>
                  <a:pt x="4999630" y="1738"/>
                  <a:pt x="5268149" y="-2460"/>
                  <a:pt x="5595221" y="0"/>
                </a:cubicBezTo>
                <a:cubicBezTo>
                  <a:pt x="5662545" y="8058"/>
                  <a:pt x="5712727" y="38674"/>
                  <a:pt x="5704490" y="109269"/>
                </a:cubicBezTo>
                <a:cubicBezTo>
                  <a:pt x="5697553" y="327339"/>
                  <a:pt x="5735070" y="618208"/>
                  <a:pt x="5704490" y="869925"/>
                </a:cubicBezTo>
                <a:cubicBezTo>
                  <a:pt x="5673910" y="1121642"/>
                  <a:pt x="5714912" y="1301641"/>
                  <a:pt x="5704490" y="1467584"/>
                </a:cubicBezTo>
                <a:cubicBezTo>
                  <a:pt x="5694068" y="1633527"/>
                  <a:pt x="5695952" y="2003696"/>
                  <a:pt x="5704490" y="2187491"/>
                </a:cubicBezTo>
                <a:cubicBezTo>
                  <a:pt x="5713028" y="2371286"/>
                  <a:pt x="5723693" y="2572596"/>
                  <a:pt x="5704490" y="2866648"/>
                </a:cubicBezTo>
                <a:cubicBezTo>
                  <a:pt x="5685287" y="3160700"/>
                  <a:pt x="5672889" y="3366764"/>
                  <a:pt x="5704490" y="3545806"/>
                </a:cubicBezTo>
                <a:cubicBezTo>
                  <a:pt x="5736091" y="3724848"/>
                  <a:pt x="5706728" y="3878687"/>
                  <a:pt x="5704490" y="4184214"/>
                </a:cubicBezTo>
                <a:cubicBezTo>
                  <a:pt x="5707873" y="4243251"/>
                  <a:pt x="5655466" y="4300271"/>
                  <a:pt x="5595221" y="4293483"/>
                </a:cubicBezTo>
                <a:cubicBezTo>
                  <a:pt x="5326803" y="4296966"/>
                  <a:pt x="5295053" y="4288459"/>
                  <a:pt x="5019196" y="4293483"/>
                </a:cubicBezTo>
                <a:cubicBezTo>
                  <a:pt x="4743340" y="4298507"/>
                  <a:pt x="4535577" y="4309511"/>
                  <a:pt x="4223733" y="4293483"/>
                </a:cubicBezTo>
                <a:cubicBezTo>
                  <a:pt x="3911889" y="4277455"/>
                  <a:pt x="3948278" y="4304272"/>
                  <a:pt x="3702568" y="4293483"/>
                </a:cubicBezTo>
                <a:cubicBezTo>
                  <a:pt x="3456859" y="4282694"/>
                  <a:pt x="3318711" y="4289899"/>
                  <a:pt x="3016824" y="4293483"/>
                </a:cubicBezTo>
                <a:cubicBezTo>
                  <a:pt x="2714937" y="4297067"/>
                  <a:pt x="2464986" y="4289018"/>
                  <a:pt x="2276220" y="4293483"/>
                </a:cubicBezTo>
                <a:cubicBezTo>
                  <a:pt x="2087454" y="4297948"/>
                  <a:pt x="1824297" y="4295233"/>
                  <a:pt x="1590476" y="4293483"/>
                </a:cubicBezTo>
                <a:cubicBezTo>
                  <a:pt x="1356655" y="4291733"/>
                  <a:pt x="1146379" y="4291044"/>
                  <a:pt x="959592" y="4293483"/>
                </a:cubicBezTo>
                <a:cubicBezTo>
                  <a:pt x="772805" y="4295922"/>
                  <a:pt x="400898" y="4307082"/>
                  <a:pt x="109269" y="4293483"/>
                </a:cubicBezTo>
                <a:cubicBezTo>
                  <a:pt x="53569" y="4286512"/>
                  <a:pt x="-1161" y="4243712"/>
                  <a:pt x="0" y="4184214"/>
                </a:cubicBezTo>
                <a:cubicBezTo>
                  <a:pt x="1082" y="3823718"/>
                  <a:pt x="-13748" y="3687539"/>
                  <a:pt x="0" y="3423558"/>
                </a:cubicBezTo>
                <a:cubicBezTo>
                  <a:pt x="13748" y="3159577"/>
                  <a:pt x="10020" y="3006605"/>
                  <a:pt x="0" y="2866648"/>
                </a:cubicBezTo>
                <a:cubicBezTo>
                  <a:pt x="-10020" y="2726691"/>
                  <a:pt x="-28648" y="2389004"/>
                  <a:pt x="0" y="2187491"/>
                </a:cubicBezTo>
                <a:cubicBezTo>
                  <a:pt x="28648" y="1985978"/>
                  <a:pt x="-14284" y="1850736"/>
                  <a:pt x="0" y="1630582"/>
                </a:cubicBezTo>
                <a:cubicBezTo>
                  <a:pt x="14284" y="1410428"/>
                  <a:pt x="-2549" y="1209851"/>
                  <a:pt x="0" y="1073673"/>
                </a:cubicBezTo>
                <a:cubicBezTo>
                  <a:pt x="2549" y="937495"/>
                  <a:pt x="-7912" y="502721"/>
                  <a:pt x="0" y="10926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254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4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HTTP messages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885AA-765D-0B40-9181-3B09FD53ABE7}"/>
              </a:ext>
            </a:extLst>
          </p:cNvPr>
          <p:cNvSpPr/>
          <p:nvPr/>
        </p:nvSpPr>
        <p:spPr>
          <a:xfrm>
            <a:off x="838200" y="2396358"/>
            <a:ext cx="4669221" cy="738665"/>
          </a:xfrm>
          <a:custGeom>
            <a:avLst/>
            <a:gdLst>
              <a:gd name="connsiteX0" fmla="*/ 0 w 4669221"/>
              <a:gd name="connsiteY0" fmla="*/ 49542 h 738665"/>
              <a:gd name="connsiteX1" fmla="*/ 49542 w 4669221"/>
              <a:gd name="connsiteY1" fmla="*/ 0 h 738665"/>
              <a:gd name="connsiteX2" fmla="*/ 611016 w 4669221"/>
              <a:gd name="connsiteY2" fmla="*/ 0 h 738665"/>
              <a:gd name="connsiteX3" fmla="*/ 1218191 w 4669221"/>
              <a:gd name="connsiteY3" fmla="*/ 0 h 738665"/>
              <a:gd name="connsiteX4" fmla="*/ 1779665 w 4669221"/>
              <a:gd name="connsiteY4" fmla="*/ 0 h 738665"/>
              <a:gd name="connsiteX5" fmla="*/ 2478243 w 4669221"/>
              <a:gd name="connsiteY5" fmla="*/ 0 h 738665"/>
              <a:gd name="connsiteX6" fmla="*/ 3176821 w 4669221"/>
              <a:gd name="connsiteY6" fmla="*/ 0 h 738665"/>
              <a:gd name="connsiteX7" fmla="*/ 3921101 w 4669221"/>
              <a:gd name="connsiteY7" fmla="*/ 0 h 738665"/>
              <a:gd name="connsiteX8" fmla="*/ 4619679 w 4669221"/>
              <a:gd name="connsiteY8" fmla="*/ 0 h 738665"/>
              <a:gd name="connsiteX9" fmla="*/ 4669221 w 4669221"/>
              <a:gd name="connsiteY9" fmla="*/ 49542 h 738665"/>
              <a:gd name="connsiteX10" fmla="*/ 4669221 w 4669221"/>
              <a:gd name="connsiteY10" fmla="*/ 689123 h 738665"/>
              <a:gd name="connsiteX11" fmla="*/ 4619679 w 4669221"/>
              <a:gd name="connsiteY11" fmla="*/ 738665 h 738665"/>
              <a:gd name="connsiteX12" fmla="*/ 3966802 w 4669221"/>
              <a:gd name="connsiteY12" fmla="*/ 738665 h 738665"/>
              <a:gd name="connsiteX13" fmla="*/ 3313926 w 4669221"/>
              <a:gd name="connsiteY13" fmla="*/ 738665 h 738665"/>
              <a:gd name="connsiteX14" fmla="*/ 2661049 w 4669221"/>
              <a:gd name="connsiteY14" fmla="*/ 738665 h 738665"/>
              <a:gd name="connsiteX15" fmla="*/ 2099575 w 4669221"/>
              <a:gd name="connsiteY15" fmla="*/ 738665 h 738665"/>
              <a:gd name="connsiteX16" fmla="*/ 1355295 w 4669221"/>
              <a:gd name="connsiteY16" fmla="*/ 738665 h 738665"/>
              <a:gd name="connsiteX17" fmla="*/ 611016 w 4669221"/>
              <a:gd name="connsiteY17" fmla="*/ 738665 h 738665"/>
              <a:gd name="connsiteX18" fmla="*/ 49542 w 4669221"/>
              <a:gd name="connsiteY18" fmla="*/ 738665 h 738665"/>
              <a:gd name="connsiteX19" fmla="*/ 0 w 4669221"/>
              <a:gd name="connsiteY19" fmla="*/ 689123 h 738665"/>
              <a:gd name="connsiteX20" fmla="*/ 0 w 4669221"/>
              <a:gd name="connsiteY20" fmla="*/ 49542 h 73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69221" h="738665" extrusionOk="0">
                <a:moveTo>
                  <a:pt x="0" y="49542"/>
                </a:moveTo>
                <a:cubicBezTo>
                  <a:pt x="5172" y="22795"/>
                  <a:pt x="20573" y="-2164"/>
                  <a:pt x="49542" y="0"/>
                </a:cubicBezTo>
                <a:cubicBezTo>
                  <a:pt x="279942" y="25339"/>
                  <a:pt x="378100" y="-4044"/>
                  <a:pt x="611016" y="0"/>
                </a:cubicBezTo>
                <a:cubicBezTo>
                  <a:pt x="843932" y="4044"/>
                  <a:pt x="974774" y="-13764"/>
                  <a:pt x="1218191" y="0"/>
                </a:cubicBezTo>
                <a:cubicBezTo>
                  <a:pt x="1461609" y="13764"/>
                  <a:pt x="1660719" y="-9743"/>
                  <a:pt x="1779665" y="0"/>
                </a:cubicBezTo>
                <a:cubicBezTo>
                  <a:pt x="1898611" y="9743"/>
                  <a:pt x="2292868" y="31548"/>
                  <a:pt x="2478243" y="0"/>
                </a:cubicBezTo>
                <a:cubicBezTo>
                  <a:pt x="2663618" y="-31548"/>
                  <a:pt x="2987062" y="-23693"/>
                  <a:pt x="3176821" y="0"/>
                </a:cubicBezTo>
                <a:cubicBezTo>
                  <a:pt x="3366580" y="23693"/>
                  <a:pt x="3653923" y="24159"/>
                  <a:pt x="3921101" y="0"/>
                </a:cubicBezTo>
                <a:cubicBezTo>
                  <a:pt x="4188279" y="-24159"/>
                  <a:pt x="4428225" y="10816"/>
                  <a:pt x="4619679" y="0"/>
                </a:cubicBezTo>
                <a:cubicBezTo>
                  <a:pt x="4647480" y="-685"/>
                  <a:pt x="4673223" y="20310"/>
                  <a:pt x="4669221" y="49542"/>
                </a:cubicBezTo>
                <a:cubicBezTo>
                  <a:pt x="4670828" y="200407"/>
                  <a:pt x="4668792" y="421696"/>
                  <a:pt x="4669221" y="689123"/>
                </a:cubicBezTo>
                <a:cubicBezTo>
                  <a:pt x="4669172" y="713657"/>
                  <a:pt x="4644345" y="737820"/>
                  <a:pt x="4619679" y="738665"/>
                </a:cubicBezTo>
                <a:cubicBezTo>
                  <a:pt x="4304910" y="769095"/>
                  <a:pt x="4191435" y="724693"/>
                  <a:pt x="3966802" y="738665"/>
                </a:cubicBezTo>
                <a:cubicBezTo>
                  <a:pt x="3742169" y="752637"/>
                  <a:pt x="3618438" y="731668"/>
                  <a:pt x="3313926" y="738665"/>
                </a:cubicBezTo>
                <a:cubicBezTo>
                  <a:pt x="3009414" y="745662"/>
                  <a:pt x="2913566" y="717342"/>
                  <a:pt x="2661049" y="738665"/>
                </a:cubicBezTo>
                <a:cubicBezTo>
                  <a:pt x="2408532" y="759988"/>
                  <a:pt x="2269258" y="766151"/>
                  <a:pt x="2099575" y="738665"/>
                </a:cubicBezTo>
                <a:cubicBezTo>
                  <a:pt x="1929892" y="711179"/>
                  <a:pt x="1506695" y="723679"/>
                  <a:pt x="1355295" y="738665"/>
                </a:cubicBezTo>
                <a:cubicBezTo>
                  <a:pt x="1203895" y="753651"/>
                  <a:pt x="892666" y="770782"/>
                  <a:pt x="611016" y="738665"/>
                </a:cubicBezTo>
                <a:cubicBezTo>
                  <a:pt x="329366" y="706548"/>
                  <a:pt x="254163" y="727682"/>
                  <a:pt x="49542" y="738665"/>
                </a:cubicBezTo>
                <a:cubicBezTo>
                  <a:pt x="21220" y="739483"/>
                  <a:pt x="-3267" y="713275"/>
                  <a:pt x="0" y="689123"/>
                </a:cubicBezTo>
                <a:cubicBezTo>
                  <a:pt x="16707" y="498012"/>
                  <a:pt x="-27624" y="332188"/>
                  <a:pt x="0" y="49542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670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81FB5E-95CF-6A4D-902B-8CB61035EAA6}"/>
              </a:ext>
            </a:extLst>
          </p:cNvPr>
          <p:cNvSpPr/>
          <p:nvPr/>
        </p:nvSpPr>
        <p:spPr>
          <a:xfrm>
            <a:off x="6172200" y="2396358"/>
            <a:ext cx="4669221" cy="1839311"/>
          </a:xfrm>
          <a:custGeom>
            <a:avLst/>
            <a:gdLst>
              <a:gd name="connsiteX0" fmla="*/ 0 w 4669221"/>
              <a:gd name="connsiteY0" fmla="*/ 123363 h 1839311"/>
              <a:gd name="connsiteX1" fmla="*/ 123363 w 4669221"/>
              <a:gd name="connsiteY1" fmla="*/ 0 h 1839311"/>
              <a:gd name="connsiteX2" fmla="*/ 666698 w 4669221"/>
              <a:gd name="connsiteY2" fmla="*/ 0 h 1839311"/>
              <a:gd name="connsiteX3" fmla="*/ 1254258 w 4669221"/>
              <a:gd name="connsiteY3" fmla="*/ 0 h 1839311"/>
              <a:gd name="connsiteX4" fmla="*/ 1797593 w 4669221"/>
              <a:gd name="connsiteY4" fmla="*/ 0 h 1839311"/>
              <a:gd name="connsiteX5" fmla="*/ 2473603 w 4669221"/>
              <a:gd name="connsiteY5" fmla="*/ 0 h 1839311"/>
              <a:gd name="connsiteX6" fmla="*/ 3149613 w 4669221"/>
              <a:gd name="connsiteY6" fmla="*/ 0 h 1839311"/>
              <a:gd name="connsiteX7" fmla="*/ 3869848 w 4669221"/>
              <a:gd name="connsiteY7" fmla="*/ 0 h 1839311"/>
              <a:gd name="connsiteX8" fmla="*/ 4545858 w 4669221"/>
              <a:gd name="connsiteY8" fmla="*/ 0 h 1839311"/>
              <a:gd name="connsiteX9" fmla="*/ 4669221 w 4669221"/>
              <a:gd name="connsiteY9" fmla="*/ 123363 h 1839311"/>
              <a:gd name="connsiteX10" fmla="*/ 4669221 w 4669221"/>
              <a:gd name="connsiteY10" fmla="*/ 606447 h 1839311"/>
              <a:gd name="connsiteX11" fmla="*/ 4669221 w 4669221"/>
              <a:gd name="connsiteY11" fmla="*/ 1121383 h 1839311"/>
              <a:gd name="connsiteX12" fmla="*/ 4669221 w 4669221"/>
              <a:gd name="connsiteY12" fmla="*/ 1715948 h 1839311"/>
              <a:gd name="connsiteX13" fmla="*/ 4545858 w 4669221"/>
              <a:gd name="connsiteY13" fmla="*/ 1839311 h 1839311"/>
              <a:gd name="connsiteX14" fmla="*/ 4046748 w 4669221"/>
              <a:gd name="connsiteY14" fmla="*/ 1839311 h 1839311"/>
              <a:gd name="connsiteX15" fmla="*/ 3503413 w 4669221"/>
              <a:gd name="connsiteY15" fmla="*/ 1839311 h 1839311"/>
              <a:gd name="connsiteX16" fmla="*/ 2783178 w 4669221"/>
              <a:gd name="connsiteY16" fmla="*/ 1839311 h 1839311"/>
              <a:gd name="connsiteX17" fmla="*/ 2062943 w 4669221"/>
              <a:gd name="connsiteY17" fmla="*/ 1839311 h 1839311"/>
              <a:gd name="connsiteX18" fmla="*/ 1431158 w 4669221"/>
              <a:gd name="connsiteY18" fmla="*/ 1839311 h 1839311"/>
              <a:gd name="connsiteX19" fmla="*/ 710923 w 4669221"/>
              <a:gd name="connsiteY19" fmla="*/ 1839311 h 1839311"/>
              <a:gd name="connsiteX20" fmla="*/ 123363 w 4669221"/>
              <a:gd name="connsiteY20" fmla="*/ 1839311 h 1839311"/>
              <a:gd name="connsiteX21" fmla="*/ 0 w 4669221"/>
              <a:gd name="connsiteY21" fmla="*/ 1715948 h 1839311"/>
              <a:gd name="connsiteX22" fmla="*/ 0 w 4669221"/>
              <a:gd name="connsiteY22" fmla="*/ 1232864 h 1839311"/>
              <a:gd name="connsiteX23" fmla="*/ 0 w 4669221"/>
              <a:gd name="connsiteY23" fmla="*/ 717928 h 1839311"/>
              <a:gd name="connsiteX24" fmla="*/ 0 w 4669221"/>
              <a:gd name="connsiteY24" fmla="*/ 123363 h 183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69221" h="1839311" extrusionOk="0">
                <a:moveTo>
                  <a:pt x="0" y="123363"/>
                </a:moveTo>
                <a:cubicBezTo>
                  <a:pt x="9341" y="56340"/>
                  <a:pt x="53131" y="-2825"/>
                  <a:pt x="123363" y="0"/>
                </a:cubicBezTo>
                <a:cubicBezTo>
                  <a:pt x="363393" y="-10762"/>
                  <a:pt x="421937" y="-470"/>
                  <a:pt x="666698" y="0"/>
                </a:cubicBezTo>
                <a:cubicBezTo>
                  <a:pt x="911460" y="470"/>
                  <a:pt x="1004558" y="-28572"/>
                  <a:pt x="1254258" y="0"/>
                </a:cubicBezTo>
                <a:cubicBezTo>
                  <a:pt x="1503958" y="28572"/>
                  <a:pt x="1583309" y="-10941"/>
                  <a:pt x="1797593" y="0"/>
                </a:cubicBezTo>
                <a:cubicBezTo>
                  <a:pt x="2011878" y="10941"/>
                  <a:pt x="2158381" y="-6925"/>
                  <a:pt x="2473603" y="0"/>
                </a:cubicBezTo>
                <a:cubicBezTo>
                  <a:pt x="2788825" y="6925"/>
                  <a:pt x="2966328" y="9752"/>
                  <a:pt x="3149613" y="0"/>
                </a:cubicBezTo>
                <a:cubicBezTo>
                  <a:pt x="3332898" y="-9752"/>
                  <a:pt x="3658233" y="10053"/>
                  <a:pt x="3869848" y="0"/>
                </a:cubicBezTo>
                <a:cubicBezTo>
                  <a:pt x="4081464" y="-10053"/>
                  <a:pt x="4360928" y="16179"/>
                  <a:pt x="4545858" y="0"/>
                </a:cubicBezTo>
                <a:cubicBezTo>
                  <a:pt x="4621913" y="-12335"/>
                  <a:pt x="4680555" y="49931"/>
                  <a:pt x="4669221" y="123363"/>
                </a:cubicBezTo>
                <a:cubicBezTo>
                  <a:pt x="4688249" y="260302"/>
                  <a:pt x="4676643" y="500053"/>
                  <a:pt x="4669221" y="606447"/>
                </a:cubicBezTo>
                <a:cubicBezTo>
                  <a:pt x="4661799" y="712841"/>
                  <a:pt x="4690500" y="887155"/>
                  <a:pt x="4669221" y="1121383"/>
                </a:cubicBezTo>
                <a:cubicBezTo>
                  <a:pt x="4647942" y="1355611"/>
                  <a:pt x="4697422" y="1554763"/>
                  <a:pt x="4669221" y="1715948"/>
                </a:cubicBezTo>
                <a:cubicBezTo>
                  <a:pt x="4674376" y="1781178"/>
                  <a:pt x="4621916" y="1840323"/>
                  <a:pt x="4545858" y="1839311"/>
                </a:cubicBezTo>
                <a:cubicBezTo>
                  <a:pt x="4359056" y="1851928"/>
                  <a:pt x="4174636" y="1852005"/>
                  <a:pt x="4046748" y="1839311"/>
                </a:cubicBezTo>
                <a:cubicBezTo>
                  <a:pt x="3918860" y="1826618"/>
                  <a:pt x="3740809" y="1812528"/>
                  <a:pt x="3503413" y="1839311"/>
                </a:cubicBezTo>
                <a:cubicBezTo>
                  <a:pt x="3266017" y="1866094"/>
                  <a:pt x="3036477" y="1862616"/>
                  <a:pt x="2783178" y="1839311"/>
                </a:cubicBezTo>
                <a:cubicBezTo>
                  <a:pt x="2529879" y="1816006"/>
                  <a:pt x="2331542" y="1873168"/>
                  <a:pt x="2062943" y="1839311"/>
                </a:cubicBezTo>
                <a:cubicBezTo>
                  <a:pt x="1794344" y="1805454"/>
                  <a:pt x="1560215" y="1858195"/>
                  <a:pt x="1431158" y="1839311"/>
                </a:cubicBezTo>
                <a:cubicBezTo>
                  <a:pt x="1302102" y="1820427"/>
                  <a:pt x="986822" y="1828306"/>
                  <a:pt x="710923" y="1839311"/>
                </a:cubicBezTo>
                <a:cubicBezTo>
                  <a:pt x="435024" y="1850316"/>
                  <a:pt x="286695" y="1812894"/>
                  <a:pt x="123363" y="1839311"/>
                </a:cubicBezTo>
                <a:cubicBezTo>
                  <a:pt x="63800" y="1838524"/>
                  <a:pt x="8321" y="1785795"/>
                  <a:pt x="0" y="1715948"/>
                </a:cubicBezTo>
                <a:cubicBezTo>
                  <a:pt x="-10921" y="1497954"/>
                  <a:pt x="18019" y="1425456"/>
                  <a:pt x="0" y="1232864"/>
                </a:cubicBezTo>
                <a:cubicBezTo>
                  <a:pt x="-18019" y="1040272"/>
                  <a:pt x="-13610" y="823601"/>
                  <a:pt x="0" y="717928"/>
                </a:cubicBezTo>
                <a:cubicBezTo>
                  <a:pt x="13610" y="612255"/>
                  <a:pt x="-28564" y="295178"/>
                  <a:pt x="0" y="123363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670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4" y="3678128"/>
            <a:ext cx="2557495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HTTP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Contains meta data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Mostly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4290597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HTTP messages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885AA-765D-0B40-9181-3B09FD53ABE7}"/>
              </a:ext>
            </a:extLst>
          </p:cNvPr>
          <p:cNvSpPr/>
          <p:nvPr/>
        </p:nvSpPr>
        <p:spPr>
          <a:xfrm>
            <a:off x="838201" y="2396359"/>
            <a:ext cx="370490" cy="220718"/>
          </a:xfrm>
          <a:custGeom>
            <a:avLst/>
            <a:gdLst>
              <a:gd name="connsiteX0" fmla="*/ 0 w 370490"/>
              <a:gd name="connsiteY0" fmla="*/ 14804 h 220718"/>
              <a:gd name="connsiteX1" fmla="*/ 14804 w 370490"/>
              <a:gd name="connsiteY1" fmla="*/ 0 h 220718"/>
              <a:gd name="connsiteX2" fmla="*/ 355686 w 370490"/>
              <a:gd name="connsiteY2" fmla="*/ 0 h 220718"/>
              <a:gd name="connsiteX3" fmla="*/ 370490 w 370490"/>
              <a:gd name="connsiteY3" fmla="*/ 14804 h 220718"/>
              <a:gd name="connsiteX4" fmla="*/ 370490 w 370490"/>
              <a:gd name="connsiteY4" fmla="*/ 205914 h 220718"/>
              <a:gd name="connsiteX5" fmla="*/ 355686 w 370490"/>
              <a:gd name="connsiteY5" fmla="*/ 220718 h 220718"/>
              <a:gd name="connsiteX6" fmla="*/ 14804 w 370490"/>
              <a:gd name="connsiteY6" fmla="*/ 220718 h 220718"/>
              <a:gd name="connsiteX7" fmla="*/ 0 w 370490"/>
              <a:gd name="connsiteY7" fmla="*/ 205914 h 220718"/>
              <a:gd name="connsiteX8" fmla="*/ 0 w 370490"/>
              <a:gd name="connsiteY8" fmla="*/ 14804 h 2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490" h="220718" extrusionOk="0">
                <a:moveTo>
                  <a:pt x="0" y="14804"/>
                </a:moveTo>
                <a:cubicBezTo>
                  <a:pt x="774" y="6720"/>
                  <a:pt x="6319" y="-416"/>
                  <a:pt x="14804" y="0"/>
                </a:cubicBezTo>
                <a:cubicBezTo>
                  <a:pt x="118446" y="-5125"/>
                  <a:pt x="283098" y="-10395"/>
                  <a:pt x="355686" y="0"/>
                </a:cubicBezTo>
                <a:cubicBezTo>
                  <a:pt x="364311" y="-81"/>
                  <a:pt x="371122" y="6313"/>
                  <a:pt x="370490" y="14804"/>
                </a:cubicBezTo>
                <a:cubicBezTo>
                  <a:pt x="370097" y="99052"/>
                  <a:pt x="362492" y="166392"/>
                  <a:pt x="370490" y="205914"/>
                </a:cubicBezTo>
                <a:cubicBezTo>
                  <a:pt x="371993" y="214433"/>
                  <a:pt x="364843" y="219539"/>
                  <a:pt x="355686" y="220718"/>
                </a:cubicBezTo>
                <a:cubicBezTo>
                  <a:pt x="210913" y="236306"/>
                  <a:pt x="100933" y="226502"/>
                  <a:pt x="14804" y="220718"/>
                </a:cubicBezTo>
                <a:cubicBezTo>
                  <a:pt x="7251" y="219748"/>
                  <a:pt x="1775" y="213260"/>
                  <a:pt x="0" y="205914"/>
                </a:cubicBezTo>
                <a:cubicBezTo>
                  <a:pt x="2605" y="121582"/>
                  <a:pt x="-8925" y="82472"/>
                  <a:pt x="0" y="14804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670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4" y="3678128"/>
            <a:ext cx="502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Browser default is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There are other methods such as POST, which is often used in web forms</a:t>
            </a:r>
          </a:p>
        </p:txBody>
      </p:sp>
    </p:spTree>
    <p:extLst>
      <p:ext uri="{BB962C8B-B14F-4D97-AF65-F5344CB8AC3E}">
        <p14:creationId xmlns:p14="http://schemas.microsoft.com/office/powerpoint/2010/main" val="296357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HTTP messages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885AA-765D-0B40-9181-3B09FD53ABE7}"/>
              </a:ext>
            </a:extLst>
          </p:cNvPr>
          <p:cNvSpPr/>
          <p:nvPr/>
        </p:nvSpPr>
        <p:spPr>
          <a:xfrm>
            <a:off x="1216572" y="2406868"/>
            <a:ext cx="1421525" cy="220718"/>
          </a:xfrm>
          <a:custGeom>
            <a:avLst/>
            <a:gdLst>
              <a:gd name="connsiteX0" fmla="*/ 0 w 1421525"/>
              <a:gd name="connsiteY0" fmla="*/ 14804 h 220718"/>
              <a:gd name="connsiteX1" fmla="*/ 14804 w 1421525"/>
              <a:gd name="connsiteY1" fmla="*/ 0 h 220718"/>
              <a:gd name="connsiteX2" fmla="*/ 682924 w 1421525"/>
              <a:gd name="connsiteY2" fmla="*/ 0 h 220718"/>
              <a:gd name="connsiteX3" fmla="*/ 1406721 w 1421525"/>
              <a:gd name="connsiteY3" fmla="*/ 0 h 220718"/>
              <a:gd name="connsiteX4" fmla="*/ 1421525 w 1421525"/>
              <a:gd name="connsiteY4" fmla="*/ 14804 h 220718"/>
              <a:gd name="connsiteX5" fmla="*/ 1421525 w 1421525"/>
              <a:gd name="connsiteY5" fmla="*/ 205914 h 220718"/>
              <a:gd name="connsiteX6" fmla="*/ 1406721 w 1421525"/>
              <a:gd name="connsiteY6" fmla="*/ 220718 h 220718"/>
              <a:gd name="connsiteX7" fmla="*/ 682924 w 1421525"/>
              <a:gd name="connsiteY7" fmla="*/ 220718 h 220718"/>
              <a:gd name="connsiteX8" fmla="*/ 14804 w 1421525"/>
              <a:gd name="connsiteY8" fmla="*/ 220718 h 220718"/>
              <a:gd name="connsiteX9" fmla="*/ 0 w 1421525"/>
              <a:gd name="connsiteY9" fmla="*/ 205914 h 220718"/>
              <a:gd name="connsiteX10" fmla="*/ 0 w 1421525"/>
              <a:gd name="connsiteY10" fmla="*/ 14804 h 2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1525" h="220718" extrusionOk="0">
                <a:moveTo>
                  <a:pt x="0" y="14804"/>
                </a:moveTo>
                <a:cubicBezTo>
                  <a:pt x="774" y="6720"/>
                  <a:pt x="6319" y="-416"/>
                  <a:pt x="14804" y="0"/>
                </a:cubicBezTo>
                <a:cubicBezTo>
                  <a:pt x="237280" y="15232"/>
                  <a:pt x="441446" y="11966"/>
                  <a:pt x="682924" y="0"/>
                </a:cubicBezTo>
                <a:cubicBezTo>
                  <a:pt x="924402" y="-11966"/>
                  <a:pt x="1170108" y="-31732"/>
                  <a:pt x="1406721" y="0"/>
                </a:cubicBezTo>
                <a:cubicBezTo>
                  <a:pt x="1414536" y="1614"/>
                  <a:pt x="1419814" y="6913"/>
                  <a:pt x="1421525" y="14804"/>
                </a:cubicBezTo>
                <a:cubicBezTo>
                  <a:pt x="1422353" y="64478"/>
                  <a:pt x="1423607" y="125743"/>
                  <a:pt x="1421525" y="205914"/>
                </a:cubicBezTo>
                <a:cubicBezTo>
                  <a:pt x="1423029" y="215058"/>
                  <a:pt x="1415041" y="220548"/>
                  <a:pt x="1406721" y="220718"/>
                </a:cubicBezTo>
                <a:cubicBezTo>
                  <a:pt x="1073981" y="239265"/>
                  <a:pt x="896426" y="219989"/>
                  <a:pt x="682924" y="220718"/>
                </a:cubicBezTo>
                <a:cubicBezTo>
                  <a:pt x="469422" y="221447"/>
                  <a:pt x="251873" y="252392"/>
                  <a:pt x="14804" y="220718"/>
                </a:cubicBezTo>
                <a:cubicBezTo>
                  <a:pt x="6499" y="219167"/>
                  <a:pt x="0" y="212887"/>
                  <a:pt x="0" y="205914"/>
                </a:cubicBezTo>
                <a:cubicBezTo>
                  <a:pt x="-9103" y="147502"/>
                  <a:pt x="-9006" y="105448"/>
                  <a:pt x="0" y="14804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670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4" y="3678128"/>
            <a:ext cx="502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Request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 URL being requested</a:t>
            </a:r>
          </a:p>
        </p:txBody>
      </p:sp>
    </p:spTree>
    <p:extLst>
      <p:ext uri="{BB962C8B-B14F-4D97-AF65-F5344CB8AC3E}">
        <p14:creationId xmlns:p14="http://schemas.microsoft.com/office/powerpoint/2010/main" val="2121717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HTTP messages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885AA-765D-0B40-9181-3B09FD53ABE7}"/>
              </a:ext>
            </a:extLst>
          </p:cNvPr>
          <p:cNvSpPr/>
          <p:nvPr/>
        </p:nvSpPr>
        <p:spPr>
          <a:xfrm>
            <a:off x="6934200" y="2384860"/>
            <a:ext cx="570185" cy="242725"/>
          </a:xfrm>
          <a:custGeom>
            <a:avLst/>
            <a:gdLst>
              <a:gd name="connsiteX0" fmla="*/ 0 w 570185"/>
              <a:gd name="connsiteY0" fmla="*/ 16280 h 242725"/>
              <a:gd name="connsiteX1" fmla="*/ 16280 w 570185"/>
              <a:gd name="connsiteY1" fmla="*/ 0 h 242725"/>
              <a:gd name="connsiteX2" fmla="*/ 553905 w 570185"/>
              <a:gd name="connsiteY2" fmla="*/ 0 h 242725"/>
              <a:gd name="connsiteX3" fmla="*/ 570185 w 570185"/>
              <a:gd name="connsiteY3" fmla="*/ 16280 h 242725"/>
              <a:gd name="connsiteX4" fmla="*/ 570185 w 570185"/>
              <a:gd name="connsiteY4" fmla="*/ 226445 h 242725"/>
              <a:gd name="connsiteX5" fmla="*/ 553905 w 570185"/>
              <a:gd name="connsiteY5" fmla="*/ 242725 h 242725"/>
              <a:gd name="connsiteX6" fmla="*/ 16280 w 570185"/>
              <a:gd name="connsiteY6" fmla="*/ 242725 h 242725"/>
              <a:gd name="connsiteX7" fmla="*/ 0 w 570185"/>
              <a:gd name="connsiteY7" fmla="*/ 226445 h 242725"/>
              <a:gd name="connsiteX8" fmla="*/ 0 w 570185"/>
              <a:gd name="connsiteY8" fmla="*/ 16280 h 24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185" h="242725" extrusionOk="0">
                <a:moveTo>
                  <a:pt x="0" y="16280"/>
                </a:moveTo>
                <a:cubicBezTo>
                  <a:pt x="1232" y="7435"/>
                  <a:pt x="6939" y="-471"/>
                  <a:pt x="16280" y="0"/>
                </a:cubicBezTo>
                <a:cubicBezTo>
                  <a:pt x="177244" y="3492"/>
                  <a:pt x="335596" y="8736"/>
                  <a:pt x="553905" y="0"/>
                </a:cubicBezTo>
                <a:cubicBezTo>
                  <a:pt x="564188" y="-234"/>
                  <a:pt x="571849" y="6461"/>
                  <a:pt x="570185" y="16280"/>
                </a:cubicBezTo>
                <a:cubicBezTo>
                  <a:pt x="569408" y="75133"/>
                  <a:pt x="570172" y="124251"/>
                  <a:pt x="570185" y="226445"/>
                </a:cubicBezTo>
                <a:cubicBezTo>
                  <a:pt x="572377" y="235937"/>
                  <a:pt x="563420" y="242095"/>
                  <a:pt x="553905" y="242725"/>
                </a:cubicBezTo>
                <a:cubicBezTo>
                  <a:pt x="445526" y="267012"/>
                  <a:pt x="133334" y="242754"/>
                  <a:pt x="16280" y="242725"/>
                </a:cubicBezTo>
                <a:cubicBezTo>
                  <a:pt x="8006" y="241609"/>
                  <a:pt x="316" y="235288"/>
                  <a:pt x="0" y="226445"/>
                </a:cubicBezTo>
                <a:cubicBezTo>
                  <a:pt x="9295" y="149256"/>
                  <a:pt x="9852" y="93002"/>
                  <a:pt x="0" y="1628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670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4" y="3678128"/>
            <a:ext cx="502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HTTP response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Indicates to client if the request succeeded</a:t>
            </a:r>
          </a:p>
        </p:txBody>
      </p:sp>
    </p:spTree>
    <p:extLst>
      <p:ext uri="{BB962C8B-B14F-4D97-AF65-F5344CB8AC3E}">
        <p14:creationId xmlns:p14="http://schemas.microsoft.com/office/powerpoint/2010/main" val="350059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HTTP messages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18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885AA-765D-0B40-9181-3B09FD53ABE7}"/>
              </a:ext>
            </a:extLst>
          </p:cNvPr>
          <p:cNvSpPr/>
          <p:nvPr/>
        </p:nvSpPr>
        <p:spPr>
          <a:xfrm>
            <a:off x="6172200" y="4300374"/>
            <a:ext cx="5630917" cy="2389467"/>
          </a:xfrm>
          <a:custGeom>
            <a:avLst/>
            <a:gdLst>
              <a:gd name="connsiteX0" fmla="*/ 0 w 5630917"/>
              <a:gd name="connsiteY0" fmla="*/ 86690 h 2389467"/>
              <a:gd name="connsiteX1" fmla="*/ 86690 w 5630917"/>
              <a:gd name="connsiteY1" fmla="*/ 0 h 2389467"/>
              <a:gd name="connsiteX2" fmla="*/ 659731 w 5630917"/>
              <a:gd name="connsiteY2" fmla="*/ 0 h 2389467"/>
              <a:gd name="connsiteX3" fmla="*/ 1287348 w 5630917"/>
              <a:gd name="connsiteY3" fmla="*/ 0 h 2389467"/>
              <a:gd name="connsiteX4" fmla="*/ 1860390 w 5630917"/>
              <a:gd name="connsiteY4" fmla="*/ 0 h 2389467"/>
              <a:gd name="connsiteX5" fmla="*/ 2597157 w 5630917"/>
              <a:gd name="connsiteY5" fmla="*/ 0 h 2389467"/>
              <a:gd name="connsiteX6" fmla="*/ 3333925 w 5630917"/>
              <a:gd name="connsiteY6" fmla="*/ 0 h 2389467"/>
              <a:gd name="connsiteX7" fmla="*/ 4125267 w 5630917"/>
              <a:gd name="connsiteY7" fmla="*/ 0 h 2389467"/>
              <a:gd name="connsiteX8" fmla="*/ 4752884 w 5630917"/>
              <a:gd name="connsiteY8" fmla="*/ 0 h 2389467"/>
              <a:gd name="connsiteX9" fmla="*/ 5544227 w 5630917"/>
              <a:gd name="connsiteY9" fmla="*/ 0 h 2389467"/>
              <a:gd name="connsiteX10" fmla="*/ 5630917 w 5630917"/>
              <a:gd name="connsiteY10" fmla="*/ 86690 h 2389467"/>
              <a:gd name="connsiteX11" fmla="*/ 5630917 w 5630917"/>
              <a:gd name="connsiteY11" fmla="*/ 685033 h 2389467"/>
              <a:gd name="connsiteX12" fmla="*/ 5630917 w 5630917"/>
              <a:gd name="connsiteY12" fmla="*/ 1194734 h 2389467"/>
              <a:gd name="connsiteX13" fmla="*/ 5630917 w 5630917"/>
              <a:gd name="connsiteY13" fmla="*/ 1770916 h 2389467"/>
              <a:gd name="connsiteX14" fmla="*/ 5630917 w 5630917"/>
              <a:gd name="connsiteY14" fmla="*/ 2302777 h 2389467"/>
              <a:gd name="connsiteX15" fmla="*/ 5544227 w 5630917"/>
              <a:gd name="connsiteY15" fmla="*/ 2389467 h 2389467"/>
              <a:gd name="connsiteX16" fmla="*/ 4916610 w 5630917"/>
              <a:gd name="connsiteY16" fmla="*/ 2389467 h 2389467"/>
              <a:gd name="connsiteX17" fmla="*/ 4125267 w 5630917"/>
              <a:gd name="connsiteY17" fmla="*/ 2389467 h 2389467"/>
              <a:gd name="connsiteX18" fmla="*/ 3443075 w 5630917"/>
              <a:gd name="connsiteY18" fmla="*/ 2389467 h 2389467"/>
              <a:gd name="connsiteX19" fmla="*/ 2651732 w 5630917"/>
              <a:gd name="connsiteY19" fmla="*/ 2389467 h 2389467"/>
              <a:gd name="connsiteX20" fmla="*/ 2133266 w 5630917"/>
              <a:gd name="connsiteY20" fmla="*/ 2389467 h 2389467"/>
              <a:gd name="connsiteX21" fmla="*/ 1451074 w 5630917"/>
              <a:gd name="connsiteY21" fmla="*/ 2389467 h 2389467"/>
              <a:gd name="connsiteX22" fmla="*/ 714307 w 5630917"/>
              <a:gd name="connsiteY22" fmla="*/ 2389467 h 2389467"/>
              <a:gd name="connsiteX23" fmla="*/ 86690 w 5630917"/>
              <a:gd name="connsiteY23" fmla="*/ 2389467 h 2389467"/>
              <a:gd name="connsiteX24" fmla="*/ 0 w 5630917"/>
              <a:gd name="connsiteY24" fmla="*/ 2302777 h 2389467"/>
              <a:gd name="connsiteX25" fmla="*/ 0 w 5630917"/>
              <a:gd name="connsiteY25" fmla="*/ 1815238 h 2389467"/>
              <a:gd name="connsiteX26" fmla="*/ 0 w 5630917"/>
              <a:gd name="connsiteY26" fmla="*/ 1216894 h 2389467"/>
              <a:gd name="connsiteX27" fmla="*/ 0 w 5630917"/>
              <a:gd name="connsiteY27" fmla="*/ 662873 h 2389467"/>
              <a:gd name="connsiteX28" fmla="*/ 0 w 5630917"/>
              <a:gd name="connsiteY28" fmla="*/ 86690 h 2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30917" h="2389467" extrusionOk="0">
                <a:moveTo>
                  <a:pt x="0" y="86690"/>
                </a:moveTo>
                <a:cubicBezTo>
                  <a:pt x="9026" y="39884"/>
                  <a:pt x="31804" y="-9429"/>
                  <a:pt x="86690" y="0"/>
                </a:cubicBezTo>
                <a:cubicBezTo>
                  <a:pt x="267648" y="14142"/>
                  <a:pt x="531778" y="17823"/>
                  <a:pt x="659731" y="0"/>
                </a:cubicBezTo>
                <a:cubicBezTo>
                  <a:pt x="787684" y="-17823"/>
                  <a:pt x="990581" y="28044"/>
                  <a:pt x="1287348" y="0"/>
                </a:cubicBezTo>
                <a:cubicBezTo>
                  <a:pt x="1584115" y="-28044"/>
                  <a:pt x="1727396" y="23874"/>
                  <a:pt x="1860390" y="0"/>
                </a:cubicBezTo>
                <a:cubicBezTo>
                  <a:pt x="1993384" y="-23874"/>
                  <a:pt x="2381419" y="-9907"/>
                  <a:pt x="2597157" y="0"/>
                </a:cubicBezTo>
                <a:cubicBezTo>
                  <a:pt x="2812895" y="9907"/>
                  <a:pt x="3024737" y="3063"/>
                  <a:pt x="3333925" y="0"/>
                </a:cubicBezTo>
                <a:cubicBezTo>
                  <a:pt x="3643113" y="-3063"/>
                  <a:pt x="3861767" y="-15463"/>
                  <a:pt x="4125267" y="0"/>
                </a:cubicBezTo>
                <a:cubicBezTo>
                  <a:pt x="4388767" y="15463"/>
                  <a:pt x="4596233" y="9890"/>
                  <a:pt x="4752884" y="0"/>
                </a:cubicBezTo>
                <a:cubicBezTo>
                  <a:pt x="4909535" y="-9890"/>
                  <a:pt x="5303827" y="-21510"/>
                  <a:pt x="5544227" y="0"/>
                </a:cubicBezTo>
                <a:cubicBezTo>
                  <a:pt x="5596661" y="5263"/>
                  <a:pt x="5635586" y="33004"/>
                  <a:pt x="5630917" y="86690"/>
                </a:cubicBezTo>
                <a:cubicBezTo>
                  <a:pt x="5614621" y="227014"/>
                  <a:pt x="5639208" y="518722"/>
                  <a:pt x="5630917" y="685033"/>
                </a:cubicBezTo>
                <a:cubicBezTo>
                  <a:pt x="5622626" y="851344"/>
                  <a:pt x="5618354" y="1067626"/>
                  <a:pt x="5630917" y="1194734"/>
                </a:cubicBezTo>
                <a:cubicBezTo>
                  <a:pt x="5643480" y="1321842"/>
                  <a:pt x="5627600" y="1628488"/>
                  <a:pt x="5630917" y="1770916"/>
                </a:cubicBezTo>
                <a:cubicBezTo>
                  <a:pt x="5634234" y="1913344"/>
                  <a:pt x="5657304" y="2040144"/>
                  <a:pt x="5630917" y="2302777"/>
                </a:cubicBezTo>
                <a:cubicBezTo>
                  <a:pt x="5622982" y="2347266"/>
                  <a:pt x="5599736" y="2384763"/>
                  <a:pt x="5544227" y="2389467"/>
                </a:cubicBezTo>
                <a:cubicBezTo>
                  <a:pt x="5288989" y="2419932"/>
                  <a:pt x="5058854" y="2360400"/>
                  <a:pt x="4916610" y="2389467"/>
                </a:cubicBezTo>
                <a:cubicBezTo>
                  <a:pt x="4774366" y="2418534"/>
                  <a:pt x="4303292" y="2420948"/>
                  <a:pt x="4125267" y="2389467"/>
                </a:cubicBezTo>
                <a:cubicBezTo>
                  <a:pt x="3947242" y="2357986"/>
                  <a:pt x="3681767" y="2395088"/>
                  <a:pt x="3443075" y="2389467"/>
                </a:cubicBezTo>
                <a:cubicBezTo>
                  <a:pt x="3204383" y="2383846"/>
                  <a:pt x="2940872" y="2408203"/>
                  <a:pt x="2651732" y="2389467"/>
                </a:cubicBezTo>
                <a:cubicBezTo>
                  <a:pt x="2362592" y="2370731"/>
                  <a:pt x="2322099" y="2409254"/>
                  <a:pt x="2133266" y="2389467"/>
                </a:cubicBezTo>
                <a:cubicBezTo>
                  <a:pt x="1944433" y="2369680"/>
                  <a:pt x="1596749" y="2370360"/>
                  <a:pt x="1451074" y="2389467"/>
                </a:cubicBezTo>
                <a:cubicBezTo>
                  <a:pt x="1305399" y="2408574"/>
                  <a:pt x="869362" y="2409168"/>
                  <a:pt x="714307" y="2389467"/>
                </a:cubicBezTo>
                <a:cubicBezTo>
                  <a:pt x="559252" y="2369766"/>
                  <a:pt x="333163" y="2411034"/>
                  <a:pt x="86690" y="2389467"/>
                </a:cubicBezTo>
                <a:cubicBezTo>
                  <a:pt x="46009" y="2398839"/>
                  <a:pt x="-6008" y="2350818"/>
                  <a:pt x="0" y="2302777"/>
                </a:cubicBezTo>
                <a:cubicBezTo>
                  <a:pt x="20220" y="2174403"/>
                  <a:pt x="5374" y="1987653"/>
                  <a:pt x="0" y="1815238"/>
                </a:cubicBezTo>
                <a:cubicBezTo>
                  <a:pt x="-5374" y="1642823"/>
                  <a:pt x="-27937" y="1367475"/>
                  <a:pt x="0" y="1216894"/>
                </a:cubicBezTo>
                <a:cubicBezTo>
                  <a:pt x="27937" y="1066313"/>
                  <a:pt x="16189" y="875420"/>
                  <a:pt x="0" y="662873"/>
                </a:cubicBezTo>
                <a:cubicBezTo>
                  <a:pt x="-16189" y="450326"/>
                  <a:pt x="-8388" y="214619"/>
                  <a:pt x="0" y="8669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4" y="3678128"/>
            <a:ext cx="502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HTTP response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 actual content of the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Often HTML, but may be other forms of data</a:t>
            </a:r>
          </a:p>
        </p:txBody>
      </p:sp>
    </p:spTree>
    <p:extLst>
      <p:ext uri="{BB962C8B-B14F-4D97-AF65-F5344CB8AC3E}">
        <p14:creationId xmlns:p14="http://schemas.microsoft.com/office/powerpoint/2010/main" val="1375857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7B69-76D3-B74E-B05D-373B0A45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8308-2BA2-644A-81C5-86C35DB1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slides, we saw the HTTP messages involved in obtaining the web form itself</a:t>
            </a:r>
          </a:p>
          <a:p>
            <a:r>
              <a:rPr lang="en-US" dirty="0"/>
              <a:t>Now let’s see how that compares with the HTTP messages involved when the form is submitted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A27DD-733F-BC4E-B51E-D4D21DFFC5EF}"/>
              </a:ext>
            </a:extLst>
          </p:cNvPr>
          <p:cNvSpPr txBox="1"/>
          <p:nvPr/>
        </p:nvSpPr>
        <p:spPr>
          <a:xfrm>
            <a:off x="1097516" y="3563007"/>
            <a:ext cx="4998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1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25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simple-form.html?message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=Hi!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885AA-765D-0B40-9181-3B09FD53ABE7}"/>
              </a:ext>
            </a:extLst>
          </p:cNvPr>
          <p:cNvSpPr/>
          <p:nvPr/>
        </p:nvSpPr>
        <p:spPr>
          <a:xfrm>
            <a:off x="838201" y="2396358"/>
            <a:ext cx="4416972" cy="241739"/>
          </a:xfrm>
          <a:custGeom>
            <a:avLst/>
            <a:gdLst>
              <a:gd name="connsiteX0" fmla="*/ 0 w 4416972"/>
              <a:gd name="connsiteY0" fmla="*/ 8770 h 241739"/>
              <a:gd name="connsiteX1" fmla="*/ 8770 w 4416972"/>
              <a:gd name="connsiteY1" fmla="*/ 0 h 241739"/>
              <a:gd name="connsiteX2" fmla="*/ 549272 w 4416972"/>
              <a:gd name="connsiteY2" fmla="*/ 0 h 241739"/>
              <a:gd name="connsiteX3" fmla="*/ 1133768 w 4416972"/>
              <a:gd name="connsiteY3" fmla="*/ 0 h 241739"/>
              <a:gd name="connsiteX4" fmla="*/ 1674269 w 4416972"/>
              <a:gd name="connsiteY4" fmla="*/ 0 h 241739"/>
              <a:gd name="connsiteX5" fmla="*/ 2346754 w 4416972"/>
              <a:gd name="connsiteY5" fmla="*/ 0 h 241739"/>
              <a:gd name="connsiteX6" fmla="*/ 3019238 w 4416972"/>
              <a:gd name="connsiteY6" fmla="*/ 0 h 241739"/>
              <a:gd name="connsiteX7" fmla="*/ 3735717 w 4416972"/>
              <a:gd name="connsiteY7" fmla="*/ 0 h 241739"/>
              <a:gd name="connsiteX8" fmla="*/ 4408202 w 4416972"/>
              <a:gd name="connsiteY8" fmla="*/ 0 h 241739"/>
              <a:gd name="connsiteX9" fmla="*/ 4416972 w 4416972"/>
              <a:gd name="connsiteY9" fmla="*/ 8770 h 241739"/>
              <a:gd name="connsiteX10" fmla="*/ 4416972 w 4416972"/>
              <a:gd name="connsiteY10" fmla="*/ 232969 h 241739"/>
              <a:gd name="connsiteX11" fmla="*/ 4408202 w 4416972"/>
              <a:gd name="connsiteY11" fmla="*/ 241739 h 241739"/>
              <a:gd name="connsiteX12" fmla="*/ 3779712 w 4416972"/>
              <a:gd name="connsiteY12" fmla="*/ 241739 h 241739"/>
              <a:gd name="connsiteX13" fmla="*/ 3151221 w 4416972"/>
              <a:gd name="connsiteY13" fmla="*/ 241739 h 241739"/>
              <a:gd name="connsiteX14" fmla="*/ 2522731 w 4416972"/>
              <a:gd name="connsiteY14" fmla="*/ 241739 h 241739"/>
              <a:gd name="connsiteX15" fmla="*/ 1982229 w 4416972"/>
              <a:gd name="connsiteY15" fmla="*/ 241739 h 241739"/>
              <a:gd name="connsiteX16" fmla="*/ 1265751 w 4416972"/>
              <a:gd name="connsiteY16" fmla="*/ 241739 h 241739"/>
              <a:gd name="connsiteX17" fmla="*/ 549272 w 4416972"/>
              <a:gd name="connsiteY17" fmla="*/ 241739 h 241739"/>
              <a:gd name="connsiteX18" fmla="*/ 8770 w 4416972"/>
              <a:gd name="connsiteY18" fmla="*/ 241739 h 241739"/>
              <a:gd name="connsiteX19" fmla="*/ 0 w 4416972"/>
              <a:gd name="connsiteY19" fmla="*/ 232969 h 241739"/>
              <a:gd name="connsiteX20" fmla="*/ 0 w 4416972"/>
              <a:gd name="connsiteY20" fmla="*/ 8770 h 24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16972" h="241739" extrusionOk="0">
                <a:moveTo>
                  <a:pt x="0" y="8770"/>
                </a:moveTo>
                <a:cubicBezTo>
                  <a:pt x="141" y="3943"/>
                  <a:pt x="3269" y="-885"/>
                  <a:pt x="8770" y="0"/>
                </a:cubicBezTo>
                <a:cubicBezTo>
                  <a:pt x="226416" y="-5803"/>
                  <a:pt x="342899" y="-26795"/>
                  <a:pt x="549272" y="0"/>
                </a:cubicBezTo>
                <a:cubicBezTo>
                  <a:pt x="755645" y="26795"/>
                  <a:pt x="978390" y="-9451"/>
                  <a:pt x="1133768" y="0"/>
                </a:cubicBezTo>
                <a:cubicBezTo>
                  <a:pt x="1289146" y="9451"/>
                  <a:pt x="1505915" y="-4660"/>
                  <a:pt x="1674269" y="0"/>
                </a:cubicBezTo>
                <a:cubicBezTo>
                  <a:pt x="1842623" y="4660"/>
                  <a:pt x="2014926" y="-3523"/>
                  <a:pt x="2346754" y="0"/>
                </a:cubicBezTo>
                <a:cubicBezTo>
                  <a:pt x="2678582" y="3523"/>
                  <a:pt x="2713172" y="24130"/>
                  <a:pt x="3019238" y="0"/>
                </a:cubicBezTo>
                <a:cubicBezTo>
                  <a:pt x="3325304" y="-24130"/>
                  <a:pt x="3496684" y="-15290"/>
                  <a:pt x="3735717" y="0"/>
                </a:cubicBezTo>
                <a:cubicBezTo>
                  <a:pt x="3974750" y="15290"/>
                  <a:pt x="4121857" y="30842"/>
                  <a:pt x="4408202" y="0"/>
                </a:cubicBezTo>
                <a:cubicBezTo>
                  <a:pt x="4413486" y="-686"/>
                  <a:pt x="4417584" y="3640"/>
                  <a:pt x="4416972" y="8770"/>
                </a:cubicBezTo>
                <a:cubicBezTo>
                  <a:pt x="4415494" y="103219"/>
                  <a:pt x="4420112" y="162782"/>
                  <a:pt x="4416972" y="232969"/>
                </a:cubicBezTo>
                <a:cubicBezTo>
                  <a:pt x="4416967" y="237534"/>
                  <a:pt x="4412897" y="241692"/>
                  <a:pt x="4408202" y="241739"/>
                </a:cubicBezTo>
                <a:cubicBezTo>
                  <a:pt x="4241180" y="228300"/>
                  <a:pt x="4061972" y="225167"/>
                  <a:pt x="3779712" y="241739"/>
                </a:cubicBezTo>
                <a:cubicBezTo>
                  <a:pt x="3497452" y="258312"/>
                  <a:pt x="3327012" y="254412"/>
                  <a:pt x="3151221" y="241739"/>
                </a:cubicBezTo>
                <a:cubicBezTo>
                  <a:pt x="2975430" y="229066"/>
                  <a:pt x="2827233" y="237115"/>
                  <a:pt x="2522731" y="241739"/>
                </a:cubicBezTo>
                <a:cubicBezTo>
                  <a:pt x="2218229" y="246364"/>
                  <a:pt x="2093338" y="243657"/>
                  <a:pt x="1982229" y="241739"/>
                </a:cubicBezTo>
                <a:cubicBezTo>
                  <a:pt x="1871120" y="239821"/>
                  <a:pt x="1584330" y="268448"/>
                  <a:pt x="1265751" y="241739"/>
                </a:cubicBezTo>
                <a:cubicBezTo>
                  <a:pt x="947172" y="215030"/>
                  <a:pt x="735929" y="220615"/>
                  <a:pt x="549272" y="241739"/>
                </a:cubicBezTo>
                <a:cubicBezTo>
                  <a:pt x="362615" y="262863"/>
                  <a:pt x="167925" y="233907"/>
                  <a:pt x="8770" y="241739"/>
                </a:cubicBezTo>
                <a:cubicBezTo>
                  <a:pt x="3280" y="242289"/>
                  <a:pt x="-355" y="237465"/>
                  <a:pt x="0" y="232969"/>
                </a:cubicBezTo>
                <a:cubicBezTo>
                  <a:pt x="2025" y="121305"/>
                  <a:pt x="-6969" y="72448"/>
                  <a:pt x="0" y="877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4" y="3678128"/>
            <a:ext cx="5025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HTTP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Still uses the HTTP method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Note the additional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?message=Hi!</a:t>
            </a:r>
            <a:r>
              <a:rPr lang="en-US" dirty="0">
                <a:solidFill>
                  <a:schemeClr val="accent2"/>
                </a:solidFill>
              </a:rPr>
              <a:t> in the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Called a query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This is the form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NOTE: the term ‘message’ is the same as the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solidFill>
                  <a:schemeClr val="accent2"/>
                </a:solidFill>
              </a:rPr>
              <a:t> attribute of the form control</a:t>
            </a:r>
          </a:p>
        </p:txBody>
      </p:sp>
    </p:spTree>
    <p:extLst>
      <p:ext uri="{BB962C8B-B14F-4D97-AF65-F5344CB8AC3E}">
        <p14:creationId xmlns:p14="http://schemas.microsoft.com/office/powerpoint/2010/main" val="308823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803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CCD10-D15C-1B49-94F9-A1B046385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525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simple-form.html?message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=Hi!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B268-D7E4-7649-AB20-5C7B05155578}"/>
              </a:ext>
            </a:extLst>
          </p:cNvPr>
          <p:cNvSpPr txBox="1"/>
          <p:nvPr/>
        </p:nvSpPr>
        <p:spPr>
          <a:xfrm>
            <a:off x="6172200" y="2396358"/>
            <a:ext cx="579517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bytes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Cache-Control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public, max-age=0 </a:t>
            </a:r>
          </a:p>
          <a:p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13:52:46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W/"143-174f3e2e0f0"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text/html; charset=UTF-8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1838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Sun, 04 Oct 2020 13:52:59 GMT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endParaRPr lang="en-CA" sz="1050" dirty="0">
              <a:solidFill>
                <a:srgbClr val="BC7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05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3885AA-765D-0B40-9181-3B09FD53ABE7}"/>
              </a:ext>
            </a:extLst>
          </p:cNvPr>
          <p:cNvSpPr/>
          <p:nvPr/>
        </p:nvSpPr>
        <p:spPr>
          <a:xfrm>
            <a:off x="6554513" y="5307723"/>
            <a:ext cx="5248603" cy="1004177"/>
          </a:xfrm>
          <a:custGeom>
            <a:avLst/>
            <a:gdLst>
              <a:gd name="connsiteX0" fmla="*/ 0 w 5248603"/>
              <a:gd name="connsiteY0" fmla="*/ 36432 h 1004177"/>
              <a:gd name="connsiteX1" fmla="*/ 36432 w 5248603"/>
              <a:gd name="connsiteY1" fmla="*/ 0 h 1004177"/>
              <a:gd name="connsiteX2" fmla="*/ 579885 w 5248603"/>
              <a:gd name="connsiteY2" fmla="*/ 0 h 1004177"/>
              <a:gd name="connsiteX3" fmla="*/ 1175095 w 5248603"/>
              <a:gd name="connsiteY3" fmla="*/ 0 h 1004177"/>
              <a:gd name="connsiteX4" fmla="*/ 1718547 w 5248603"/>
              <a:gd name="connsiteY4" fmla="*/ 0 h 1004177"/>
              <a:gd name="connsiteX5" fmla="*/ 2417272 w 5248603"/>
              <a:gd name="connsiteY5" fmla="*/ 0 h 1004177"/>
              <a:gd name="connsiteX6" fmla="*/ 3115997 w 5248603"/>
              <a:gd name="connsiteY6" fmla="*/ 0 h 1004177"/>
              <a:gd name="connsiteX7" fmla="*/ 3866479 w 5248603"/>
              <a:gd name="connsiteY7" fmla="*/ 0 h 1004177"/>
              <a:gd name="connsiteX8" fmla="*/ 4461689 w 5248603"/>
              <a:gd name="connsiteY8" fmla="*/ 0 h 1004177"/>
              <a:gd name="connsiteX9" fmla="*/ 5212171 w 5248603"/>
              <a:gd name="connsiteY9" fmla="*/ 0 h 1004177"/>
              <a:gd name="connsiteX10" fmla="*/ 5248603 w 5248603"/>
              <a:gd name="connsiteY10" fmla="*/ 36432 h 1004177"/>
              <a:gd name="connsiteX11" fmla="*/ 5248603 w 5248603"/>
              <a:gd name="connsiteY11" fmla="*/ 520715 h 1004177"/>
              <a:gd name="connsiteX12" fmla="*/ 5248603 w 5248603"/>
              <a:gd name="connsiteY12" fmla="*/ 967745 h 1004177"/>
              <a:gd name="connsiteX13" fmla="*/ 5212171 w 5248603"/>
              <a:gd name="connsiteY13" fmla="*/ 1004177 h 1004177"/>
              <a:gd name="connsiteX14" fmla="*/ 4720476 w 5248603"/>
              <a:gd name="connsiteY14" fmla="*/ 1004177 h 1004177"/>
              <a:gd name="connsiteX15" fmla="*/ 4177023 w 5248603"/>
              <a:gd name="connsiteY15" fmla="*/ 1004177 h 1004177"/>
              <a:gd name="connsiteX16" fmla="*/ 3426541 w 5248603"/>
              <a:gd name="connsiteY16" fmla="*/ 1004177 h 1004177"/>
              <a:gd name="connsiteX17" fmla="*/ 2676059 w 5248603"/>
              <a:gd name="connsiteY17" fmla="*/ 1004177 h 1004177"/>
              <a:gd name="connsiteX18" fmla="*/ 2029092 w 5248603"/>
              <a:gd name="connsiteY18" fmla="*/ 1004177 h 1004177"/>
              <a:gd name="connsiteX19" fmla="*/ 1278609 w 5248603"/>
              <a:gd name="connsiteY19" fmla="*/ 1004177 h 1004177"/>
              <a:gd name="connsiteX20" fmla="*/ 786914 w 5248603"/>
              <a:gd name="connsiteY20" fmla="*/ 1004177 h 1004177"/>
              <a:gd name="connsiteX21" fmla="*/ 36432 w 5248603"/>
              <a:gd name="connsiteY21" fmla="*/ 1004177 h 1004177"/>
              <a:gd name="connsiteX22" fmla="*/ 0 w 5248603"/>
              <a:gd name="connsiteY22" fmla="*/ 967745 h 1004177"/>
              <a:gd name="connsiteX23" fmla="*/ 0 w 5248603"/>
              <a:gd name="connsiteY23" fmla="*/ 520715 h 1004177"/>
              <a:gd name="connsiteX24" fmla="*/ 0 w 5248603"/>
              <a:gd name="connsiteY24" fmla="*/ 36432 h 100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48603" h="1004177" extrusionOk="0">
                <a:moveTo>
                  <a:pt x="0" y="36432"/>
                </a:moveTo>
                <a:cubicBezTo>
                  <a:pt x="2240" y="16577"/>
                  <a:pt x="13864" y="-3292"/>
                  <a:pt x="36432" y="0"/>
                </a:cubicBezTo>
                <a:cubicBezTo>
                  <a:pt x="237813" y="12435"/>
                  <a:pt x="390384" y="-5866"/>
                  <a:pt x="579885" y="0"/>
                </a:cubicBezTo>
                <a:cubicBezTo>
                  <a:pt x="769386" y="5866"/>
                  <a:pt x="902894" y="19571"/>
                  <a:pt x="1175095" y="0"/>
                </a:cubicBezTo>
                <a:cubicBezTo>
                  <a:pt x="1447296" y="-19571"/>
                  <a:pt x="1545330" y="-26255"/>
                  <a:pt x="1718547" y="0"/>
                </a:cubicBezTo>
                <a:cubicBezTo>
                  <a:pt x="1891764" y="26255"/>
                  <a:pt x="2218275" y="-14093"/>
                  <a:pt x="2417272" y="0"/>
                </a:cubicBezTo>
                <a:cubicBezTo>
                  <a:pt x="2616270" y="14093"/>
                  <a:pt x="2965889" y="-26993"/>
                  <a:pt x="3115997" y="0"/>
                </a:cubicBezTo>
                <a:cubicBezTo>
                  <a:pt x="3266106" y="26993"/>
                  <a:pt x="3668372" y="2794"/>
                  <a:pt x="3866479" y="0"/>
                </a:cubicBezTo>
                <a:cubicBezTo>
                  <a:pt x="4064586" y="-2794"/>
                  <a:pt x="4323135" y="-26031"/>
                  <a:pt x="4461689" y="0"/>
                </a:cubicBezTo>
                <a:cubicBezTo>
                  <a:pt x="4600243" y="26031"/>
                  <a:pt x="4946279" y="-2283"/>
                  <a:pt x="5212171" y="0"/>
                </a:cubicBezTo>
                <a:cubicBezTo>
                  <a:pt x="5233415" y="1297"/>
                  <a:pt x="5251483" y="12728"/>
                  <a:pt x="5248603" y="36432"/>
                </a:cubicBezTo>
                <a:cubicBezTo>
                  <a:pt x="5258490" y="142258"/>
                  <a:pt x="5236397" y="364833"/>
                  <a:pt x="5248603" y="520715"/>
                </a:cubicBezTo>
                <a:cubicBezTo>
                  <a:pt x="5260809" y="676597"/>
                  <a:pt x="5263700" y="804347"/>
                  <a:pt x="5248603" y="967745"/>
                </a:cubicBezTo>
                <a:cubicBezTo>
                  <a:pt x="5249115" y="987578"/>
                  <a:pt x="5235502" y="1004587"/>
                  <a:pt x="5212171" y="1004177"/>
                </a:cubicBezTo>
                <a:cubicBezTo>
                  <a:pt x="5010071" y="1017867"/>
                  <a:pt x="4886448" y="984467"/>
                  <a:pt x="4720476" y="1004177"/>
                </a:cubicBezTo>
                <a:cubicBezTo>
                  <a:pt x="4554505" y="1023887"/>
                  <a:pt x="4376328" y="977611"/>
                  <a:pt x="4177023" y="1004177"/>
                </a:cubicBezTo>
                <a:cubicBezTo>
                  <a:pt x="3977718" y="1030743"/>
                  <a:pt x="3670065" y="990754"/>
                  <a:pt x="3426541" y="1004177"/>
                </a:cubicBezTo>
                <a:cubicBezTo>
                  <a:pt x="3183017" y="1017600"/>
                  <a:pt x="2919058" y="1012671"/>
                  <a:pt x="2676059" y="1004177"/>
                </a:cubicBezTo>
                <a:cubicBezTo>
                  <a:pt x="2433060" y="995683"/>
                  <a:pt x="2192182" y="1029089"/>
                  <a:pt x="2029092" y="1004177"/>
                </a:cubicBezTo>
                <a:cubicBezTo>
                  <a:pt x="1866002" y="979265"/>
                  <a:pt x="1557030" y="1011357"/>
                  <a:pt x="1278609" y="1004177"/>
                </a:cubicBezTo>
                <a:cubicBezTo>
                  <a:pt x="1000188" y="996997"/>
                  <a:pt x="891379" y="1019277"/>
                  <a:pt x="786914" y="1004177"/>
                </a:cubicBezTo>
                <a:cubicBezTo>
                  <a:pt x="682450" y="989077"/>
                  <a:pt x="306290" y="995796"/>
                  <a:pt x="36432" y="1004177"/>
                </a:cubicBezTo>
                <a:cubicBezTo>
                  <a:pt x="15769" y="1004121"/>
                  <a:pt x="-1484" y="988611"/>
                  <a:pt x="0" y="967745"/>
                </a:cubicBezTo>
                <a:cubicBezTo>
                  <a:pt x="-17367" y="833995"/>
                  <a:pt x="15361" y="708917"/>
                  <a:pt x="0" y="520715"/>
                </a:cubicBezTo>
                <a:cubicBezTo>
                  <a:pt x="-15361" y="332513"/>
                  <a:pt x="6894" y="143302"/>
                  <a:pt x="0" y="36432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4" y="3678128"/>
            <a:ext cx="5025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HTTP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In this case, since the same URL was requested, we get the same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But this time the script can detect the form data and display a corresponding message</a:t>
            </a:r>
          </a:p>
        </p:txBody>
      </p:sp>
    </p:spTree>
    <p:extLst>
      <p:ext uri="{BB962C8B-B14F-4D97-AF65-F5344CB8AC3E}">
        <p14:creationId xmlns:p14="http://schemas.microsoft.com/office/powerpoint/2010/main" val="379186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211D-1DC5-F94D-8711-7F08F99C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30AA-21D4-7246-99F9-DCFFD055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adding a control to the form: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58518-8C80-CE48-88AA-FDC57E89C489}"/>
              </a:ext>
            </a:extLst>
          </p:cNvPr>
          <p:cNvSpPr txBox="1"/>
          <p:nvPr/>
        </p:nvSpPr>
        <p:spPr>
          <a:xfrm>
            <a:off x="1355835" y="2370078"/>
            <a:ext cx="5368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&gt;Submit&lt;/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886F6-8AFF-714B-AA90-8ACF05B2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08" y="4155797"/>
            <a:ext cx="4660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30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82427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simple-form.html?message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=Hi!&amp;secret=rosebud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994133" y="3678128"/>
            <a:ext cx="892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Query string includes the values for all form fields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8E01F2-ED03-194D-B7C2-03C097D86651}"/>
              </a:ext>
            </a:extLst>
          </p:cNvPr>
          <p:cNvSpPr/>
          <p:nvPr/>
        </p:nvSpPr>
        <p:spPr>
          <a:xfrm>
            <a:off x="2575034" y="2384866"/>
            <a:ext cx="2207172" cy="242721"/>
          </a:xfrm>
          <a:custGeom>
            <a:avLst/>
            <a:gdLst>
              <a:gd name="connsiteX0" fmla="*/ 0 w 2207172"/>
              <a:gd name="connsiteY0" fmla="*/ 8806 h 242721"/>
              <a:gd name="connsiteX1" fmla="*/ 8806 w 2207172"/>
              <a:gd name="connsiteY1" fmla="*/ 0 h 242721"/>
              <a:gd name="connsiteX2" fmla="*/ 512405 w 2207172"/>
              <a:gd name="connsiteY2" fmla="*/ 0 h 242721"/>
              <a:gd name="connsiteX3" fmla="*/ 1037899 w 2207172"/>
              <a:gd name="connsiteY3" fmla="*/ 0 h 242721"/>
              <a:gd name="connsiteX4" fmla="*/ 1541498 w 2207172"/>
              <a:gd name="connsiteY4" fmla="*/ 0 h 242721"/>
              <a:gd name="connsiteX5" fmla="*/ 2198366 w 2207172"/>
              <a:gd name="connsiteY5" fmla="*/ 0 h 242721"/>
              <a:gd name="connsiteX6" fmla="*/ 2207172 w 2207172"/>
              <a:gd name="connsiteY6" fmla="*/ 8806 h 242721"/>
              <a:gd name="connsiteX7" fmla="*/ 2207172 w 2207172"/>
              <a:gd name="connsiteY7" fmla="*/ 233915 h 242721"/>
              <a:gd name="connsiteX8" fmla="*/ 2198366 w 2207172"/>
              <a:gd name="connsiteY8" fmla="*/ 242721 h 242721"/>
              <a:gd name="connsiteX9" fmla="*/ 1716663 w 2207172"/>
              <a:gd name="connsiteY9" fmla="*/ 242721 h 242721"/>
              <a:gd name="connsiteX10" fmla="*/ 1191168 w 2207172"/>
              <a:gd name="connsiteY10" fmla="*/ 242721 h 242721"/>
              <a:gd name="connsiteX11" fmla="*/ 687570 w 2207172"/>
              <a:gd name="connsiteY11" fmla="*/ 242721 h 242721"/>
              <a:gd name="connsiteX12" fmla="*/ 8806 w 2207172"/>
              <a:gd name="connsiteY12" fmla="*/ 242721 h 242721"/>
              <a:gd name="connsiteX13" fmla="*/ 0 w 2207172"/>
              <a:gd name="connsiteY13" fmla="*/ 233915 h 242721"/>
              <a:gd name="connsiteX14" fmla="*/ 0 w 2207172"/>
              <a:gd name="connsiteY14" fmla="*/ 8806 h 2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7172" h="242721" extrusionOk="0">
                <a:moveTo>
                  <a:pt x="0" y="8806"/>
                </a:moveTo>
                <a:cubicBezTo>
                  <a:pt x="489" y="4001"/>
                  <a:pt x="3292" y="-875"/>
                  <a:pt x="8806" y="0"/>
                </a:cubicBezTo>
                <a:cubicBezTo>
                  <a:pt x="179292" y="-18817"/>
                  <a:pt x="269958" y="11584"/>
                  <a:pt x="512405" y="0"/>
                </a:cubicBezTo>
                <a:cubicBezTo>
                  <a:pt x="754852" y="-11584"/>
                  <a:pt x="826521" y="8906"/>
                  <a:pt x="1037899" y="0"/>
                </a:cubicBezTo>
                <a:cubicBezTo>
                  <a:pt x="1249277" y="-8906"/>
                  <a:pt x="1430567" y="3095"/>
                  <a:pt x="1541498" y="0"/>
                </a:cubicBezTo>
                <a:cubicBezTo>
                  <a:pt x="1652429" y="-3095"/>
                  <a:pt x="2028922" y="25593"/>
                  <a:pt x="2198366" y="0"/>
                </a:cubicBezTo>
                <a:cubicBezTo>
                  <a:pt x="2203777" y="125"/>
                  <a:pt x="2207728" y="3275"/>
                  <a:pt x="2207172" y="8806"/>
                </a:cubicBezTo>
                <a:cubicBezTo>
                  <a:pt x="2214403" y="99763"/>
                  <a:pt x="2201633" y="131955"/>
                  <a:pt x="2207172" y="233915"/>
                </a:cubicBezTo>
                <a:cubicBezTo>
                  <a:pt x="2207476" y="238305"/>
                  <a:pt x="2204209" y="242263"/>
                  <a:pt x="2198366" y="242721"/>
                </a:cubicBezTo>
                <a:cubicBezTo>
                  <a:pt x="1966085" y="223601"/>
                  <a:pt x="1939046" y="254941"/>
                  <a:pt x="1716663" y="242721"/>
                </a:cubicBezTo>
                <a:cubicBezTo>
                  <a:pt x="1494280" y="230501"/>
                  <a:pt x="1436918" y="226038"/>
                  <a:pt x="1191168" y="242721"/>
                </a:cubicBezTo>
                <a:cubicBezTo>
                  <a:pt x="945418" y="259404"/>
                  <a:pt x="845057" y="227839"/>
                  <a:pt x="687570" y="242721"/>
                </a:cubicBezTo>
                <a:cubicBezTo>
                  <a:pt x="530083" y="257603"/>
                  <a:pt x="333599" y="235495"/>
                  <a:pt x="8806" y="242721"/>
                </a:cubicBezTo>
                <a:cubicBezTo>
                  <a:pt x="4553" y="243597"/>
                  <a:pt x="-329" y="238943"/>
                  <a:pt x="0" y="233915"/>
                </a:cubicBezTo>
                <a:cubicBezTo>
                  <a:pt x="-4827" y="145160"/>
                  <a:pt x="-2571" y="69654"/>
                  <a:pt x="0" y="880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4ACB-8C8F-4F49-84C7-E84D346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C844-3CC9-584E-B223-45D2A04D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Starts with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at the end of a URL</a:t>
            </a:r>
          </a:p>
          <a:p>
            <a:r>
              <a:rPr lang="en-US" dirty="0"/>
              <a:t>Everything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is part of the query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E838F-1B2A-314F-9B15-B67F7FC16842}"/>
              </a:ext>
            </a:extLst>
          </p:cNvPr>
          <p:cNvSpPr txBox="1"/>
          <p:nvPr/>
        </p:nvSpPr>
        <p:spPr>
          <a:xfrm>
            <a:off x="838200" y="1825625"/>
            <a:ext cx="82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?message=Hi!&amp;secret=rosebud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ADCFA7-54A9-5C44-A4AC-48522982EB64}"/>
              </a:ext>
            </a:extLst>
          </p:cNvPr>
          <p:cNvSpPr/>
          <p:nvPr/>
        </p:nvSpPr>
        <p:spPr>
          <a:xfrm>
            <a:off x="838200" y="1888930"/>
            <a:ext cx="265386" cy="223649"/>
          </a:xfrm>
          <a:custGeom>
            <a:avLst/>
            <a:gdLst>
              <a:gd name="connsiteX0" fmla="*/ 0 w 265386"/>
              <a:gd name="connsiteY0" fmla="*/ 8114 h 223649"/>
              <a:gd name="connsiteX1" fmla="*/ 8114 w 265386"/>
              <a:gd name="connsiteY1" fmla="*/ 0 h 223649"/>
              <a:gd name="connsiteX2" fmla="*/ 257272 w 265386"/>
              <a:gd name="connsiteY2" fmla="*/ 0 h 223649"/>
              <a:gd name="connsiteX3" fmla="*/ 265386 w 265386"/>
              <a:gd name="connsiteY3" fmla="*/ 8114 h 223649"/>
              <a:gd name="connsiteX4" fmla="*/ 265386 w 265386"/>
              <a:gd name="connsiteY4" fmla="*/ 215535 h 223649"/>
              <a:gd name="connsiteX5" fmla="*/ 257272 w 265386"/>
              <a:gd name="connsiteY5" fmla="*/ 223649 h 223649"/>
              <a:gd name="connsiteX6" fmla="*/ 8114 w 265386"/>
              <a:gd name="connsiteY6" fmla="*/ 223649 h 223649"/>
              <a:gd name="connsiteX7" fmla="*/ 0 w 265386"/>
              <a:gd name="connsiteY7" fmla="*/ 215535 h 223649"/>
              <a:gd name="connsiteX8" fmla="*/ 0 w 265386"/>
              <a:gd name="connsiteY8" fmla="*/ 8114 h 22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386" h="223649" extrusionOk="0">
                <a:moveTo>
                  <a:pt x="0" y="8114"/>
                </a:moveTo>
                <a:cubicBezTo>
                  <a:pt x="1033" y="3756"/>
                  <a:pt x="3285" y="-469"/>
                  <a:pt x="8114" y="0"/>
                </a:cubicBezTo>
                <a:cubicBezTo>
                  <a:pt x="73489" y="8953"/>
                  <a:pt x="153235" y="7118"/>
                  <a:pt x="257272" y="0"/>
                </a:cubicBezTo>
                <a:cubicBezTo>
                  <a:pt x="262717" y="-175"/>
                  <a:pt x="266274" y="3191"/>
                  <a:pt x="265386" y="8114"/>
                </a:cubicBezTo>
                <a:cubicBezTo>
                  <a:pt x="270058" y="87185"/>
                  <a:pt x="272697" y="150231"/>
                  <a:pt x="265386" y="215535"/>
                </a:cubicBezTo>
                <a:cubicBezTo>
                  <a:pt x="265883" y="220130"/>
                  <a:pt x="261986" y="223369"/>
                  <a:pt x="257272" y="223649"/>
                </a:cubicBezTo>
                <a:cubicBezTo>
                  <a:pt x="152467" y="215488"/>
                  <a:pt x="126644" y="235246"/>
                  <a:pt x="8114" y="223649"/>
                </a:cubicBezTo>
                <a:cubicBezTo>
                  <a:pt x="4131" y="222874"/>
                  <a:pt x="428" y="219816"/>
                  <a:pt x="0" y="215535"/>
                </a:cubicBezTo>
                <a:cubicBezTo>
                  <a:pt x="6020" y="162481"/>
                  <a:pt x="1864" y="74504"/>
                  <a:pt x="0" y="8114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1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4ACB-8C8F-4F49-84C7-E84D346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C844-3CC9-584E-B223-45D2A04D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A sequence of name=value pairs</a:t>
            </a:r>
            <a:endParaRPr lang="en-US" dirty="0">
              <a:cs typeface="Calibri"/>
            </a:endParaRPr>
          </a:p>
          <a:p>
            <a:r>
              <a:rPr lang="en-US" dirty="0"/>
              <a:t>Each pair separated by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E838F-1B2A-314F-9B15-B67F7FC16842}"/>
              </a:ext>
            </a:extLst>
          </p:cNvPr>
          <p:cNvSpPr txBox="1"/>
          <p:nvPr/>
        </p:nvSpPr>
        <p:spPr>
          <a:xfrm>
            <a:off x="838200" y="1825625"/>
            <a:ext cx="82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?message=Hi!&amp;secret=rosebud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ADCFA7-54A9-5C44-A4AC-48522982EB64}"/>
              </a:ext>
            </a:extLst>
          </p:cNvPr>
          <p:cNvSpPr/>
          <p:nvPr/>
        </p:nvSpPr>
        <p:spPr>
          <a:xfrm>
            <a:off x="1037895" y="1898466"/>
            <a:ext cx="1505607" cy="203603"/>
          </a:xfrm>
          <a:custGeom>
            <a:avLst/>
            <a:gdLst>
              <a:gd name="connsiteX0" fmla="*/ 0 w 1505607"/>
              <a:gd name="connsiteY0" fmla="*/ 7387 h 203603"/>
              <a:gd name="connsiteX1" fmla="*/ 7387 w 1505607"/>
              <a:gd name="connsiteY1" fmla="*/ 0 h 203603"/>
              <a:gd name="connsiteX2" fmla="*/ 474515 w 1505607"/>
              <a:gd name="connsiteY2" fmla="*/ 0 h 203603"/>
              <a:gd name="connsiteX3" fmla="*/ 956551 w 1505607"/>
              <a:gd name="connsiteY3" fmla="*/ 0 h 203603"/>
              <a:gd name="connsiteX4" fmla="*/ 1498220 w 1505607"/>
              <a:gd name="connsiteY4" fmla="*/ 0 h 203603"/>
              <a:gd name="connsiteX5" fmla="*/ 1505607 w 1505607"/>
              <a:gd name="connsiteY5" fmla="*/ 7387 h 203603"/>
              <a:gd name="connsiteX6" fmla="*/ 1505607 w 1505607"/>
              <a:gd name="connsiteY6" fmla="*/ 196216 h 203603"/>
              <a:gd name="connsiteX7" fmla="*/ 1498220 w 1505607"/>
              <a:gd name="connsiteY7" fmla="*/ 203603 h 203603"/>
              <a:gd name="connsiteX8" fmla="*/ 986367 w 1505607"/>
              <a:gd name="connsiteY8" fmla="*/ 203603 h 203603"/>
              <a:gd name="connsiteX9" fmla="*/ 504331 w 1505607"/>
              <a:gd name="connsiteY9" fmla="*/ 203603 h 203603"/>
              <a:gd name="connsiteX10" fmla="*/ 7387 w 1505607"/>
              <a:gd name="connsiteY10" fmla="*/ 203603 h 203603"/>
              <a:gd name="connsiteX11" fmla="*/ 0 w 1505607"/>
              <a:gd name="connsiteY11" fmla="*/ 196216 h 203603"/>
              <a:gd name="connsiteX12" fmla="*/ 0 w 1505607"/>
              <a:gd name="connsiteY12" fmla="*/ 7387 h 20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5607" h="203603" extrusionOk="0">
                <a:moveTo>
                  <a:pt x="0" y="7387"/>
                </a:moveTo>
                <a:cubicBezTo>
                  <a:pt x="290" y="3341"/>
                  <a:pt x="2844" y="-622"/>
                  <a:pt x="7387" y="0"/>
                </a:cubicBezTo>
                <a:cubicBezTo>
                  <a:pt x="170779" y="-23080"/>
                  <a:pt x="281370" y="15683"/>
                  <a:pt x="474515" y="0"/>
                </a:cubicBezTo>
                <a:cubicBezTo>
                  <a:pt x="667660" y="-15683"/>
                  <a:pt x="779804" y="-10479"/>
                  <a:pt x="956551" y="0"/>
                </a:cubicBezTo>
                <a:cubicBezTo>
                  <a:pt x="1133298" y="10479"/>
                  <a:pt x="1372697" y="13965"/>
                  <a:pt x="1498220" y="0"/>
                </a:cubicBezTo>
                <a:cubicBezTo>
                  <a:pt x="1502362" y="187"/>
                  <a:pt x="1505630" y="3977"/>
                  <a:pt x="1505607" y="7387"/>
                </a:cubicBezTo>
                <a:cubicBezTo>
                  <a:pt x="1513019" y="69219"/>
                  <a:pt x="1508967" y="116262"/>
                  <a:pt x="1505607" y="196216"/>
                </a:cubicBezTo>
                <a:cubicBezTo>
                  <a:pt x="1505923" y="200592"/>
                  <a:pt x="1501716" y="203008"/>
                  <a:pt x="1498220" y="203603"/>
                </a:cubicBezTo>
                <a:cubicBezTo>
                  <a:pt x="1262485" y="211260"/>
                  <a:pt x="1151061" y="190395"/>
                  <a:pt x="986367" y="203603"/>
                </a:cubicBezTo>
                <a:cubicBezTo>
                  <a:pt x="821673" y="216811"/>
                  <a:pt x="645640" y="197658"/>
                  <a:pt x="504331" y="203603"/>
                </a:cubicBezTo>
                <a:cubicBezTo>
                  <a:pt x="363022" y="209548"/>
                  <a:pt x="242540" y="205359"/>
                  <a:pt x="7387" y="203603"/>
                </a:cubicBezTo>
                <a:cubicBezTo>
                  <a:pt x="3386" y="203991"/>
                  <a:pt x="266" y="200608"/>
                  <a:pt x="0" y="196216"/>
                </a:cubicBezTo>
                <a:cubicBezTo>
                  <a:pt x="2801" y="156136"/>
                  <a:pt x="8780" y="69441"/>
                  <a:pt x="0" y="7387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8BF066-096A-FE42-A0BB-7B6F8CA0FF28}"/>
              </a:ext>
            </a:extLst>
          </p:cNvPr>
          <p:cNvSpPr/>
          <p:nvPr/>
        </p:nvSpPr>
        <p:spPr>
          <a:xfrm>
            <a:off x="2711667" y="1896030"/>
            <a:ext cx="1923395" cy="203603"/>
          </a:xfrm>
          <a:custGeom>
            <a:avLst/>
            <a:gdLst>
              <a:gd name="connsiteX0" fmla="*/ 0 w 1923395"/>
              <a:gd name="connsiteY0" fmla="*/ 7387 h 203603"/>
              <a:gd name="connsiteX1" fmla="*/ 7387 w 1923395"/>
              <a:gd name="connsiteY1" fmla="*/ 0 h 203603"/>
              <a:gd name="connsiteX2" fmla="*/ 605422 w 1923395"/>
              <a:gd name="connsiteY2" fmla="*/ 0 h 203603"/>
              <a:gd name="connsiteX3" fmla="*/ 1222542 w 1923395"/>
              <a:gd name="connsiteY3" fmla="*/ 0 h 203603"/>
              <a:gd name="connsiteX4" fmla="*/ 1916008 w 1923395"/>
              <a:gd name="connsiteY4" fmla="*/ 0 h 203603"/>
              <a:gd name="connsiteX5" fmla="*/ 1923395 w 1923395"/>
              <a:gd name="connsiteY5" fmla="*/ 7387 h 203603"/>
              <a:gd name="connsiteX6" fmla="*/ 1923395 w 1923395"/>
              <a:gd name="connsiteY6" fmla="*/ 196216 h 203603"/>
              <a:gd name="connsiteX7" fmla="*/ 1916008 w 1923395"/>
              <a:gd name="connsiteY7" fmla="*/ 203603 h 203603"/>
              <a:gd name="connsiteX8" fmla="*/ 1260715 w 1923395"/>
              <a:gd name="connsiteY8" fmla="*/ 203603 h 203603"/>
              <a:gd name="connsiteX9" fmla="*/ 643594 w 1923395"/>
              <a:gd name="connsiteY9" fmla="*/ 203603 h 203603"/>
              <a:gd name="connsiteX10" fmla="*/ 7387 w 1923395"/>
              <a:gd name="connsiteY10" fmla="*/ 203603 h 203603"/>
              <a:gd name="connsiteX11" fmla="*/ 0 w 1923395"/>
              <a:gd name="connsiteY11" fmla="*/ 196216 h 203603"/>
              <a:gd name="connsiteX12" fmla="*/ 0 w 1923395"/>
              <a:gd name="connsiteY12" fmla="*/ 7387 h 20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3395" h="203603" extrusionOk="0">
                <a:moveTo>
                  <a:pt x="0" y="7387"/>
                </a:moveTo>
                <a:cubicBezTo>
                  <a:pt x="290" y="3341"/>
                  <a:pt x="2844" y="-622"/>
                  <a:pt x="7387" y="0"/>
                </a:cubicBezTo>
                <a:cubicBezTo>
                  <a:pt x="227569" y="7188"/>
                  <a:pt x="365462" y="9867"/>
                  <a:pt x="605422" y="0"/>
                </a:cubicBezTo>
                <a:cubicBezTo>
                  <a:pt x="845382" y="-9867"/>
                  <a:pt x="1071864" y="-27186"/>
                  <a:pt x="1222542" y="0"/>
                </a:cubicBezTo>
                <a:cubicBezTo>
                  <a:pt x="1373220" y="27186"/>
                  <a:pt x="1688299" y="29093"/>
                  <a:pt x="1916008" y="0"/>
                </a:cubicBezTo>
                <a:cubicBezTo>
                  <a:pt x="1920150" y="187"/>
                  <a:pt x="1923418" y="3977"/>
                  <a:pt x="1923395" y="7387"/>
                </a:cubicBezTo>
                <a:cubicBezTo>
                  <a:pt x="1930807" y="69219"/>
                  <a:pt x="1926755" y="116262"/>
                  <a:pt x="1923395" y="196216"/>
                </a:cubicBezTo>
                <a:cubicBezTo>
                  <a:pt x="1923711" y="200592"/>
                  <a:pt x="1919504" y="203008"/>
                  <a:pt x="1916008" y="203603"/>
                </a:cubicBezTo>
                <a:cubicBezTo>
                  <a:pt x="1728481" y="199926"/>
                  <a:pt x="1490590" y="230454"/>
                  <a:pt x="1260715" y="203603"/>
                </a:cubicBezTo>
                <a:cubicBezTo>
                  <a:pt x="1030840" y="176752"/>
                  <a:pt x="868194" y="221994"/>
                  <a:pt x="643594" y="203603"/>
                </a:cubicBezTo>
                <a:cubicBezTo>
                  <a:pt x="418994" y="185212"/>
                  <a:pt x="198202" y="177674"/>
                  <a:pt x="7387" y="203603"/>
                </a:cubicBezTo>
                <a:cubicBezTo>
                  <a:pt x="3386" y="203991"/>
                  <a:pt x="266" y="200608"/>
                  <a:pt x="0" y="196216"/>
                </a:cubicBezTo>
                <a:cubicBezTo>
                  <a:pt x="2801" y="156136"/>
                  <a:pt x="8780" y="69441"/>
                  <a:pt x="0" y="7387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2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4ACB-8C8F-4F49-84C7-E84D346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C844-3CC9-584E-B223-45D2A04D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Names in the name-value pairs correspond to the names of form controls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E838F-1B2A-314F-9B15-B67F7FC16842}"/>
              </a:ext>
            </a:extLst>
          </p:cNvPr>
          <p:cNvSpPr txBox="1"/>
          <p:nvPr/>
        </p:nvSpPr>
        <p:spPr>
          <a:xfrm>
            <a:off x="838200" y="1825625"/>
            <a:ext cx="82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?message=Hi!&amp;secret=rosebud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ADCFA7-54A9-5C44-A4AC-48522982EB64}"/>
              </a:ext>
            </a:extLst>
          </p:cNvPr>
          <p:cNvSpPr/>
          <p:nvPr/>
        </p:nvSpPr>
        <p:spPr>
          <a:xfrm>
            <a:off x="1048407" y="1898466"/>
            <a:ext cx="980090" cy="214113"/>
          </a:xfrm>
          <a:custGeom>
            <a:avLst/>
            <a:gdLst>
              <a:gd name="connsiteX0" fmla="*/ 0 w 980090"/>
              <a:gd name="connsiteY0" fmla="*/ 7768 h 214113"/>
              <a:gd name="connsiteX1" fmla="*/ 7768 w 980090"/>
              <a:gd name="connsiteY1" fmla="*/ 0 h 214113"/>
              <a:gd name="connsiteX2" fmla="*/ 470754 w 980090"/>
              <a:gd name="connsiteY2" fmla="*/ 0 h 214113"/>
              <a:gd name="connsiteX3" fmla="*/ 972322 w 980090"/>
              <a:gd name="connsiteY3" fmla="*/ 0 h 214113"/>
              <a:gd name="connsiteX4" fmla="*/ 980090 w 980090"/>
              <a:gd name="connsiteY4" fmla="*/ 7768 h 214113"/>
              <a:gd name="connsiteX5" fmla="*/ 980090 w 980090"/>
              <a:gd name="connsiteY5" fmla="*/ 206345 h 214113"/>
              <a:gd name="connsiteX6" fmla="*/ 972322 w 980090"/>
              <a:gd name="connsiteY6" fmla="*/ 214113 h 214113"/>
              <a:gd name="connsiteX7" fmla="*/ 470754 w 980090"/>
              <a:gd name="connsiteY7" fmla="*/ 214113 h 214113"/>
              <a:gd name="connsiteX8" fmla="*/ 7768 w 980090"/>
              <a:gd name="connsiteY8" fmla="*/ 214113 h 214113"/>
              <a:gd name="connsiteX9" fmla="*/ 0 w 980090"/>
              <a:gd name="connsiteY9" fmla="*/ 206345 h 214113"/>
              <a:gd name="connsiteX10" fmla="*/ 0 w 980090"/>
              <a:gd name="connsiteY10" fmla="*/ 7768 h 21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0090" h="214113" extrusionOk="0">
                <a:moveTo>
                  <a:pt x="0" y="7768"/>
                </a:moveTo>
                <a:cubicBezTo>
                  <a:pt x="940" y="3590"/>
                  <a:pt x="2857" y="-835"/>
                  <a:pt x="7768" y="0"/>
                </a:cubicBezTo>
                <a:cubicBezTo>
                  <a:pt x="211374" y="13373"/>
                  <a:pt x="350564" y="22514"/>
                  <a:pt x="470754" y="0"/>
                </a:cubicBezTo>
                <a:cubicBezTo>
                  <a:pt x="590944" y="-22514"/>
                  <a:pt x="784977" y="23686"/>
                  <a:pt x="972322" y="0"/>
                </a:cubicBezTo>
                <a:cubicBezTo>
                  <a:pt x="976583" y="128"/>
                  <a:pt x="979532" y="3571"/>
                  <a:pt x="980090" y="7768"/>
                </a:cubicBezTo>
                <a:cubicBezTo>
                  <a:pt x="975163" y="78768"/>
                  <a:pt x="978503" y="107445"/>
                  <a:pt x="980090" y="206345"/>
                </a:cubicBezTo>
                <a:cubicBezTo>
                  <a:pt x="980693" y="211023"/>
                  <a:pt x="976837" y="213847"/>
                  <a:pt x="972322" y="214113"/>
                </a:cubicBezTo>
                <a:cubicBezTo>
                  <a:pt x="842011" y="217853"/>
                  <a:pt x="630867" y="235740"/>
                  <a:pt x="470754" y="214113"/>
                </a:cubicBezTo>
                <a:cubicBezTo>
                  <a:pt x="310641" y="192486"/>
                  <a:pt x="195134" y="202601"/>
                  <a:pt x="7768" y="214113"/>
                </a:cubicBezTo>
                <a:cubicBezTo>
                  <a:pt x="3468" y="213997"/>
                  <a:pt x="0" y="209597"/>
                  <a:pt x="0" y="206345"/>
                </a:cubicBezTo>
                <a:cubicBezTo>
                  <a:pt x="-8454" y="157328"/>
                  <a:pt x="-480" y="79354"/>
                  <a:pt x="0" y="776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7B859F-E1B3-DF49-AE39-F3A0EECB1579}"/>
              </a:ext>
            </a:extLst>
          </p:cNvPr>
          <p:cNvSpPr/>
          <p:nvPr/>
        </p:nvSpPr>
        <p:spPr>
          <a:xfrm>
            <a:off x="2685393" y="1898465"/>
            <a:ext cx="846083" cy="214113"/>
          </a:xfrm>
          <a:custGeom>
            <a:avLst/>
            <a:gdLst>
              <a:gd name="connsiteX0" fmla="*/ 0 w 846083"/>
              <a:gd name="connsiteY0" fmla="*/ 7768 h 214113"/>
              <a:gd name="connsiteX1" fmla="*/ 7768 w 846083"/>
              <a:gd name="connsiteY1" fmla="*/ 0 h 214113"/>
              <a:gd name="connsiteX2" fmla="*/ 406431 w 846083"/>
              <a:gd name="connsiteY2" fmla="*/ 0 h 214113"/>
              <a:gd name="connsiteX3" fmla="*/ 838315 w 846083"/>
              <a:gd name="connsiteY3" fmla="*/ 0 h 214113"/>
              <a:gd name="connsiteX4" fmla="*/ 846083 w 846083"/>
              <a:gd name="connsiteY4" fmla="*/ 7768 h 214113"/>
              <a:gd name="connsiteX5" fmla="*/ 846083 w 846083"/>
              <a:gd name="connsiteY5" fmla="*/ 206345 h 214113"/>
              <a:gd name="connsiteX6" fmla="*/ 838315 w 846083"/>
              <a:gd name="connsiteY6" fmla="*/ 214113 h 214113"/>
              <a:gd name="connsiteX7" fmla="*/ 406431 w 846083"/>
              <a:gd name="connsiteY7" fmla="*/ 214113 h 214113"/>
              <a:gd name="connsiteX8" fmla="*/ 7768 w 846083"/>
              <a:gd name="connsiteY8" fmla="*/ 214113 h 214113"/>
              <a:gd name="connsiteX9" fmla="*/ 0 w 846083"/>
              <a:gd name="connsiteY9" fmla="*/ 206345 h 214113"/>
              <a:gd name="connsiteX10" fmla="*/ 0 w 846083"/>
              <a:gd name="connsiteY10" fmla="*/ 7768 h 21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6083" h="214113" extrusionOk="0">
                <a:moveTo>
                  <a:pt x="0" y="7768"/>
                </a:moveTo>
                <a:cubicBezTo>
                  <a:pt x="940" y="3590"/>
                  <a:pt x="2857" y="-835"/>
                  <a:pt x="7768" y="0"/>
                </a:cubicBezTo>
                <a:cubicBezTo>
                  <a:pt x="188587" y="19918"/>
                  <a:pt x="216457" y="17554"/>
                  <a:pt x="406431" y="0"/>
                </a:cubicBezTo>
                <a:cubicBezTo>
                  <a:pt x="596405" y="-17554"/>
                  <a:pt x="722584" y="-7938"/>
                  <a:pt x="838315" y="0"/>
                </a:cubicBezTo>
                <a:cubicBezTo>
                  <a:pt x="842576" y="128"/>
                  <a:pt x="845525" y="3571"/>
                  <a:pt x="846083" y="7768"/>
                </a:cubicBezTo>
                <a:cubicBezTo>
                  <a:pt x="841156" y="78768"/>
                  <a:pt x="844496" y="107445"/>
                  <a:pt x="846083" y="206345"/>
                </a:cubicBezTo>
                <a:cubicBezTo>
                  <a:pt x="846686" y="211023"/>
                  <a:pt x="842830" y="213847"/>
                  <a:pt x="838315" y="214113"/>
                </a:cubicBezTo>
                <a:cubicBezTo>
                  <a:pt x="734813" y="233908"/>
                  <a:pt x="574251" y="230025"/>
                  <a:pt x="406431" y="214113"/>
                </a:cubicBezTo>
                <a:cubicBezTo>
                  <a:pt x="238611" y="198201"/>
                  <a:pt x="118300" y="198369"/>
                  <a:pt x="7768" y="214113"/>
                </a:cubicBezTo>
                <a:cubicBezTo>
                  <a:pt x="3468" y="213997"/>
                  <a:pt x="0" y="209597"/>
                  <a:pt x="0" y="206345"/>
                </a:cubicBezTo>
                <a:cubicBezTo>
                  <a:pt x="-8454" y="157328"/>
                  <a:pt x="-480" y="79354"/>
                  <a:pt x="0" y="776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1DB4F-D2A3-3A46-B24F-705FC8752534}"/>
              </a:ext>
            </a:extLst>
          </p:cNvPr>
          <p:cNvSpPr txBox="1"/>
          <p:nvPr/>
        </p:nvSpPr>
        <p:spPr>
          <a:xfrm>
            <a:off x="847087" y="3189885"/>
            <a:ext cx="5368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&gt;Submit&lt;/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DF2381-F4CD-D84E-A4D9-8A8C948275ED}"/>
              </a:ext>
            </a:extLst>
          </p:cNvPr>
          <p:cNvSpPr/>
          <p:nvPr/>
        </p:nvSpPr>
        <p:spPr>
          <a:xfrm>
            <a:off x="3720662" y="3735333"/>
            <a:ext cx="1728952" cy="237578"/>
          </a:xfrm>
          <a:custGeom>
            <a:avLst/>
            <a:gdLst>
              <a:gd name="connsiteX0" fmla="*/ 0 w 1728952"/>
              <a:gd name="connsiteY0" fmla="*/ 8619 h 237578"/>
              <a:gd name="connsiteX1" fmla="*/ 8619 w 1728952"/>
              <a:gd name="connsiteY1" fmla="*/ 0 h 237578"/>
              <a:gd name="connsiteX2" fmla="*/ 544956 w 1728952"/>
              <a:gd name="connsiteY2" fmla="*/ 0 h 237578"/>
              <a:gd name="connsiteX3" fmla="*/ 1098410 w 1728952"/>
              <a:gd name="connsiteY3" fmla="*/ 0 h 237578"/>
              <a:gd name="connsiteX4" fmla="*/ 1720333 w 1728952"/>
              <a:gd name="connsiteY4" fmla="*/ 0 h 237578"/>
              <a:gd name="connsiteX5" fmla="*/ 1728952 w 1728952"/>
              <a:gd name="connsiteY5" fmla="*/ 8619 h 237578"/>
              <a:gd name="connsiteX6" fmla="*/ 1728952 w 1728952"/>
              <a:gd name="connsiteY6" fmla="*/ 228959 h 237578"/>
              <a:gd name="connsiteX7" fmla="*/ 1720333 w 1728952"/>
              <a:gd name="connsiteY7" fmla="*/ 237578 h 237578"/>
              <a:gd name="connsiteX8" fmla="*/ 1132645 w 1728952"/>
              <a:gd name="connsiteY8" fmla="*/ 237578 h 237578"/>
              <a:gd name="connsiteX9" fmla="*/ 579190 w 1728952"/>
              <a:gd name="connsiteY9" fmla="*/ 237578 h 237578"/>
              <a:gd name="connsiteX10" fmla="*/ 8619 w 1728952"/>
              <a:gd name="connsiteY10" fmla="*/ 237578 h 237578"/>
              <a:gd name="connsiteX11" fmla="*/ 0 w 1728952"/>
              <a:gd name="connsiteY11" fmla="*/ 228959 h 237578"/>
              <a:gd name="connsiteX12" fmla="*/ 0 w 1728952"/>
              <a:gd name="connsiteY12" fmla="*/ 8619 h 23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8952" h="237578" extrusionOk="0">
                <a:moveTo>
                  <a:pt x="0" y="8619"/>
                </a:moveTo>
                <a:cubicBezTo>
                  <a:pt x="508" y="3919"/>
                  <a:pt x="3561" y="-401"/>
                  <a:pt x="8619" y="0"/>
                </a:cubicBezTo>
                <a:cubicBezTo>
                  <a:pt x="141973" y="3692"/>
                  <a:pt x="285405" y="-16492"/>
                  <a:pt x="544956" y="0"/>
                </a:cubicBezTo>
                <a:cubicBezTo>
                  <a:pt x="804507" y="16492"/>
                  <a:pt x="906067" y="6848"/>
                  <a:pt x="1098410" y="0"/>
                </a:cubicBezTo>
                <a:cubicBezTo>
                  <a:pt x="1290753" y="-6848"/>
                  <a:pt x="1520163" y="8456"/>
                  <a:pt x="1720333" y="0"/>
                </a:cubicBezTo>
                <a:cubicBezTo>
                  <a:pt x="1725302" y="636"/>
                  <a:pt x="1728978" y="4628"/>
                  <a:pt x="1728952" y="8619"/>
                </a:cubicBezTo>
                <a:cubicBezTo>
                  <a:pt x="1730212" y="111762"/>
                  <a:pt x="1737936" y="142752"/>
                  <a:pt x="1728952" y="228959"/>
                </a:cubicBezTo>
                <a:cubicBezTo>
                  <a:pt x="1729362" y="234103"/>
                  <a:pt x="1724950" y="237432"/>
                  <a:pt x="1720333" y="237578"/>
                </a:cubicBezTo>
                <a:cubicBezTo>
                  <a:pt x="1526037" y="244545"/>
                  <a:pt x="1269743" y="213006"/>
                  <a:pt x="1132645" y="237578"/>
                </a:cubicBezTo>
                <a:cubicBezTo>
                  <a:pt x="995547" y="262150"/>
                  <a:pt x="821803" y="264993"/>
                  <a:pt x="579190" y="237578"/>
                </a:cubicBezTo>
                <a:cubicBezTo>
                  <a:pt x="336577" y="210163"/>
                  <a:pt x="146922" y="223096"/>
                  <a:pt x="8619" y="237578"/>
                </a:cubicBezTo>
                <a:cubicBezTo>
                  <a:pt x="4079" y="238652"/>
                  <a:pt x="623" y="234452"/>
                  <a:pt x="0" y="228959"/>
                </a:cubicBezTo>
                <a:cubicBezTo>
                  <a:pt x="5864" y="170620"/>
                  <a:pt x="7213" y="104005"/>
                  <a:pt x="0" y="861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8B85C8-866E-9E42-97F2-E695505C9E01}"/>
              </a:ext>
            </a:extLst>
          </p:cNvPr>
          <p:cNvSpPr/>
          <p:nvPr/>
        </p:nvSpPr>
        <p:spPr>
          <a:xfrm>
            <a:off x="4198882" y="3972911"/>
            <a:ext cx="1634359" cy="237578"/>
          </a:xfrm>
          <a:custGeom>
            <a:avLst/>
            <a:gdLst>
              <a:gd name="connsiteX0" fmla="*/ 0 w 1634359"/>
              <a:gd name="connsiteY0" fmla="*/ 8619 h 237578"/>
              <a:gd name="connsiteX1" fmla="*/ 8619 w 1634359"/>
              <a:gd name="connsiteY1" fmla="*/ 0 h 237578"/>
              <a:gd name="connsiteX2" fmla="*/ 515317 w 1634359"/>
              <a:gd name="connsiteY2" fmla="*/ 0 h 237578"/>
              <a:gd name="connsiteX3" fmla="*/ 1038186 w 1634359"/>
              <a:gd name="connsiteY3" fmla="*/ 0 h 237578"/>
              <a:gd name="connsiteX4" fmla="*/ 1625740 w 1634359"/>
              <a:gd name="connsiteY4" fmla="*/ 0 h 237578"/>
              <a:gd name="connsiteX5" fmla="*/ 1634359 w 1634359"/>
              <a:gd name="connsiteY5" fmla="*/ 8619 h 237578"/>
              <a:gd name="connsiteX6" fmla="*/ 1634359 w 1634359"/>
              <a:gd name="connsiteY6" fmla="*/ 228959 h 237578"/>
              <a:gd name="connsiteX7" fmla="*/ 1625740 w 1634359"/>
              <a:gd name="connsiteY7" fmla="*/ 237578 h 237578"/>
              <a:gd name="connsiteX8" fmla="*/ 1070528 w 1634359"/>
              <a:gd name="connsiteY8" fmla="*/ 237578 h 237578"/>
              <a:gd name="connsiteX9" fmla="*/ 547659 w 1634359"/>
              <a:gd name="connsiteY9" fmla="*/ 237578 h 237578"/>
              <a:gd name="connsiteX10" fmla="*/ 8619 w 1634359"/>
              <a:gd name="connsiteY10" fmla="*/ 237578 h 237578"/>
              <a:gd name="connsiteX11" fmla="*/ 0 w 1634359"/>
              <a:gd name="connsiteY11" fmla="*/ 228959 h 237578"/>
              <a:gd name="connsiteX12" fmla="*/ 0 w 1634359"/>
              <a:gd name="connsiteY12" fmla="*/ 8619 h 23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359" h="237578" extrusionOk="0">
                <a:moveTo>
                  <a:pt x="0" y="8619"/>
                </a:moveTo>
                <a:cubicBezTo>
                  <a:pt x="508" y="3919"/>
                  <a:pt x="3561" y="-401"/>
                  <a:pt x="8619" y="0"/>
                </a:cubicBezTo>
                <a:cubicBezTo>
                  <a:pt x="240325" y="-15384"/>
                  <a:pt x="292599" y="4585"/>
                  <a:pt x="515317" y="0"/>
                </a:cubicBezTo>
                <a:cubicBezTo>
                  <a:pt x="738035" y="-4585"/>
                  <a:pt x="804537" y="-5191"/>
                  <a:pt x="1038186" y="0"/>
                </a:cubicBezTo>
                <a:cubicBezTo>
                  <a:pt x="1271835" y="5191"/>
                  <a:pt x="1370072" y="26406"/>
                  <a:pt x="1625740" y="0"/>
                </a:cubicBezTo>
                <a:cubicBezTo>
                  <a:pt x="1630709" y="636"/>
                  <a:pt x="1634385" y="4628"/>
                  <a:pt x="1634359" y="8619"/>
                </a:cubicBezTo>
                <a:cubicBezTo>
                  <a:pt x="1635619" y="111762"/>
                  <a:pt x="1643343" y="142752"/>
                  <a:pt x="1634359" y="228959"/>
                </a:cubicBezTo>
                <a:cubicBezTo>
                  <a:pt x="1634769" y="234103"/>
                  <a:pt x="1630357" y="237432"/>
                  <a:pt x="1625740" y="237578"/>
                </a:cubicBezTo>
                <a:cubicBezTo>
                  <a:pt x="1467872" y="246643"/>
                  <a:pt x="1346365" y="224086"/>
                  <a:pt x="1070528" y="237578"/>
                </a:cubicBezTo>
                <a:cubicBezTo>
                  <a:pt x="794691" y="251070"/>
                  <a:pt x="730681" y="213048"/>
                  <a:pt x="547659" y="237578"/>
                </a:cubicBezTo>
                <a:cubicBezTo>
                  <a:pt x="364637" y="262108"/>
                  <a:pt x="270944" y="241794"/>
                  <a:pt x="8619" y="237578"/>
                </a:cubicBezTo>
                <a:cubicBezTo>
                  <a:pt x="4079" y="238652"/>
                  <a:pt x="623" y="234452"/>
                  <a:pt x="0" y="228959"/>
                </a:cubicBezTo>
                <a:cubicBezTo>
                  <a:pt x="5864" y="170620"/>
                  <a:pt x="7213" y="104005"/>
                  <a:pt x="0" y="861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3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4ACB-8C8F-4F49-84C7-E84D346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C844-3CC9-584E-B223-45D2A04D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Values in the name-value pairs are the values entered by the user for the corresponding form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E838F-1B2A-314F-9B15-B67F7FC16842}"/>
              </a:ext>
            </a:extLst>
          </p:cNvPr>
          <p:cNvSpPr txBox="1"/>
          <p:nvPr/>
        </p:nvSpPr>
        <p:spPr>
          <a:xfrm>
            <a:off x="838200" y="1825625"/>
            <a:ext cx="82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?message=Hi!&amp;secret=rosebud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ADCFA7-54A9-5C44-A4AC-48522982EB64}"/>
              </a:ext>
            </a:extLst>
          </p:cNvPr>
          <p:cNvSpPr/>
          <p:nvPr/>
        </p:nvSpPr>
        <p:spPr>
          <a:xfrm>
            <a:off x="2133600" y="1884047"/>
            <a:ext cx="420414" cy="214113"/>
          </a:xfrm>
          <a:custGeom>
            <a:avLst/>
            <a:gdLst>
              <a:gd name="connsiteX0" fmla="*/ 0 w 420414"/>
              <a:gd name="connsiteY0" fmla="*/ 7768 h 214113"/>
              <a:gd name="connsiteX1" fmla="*/ 7768 w 420414"/>
              <a:gd name="connsiteY1" fmla="*/ 0 h 214113"/>
              <a:gd name="connsiteX2" fmla="*/ 412646 w 420414"/>
              <a:gd name="connsiteY2" fmla="*/ 0 h 214113"/>
              <a:gd name="connsiteX3" fmla="*/ 420414 w 420414"/>
              <a:gd name="connsiteY3" fmla="*/ 7768 h 214113"/>
              <a:gd name="connsiteX4" fmla="*/ 420414 w 420414"/>
              <a:gd name="connsiteY4" fmla="*/ 206345 h 214113"/>
              <a:gd name="connsiteX5" fmla="*/ 412646 w 420414"/>
              <a:gd name="connsiteY5" fmla="*/ 214113 h 214113"/>
              <a:gd name="connsiteX6" fmla="*/ 7768 w 420414"/>
              <a:gd name="connsiteY6" fmla="*/ 214113 h 214113"/>
              <a:gd name="connsiteX7" fmla="*/ 0 w 420414"/>
              <a:gd name="connsiteY7" fmla="*/ 206345 h 214113"/>
              <a:gd name="connsiteX8" fmla="*/ 0 w 420414"/>
              <a:gd name="connsiteY8" fmla="*/ 7768 h 21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414" h="214113" extrusionOk="0">
                <a:moveTo>
                  <a:pt x="0" y="7768"/>
                </a:moveTo>
                <a:cubicBezTo>
                  <a:pt x="940" y="3590"/>
                  <a:pt x="2857" y="-835"/>
                  <a:pt x="7768" y="0"/>
                </a:cubicBezTo>
                <a:cubicBezTo>
                  <a:pt x="164387" y="4667"/>
                  <a:pt x="296900" y="2531"/>
                  <a:pt x="412646" y="0"/>
                </a:cubicBezTo>
                <a:cubicBezTo>
                  <a:pt x="417171" y="-43"/>
                  <a:pt x="421305" y="3034"/>
                  <a:pt x="420414" y="7768"/>
                </a:cubicBezTo>
                <a:cubicBezTo>
                  <a:pt x="428969" y="105609"/>
                  <a:pt x="415975" y="147353"/>
                  <a:pt x="420414" y="206345"/>
                </a:cubicBezTo>
                <a:cubicBezTo>
                  <a:pt x="421256" y="210827"/>
                  <a:pt x="417569" y="213352"/>
                  <a:pt x="412646" y="214113"/>
                </a:cubicBezTo>
                <a:cubicBezTo>
                  <a:pt x="310145" y="216268"/>
                  <a:pt x="183286" y="225621"/>
                  <a:pt x="7768" y="214113"/>
                </a:cubicBezTo>
                <a:cubicBezTo>
                  <a:pt x="3894" y="213466"/>
                  <a:pt x="131" y="210574"/>
                  <a:pt x="0" y="206345"/>
                </a:cubicBezTo>
                <a:cubicBezTo>
                  <a:pt x="-9388" y="148399"/>
                  <a:pt x="-8801" y="83267"/>
                  <a:pt x="0" y="776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7B859F-E1B3-DF49-AE39-F3A0EECB1579}"/>
              </a:ext>
            </a:extLst>
          </p:cNvPr>
          <p:cNvSpPr/>
          <p:nvPr/>
        </p:nvSpPr>
        <p:spPr>
          <a:xfrm>
            <a:off x="3641835" y="1903234"/>
            <a:ext cx="1014248" cy="253795"/>
          </a:xfrm>
          <a:custGeom>
            <a:avLst/>
            <a:gdLst>
              <a:gd name="connsiteX0" fmla="*/ 0 w 1014248"/>
              <a:gd name="connsiteY0" fmla="*/ 9208 h 253795"/>
              <a:gd name="connsiteX1" fmla="*/ 9208 w 1014248"/>
              <a:gd name="connsiteY1" fmla="*/ 0 h 253795"/>
              <a:gd name="connsiteX2" fmla="*/ 487207 w 1014248"/>
              <a:gd name="connsiteY2" fmla="*/ 0 h 253795"/>
              <a:gd name="connsiteX3" fmla="*/ 1005040 w 1014248"/>
              <a:gd name="connsiteY3" fmla="*/ 0 h 253795"/>
              <a:gd name="connsiteX4" fmla="*/ 1014248 w 1014248"/>
              <a:gd name="connsiteY4" fmla="*/ 9208 h 253795"/>
              <a:gd name="connsiteX5" fmla="*/ 1014248 w 1014248"/>
              <a:gd name="connsiteY5" fmla="*/ 244587 h 253795"/>
              <a:gd name="connsiteX6" fmla="*/ 1005040 w 1014248"/>
              <a:gd name="connsiteY6" fmla="*/ 253795 h 253795"/>
              <a:gd name="connsiteX7" fmla="*/ 487207 w 1014248"/>
              <a:gd name="connsiteY7" fmla="*/ 253795 h 253795"/>
              <a:gd name="connsiteX8" fmla="*/ 9208 w 1014248"/>
              <a:gd name="connsiteY8" fmla="*/ 253795 h 253795"/>
              <a:gd name="connsiteX9" fmla="*/ 0 w 1014248"/>
              <a:gd name="connsiteY9" fmla="*/ 244587 h 253795"/>
              <a:gd name="connsiteX10" fmla="*/ 0 w 1014248"/>
              <a:gd name="connsiteY10" fmla="*/ 9208 h 25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4248" h="253795" extrusionOk="0">
                <a:moveTo>
                  <a:pt x="0" y="9208"/>
                </a:moveTo>
                <a:cubicBezTo>
                  <a:pt x="614" y="4196"/>
                  <a:pt x="3585" y="-724"/>
                  <a:pt x="9208" y="0"/>
                </a:cubicBezTo>
                <a:cubicBezTo>
                  <a:pt x="212384" y="10198"/>
                  <a:pt x="267144" y="-19080"/>
                  <a:pt x="487207" y="0"/>
                </a:cubicBezTo>
                <a:cubicBezTo>
                  <a:pt x="707270" y="19080"/>
                  <a:pt x="842738" y="-21240"/>
                  <a:pt x="1005040" y="0"/>
                </a:cubicBezTo>
                <a:cubicBezTo>
                  <a:pt x="1009920" y="916"/>
                  <a:pt x="1013086" y="4317"/>
                  <a:pt x="1014248" y="9208"/>
                </a:cubicBezTo>
                <a:cubicBezTo>
                  <a:pt x="1002957" y="58128"/>
                  <a:pt x="1019337" y="188597"/>
                  <a:pt x="1014248" y="244587"/>
                </a:cubicBezTo>
                <a:cubicBezTo>
                  <a:pt x="1015220" y="250298"/>
                  <a:pt x="1010761" y="253043"/>
                  <a:pt x="1005040" y="253795"/>
                </a:cubicBezTo>
                <a:cubicBezTo>
                  <a:pt x="752438" y="267348"/>
                  <a:pt x="715684" y="256758"/>
                  <a:pt x="487207" y="253795"/>
                </a:cubicBezTo>
                <a:cubicBezTo>
                  <a:pt x="258730" y="250832"/>
                  <a:pt x="221329" y="236992"/>
                  <a:pt x="9208" y="253795"/>
                </a:cubicBezTo>
                <a:cubicBezTo>
                  <a:pt x="4076" y="253231"/>
                  <a:pt x="0" y="249462"/>
                  <a:pt x="0" y="244587"/>
                </a:cubicBezTo>
                <a:cubicBezTo>
                  <a:pt x="-2575" y="163861"/>
                  <a:pt x="6690" y="59365"/>
                  <a:pt x="0" y="920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1DB4F-D2A3-3A46-B24F-705FC8752534}"/>
              </a:ext>
            </a:extLst>
          </p:cNvPr>
          <p:cNvSpPr txBox="1"/>
          <p:nvPr/>
        </p:nvSpPr>
        <p:spPr>
          <a:xfrm>
            <a:off x="847087" y="3189885"/>
            <a:ext cx="5368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&gt;Submit&lt;/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DF2381-F4CD-D84E-A4D9-8A8C948275ED}"/>
              </a:ext>
            </a:extLst>
          </p:cNvPr>
          <p:cNvSpPr/>
          <p:nvPr/>
        </p:nvSpPr>
        <p:spPr>
          <a:xfrm>
            <a:off x="3720662" y="3735333"/>
            <a:ext cx="1728952" cy="237578"/>
          </a:xfrm>
          <a:custGeom>
            <a:avLst/>
            <a:gdLst>
              <a:gd name="connsiteX0" fmla="*/ 0 w 1728952"/>
              <a:gd name="connsiteY0" fmla="*/ 8619 h 237578"/>
              <a:gd name="connsiteX1" fmla="*/ 8619 w 1728952"/>
              <a:gd name="connsiteY1" fmla="*/ 0 h 237578"/>
              <a:gd name="connsiteX2" fmla="*/ 544956 w 1728952"/>
              <a:gd name="connsiteY2" fmla="*/ 0 h 237578"/>
              <a:gd name="connsiteX3" fmla="*/ 1098410 w 1728952"/>
              <a:gd name="connsiteY3" fmla="*/ 0 h 237578"/>
              <a:gd name="connsiteX4" fmla="*/ 1720333 w 1728952"/>
              <a:gd name="connsiteY4" fmla="*/ 0 h 237578"/>
              <a:gd name="connsiteX5" fmla="*/ 1728952 w 1728952"/>
              <a:gd name="connsiteY5" fmla="*/ 8619 h 237578"/>
              <a:gd name="connsiteX6" fmla="*/ 1728952 w 1728952"/>
              <a:gd name="connsiteY6" fmla="*/ 228959 h 237578"/>
              <a:gd name="connsiteX7" fmla="*/ 1720333 w 1728952"/>
              <a:gd name="connsiteY7" fmla="*/ 237578 h 237578"/>
              <a:gd name="connsiteX8" fmla="*/ 1132645 w 1728952"/>
              <a:gd name="connsiteY8" fmla="*/ 237578 h 237578"/>
              <a:gd name="connsiteX9" fmla="*/ 579190 w 1728952"/>
              <a:gd name="connsiteY9" fmla="*/ 237578 h 237578"/>
              <a:gd name="connsiteX10" fmla="*/ 8619 w 1728952"/>
              <a:gd name="connsiteY10" fmla="*/ 237578 h 237578"/>
              <a:gd name="connsiteX11" fmla="*/ 0 w 1728952"/>
              <a:gd name="connsiteY11" fmla="*/ 228959 h 237578"/>
              <a:gd name="connsiteX12" fmla="*/ 0 w 1728952"/>
              <a:gd name="connsiteY12" fmla="*/ 8619 h 23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8952" h="237578" extrusionOk="0">
                <a:moveTo>
                  <a:pt x="0" y="8619"/>
                </a:moveTo>
                <a:cubicBezTo>
                  <a:pt x="508" y="3919"/>
                  <a:pt x="3561" y="-401"/>
                  <a:pt x="8619" y="0"/>
                </a:cubicBezTo>
                <a:cubicBezTo>
                  <a:pt x="141973" y="3692"/>
                  <a:pt x="285405" y="-16492"/>
                  <a:pt x="544956" y="0"/>
                </a:cubicBezTo>
                <a:cubicBezTo>
                  <a:pt x="804507" y="16492"/>
                  <a:pt x="906067" y="6848"/>
                  <a:pt x="1098410" y="0"/>
                </a:cubicBezTo>
                <a:cubicBezTo>
                  <a:pt x="1290753" y="-6848"/>
                  <a:pt x="1520163" y="8456"/>
                  <a:pt x="1720333" y="0"/>
                </a:cubicBezTo>
                <a:cubicBezTo>
                  <a:pt x="1725302" y="636"/>
                  <a:pt x="1728978" y="4628"/>
                  <a:pt x="1728952" y="8619"/>
                </a:cubicBezTo>
                <a:cubicBezTo>
                  <a:pt x="1730212" y="111762"/>
                  <a:pt x="1737936" y="142752"/>
                  <a:pt x="1728952" y="228959"/>
                </a:cubicBezTo>
                <a:cubicBezTo>
                  <a:pt x="1729362" y="234103"/>
                  <a:pt x="1724950" y="237432"/>
                  <a:pt x="1720333" y="237578"/>
                </a:cubicBezTo>
                <a:cubicBezTo>
                  <a:pt x="1526037" y="244545"/>
                  <a:pt x="1269743" y="213006"/>
                  <a:pt x="1132645" y="237578"/>
                </a:cubicBezTo>
                <a:cubicBezTo>
                  <a:pt x="995547" y="262150"/>
                  <a:pt x="821803" y="264993"/>
                  <a:pt x="579190" y="237578"/>
                </a:cubicBezTo>
                <a:cubicBezTo>
                  <a:pt x="336577" y="210163"/>
                  <a:pt x="146922" y="223096"/>
                  <a:pt x="8619" y="237578"/>
                </a:cubicBezTo>
                <a:cubicBezTo>
                  <a:pt x="4079" y="238652"/>
                  <a:pt x="623" y="234452"/>
                  <a:pt x="0" y="228959"/>
                </a:cubicBezTo>
                <a:cubicBezTo>
                  <a:pt x="5864" y="170620"/>
                  <a:pt x="7213" y="104005"/>
                  <a:pt x="0" y="861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8B85C8-866E-9E42-97F2-E695505C9E01}"/>
              </a:ext>
            </a:extLst>
          </p:cNvPr>
          <p:cNvSpPr/>
          <p:nvPr/>
        </p:nvSpPr>
        <p:spPr>
          <a:xfrm>
            <a:off x="4198882" y="3972911"/>
            <a:ext cx="1634359" cy="237578"/>
          </a:xfrm>
          <a:custGeom>
            <a:avLst/>
            <a:gdLst>
              <a:gd name="connsiteX0" fmla="*/ 0 w 1634359"/>
              <a:gd name="connsiteY0" fmla="*/ 8619 h 237578"/>
              <a:gd name="connsiteX1" fmla="*/ 8619 w 1634359"/>
              <a:gd name="connsiteY1" fmla="*/ 0 h 237578"/>
              <a:gd name="connsiteX2" fmla="*/ 515317 w 1634359"/>
              <a:gd name="connsiteY2" fmla="*/ 0 h 237578"/>
              <a:gd name="connsiteX3" fmla="*/ 1038186 w 1634359"/>
              <a:gd name="connsiteY3" fmla="*/ 0 h 237578"/>
              <a:gd name="connsiteX4" fmla="*/ 1625740 w 1634359"/>
              <a:gd name="connsiteY4" fmla="*/ 0 h 237578"/>
              <a:gd name="connsiteX5" fmla="*/ 1634359 w 1634359"/>
              <a:gd name="connsiteY5" fmla="*/ 8619 h 237578"/>
              <a:gd name="connsiteX6" fmla="*/ 1634359 w 1634359"/>
              <a:gd name="connsiteY6" fmla="*/ 228959 h 237578"/>
              <a:gd name="connsiteX7" fmla="*/ 1625740 w 1634359"/>
              <a:gd name="connsiteY7" fmla="*/ 237578 h 237578"/>
              <a:gd name="connsiteX8" fmla="*/ 1070528 w 1634359"/>
              <a:gd name="connsiteY8" fmla="*/ 237578 h 237578"/>
              <a:gd name="connsiteX9" fmla="*/ 547659 w 1634359"/>
              <a:gd name="connsiteY9" fmla="*/ 237578 h 237578"/>
              <a:gd name="connsiteX10" fmla="*/ 8619 w 1634359"/>
              <a:gd name="connsiteY10" fmla="*/ 237578 h 237578"/>
              <a:gd name="connsiteX11" fmla="*/ 0 w 1634359"/>
              <a:gd name="connsiteY11" fmla="*/ 228959 h 237578"/>
              <a:gd name="connsiteX12" fmla="*/ 0 w 1634359"/>
              <a:gd name="connsiteY12" fmla="*/ 8619 h 23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359" h="237578" extrusionOk="0">
                <a:moveTo>
                  <a:pt x="0" y="8619"/>
                </a:moveTo>
                <a:cubicBezTo>
                  <a:pt x="508" y="3919"/>
                  <a:pt x="3561" y="-401"/>
                  <a:pt x="8619" y="0"/>
                </a:cubicBezTo>
                <a:cubicBezTo>
                  <a:pt x="240325" y="-15384"/>
                  <a:pt x="292599" y="4585"/>
                  <a:pt x="515317" y="0"/>
                </a:cubicBezTo>
                <a:cubicBezTo>
                  <a:pt x="738035" y="-4585"/>
                  <a:pt x="804537" y="-5191"/>
                  <a:pt x="1038186" y="0"/>
                </a:cubicBezTo>
                <a:cubicBezTo>
                  <a:pt x="1271835" y="5191"/>
                  <a:pt x="1370072" y="26406"/>
                  <a:pt x="1625740" y="0"/>
                </a:cubicBezTo>
                <a:cubicBezTo>
                  <a:pt x="1630709" y="636"/>
                  <a:pt x="1634385" y="4628"/>
                  <a:pt x="1634359" y="8619"/>
                </a:cubicBezTo>
                <a:cubicBezTo>
                  <a:pt x="1635619" y="111762"/>
                  <a:pt x="1643343" y="142752"/>
                  <a:pt x="1634359" y="228959"/>
                </a:cubicBezTo>
                <a:cubicBezTo>
                  <a:pt x="1634769" y="234103"/>
                  <a:pt x="1630357" y="237432"/>
                  <a:pt x="1625740" y="237578"/>
                </a:cubicBezTo>
                <a:cubicBezTo>
                  <a:pt x="1467872" y="246643"/>
                  <a:pt x="1346365" y="224086"/>
                  <a:pt x="1070528" y="237578"/>
                </a:cubicBezTo>
                <a:cubicBezTo>
                  <a:pt x="794691" y="251070"/>
                  <a:pt x="730681" y="213048"/>
                  <a:pt x="547659" y="237578"/>
                </a:cubicBezTo>
                <a:cubicBezTo>
                  <a:pt x="364637" y="262108"/>
                  <a:pt x="270944" y="241794"/>
                  <a:pt x="8619" y="237578"/>
                </a:cubicBezTo>
                <a:cubicBezTo>
                  <a:pt x="4079" y="238652"/>
                  <a:pt x="623" y="234452"/>
                  <a:pt x="0" y="228959"/>
                </a:cubicBezTo>
                <a:cubicBezTo>
                  <a:pt x="5864" y="170620"/>
                  <a:pt x="7213" y="104005"/>
                  <a:pt x="0" y="861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F7AC-68A2-5D47-B118-0ED6A287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syntax — </a:t>
            </a:r>
            <a:r>
              <a:rPr lang="en-US" dirty="0">
                <a:hlinkClick r:id="rId2"/>
              </a:rPr>
              <a:t>percent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33CE-5F56-5A4E-B2D6-4AB586C5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user enters symbols that have special meaning in URLs?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r>
              <a:rPr lang="en-US" dirty="0"/>
              <a:t>Browser will </a:t>
            </a:r>
            <a:r>
              <a:rPr lang="en-US" dirty="0">
                <a:solidFill>
                  <a:schemeClr val="accent6"/>
                </a:solidFill>
              </a:rPr>
              <a:t>percent encode </a:t>
            </a:r>
            <a:r>
              <a:rPr lang="en-US" dirty="0"/>
              <a:t>such symbols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Percent encodings start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 followed by a 2-digit hexadecimal number representing the encoded symbol</a:t>
            </a:r>
          </a:p>
          <a:p>
            <a:pPr lvl="1"/>
            <a:r>
              <a:rPr lang="en-US" dirty="0"/>
              <a:t>Space character is encoded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%20</a:t>
            </a:r>
            <a:r>
              <a:rPr lang="en-US" dirty="0"/>
              <a:t>, but some browsers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B71E051-8EBD-4242-B5A2-B1660C0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79" y="2305269"/>
            <a:ext cx="1905000" cy="35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D888D-EF3F-424D-BED9-14052A8D7F6B}"/>
              </a:ext>
            </a:extLst>
          </p:cNvPr>
          <p:cNvSpPr txBox="1"/>
          <p:nvPr/>
        </p:nvSpPr>
        <p:spPr>
          <a:xfrm>
            <a:off x="2988879" y="3631962"/>
            <a:ext cx="82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?message=Hello%3F+%3A%26%2F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AB672DA-284A-1C41-B2F9-A994DF792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6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06A8-8A68-1946-8687-51645FD0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114-1B4E-2D4C-BC22-E0F5C3F1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accent2"/>
                </a:solidFill>
              </a:rPr>
              <a:t>NEVER TRUST USER-SUPPLIED DATA!!!</a:t>
            </a:r>
          </a:p>
        </p:txBody>
      </p:sp>
    </p:spTree>
    <p:extLst>
      <p:ext uri="{BB962C8B-B14F-4D97-AF65-F5344CB8AC3E}">
        <p14:creationId xmlns:p14="http://schemas.microsoft.com/office/powerpoint/2010/main" val="3816118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5773-1847-5D40-8C90-A524F0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8911-05F7-1A4A-8BC1-7C42ED3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the user enters valid HTML/JS into the form field?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2E9A5-DE54-264A-922D-FB3AB04B347C}"/>
              </a:ext>
            </a:extLst>
          </p:cNvPr>
          <p:cNvSpPr txBox="1"/>
          <p:nvPr/>
        </p:nvSpPr>
        <p:spPr>
          <a:xfrm>
            <a:off x="1137744" y="2469931"/>
            <a:ext cx="61318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BC7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1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URLSearchParams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location.search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data.has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'message'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</a:p>
          <a:p>
            <a:r>
              <a:rPr lang="en-CA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`The message was: </a:t>
            </a:r>
            <a:r>
              <a:rPr lang="en-CA" sz="11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'message’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1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1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6511A-44DD-2947-8223-2637DE24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90506"/>
            <a:ext cx="3200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E94A-071B-B94C-BA79-93A03E24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5277-EC01-CB4A-8E15-D430C89C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table </a:t>
            </a:r>
            <a:r>
              <a:rPr lang="en-US" dirty="0"/>
              <a:t>can be used to present tabular (rows and columns of)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06C049-D1D9-F849-BD8D-F849724CE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99275"/>
              </p:ext>
            </p:extLst>
          </p:nvPr>
        </p:nvGraphicFramePr>
        <p:xfrm>
          <a:off x="1916386" y="31685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52165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69702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0070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524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6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90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5773-1847-5D40-8C90-A524F0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8911-05F7-1A4A-8BC1-7C42ED3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browser happily runs the script!  Woops!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This example is benign, but a more complex script could be used to steal private information such as passwords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0DAE8E-7445-924E-B483-95FC8471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284906"/>
            <a:ext cx="51816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88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5773-1847-5D40-8C90-A524F0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8911-05F7-1A4A-8BC1-7C42ED3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XSS attacks is beyond the scope of this course, but FYI…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User-supplied data must be sanitized before use</a:t>
            </a:r>
          </a:p>
          <a:p>
            <a:pPr lvl="1"/>
            <a:r>
              <a:rPr lang="en-US" dirty="0"/>
              <a:t>Sanitization techniques vary depending on context in which the data is to be used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When data inserted into HTML, symbols with special meaning in HTML must be replaced with appropriate character references</a:t>
            </a:r>
          </a:p>
        </p:txBody>
      </p:sp>
    </p:spTree>
    <p:extLst>
      <p:ext uri="{BB962C8B-B14F-4D97-AF65-F5344CB8AC3E}">
        <p14:creationId xmlns:p14="http://schemas.microsoft.com/office/powerpoint/2010/main" val="18757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forms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82427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0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simple-form.html?message</a:t>
            </a:r>
            <a:r>
              <a:rPr lang="en-CA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=Hi!&amp;secret=rosebud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05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/5.0 (Macintosh; Intel Mac OS X 10.15; rv:81.0) Gecko/20100101 Firefox/81.0</a:t>
            </a:r>
            <a:b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localhost:5501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838200" y="3429000"/>
            <a:ext cx="892763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PROBLEM: when the HTTP GET method is used, secrets aren’t secret!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URLs (including query strings) appear in browser history and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SOLUTION: Use POST requests instead</a:t>
            </a:r>
            <a:endParaRPr lang="en-US" sz="24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8E01F2-ED03-194D-B7C2-03C097D86651}"/>
              </a:ext>
            </a:extLst>
          </p:cNvPr>
          <p:cNvSpPr/>
          <p:nvPr/>
        </p:nvSpPr>
        <p:spPr>
          <a:xfrm>
            <a:off x="2564524" y="2396359"/>
            <a:ext cx="2207172" cy="242721"/>
          </a:xfrm>
          <a:custGeom>
            <a:avLst/>
            <a:gdLst>
              <a:gd name="connsiteX0" fmla="*/ 0 w 2207172"/>
              <a:gd name="connsiteY0" fmla="*/ 8806 h 242721"/>
              <a:gd name="connsiteX1" fmla="*/ 8806 w 2207172"/>
              <a:gd name="connsiteY1" fmla="*/ 0 h 242721"/>
              <a:gd name="connsiteX2" fmla="*/ 512405 w 2207172"/>
              <a:gd name="connsiteY2" fmla="*/ 0 h 242721"/>
              <a:gd name="connsiteX3" fmla="*/ 1037899 w 2207172"/>
              <a:gd name="connsiteY3" fmla="*/ 0 h 242721"/>
              <a:gd name="connsiteX4" fmla="*/ 1541498 w 2207172"/>
              <a:gd name="connsiteY4" fmla="*/ 0 h 242721"/>
              <a:gd name="connsiteX5" fmla="*/ 2198366 w 2207172"/>
              <a:gd name="connsiteY5" fmla="*/ 0 h 242721"/>
              <a:gd name="connsiteX6" fmla="*/ 2207172 w 2207172"/>
              <a:gd name="connsiteY6" fmla="*/ 8806 h 242721"/>
              <a:gd name="connsiteX7" fmla="*/ 2207172 w 2207172"/>
              <a:gd name="connsiteY7" fmla="*/ 233915 h 242721"/>
              <a:gd name="connsiteX8" fmla="*/ 2198366 w 2207172"/>
              <a:gd name="connsiteY8" fmla="*/ 242721 h 242721"/>
              <a:gd name="connsiteX9" fmla="*/ 1716663 w 2207172"/>
              <a:gd name="connsiteY9" fmla="*/ 242721 h 242721"/>
              <a:gd name="connsiteX10" fmla="*/ 1191168 w 2207172"/>
              <a:gd name="connsiteY10" fmla="*/ 242721 h 242721"/>
              <a:gd name="connsiteX11" fmla="*/ 687570 w 2207172"/>
              <a:gd name="connsiteY11" fmla="*/ 242721 h 242721"/>
              <a:gd name="connsiteX12" fmla="*/ 8806 w 2207172"/>
              <a:gd name="connsiteY12" fmla="*/ 242721 h 242721"/>
              <a:gd name="connsiteX13" fmla="*/ 0 w 2207172"/>
              <a:gd name="connsiteY13" fmla="*/ 233915 h 242721"/>
              <a:gd name="connsiteX14" fmla="*/ 0 w 2207172"/>
              <a:gd name="connsiteY14" fmla="*/ 8806 h 2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7172" h="242721" extrusionOk="0">
                <a:moveTo>
                  <a:pt x="0" y="8806"/>
                </a:moveTo>
                <a:cubicBezTo>
                  <a:pt x="489" y="4001"/>
                  <a:pt x="3292" y="-875"/>
                  <a:pt x="8806" y="0"/>
                </a:cubicBezTo>
                <a:cubicBezTo>
                  <a:pt x="179292" y="-18817"/>
                  <a:pt x="269958" y="11584"/>
                  <a:pt x="512405" y="0"/>
                </a:cubicBezTo>
                <a:cubicBezTo>
                  <a:pt x="754852" y="-11584"/>
                  <a:pt x="826521" y="8906"/>
                  <a:pt x="1037899" y="0"/>
                </a:cubicBezTo>
                <a:cubicBezTo>
                  <a:pt x="1249277" y="-8906"/>
                  <a:pt x="1430567" y="3095"/>
                  <a:pt x="1541498" y="0"/>
                </a:cubicBezTo>
                <a:cubicBezTo>
                  <a:pt x="1652429" y="-3095"/>
                  <a:pt x="2028922" y="25593"/>
                  <a:pt x="2198366" y="0"/>
                </a:cubicBezTo>
                <a:cubicBezTo>
                  <a:pt x="2203777" y="125"/>
                  <a:pt x="2207728" y="3275"/>
                  <a:pt x="2207172" y="8806"/>
                </a:cubicBezTo>
                <a:cubicBezTo>
                  <a:pt x="2214403" y="99763"/>
                  <a:pt x="2201633" y="131955"/>
                  <a:pt x="2207172" y="233915"/>
                </a:cubicBezTo>
                <a:cubicBezTo>
                  <a:pt x="2207476" y="238305"/>
                  <a:pt x="2204209" y="242263"/>
                  <a:pt x="2198366" y="242721"/>
                </a:cubicBezTo>
                <a:cubicBezTo>
                  <a:pt x="1966085" y="223601"/>
                  <a:pt x="1939046" y="254941"/>
                  <a:pt x="1716663" y="242721"/>
                </a:cubicBezTo>
                <a:cubicBezTo>
                  <a:pt x="1494280" y="230501"/>
                  <a:pt x="1436918" y="226038"/>
                  <a:pt x="1191168" y="242721"/>
                </a:cubicBezTo>
                <a:cubicBezTo>
                  <a:pt x="945418" y="259404"/>
                  <a:pt x="845057" y="227839"/>
                  <a:pt x="687570" y="242721"/>
                </a:cubicBezTo>
                <a:cubicBezTo>
                  <a:pt x="530083" y="257603"/>
                  <a:pt x="333599" y="235495"/>
                  <a:pt x="8806" y="242721"/>
                </a:cubicBezTo>
                <a:cubicBezTo>
                  <a:pt x="4553" y="243597"/>
                  <a:pt x="-329" y="238943"/>
                  <a:pt x="0" y="233915"/>
                </a:cubicBezTo>
                <a:cubicBezTo>
                  <a:pt x="-4827" y="145160"/>
                  <a:pt x="-2571" y="69654"/>
                  <a:pt x="0" y="880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9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9F0C-3B5F-9C43-9E4A-C517EF21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C1BC-C834-6645-9DC1-D04AAE8C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dirty="0"/>
              <a:t>attribute can be used on &lt;form&gt; elements to set the HTTP method used when submitting the form</a:t>
            </a:r>
          </a:p>
          <a:p>
            <a:pPr lvl="1"/>
            <a:r>
              <a:rPr lang="en-US" dirty="0"/>
              <a:t>Value can be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Defaults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if left unspecified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3BFAB-7080-B640-B662-9F16D6868A69}"/>
              </a:ext>
            </a:extLst>
          </p:cNvPr>
          <p:cNvSpPr txBox="1"/>
          <p:nvPr/>
        </p:nvSpPr>
        <p:spPr>
          <a:xfrm>
            <a:off x="1542393" y="3778463"/>
            <a:ext cx="5368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lang="en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method="post"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type="text" name="message"&gt;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type="password" name="secret"&gt;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type="submit"&gt;Submit&lt;/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58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82427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127.0.0.1:5501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Mozilla/5.0 (Macintosh; Intel Mac OS X 10.15; rv:81.0) Gecko/20100101 Firefox/81.0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text/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html,application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xhtml+xml,application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xml;q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=0.9,image/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,*/*;q=0.8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en-US,en;q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=0.5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Accept-Encoding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deflate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application/x-www-form-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28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http://127.0.0.1:5501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r>
              <a:rPr lang="en-CA" sz="11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http://127.0.0.1:5501/simple-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Upgrade-Insecure-Requests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message=Hi%21&amp;secret=rosebud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838200" y="5186907"/>
            <a:ext cx="892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HTTP request uses POST method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8E01F2-ED03-194D-B7C2-03C097D86651}"/>
              </a:ext>
            </a:extLst>
          </p:cNvPr>
          <p:cNvSpPr/>
          <p:nvPr/>
        </p:nvSpPr>
        <p:spPr>
          <a:xfrm>
            <a:off x="838200" y="2385849"/>
            <a:ext cx="454572" cy="241737"/>
          </a:xfrm>
          <a:custGeom>
            <a:avLst/>
            <a:gdLst>
              <a:gd name="connsiteX0" fmla="*/ 0 w 454572"/>
              <a:gd name="connsiteY0" fmla="*/ 8770 h 241737"/>
              <a:gd name="connsiteX1" fmla="*/ 8770 w 454572"/>
              <a:gd name="connsiteY1" fmla="*/ 0 h 241737"/>
              <a:gd name="connsiteX2" fmla="*/ 445802 w 454572"/>
              <a:gd name="connsiteY2" fmla="*/ 0 h 241737"/>
              <a:gd name="connsiteX3" fmla="*/ 454572 w 454572"/>
              <a:gd name="connsiteY3" fmla="*/ 8770 h 241737"/>
              <a:gd name="connsiteX4" fmla="*/ 454572 w 454572"/>
              <a:gd name="connsiteY4" fmla="*/ 232967 h 241737"/>
              <a:gd name="connsiteX5" fmla="*/ 445802 w 454572"/>
              <a:gd name="connsiteY5" fmla="*/ 241737 h 241737"/>
              <a:gd name="connsiteX6" fmla="*/ 8770 w 454572"/>
              <a:gd name="connsiteY6" fmla="*/ 241737 h 241737"/>
              <a:gd name="connsiteX7" fmla="*/ 0 w 454572"/>
              <a:gd name="connsiteY7" fmla="*/ 232967 h 241737"/>
              <a:gd name="connsiteX8" fmla="*/ 0 w 454572"/>
              <a:gd name="connsiteY8" fmla="*/ 8770 h 2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572" h="241737" extrusionOk="0">
                <a:moveTo>
                  <a:pt x="0" y="8770"/>
                </a:moveTo>
                <a:cubicBezTo>
                  <a:pt x="141" y="3943"/>
                  <a:pt x="3269" y="-885"/>
                  <a:pt x="8770" y="0"/>
                </a:cubicBezTo>
                <a:cubicBezTo>
                  <a:pt x="222596" y="733"/>
                  <a:pt x="335693" y="6532"/>
                  <a:pt x="445802" y="0"/>
                </a:cubicBezTo>
                <a:cubicBezTo>
                  <a:pt x="451654" y="-183"/>
                  <a:pt x="454745" y="3840"/>
                  <a:pt x="454572" y="8770"/>
                </a:cubicBezTo>
                <a:cubicBezTo>
                  <a:pt x="448517" y="85821"/>
                  <a:pt x="455109" y="151868"/>
                  <a:pt x="454572" y="232967"/>
                </a:cubicBezTo>
                <a:cubicBezTo>
                  <a:pt x="455052" y="237921"/>
                  <a:pt x="450796" y="241557"/>
                  <a:pt x="445802" y="241737"/>
                </a:cubicBezTo>
                <a:cubicBezTo>
                  <a:pt x="248078" y="242596"/>
                  <a:pt x="174626" y="261776"/>
                  <a:pt x="8770" y="241737"/>
                </a:cubicBezTo>
                <a:cubicBezTo>
                  <a:pt x="4366" y="241051"/>
                  <a:pt x="612" y="237525"/>
                  <a:pt x="0" y="232967"/>
                </a:cubicBezTo>
                <a:cubicBezTo>
                  <a:pt x="2950" y="177521"/>
                  <a:pt x="7795" y="59478"/>
                  <a:pt x="0" y="877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1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82427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127.0.0.1:5501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Mozilla/5.0 (Macintosh; Intel Mac OS X 10.15; rv:81.0) Gecko/20100101 Firefox/81.0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text/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html,application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xhtml+xml,application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xml;q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=0.9,image/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,*/*;q=0.8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en-US,en;q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=0.5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Accept-Encoding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deflate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application/x-www-form-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28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http://127.0.0.1:5501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r>
              <a:rPr lang="en-CA" sz="11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http://127.0.0.1:5501/simple-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Upgrade-Insecure-Requests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message=Hi%21&amp;secret=rosebud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838200" y="5186907"/>
            <a:ext cx="8927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Query string is in the request payload, NOT the URL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Doesn’t appear in browser history or logs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8E01F2-ED03-194D-B7C2-03C097D86651}"/>
              </a:ext>
            </a:extLst>
          </p:cNvPr>
          <p:cNvSpPr/>
          <p:nvPr/>
        </p:nvSpPr>
        <p:spPr>
          <a:xfrm>
            <a:off x="838200" y="4744773"/>
            <a:ext cx="2514600" cy="283076"/>
          </a:xfrm>
          <a:custGeom>
            <a:avLst/>
            <a:gdLst>
              <a:gd name="connsiteX0" fmla="*/ 0 w 2514600"/>
              <a:gd name="connsiteY0" fmla="*/ 10270 h 283076"/>
              <a:gd name="connsiteX1" fmla="*/ 10270 w 2514600"/>
              <a:gd name="connsiteY1" fmla="*/ 0 h 283076"/>
              <a:gd name="connsiteX2" fmla="*/ 583904 w 2514600"/>
              <a:gd name="connsiteY2" fmla="*/ 0 h 283076"/>
              <a:gd name="connsiteX3" fmla="*/ 1182478 w 2514600"/>
              <a:gd name="connsiteY3" fmla="*/ 0 h 283076"/>
              <a:gd name="connsiteX4" fmla="*/ 1756112 w 2514600"/>
              <a:gd name="connsiteY4" fmla="*/ 0 h 283076"/>
              <a:gd name="connsiteX5" fmla="*/ 2504330 w 2514600"/>
              <a:gd name="connsiteY5" fmla="*/ 0 h 283076"/>
              <a:gd name="connsiteX6" fmla="*/ 2514600 w 2514600"/>
              <a:gd name="connsiteY6" fmla="*/ 10270 h 283076"/>
              <a:gd name="connsiteX7" fmla="*/ 2514600 w 2514600"/>
              <a:gd name="connsiteY7" fmla="*/ 272806 h 283076"/>
              <a:gd name="connsiteX8" fmla="*/ 2504330 w 2514600"/>
              <a:gd name="connsiteY8" fmla="*/ 283076 h 283076"/>
              <a:gd name="connsiteX9" fmla="*/ 1955637 w 2514600"/>
              <a:gd name="connsiteY9" fmla="*/ 283076 h 283076"/>
              <a:gd name="connsiteX10" fmla="*/ 1357062 w 2514600"/>
              <a:gd name="connsiteY10" fmla="*/ 283076 h 283076"/>
              <a:gd name="connsiteX11" fmla="*/ 783429 w 2514600"/>
              <a:gd name="connsiteY11" fmla="*/ 283076 h 283076"/>
              <a:gd name="connsiteX12" fmla="*/ 10270 w 2514600"/>
              <a:gd name="connsiteY12" fmla="*/ 283076 h 283076"/>
              <a:gd name="connsiteX13" fmla="*/ 0 w 2514600"/>
              <a:gd name="connsiteY13" fmla="*/ 272806 h 283076"/>
              <a:gd name="connsiteX14" fmla="*/ 0 w 2514600"/>
              <a:gd name="connsiteY14" fmla="*/ 10270 h 2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4600" h="283076" extrusionOk="0">
                <a:moveTo>
                  <a:pt x="0" y="10270"/>
                </a:moveTo>
                <a:cubicBezTo>
                  <a:pt x="200" y="4622"/>
                  <a:pt x="4021" y="-777"/>
                  <a:pt x="10270" y="0"/>
                </a:cubicBezTo>
                <a:cubicBezTo>
                  <a:pt x="262700" y="1820"/>
                  <a:pt x="453907" y="-14387"/>
                  <a:pt x="583904" y="0"/>
                </a:cubicBezTo>
                <a:cubicBezTo>
                  <a:pt x="713901" y="14387"/>
                  <a:pt x="945613" y="-2114"/>
                  <a:pt x="1182478" y="0"/>
                </a:cubicBezTo>
                <a:cubicBezTo>
                  <a:pt x="1419343" y="2114"/>
                  <a:pt x="1617084" y="-23237"/>
                  <a:pt x="1756112" y="0"/>
                </a:cubicBezTo>
                <a:cubicBezTo>
                  <a:pt x="1895140" y="23237"/>
                  <a:pt x="2196914" y="-1358"/>
                  <a:pt x="2504330" y="0"/>
                </a:cubicBezTo>
                <a:cubicBezTo>
                  <a:pt x="2510282" y="64"/>
                  <a:pt x="2515450" y="3577"/>
                  <a:pt x="2514600" y="10270"/>
                </a:cubicBezTo>
                <a:cubicBezTo>
                  <a:pt x="2515386" y="108431"/>
                  <a:pt x="2517746" y="146355"/>
                  <a:pt x="2514600" y="272806"/>
                </a:cubicBezTo>
                <a:cubicBezTo>
                  <a:pt x="2514707" y="278312"/>
                  <a:pt x="2511267" y="282485"/>
                  <a:pt x="2504330" y="283076"/>
                </a:cubicBezTo>
                <a:cubicBezTo>
                  <a:pt x="2271378" y="269314"/>
                  <a:pt x="2173765" y="292067"/>
                  <a:pt x="1955637" y="283076"/>
                </a:cubicBezTo>
                <a:cubicBezTo>
                  <a:pt x="1737509" y="274085"/>
                  <a:pt x="1587719" y="292559"/>
                  <a:pt x="1357062" y="283076"/>
                </a:cubicBezTo>
                <a:cubicBezTo>
                  <a:pt x="1126405" y="273593"/>
                  <a:pt x="1030277" y="267670"/>
                  <a:pt x="783429" y="283076"/>
                </a:cubicBezTo>
                <a:cubicBezTo>
                  <a:pt x="536581" y="298482"/>
                  <a:pt x="229964" y="321608"/>
                  <a:pt x="10270" y="283076"/>
                </a:cubicBezTo>
                <a:cubicBezTo>
                  <a:pt x="5104" y="283803"/>
                  <a:pt x="-755" y="278857"/>
                  <a:pt x="0" y="272806"/>
                </a:cubicBezTo>
                <a:cubicBezTo>
                  <a:pt x="-5488" y="153826"/>
                  <a:pt x="6162" y="107253"/>
                  <a:pt x="0" y="1027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7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FE1-1829-7541-BAB0-1E07127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with private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CF09-4EE4-3C42-AB3A-5B8DB449E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AF3D-8ECF-9B4A-95CA-C15606423B21}"/>
              </a:ext>
            </a:extLst>
          </p:cNvPr>
          <p:cNvSpPr txBox="1"/>
          <p:nvPr/>
        </p:nvSpPr>
        <p:spPr>
          <a:xfrm>
            <a:off x="838200" y="2396359"/>
            <a:ext cx="82427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/simple-</a:t>
            </a:r>
            <a:r>
              <a:rPr lang="en-CA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/1.1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127.0.0.1:5501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Mozilla/5.0 (Macintosh; Intel Mac OS X 10.15; rv:81.0) Gecko/20100101 Firefox/81.0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text/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html,application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xhtml+xml,application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xml;q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=0.9,image/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,*/*;q=0.8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en-US,en;q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=0.5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Accept-Encoding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deflate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application/x-www-form-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28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http://127.0.0.1:5501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DNT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keep-alive </a:t>
            </a:r>
          </a:p>
          <a:p>
            <a:r>
              <a:rPr lang="en-CA" sz="11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http://127.0.0.1:5501/simple-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form.html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1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Upgrade-Insecure-Requests</a:t>
            </a:r>
            <a:r>
              <a:rPr lang="en-CA" sz="11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message=Hi%21&amp;secret=rosebud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81D8-047B-8D4D-BFCA-042650FA64B1}"/>
              </a:ext>
            </a:extLst>
          </p:cNvPr>
          <p:cNvSpPr txBox="1"/>
          <p:nvPr/>
        </p:nvSpPr>
        <p:spPr>
          <a:xfrm>
            <a:off x="838200" y="5186907"/>
            <a:ext cx="96721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PROBLEM: packet sniffers (</a:t>
            </a:r>
            <a:r>
              <a:rPr lang="en-US" sz="2400" dirty="0" err="1">
                <a:solidFill>
                  <a:schemeClr val="accent2"/>
                </a:solidFill>
              </a:rPr>
              <a:t>eg.</a:t>
            </a:r>
            <a:r>
              <a:rPr lang="en-US" sz="2400" dirty="0">
                <a:solidFill>
                  <a:schemeClr val="accent2"/>
                </a:solidFill>
              </a:rPr>
              <a:t> Wireshark) can still see secret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SOLUTION: submissions containing private data MUST use the HTTPS (encrypted HTTP) protocol</a:t>
            </a:r>
            <a:endParaRPr lang="en-US" sz="2400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8E01F2-ED03-194D-B7C2-03C097D86651}"/>
              </a:ext>
            </a:extLst>
          </p:cNvPr>
          <p:cNvSpPr/>
          <p:nvPr/>
        </p:nvSpPr>
        <p:spPr>
          <a:xfrm>
            <a:off x="838200" y="4744773"/>
            <a:ext cx="2514600" cy="283076"/>
          </a:xfrm>
          <a:custGeom>
            <a:avLst/>
            <a:gdLst>
              <a:gd name="connsiteX0" fmla="*/ 0 w 2514600"/>
              <a:gd name="connsiteY0" fmla="*/ 10270 h 283076"/>
              <a:gd name="connsiteX1" fmla="*/ 10270 w 2514600"/>
              <a:gd name="connsiteY1" fmla="*/ 0 h 283076"/>
              <a:gd name="connsiteX2" fmla="*/ 583904 w 2514600"/>
              <a:gd name="connsiteY2" fmla="*/ 0 h 283076"/>
              <a:gd name="connsiteX3" fmla="*/ 1182478 w 2514600"/>
              <a:gd name="connsiteY3" fmla="*/ 0 h 283076"/>
              <a:gd name="connsiteX4" fmla="*/ 1756112 w 2514600"/>
              <a:gd name="connsiteY4" fmla="*/ 0 h 283076"/>
              <a:gd name="connsiteX5" fmla="*/ 2504330 w 2514600"/>
              <a:gd name="connsiteY5" fmla="*/ 0 h 283076"/>
              <a:gd name="connsiteX6" fmla="*/ 2514600 w 2514600"/>
              <a:gd name="connsiteY6" fmla="*/ 10270 h 283076"/>
              <a:gd name="connsiteX7" fmla="*/ 2514600 w 2514600"/>
              <a:gd name="connsiteY7" fmla="*/ 272806 h 283076"/>
              <a:gd name="connsiteX8" fmla="*/ 2504330 w 2514600"/>
              <a:gd name="connsiteY8" fmla="*/ 283076 h 283076"/>
              <a:gd name="connsiteX9" fmla="*/ 1955637 w 2514600"/>
              <a:gd name="connsiteY9" fmla="*/ 283076 h 283076"/>
              <a:gd name="connsiteX10" fmla="*/ 1357062 w 2514600"/>
              <a:gd name="connsiteY10" fmla="*/ 283076 h 283076"/>
              <a:gd name="connsiteX11" fmla="*/ 783429 w 2514600"/>
              <a:gd name="connsiteY11" fmla="*/ 283076 h 283076"/>
              <a:gd name="connsiteX12" fmla="*/ 10270 w 2514600"/>
              <a:gd name="connsiteY12" fmla="*/ 283076 h 283076"/>
              <a:gd name="connsiteX13" fmla="*/ 0 w 2514600"/>
              <a:gd name="connsiteY13" fmla="*/ 272806 h 283076"/>
              <a:gd name="connsiteX14" fmla="*/ 0 w 2514600"/>
              <a:gd name="connsiteY14" fmla="*/ 10270 h 2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4600" h="283076" extrusionOk="0">
                <a:moveTo>
                  <a:pt x="0" y="10270"/>
                </a:moveTo>
                <a:cubicBezTo>
                  <a:pt x="200" y="4622"/>
                  <a:pt x="4021" y="-777"/>
                  <a:pt x="10270" y="0"/>
                </a:cubicBezTo>
                <a:cubicBezTo>
                  <a:pt x="262700" y="1820"/>
                  <a:pt x="453907" y="-14387"/>
                  <a:pt x="583904" y="0"/>
                </a:cubicBezTo>
                <a:cubicBezTo>
                  <a:pt x="713901" y="14387"/>
                  <a:pt x="945613" y="-2114"/>
                  <a:pt x="1182478" y="0"/>
                </a:cubicBezTo>
                <a:cubicBezTo>
                  <a:pt x="1419343" y="2114"/>
                  <a:pt x="1617084" y="-23237"/>
                  <a:pt x="1756112" y="0"/>
                </a:cubicBezTo>
                <a:cubicBezTo>
                  <a:pt x="1895140" y="23237"/>
                  <a:pt x="2196914" y="-1358"/>
                  <a:pt x="2504330" y="0"/>
                </a:cubicBezTo>
                <a:cubicBezTo>
                  <a:pt x="2510282" y="64"/>
                  <a:pt x="2515450" y="3577"/>
                  <a:pt x="2514600" y="10270"/>
                </a:cubicBezTo>
                <a:cubicBezTo>
                  <a:pt x="2515386" y="108431"/>
                  <a:pt x="2517746" y="146355"/>
                  <a:pt x="2514600" y="272806"/>
                </a:cubicBezTo>
                <a:cubicBezTo>
                  <a:pt x="2514707" y="278312"/>
                  <a:pt x="2511267" y="282485"/>
                  <a:pt x="2504330" y="283076"/>
                </a:cubicBezTo>
                <a:cubicBezTo>
                  <a:pt x="2271378" y="269314"/>
                  <a:pt x="2173765" y="292067"/>
                  <a:pt x="1955637" y="283076"/>
                </a:cubicBezTo>
                <a:cubicBezTo>
                  <a:pt x="1737509" y="274085"/>
                  <a:pt x="1587719" y="292559"/>
                  <a:pt x="1357062" y="283076"/>
                </a:cubicBezTo>
                <a:cubicBezTo>
                  <a:pt x="1126405" y="273593"/>
                  <a:pt x="1030277" y="267670"/>
                  <a:pt x="783429" y="283076"/>
                </a:cubicBezTo>
                <a:cubicBezTo>
                  <a:pt x="536581" y="298482"/>
                  <a:pt x="229964" y="321608"/>
                  <a:pt x="10270" y="283076"/>
                </a:cubicBezTo>
                <a:cubicBezTo>
                  <a:pt x="5104" y="283803"/>
                  <a:pt x="-755" y="278857"/>
                  <a:pt x="0" y="272806"/>
                </a:cubicBezTo>
                <a:cubicBezTo>
                  <a:pt x="-5488" y="153826"/>
                  <a:pt x="6162" y="107253"/>
                  <a:pt x="0" y="1027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76D8-0166-7442-B9E0-C40E1CB8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5DBA-41FB-CA49-A038-646BB2D5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attribute can be used on &lt;form&gt; elements to set the request URL to which form data should be submitted</a:t>
            </a:r>
          </a:p>
          <a:p>
            <a:pPr lvl="1"/>
            <a:r>
              <a:rPr lang="en-US" dirty="0"/>
              <a:t>If left unspecified, data is submitted to the current URL (</a:t>
            </a:r>
            <a:r>
              <a:rPr lang="en-US" dirty="0" err="1"/>
              <a:t>ie</a:t>
            </a:r>
            <a:r>
              <a:rPr lang="en-US" dirty="0"/>
              <a:t>, page is re-requested with the form data included in the request)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6A320-AD0C-A14E-B7B3-860735AFFB88}"/>
              </a:ext>
            </a:extLst>
          </p:cNvPr>
          <p:cNvSpPr txBox="1"/>
          <p:nvPr/>
        </p:nvSpPr>
        <p:spPr>
          <a:xfrm>
            <a:off x="1647496" y="3715401"/>
            <a:ext cx="8410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lang="en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action="https://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formspree.io</a:t>
            </a:r>
            <a:r>
              <a:rPr lang="en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ixnioqoj</a:t>
            </a:r>
            <a:r>
              <a:rPr lang="en-CA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method="post"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type="text" name="message"&gt;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type="password" name="secret"&gt;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type="submit"&gt;Submit&lt;/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29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FB6F-4EC2-BF4E-893F-FE0CD89A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0DBB-FF5B-C749-A377-B8120749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 </a:t>
            </a:r>
            <a:r>
              <a:rPr lang="en-US" dirty="0"/>
              <a:t>element is used to create web forms</a:t>
            </a:r>
          </a:p>
          <a:p>
            <a:pPr lvl="1"/>
            <a:r>
              <a:rPr lang="en-US" dirty="0"/>
              <a:t>May contain any HTML elements</a:t>
            </a:r>
          </a:p>
          <a:p>
            <a:pPr lvl="1"/>
            <a:r>
              <a:rPr lang="en-US" dirty="0"/>
              <a:t>Always contains </a:t>
            </a:r>
            <a:r>
              <a:rPr lang="en-US" dirty="0">
                <a:solidFill>
                  <a:schemeClr val="accent6"/>
                </a:solidFill>
              </a:rPr>
              <a:t>form controls </a:t>
            </a:r>
            <a:r>
              <a:rPr lang="en-US" dirty="0"/>
              <a:t>into which user may enter values</a:t>
            </a:r>
          </a:p>
          <a:p>
            <a:pPr lvl="2"/>
            <a:r>
              <a:rPr lang="en-US" dirty="0"/>
              <a:t>Each control is given a </a:t>
            </a: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attribute</a:t>
            </a:r>
          </a:p>
          <a:p>
            <a:r>
              <a:rPr lang="en-US" dirty="0"/>
              <a:t>When a form is submitted the HTTP request includes the form data</a:t>
            </a:r>
          </a:p>
          <a:p>
            <a:pPr lvl="1"/>
            <a:r>
              <a:rPr lang="en-US" dirty="0"/>
              <a:t>Names in the form data correspond to name attributes of form controls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dirty="0"/>
              <a:t> attribute can be used to set the HTTP method of the request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post</a:t>
            </a:r>
            <a:r>
              <a:rPr lang="en-US" dirty="0"/>
              <a:t> method is more secure than the get method (no private data in history/logs)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dirty="0"/>
              <a:t>attribute can be used to set the URL of the HTTP request</a:t>
            </a:r>
          </a:p>
          <a:p>
            <a:pPr lvl="2"/>
            <a:r>
              <a:rPr lang="en-US" dirty="0"/>
              <a:t>Using </a:t>
            </a:r>
            <a:r>
              <a:rPr lang="en-US" dirty="0">
                <a:solidFill>
                  <a:schemeClr val="accent6"/>
                </a:solidFill>
              </a:rPr>
              <a:t>https</a:t>
            </a:r>
            <a:r>
              <a:rPr lang="en-US" dirty="0"/>
              <a:t> action URLs is necessary to protect private information</a:t>
            </a:r>
          </a:p>
          <a:p>
            <a:r>
              <a:rPr lang="en-US" dirty="0"/>
              <a:t>The server that handles the form submission request may process that data in any way, then provide a response</a:t>
            </a:r>
          </a:p>
        </p:txBody>
      </p:sp>
    </p:spTree>
    <p:extLst>
      <p:ext uri="{BB962C8B-B14F-4D97-AF65-F5344CB8AC3E}">
        <p14:creationId xmlns:p14="http://schemas.microsoft.com/office/powerpoint/2010/main" val="4177395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4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E94A-071B-B94C-BA79-93A03E24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5277-EC01-CB4A-8E15-D430C89C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should NOT be used to provide layout</a:t>
            </a:r>
          </a:p>
          <a:p>
            <a:pPr lvl="1"/>
            <a:r>
              <a:rPr lang="en-US" dirty="0"/>
              <a:t>Old-school way of doing page layout before CSS support in browsers was good</a:t>
            </a:r>
          </a:p>
          <a:p>
            <a:pPr lvl="1"/>
            <a:r>
              <a:rPr lang="en-US" dirty="0"/>
              <a:t>Screen readers understand tables to be content, not layout</a:t>
            </a:r>
          </a:p>
          <a:p>
            <a:pPr lvl="2"/>
            <a:r>
              <a:rPr lang="en-US" dirty="0"/>
              <a:t>Confusing to users of screen readers if tables used for layout</a:t>
            </a:r>
          </a:p>
          <a:p>
            <a:pPr lvl="1"/>
            <a:r>
              <a:rPr lang="en-US" dirty="0"/>
              <a:t>Hard to make responsive</a:t>
            </a:r>
          </a:p>
        </p:txBody>
      </p:sp>
    </p:spTree>
    <p:extLst>
      <p:ext uri="{BB962C8B-B14F-4D97-AF65-F5344CB8AC3E}">
        <p14:creationId xmlns:p14="http://schemas.microsoft.com/office/powerpoint/2010/main" val="2256391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common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Most form controls support some common attributes:</a:t>
            </a:r>
          </a:p>
          <a:p>
            <a:r>
              <a:rPr lang="en-US" dirty="0"/>
              <a:t>The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/>
              <a:t> Boolean attribute makes the input read-only</a:t>
            </a:r>
          </a:p>
          <a:p>
            <a:pPr lvl="1"/>
            <a:r>
              <a:rPr lang="en-US" dirty="0"/>
              <a:t>Value DOES get sent with form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en-US" dirty="0"/>
              <a:t> Boolean attribute makes the input disabled</a:t>
            </a:r>
          </a:p>
          <a:p>
            <a:pPr lvl="1"/>
            <a:r>
              <a:rPr lang="en-US" dirty="0"/>
              <a:t>Value does NOT get sent with form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sz="2000" b="1">
                <a:solidFill>
                  <a:schemeClr val="accent6"/>
                </a:solidFill>
                <a:latin typeface="Courier New"/>
                <a:cs typeface="Courier New"/>
              </a:rPr>
              <a:t>required</a:t>
            </a:r>
            <a:r>
              <a:rPr lang="en-US" dirty="0"/>
              <a:t> Boolean attribute forces a field to have a value</a:t>
            </a:r>
          </a:p>
          <a:p>
            <a:pPr lvl="1"/>
            <a:r>
              <a:rPr lang="en-US" dirty="0"/>
              <a:t>Browser will refuse to submit a form if a required field has no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83AC3-F09E-174F-BB83-11DB2A2622A8}"/>
              </a:ext>
            </a:extLst>
          </p:cNvPr>
          <p:cNvSpPr txBox="1"/>
          <p:nvPr/>
        </p:nvSpPr>
        <p:spPr>
          <a:xfrm>
            <a:off x="1608392" y="3275111"/>
            <a:ext cx="4802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 </a:t>
            </a:r>
            <a:r>
              <a:rPr lang="en-CA" sz="14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DC5CC-DE28-BE41-8C88-E69203ECE79E}"/>
              </a:ext>
            </a:extLst>
          </p:cNvPr>
          <p:cNvSpPr txBox="1"/>
          <p:nvPr/>
        </p:nvSpPr>
        <p:spPr>
          <a:xfrm>
            <a:off x="1608392" y="4446644"/>
            <a:ext cx="4802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86104-2FFD-AF43-A48B-FA43A0A40383}"/>
              </a:ext>
            </a:extLst>
          </p:cNvPr>
          <p:cNvSpPr txBox="1"/>
          <p:nvPr/>
        </p:nvSpPr>
        <p:spPr>
          <a:xfrm>
            <a:off x="1608392" y="5869186"/>
            <a:ext cx="4802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63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&lt;input&gt;</a:t>
            </a:r>
            <a:r>
              <a:rPr lang="en-US" dirty="0"/>
              <a:t> element gives users a way to enter data</a:t>
            </a:r>
          </a:p>
          <a:p>
            <a:pPr lvl="1"/>
            <a:r>
              <a:rPr lang="en-US" dirty="0"/>
              <a:t>The 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attribute determines the visual interface of the &lt;input&gt;, and restricts values to a range of valid values</a:t>
            </a:r>
          </a:p>
          <a:p>
            <a:r>
              <a:rPr lang="en-US" dirty="0"/>
              <a:t>The basic input type is a single-line text field using type="text"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dirty="0"/>
              <a:t>attribute can be used to set a </a:t>
            </a:r>
            <a:r>
              <a:rPr lang="en-US" dirty="0">
                <a:solidFill>
                  <a:schemeClr val="accent6"/>
                </a:solidFill>
              </a:rPr>
              <a:t>default value </a:t>
            </a:r>
            <a:r>
              <a:rPr lang="en-US" dirty="0"/>
              <a:t>in the field</a:t>
            </a:r>
          </a:p>
          <a:p>
            <a:r>
              <a:rPr lang="en-US" dirty="0"/>
              <a:t>The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 </a:t>
            </a:r>
            <a:r>
              <a:rPr lang="en-US" dirty="0"/>
              <a:t>attribute sets </a:t>
            </a:r>
            <a:r>
              <a:rPr lang="en-US" dirty="0">
                <a:solidFill>
                  <a:schemeClr val="accent6"/>
                </a:solidFill>
              </a:rPr>
              <a:t>placeholder text </a:t>
            </a:r>
            <a:r>
              <a:rPr lang="en-US" dirty="0"/>
              <a:t>in the field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9574E3-6C59-5C47-85F9-D5DA356DD322}"/>
              </a:ext>
            </a:extLst>
          </p:cNvPr>
          <p:cNvSpPr txBox="1"/>
          <p:nvPr/>
        </p:nvSpPr>
        <p:spPr>
          <a:xfrm>
            <a:off x="1293082" y="3590421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11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778C-F901-904B-BF5E-EDD5009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8F62-134B-1E48-821E-A68DA3A8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  <a:p>
            <a:pPr lvl="1"/>
            <a:r>
              <a:rPr lang="en-US" dirty="0"/>
              <a:t>Sets the default value that gets submitted with the form data</a:t>
            </a:r>
          </a:p>
          <a:p>
            <a:pPr lvl="1"/>
            <a:r>
              <a:rPr lang="en-US" dirty="0"/>
              <a:t>If user does not change the field, the </a:t>
            </a:r>
            <a:r>
              <a:rPr lang="en-US" dirty="0">
                <a:solidFill>
                  <a:schemeClr val="accent6"/>
                </a:solidFill>
              </a:rPr>
              <a:t>default value </a:t>
            </a:r>
            <a:r>
              <a:rPr lang="en-US" dirty="0"/>
              <a:t>will be submitted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Placeholder</a:t>
            </a:r>
          </a:p>
          <a:p>
            <a:pPr lvl="1"/>
            <a:r>
              <a:rPr lang="en-US" dirty="0"/>
              <a:t>Placeholder text is NOT a value</a:t>
            </a:r>
          </a:p>
          <a:p>
            <a:pPr lvl="1"/>
            <a:r>
              <a:rPr lang="en-US" dirty="0"/>
              <a:t>Usually displayed in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lighter text</a:t>
            </a:r>
            <a:r>
              <a:rPr lang="en-US" dirty="0"/>
              <a:t>, disappears as soon as user starts typing</a:t>
            </a:r>
          </a:p>
          <a:p>
            <a:pPr lvl="1"/>
            <a:r>
              <a:rPr lang="en-US" dirty="0"/>
              <a:t>Used to provide instructions / example input</a:t>
            </a:r>
          </a:p>
          <a:p>
            <a:pPr lvl="1"/>
            <a:r>
              <a:rPr lang="en-US" dirty="0"/>
              <a:t>If user does not change the field, </a:t>
            </a:r>
            <a:r>
              <a:rPr lang="en-US" dirty="0">
                <a:solidFill>
                  <a:schemeClr val="accent2"/>
                </a:solidFill>
              </a:rPr>
              <a:t>no value </a:t>
            </a:r>
            <a:r>
              <a:rPr lang="en-US" dirty="0"/>
              <a:t>will be submitted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DD59DED-4245-7541-BE1C-A9C1F335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33" y="5918758"/>
            <a:ext cx="1905000" cy="3556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C0D4861-776C-BC49-8B25-DF901FE5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33" y="3251199"/>
            <a:ext cx="1905000" cy="35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524585-639C-AA42-983C-2D00D2A13E8A}"/>
              </a:ext>
            </a:extLst>
          </p:cNvPr>
          <p:cNvSpPr txBox="1"/>
          <p:nvPr/>
        </p:nvSpPr>
        <p:spPr>
          <a:xfrm>
            <a:off x="1563167" y="3275111"/>
            <a:ext cx="652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"Default message"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2A5B9-3913-CE4D-B2A7-78125F8A3B0A}"/>
              </a:ext>
            </a:extLst>
          </p:cNvPr>
          <p:cNvSpPr txBox="1"/>
          <p:nvPr/>
        </p:nvSpPr>
        <p:spPr>
          <a:xfrm>
            <a:off x="1563167" y="5942670"/>
            <a:ext cx="716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message"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2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&lt;label&gt;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&lt;label&gt;</a:t>
            </a:r>
            <a:r>
              <a:rPr lang="en-US" dirty="0"/>
              <a:t> element labels a form control</a:t>
            </a:r>
          </a:p>
          <a:p>
            <a:r>
              <a:rPr lang="en-US" dirty="0"/>
              <a:t>Labels associated with a specific control can be clicked to focus/use that control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0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associate a label with a specific control</a:t>
            </a:r>
          </a:p>
          <a:p>
            <a:pPr lvl="1"/>
            <a:r>
              <a:rPr lang="en-US" dirty="0"/>
              <a:t>By </a:t>
            </a:r>
            <a:r>
              <a:rPr lang="en-US" dirty="0">
                <a:solidFill>
                  <a:schemeClr val="accent6"/>
                </a:solidFill>
              </a:rPr>
              <a:t>nesting</a:t>
            </a:r>
            <a:r>
              <a:rPr lang="en-US" dirty="0"/>
              <a:t> the control inside the label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By setting 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attribute on the label to that of a control’s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attribute</a:t>
            </a:r>
          </a:p>
          <a:p>
            <a:pPr lvl="2"/>
            <a:r>
              <a:rPr lang="en-US" dirty="0"/>
              <a:t>Allows label and control to be separate from each other</a:t>
            </a:r>
          </a:p>
          <a:p>
            <a:pPr lvl="2"/>
            <a:r>
              <a:rPr lang="en-US" dirty="0"/>
              <a:t>NOTE: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attribute must be the value of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, NOT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05C11-C7CD-6D43-8FC8-9492C8980B11}"/>
              </a:ext>
            </a:extLst>
          </p:cNvPr>
          <p:cNvSpPr txBox="1"/>
          <p:nvPr/>
        </p:nvSpPr>
        <p:spPr>
          <a:xfrm>
            <a:off x="1605209" y="2842179"/>
            <a:ext cx="6628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&gt;Username: 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DA198FC-69EB-2542-8DE3-63A51B6D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09" y="5695294"/>
            <a:ext cx="2832100" cy="40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49104-0B10-484B-A7FC-198326599F1A}"/>
              </a:ext>
            </a:extLst>
          </p:cNvPr>
          <p:cNvSpPr txBox="1"/>
          <p:nvPr/>
        </p:nvSpPr>
        <p:spPr>
          <a:xfrm>
            <a:off x="1605209" y="4795717"/>
            <a:ext cx="544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&gt;Username:&lt;/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49609F-281C-1E4A-B7E7-A4BE2B02262A}"/>
              </a:ext>
            </a:extLst>
          </p:cNvPr>
          <p:cNvSpPr/>
          <p:nvPr/>
        </p:nvSpPr>
        <p:spPr>
          <a:xfrm>
            <a:off x="2436509" y="4820806"/>
            <a:ext cx="1544037" cy="264101"/>
          </a:xfrm>
          <a:custGeom>
            <a:avLst/>
            <a:gdLst>
              <a:gd name="connsiteX0" fmla="*/ 0 w 1544037"/>
              <a:gd name="connsiteY0" fmla="*/ 9582 h 264101"/>
              <a:gd name="connsiteX1" fmla="*/ 9582 w 1544037"/>
              <a:gd name="connsiteY1" fmla="*/ 0 h 264101"/>
              <a:gd name="connsiteX2" fmla="*/ 487376 w 1544037"/>
              <a:gd name="connsiteY2" fmla="*/ 0 h 264101"/>
              <a:gd name="connsiteX3" fmla="*/ 980418 w 1544037"/>
              <a:gd name="connsiteY3" fmla="*/ 0 h 264101"/>
              <a:gd name="connsiteX4" fmla="*/ 1534455 w 1544037"/>
              <a:gd name="connsiteY4" fmla="*/ 0 h 264101"/>
              <a:gd name="connsiteX5" fmla="*/ 1544037 w 1544037"/>
              <a:gd name="connsiteY5" fmla="*/ 9582 h 264101"/>
              <a:gd name="connsiteX6" fmla="*/ 1544037 w 1544037"/>
              <a:gd name="connsiteY6" fmla="*/ 254519 h 264101"/>
              <a:gd name="connsiteX7" fmla="*/ 1534455 w 1544037"/>
              <a:gd name="connsiteY7" fmla="*/ 264101 h 264101"/>
              <a:gd name="connsiteX8" fmla="*/ 1010915 w 1544037"/>
              <a:gd name="connsiteY8" fmla="*/ 264101 h 264101"/>
              <a:gd name="connsiteX9" fmla="*/ 517873 w 1544037"/>
              <a:gd name="connsiteY9" fmla="*/ 264101 h 264101"/>
              <a:gd name="connsiteX10" fmla="*/ 9582 w 1544037"/>
              <a:gd name="connsiteY10" fmla="*/ 264101 h 264101"/>
              <a:gd name="connsiteX11" fmla="*/ 0 w 1544037"/>
              <a:gd name="connsiteY11" fmla="*/ 254519 h 264101"/>
              <a:gd name="connsiteX12" fmla="*/ 0 w 1544037"/>
              <a:gd name="connsiteY12" fmla="*/ 9582 h 26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4037" h="264101" extrusionOk="0">
                <a:moveTo>
                  <a:pt x="0" y="9582"/>
                </a:moveTo>
                <a:cubicBezTo>
                  <a:pt x="946" y="4402"/>
                  <a:pt x="3963" y="-440"/>
                  <a:pt x="9582" y="0"/>
                </a:cubicBezTo>
                <a:cubicBezTo>
                  <a:pt x="181035" y="-13582"/>
                  <a:pt x="264014" y="-9899"/>
                  <a:pt x="487376" y="0"/>
                </a:cubicBezTo>
                <a:cubicBezTo>
                  <a:pt x="710738" y="9899"/>
                  <a:pt x="871299" y="4386"/>
                  <a:pt x="980418" y="0"/>
                </a:cubicBezTo>
                <a:cubicBezTo>
                  <a:pt x="1089537" y="-4386"/>
                  <a:pt x="1271960" y="-8298"/>
                  <a:pt x="1534455" y="0"/>
                </a:cubicBezTo>
                <a:cubicBezTo>
                  <a:pt x="1540074" y="995"/>
                  <a:pt x="1544048" y="4609"/>
                  <a:pt x="1544037" y="9582"/>
                </a:cubicBezTo>
                <a:cubicBezTo>
                  <a:pt x="1553787" y="66265"/>
                  <a:pt x="1546111" y="144138"/>
                  <a:pt x="1544037" y="254519"/>
                </a:cubicBezTo>
                <a:cubicBezTo>
                  <a:pt x="1544436" y="260185"/>
                  <a:pt x="1539511" y="263861"/>
                  <a:pt x="1534455" y="264101"/>
                </a:cubicBezTo>
                <a:cubicBezTo>
                  <a:pt x="1410496" y="282887"/>
                  <a:pt x="1218756" y="276772"/>
                  <a:pt x="1010915" y="264101"/>
                </a:cubicBezTo>
                <a:cubicBezTo>
                  <a:pt x="803074" y="251430"/>
                  <a:pt x="671680" y="284477"/>
                  <a:pt x="517873" y="264101"/>
                </a:cubicBezTo>
                <a:cubicBezTo>
                  <a:pt x="364066" y="243725"/>
                  <a:pt x="177360" y="281945"/>
                  <a:pt x="9582" y="264101"/>
                </a:cubicBezTo>
                <a:cubicBezTo>
                  <a:pt x="4475" y="265004"/>
                  <a:pt x="523" y="260426"/>
                  <a:pt x="0" y="254519"/>
                </a:cubicBezTo>
                <a:cubicBezTo>
                  <a:pt x="-4804" y="168404"/>
                  <a:pt x="795" y="59610"/>
                  <a:pt x="0" y="9582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0C347C-B759-454C-B6AC-B1CDEDF0654E}"/>
              </a:ext>
            </a:extLst>
          </p:cNvPr>
          <p:cNvSpPr/>
          <p:nvPr/>
        </p:nvSpPr>
        <p:spPr>
          <a:xfrm>
            <a:off x="5363149" y="5044480"/>
            <a:ext cx="1465702" cy="264101"/>
          </a:xfrm>
          <a:custGeom>
            <a:avLst/>
            <a:gdLst>
              <a:gd name="connsiteX0" fmla="*/ 0 w 1465702"/>
              <a:gd name="connsiteY0" fmla="*/ 9582 h 264101"/>
              <a:gd name="connsiteX1" fmla="*/ 9582 w 1465702"/>
              <a:gd name="connsiteY1" fmla="*/ 0 h 264101"/>
              <a:gd name="connsiteX2" fmla="*/ 462831 w 1465702"/>
              <a:gd name="connsiteY2" fmla="*/ 0 h 264101"/>
              <a:gd name="connsiteX3" fmla="*/ 930545 w 1465702"/>
              <a:gd name="connsiteY3" fmla="*/ 0 h 264101"/>
              <a:gd name="connsiteX4" fmla="*/ 1456120 w 1465702"/>
              <a:gd name="connsiteY4" fmla="*/ 0 h 264101"/>
              <a:gd name="connsiteX5" fmla="*/ 1465702 w 1465702"/>
              <a:gd name="connsiteY5" fmla="*/ 9582 h 264101"/>
              <a:gd name="connsiteX6" fmla="*/ 1465702 w 1465702"/>
              <a:gd name="connsiteY6" fmla="*/ 254519 h 264101"/>
              <a:gd name="connsiteX7" fmla="*/ 1456120 w 1465702"/>
              <a:gd name="connsiteY7" fmla="*/ 264101 h 264101"/>
              <a:gd name="connsiteX8" fmla="*/ 959475 w 1465702"/>
              <a:gd name="connsiteY8" fmla="*/ 264101 h 264101"/>
              <a:gd name="connsiteX9" fmla="*/ 491761 w 1465702"/>
              <a:gd name="connsiteY9" fmla="*/ 264101 h 264101"/>
              <a:gd name="connsiteX10" fmla="*/ 9582 w 1465702"/>
              <a:gd name="connsiteY10" fmla="*/ 264101 h 264101"/>
              <a:gd name="connsiteX11" fmla="*/ 0 w 1465702"/>
              <a:gd name="connsiteY11" fmla="*/ 254519 h 264101"/>
              <a:gd name="connsiteX12" fmla="*/ 0 w 1465702"/>
              <a:gd name="connsiteY12" fmla="*/ 9582 h 26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5702" h="264101" extrusionOk="0">
                <a:moveTo>
                  <a:pt x="0" y="9582"/>
                </a:moveTo>
                <a:cubicBezTo>
                  <a:pt x="946" y="4402"/>
                  <a:pt x="3963" y="-440"/>
                  <a:pt x="9582" y="0"/>
                </a:cubicBezTo>
                <a:cubicBezTo>
                  <a:pt x="164135" y="-8191"/>
                  <a:pt x="336436" y="-4986"/>
                  <a:pt x="462831" y="0"/>
                </a:cubicBezTo>
                <a:cubicBezTo>
                  <a:pt x="589226" y="4986"/>
                  <a:pt x="795192" y="-9302"/>
                  <a:pt x="930545" y="0"/>
                </a:cubicBezTo>
                <a:cubicBezTo>
                  <a:pt x="1065898" y="9302"/>
                  <a:pt x="1288522" y="-25441"/>
                  <a:pt x="1456120" y="0"/>
                </a:cubicBezTo>
                <a:cubicBezTo>
                  <a:pt x="1461739" y="995"/>
                  <a:pt x="1465713" y="4609"/>
                  <a:pt x="1465702" y="9582"/>
                </a:cubicBezTo>
                <a:cubicBezTo>
                  <a:pt x="1475452" y="66265"/>
                  <a:pt x="1467776" y="144138"/>
                  <a:pt x="1465702" y="254519"/>
                </a:cubicBezTo>
                <a:cubicBezTo>
                  <a:pt x="1466101" y="260185"/>
                  <a:pt x="1461176" y="263861"/>
                  <a:pt x="1456120" y="264101"/>
                </a:cubicBezTo>
                <a:cubicBezTo>
                  <a:pt x="1213060" y="261113"/>
                  <a:pt x="1138684" y="248132"/>
                  <a:pt x="959475" y="264101"/>
                </a:cubicBezTo>
                <a:cubicBezTo>
                  <a:pt x="780267" y="280070"/>
                  <a:pt x="717483" y="246625"/>
                  <a:pt x="491761" y="264101"/>
                </a:cubicBezTo>
                <a:cubicBezTo>
                  <a:pt x="266039" y="281577"/>
                  <a:pt x="193918" y="264391"/>
                  <a:pt x="9582" y="264101"/>
                </a:cubicBezTo>
                <a:cubicBezTo>
                  <a:pt x="4475" y="265004"/>
                  <a:pt x="523" y="260426"/>
                  <a:pt x="0" y="254519"/>
                </a:cubicBezTo>
                <a:cubicBezTo>
                  <a:pt x="-4804" y="168404"/>
                  <a:pt x="795" y="59610"/>
                  <a:pt x="0" y="9582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0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&lt;label&gt; and required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fields should be visually and accessibly indicated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Here, an &lt;</a:t>
            </a:r>
            <a:r>
              <a:rPr lang="en-US" dirty="0" err="1"/>
              <a:t>abbr</a:t>
            </a:r>
            <a:r>
              <a:rPr lang="en-US" dirty="0"/>
              <a:t>&gt; element is used with the title attribute set to ‘required’</a:t>
            </a:r>
          </a:p>
          <a:p>
            <a:pPr lvl="2"/>
            <a:r>
              <a:rPr lang="en-US" dirty="0"/>
              <a:t>NOTE: not the only way to mark required fields, just a recommended accessible method</a:t>
            </a:r>
          </a:p>
          <a:p>
            <a:pPr lvl="2"/>
            <a:r>
              <a:rPr lang="en-US" dirty="0"/>
              <a:t>Mouse hover shows the title text</a:t>
            </a:r>
          </a:p>
          <a:p>
            <a:pPr lvl="2"/>
            <a:r>
              <a:rPr lang="en-US" dirty="0"/>
              <a:t>The aria-label attribute makes the note even more accessible to screen readers</a:t>
            </a:r>
          </a:p>
          <a:p>
            <a:pPr lvl="3"/>
            <a:r>
              <a:rPr lang="en-US" dirty="0">
                <a:hlinkClick r:id="rId2"/>
              </a:rPr>
              <a:t>ARIA</a:t>
            </a:r>
            <a:r>
              <a:rPr lang="en-US" dirty="0"/>
              <a:t> (Accessible Rich Internet Applications) is a set of attributes (all starting with the prefix aria-) that help make web pages and apps more accessible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AEE04-FA4C-F740-A477-2335B3DECAAC}"/>
              </a:ext>
            </a:extLst>
          </p:cNvPr>
          <p:cNvSpPr txBox="1"/>
          <p:nvPr/>
        </p:nvSpPr>
        <p:spPr>
          <a:xfrm>
            <a:off x="1195306" y="2369213"/>
            <a:ext cx="10280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&gt;Username: 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"required"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"required"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722260F-7186-094E-AE22-05766674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3054350"/>
            <a:ext cx="3009900" cy="74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36CC4C-8679-3F46-B631-D585BD38CAEC}"/>
              </a:ext>
            </a:extLst>
          </p:cNvPr>
          <p:cNvSpPr/>
          <p:nvPr/>
        </p:nvSpPr>
        <p:spPr>
          <a:xfrm>
            <a:off x="7231117" y="3196720"/>
            <a:ext cx="220717" cy="188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758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type="search"&gt;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search field</a:t>
            </a:r>
            <a:r>
              <a:rPr lang="en-US" dirty="0"/>
              <a:t> can be created using &lt;input type="search"&gt;</a:t>
            </a:r>
          </a:p>
          <a:p>
            <a:endParaRPr lang="en-US" dirty="0"/>
          </a:p>
          <a:p>
            <a:pPr lvl="1"/>
            <a:r>
              <a:rPr lang="en-US" dirty="0"/>
              <a:t>Not much different than a text field, but browsers sometimes render search fields differently than text fields, including a clickable 'clear' button to clear search terms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05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type="url"&gt;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chemeClr val="accent6"/>
                </a:solidFill>
              </a:rPr>
              <a:t>url</a:t>
            </a:r>
            <a:r>
              <a:rPr lang="en-US" dirty="0">
                <a:solidFill>
                  <a:schemeClr val="accent6"/>
                </a:solidFill>
              </a:rPr>
              <a:t> field</a:t>
            </a:r>
            <a:r>
              <a:rPr lang="en-US" dirty="0"/>
              <a:t> can be created using &lt;input type="</a:t>
            </a:r>
            <a:r>
              <a:rPr lang="en-US" dirty="0" err="1"/>
              <a:t>url</a:t>
            </a:r>
            <a:r>
              <a:rPr lang="en-US" dirty="0"/>
              <a:t>"&gt;</a:t>
            </a:r>
          </a:p>
          <a:p>
            <a:endParaRPr lang="en-US" dirty="0"/>
          </a:p>
          <a:p>
            <a:pPr lvl="1"/>
            <a:r>
              <a:rPr lang="en-US" dirty="0"/>
              <a:t>Browser will refuse to submit form if value is not a valid URL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4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4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home_page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903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type="email"&gt;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email address field</a:t>
            </a:r>
            <a:r>
              <a:rPr lang="en-US" dirty="0"/>
              <a:t> can be created using &lt;input type="email"&gt;</a:t>
            </a:r>
          </a:p>
          <a:p>
            <a:endParaRPr lang="en-US" dirty="0"/>
          </a:p>
          <a:p>
            <a:pPr lvl="1"/>
            <a:r>
              <a:rPr lang="en-US" dirty="0"/>
              <a:t>Browser will refuse to submit form if user does not enter valid email address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dirty="0"/>
              <a:t> Boolean attribute allows comma-separate list of addresses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Mobile devices will present specialized keypad for entering email addresses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D0183-F2CC-474C-AD78-0AE5D0819CCF}"/>
              </a:ext>
            </a:extLst>
          </p:cNvPr>
          <p:cNvSpPr txBox="1"/>
          <p:nvPr/>
        </p:nvSpPr>
        <p:spPr>
          <a:xfrm>
            <a:off x="1539336" y="3693517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"email"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6F1ED8-5D3F-5543-8BF5-94ED1C9D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75" y="3656905"/>
            <a:ext cx="1968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75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type="tel"&gt;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phone number field</a:t>
            </a:r>
            <a:r>
              <a:rPr lang="en-US" dirty="0"/>
              <a:t> can be created using &lt;input type="</a:t>
            </a:r>
            <a:r>
              <a:rPr lang="en-US" dirty="0" err="1"/>
              <a:t>tel</a:t>
            </a:r>
            <a:r>
              <a:rPr lang="en-US" dirty="0"/>
              <a:t>"&gt;</a:t>
            </a:r>
          </a:p>
          <a:p>
            <a:endParaRPr lang="en-US" dirty="0"/>
          </a:p>
          <a:p>
            <a:pPr lvl="1"/>
            <a:r>
              <a:rPr lang="en-US" dirty="0"/>
              <a:t>Again, not much different than a text field, but mobile devices will usually display a specialized keypad for entering phone numbers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4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"phone"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0" y="1825625"/>
            <a:ext cx="10515600" cy="4351338"/>
          </a:xfrm>
        </p:spPr>
        <p:txBody>
          <a:bodyPr/>
          <a:lstStyle/>
          <a:p>
            <a:r>
              <a:rPr lang="en-US" dirty="0"/>
              <a:t>All HTML tables are nested inside a </a:t>
            </a:r>
            <a:r>
              <a:rPr lang="en-US" dirty="0">
                <a:solidFill>
                  <a:schemeClr val="accent6"/>
                </a:solidFill>
              </a:rPr>
              <a:t>&lt;table&gt; </a:t>
            </a:r>
            <a:r>
              <a:rPr lang="en-US" dirty="0"/>
              <a:t>element</a:t>
            </a:r>
          </a:p>
          <a:p>
            <a:r>
              <a:rPr lang="en-US" dirty="0"/>
              <a:t>The basic element of a table is a </a:t>
            </a:r>
            <a:r>
              <a:rPr lang="en-US" dirty="0">
                <a:solidFill>
                  <a:schemeClr val="accent6"/>
                </a:solidFill>
              </a:rPr>
              <a:t>data cell</a:t>
            </a:r>
            <a:r>
              <a:rPr lang="en-US" dirty="0"/>
              <a:t> &lt;td&gt;</a:t>
            </a:r>
          </a:p>
          <a:p>
            <a:pPr lvl="1"/>
            <a:r>
              <a:rPr lang="en-US" dirty="0"/>
              <a:t>Holds the content for one cell in the table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data cells arranged in a </a:t>
            </a:r>
            <a:r>
              <a:rPr lang="en-US" dirty="0">
                <a:solidFill>
                  <a:schemeClr val="accent6"/>
                </a:solidFill>
              </a:rPr>
              <a:t>single row </a:t>
            </a:r>
            <a:r>
              <a:rPr lang="en-US" dirty="0"/>
              <a:t>within their container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132B5C0-DC54-A34F-814E-88D190A2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292771" y="3399294"/>
            <a:ext cx="851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1&lt;/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2&lt;/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3&lt;/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4&lt;/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D487867E-FBD1-6C45-8BE6-52E9BECA2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71" y="4504929"/>
            <a:ext cx="2743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28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type="password"&gt;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password field</a:t>
            </a:r>
            <a:r>
              <a:rPr lang="en-US" dirty="0"/>
              <a:t> can be created using &lt;input type="password"&gt;</a:t>
            </a:r>
          </a:p>
          <a:p>
            <a:endParaRPr lang="en-US" dirty="0"/>
          </a:p>
          <a:p>
            <a:pPr lvl="1"/>
            <a:r>
              <a:rPr lang="en-US" dirty="0"/>
              <a:t>Value of password fields are ONLY VISUALLY hidden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IMPORTANT</a:t>
            </a:r>
            <a:r>
              <a:rPr lang="en-US" dirty="0"/>
              <a:t>: value is only truly hidden if form is submitted using HTTPS</a:t>
            </a:r>
          </a:p>
          <a:p>
            <a:pPr lvl="2"/>
            <a:r>
              <a:rPr lang="en-US" dirty="0">
                <a:cs typeface="Calibri" panose="020F0502020204030204"/>
              </a:rPr>
              <a:t>Value is NOT hidden from JavaScript running on the page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4C3A7F-ED0E-2949-A0C0-5D8C0EA7B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66" y="2367629"/>
            <a:ext cx="1930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37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type="number"&gt;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number field</a:t>
            </a:r>
            <a:r>
              <a:rPr lang="en-US" dirty="0"/>
              <a:t> can be created using &lt;input type="number"&gt;</a:t>
            </a:r>
          </a:p>
          <a:p>
            <a:endParaRPr lang="en-US" dirty="0"/>
          </a:p>
          <a:p>
            <a:pPr lvl="1"/>
            <a:r>
              <a:rPr lang="en-US" dirty="0"/>
              <a:t>Browser refuses to submit form if value is not numeric</a:t>
            </a:r>
          </a:p>
          <a:p>
            <a:pPr lvl="1"/>
            <a:r>
              <a:rPr lang="en-US" dirty="0"/>
              <a:t>Usually rendered with clickable up/down arrows to change the value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/>
              <a:t> attribute sets how much the up/down arrows change the value by</a:t>
            </a:r>
          </a:p>
          <a:p>
            <a:pPr lvl="2"/>
            <a:r>
              <a:rPr lang="en-US" dirty="0"/>
              <a:t>Default step is 1, meaning only integers are valid by default</a:t>
            </a:r>
          </a:p>
          <a:p>
            <a:pPr lvl="2"/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step="any"</a:t>
            </a:r>
            <a:r>
              <a:rPr lang="en-US" dirty="0"/>
              <a:t> to allow decimal numbers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 attributes set a min and max allowed values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"quantity"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8CBEB17-2D0F-F441-B3ED-16BE8A13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48" y="2359790"/>
            <a:ext cx="1968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54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type="range"&gt;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slider field</a:t>
            </a:r>
            <a:r>
              <a:rPr lang="en-US" dirty="0"/>
              <a:t> can be created using &lt;input type="range"&gt;</a:t>
            </a:r>
          </a:p>
          <a:p>
            <a:endParaRPr lang="en-US" dirty="0"/>
          </a:p>
          <a:p>
            <a:pPr lvl="1"/>
            <a:r>
              <a:rPr lang="en-US" dirty="0"/>
              <a:t>Forces one of a range of values using a 'slider' UI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dirty="0"/>
              <a:t> attribute sets how much the slider changes at each step</a:t>
            </a:r>
          </a:p>
          <a:p>
            <a:pPr lvl="2"/>
            <a:r>
              <a:rPr lang="en-US" dirty="0"/>
              <a:t>Always set the step for sliders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 attributes set a min and max value of the range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"range"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"quantity"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8DD45EE-A2ED-2241-9C1D-AD62DB13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947" y="2402752"/>
            <a:ext cx="1943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3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&lt;input type="date"&gt;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date field</a:t>
            </a:r>
            <a:r>
              <a:rPr lang="en-US" dirty="0"/>
              <a:t> can be created using </a:t>
            </a:r>
            <a:r>
              <a:rPr lang="en-US" dirty="0">
                <a:hlinkClick r:id="rId2"/>
              </a:rPr>
              <a:t>&lt;input type="date"&gt;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 attributes set the earliest and</a:t>
            </a:r>
            <a:br>
              <a:rPr lang="en-US" dirty="0"/>
            </a:br>
            <a:r>
              <a:rPr lang="en-US" dirty="0"/>
              <a:t>latest valid date, respectively</a:t>
            </a:r>
          </a:p>
          <a:p>
            <a:pPr lvl="2"/>
            <a:r>
              <a:rPr lang="en-US" dirty="0"/>
              <a:t>Value must be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-mm-dd</a:t>
            </a:r>
            <a:r>
              <a:rPr lang="en-US" dirty="0"/>
              <a:t> date format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"birthday"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 descr="Calendar&#10;&#10;Description automatically generated">
            <a:extLst>
              <a:ext uri="{FF2B5EF4-FFF2-40B4-BE49-F238E27FC236}">
                <a16:creationId xmlns:a16="http://schemas.microsoft.com/office/drawing/2014/main" id="{3F76FE28-57D2-3D4B-ACA6-B5FD407A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85" y="2339976"/>
            <a:ext cx="3721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67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type="time"&gt;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time field</a:t>
            </a:r>
            <a:r>
              <a:rPr lang="en-US" dirty="0"/>
              <a:t> can be created using &lt;input type="time"&gt;</a:t>
            </a:r>
          </a:p>
          <a:p>
            <a:endParaRPr lang="en-US" dirty="0"/>
          </a:p>
          <a:p>
            <a:pPr lvl="1"/>
            <a:r>
              <a:rPr lang="en-US" dirty="0"/>
              <a:t>Forces user to enter a valid time value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5095B5C-9623-DC46-8A7B-566A40651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776" y="2328040"/>
            <a:ext cx="137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64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type="color"&gt;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color picker field</a:t>
            </a:r>
            <a:r>
              <a:rPr lang="en-US" dirty="0"/>
              <a:t> can be created using &lt;input type="color"&gt;</a:t>
            </a:r>
          </a:p>
          <a:p>
            <a:endParaRPr lang="en-US" dirty="0"/>
          </a:p>
          <a:p>
            <a:pPr lvl="1"/>
            <a:r>
              <a:rPr lang="en-US" dirty="0"/>
              <a:t>Presents interface for picking a </a:t>
            </a:r>
            <a:r>
              <a:rPr lang="en-US" dirty="0" err="1"/>
              <a:t>colour</a:t>
            </a:r>
            <a:endParaRPr lang="en-US" dirty="0"/>
          </a:p>
          <a:p>
            <a:pPr lvl="2"/>
            <a:r>
              <a:rPr lang="en-US" dirty="0"/>
              <a:t>Interface may be different depending on browser/OS</a:t>
            </a:r>
          </a:p>
          <a:p>
            <a:pPr lvl="1"/>
            <a:r>
              <a:rPr lang="en-US" dirty="0"/>
              <a:t>Value submitted is 6-digit hexadecimal </a:t>
            </a:r>
            <a:r>
              <a:rPr lang="en-US" dirty="0" err="1"/>
              <a:t>colour</a:t>
            </a:r>
            <a:endParaRPr lang="en-US" dirty="0"/>
          </a:p>
          <a:p>
            <a:pPr lvl="1"/>
            <a:r>
              <a:rPr lang="en-US" dirty="0"/>
              <a:t>NOTE: American spelling of 'color' is required </a:t>
            </a:r>
            <a:br>
              <a:rPr lang="en-US" dirty="0"/>
            </a:br>
            <a:r>
              <a:rPr lang="en-US" dirty="0"/>
              <a:t>in type attribute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CF401D1-F85B-8649-81DD-3DBE809C2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885" y="2303463"/>
            <a:ext cx="3937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8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type="file"&gt;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file picker field</a:t>
            </a:r>
            <a:r>
              <a:rPr lang="en-US" dirty="0"/>
              <a:t> can be created using &lt;input type="file"&gt;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dirty="0"/>
              <a:t> Boolean attribute allows users to select multiple files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dirty="0"/>
              <a:t> attribute can be used to restrict file types</a:t>
            </a:r>
          </a:p>
          <a:p>
            <a:pPr lvl="2"/>
            <a:r>
              <a:rPr lang="en-US" dirty="0"/>
              <a:t>Value is comma-separated list of </a:t>
            </a:r>
            <a:r>
              <a:rPr lang="en-US" dirty="0">
                <a:hlinkClick r:id="rId3"/>
              </a:rPr>
              <a:t>MIME types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OR use * as wildcard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86" y="746123"/>
            <a:ext cx="646364" cy="56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4802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"uploads"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82DF5-410B-5B49-A63C-AF83C9FA6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288" y="2423290"/>
            <a:ext cx="2209800" cy="266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1715BE-7084-5144-907E-FED6625064F5}"/>
              </a:ext>
            </a:extLst>
          </p:cNvPr>
          <p:cNvSpPr txBox="1"/>
          <p:nvPr/>
        </p:nvSpPr>
        <p:spPr>
          <a:xfrm>
            <a:off x="2017801" y="3943365"/>
            <a:ext cx="6950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"logo"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"image/jpeg, image/</a:t>
            </a:r>
            <a:r>
              <a:rPr lang="en-CA" sz="14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2CA18-294B-AB4B-B597-46F474D7DDAD}"/>
              </a:ext>
            </a:extLst>
          </p:cNvPr>
          <p:cNvSpPr txBox="1"/>
          <p:nvPr/>
        </p:nvSpPr>
        <p:spPr>
          <a:xfrm>
            <a:off x="2017801" y="4653841"/>
            <a:ext cx="5447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"logo"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"image/*"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54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type="file"&gt;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IMPORTANT</a:t>
            </a:r>
            <a:r>
              <a:rPr lang="en-US" dirty="0"/>
              <a:t>: The &lt;form&gt; element must include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method="POST"</a:t>
            </a:r>
            <a:r>
              <a:rPr lang="en-US" dirty="0"/>
              <a:t> attribute AND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The attribute </a:t>
            </a:r>
            <a:r>
              <a:rPr lang="en-US" sz="1400" b="1" err="1">
                <a:solidFill>
                  <a:schemeClr val="accent6"/>
                </a:solidFill>
                <a:latin typeface="Courier New"/>
                <a:cs typeface="Courier New"/>
              </a:rPr>
              <a:t>enctype</a:t>
            </a:r>
            <a:r>
              <a:rPr lang="en-US" sz="1400" b="1" dirty="0">
                <a:solidFill>
                  <a:schemeClr val="accent6"/>
                </a:solidFill>
                <a:latin typeface="Courier New"/>
                <a:cs typeface="Courier New"/>
              </a:rPr>
              <a:t>="multipart/form-data" 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file uploading to work properly</a:t>
            </a:r>
            <a:endParaRPr lang="en-US" dirty="0">
              <a:cs typeface="Calibri"/>
            </a:endParaRP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6" y="746123"/>
            <a:ext cx="646364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7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&lt;input type="hidden"&gt;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hidden field</a:t>
            </a:r>
            <a:r>
              <a:rPr lang="en-US" dirty="0"/>
              <a:t> can be created using &lt;input type="hidden"&gt;</a:t>
            </a:r>
          </a:p>
          <a:p>
            <a:endParaRPr lang="en-US" dirty="0"/>
          </a:p>
          <a:p>
            <a:pPr lvl="1"/>
            <a:r>
              <a:rPr lang="en-US" dirty="0"/>
              <a:t>Must have a value attribute set</a:t>
            </a:r>
          </a:p>
          <a:p>
            <a:pPr lvl="1"/>
            <a:r>
              <a:rPr lang="en-US" dirty="0"/>
              <a:t>Hidden fields are not displayed to user</a:t>
            </a:r>
          </a:p>
          <a:p>
            <a:pPr lvl="2"/>
            <a:r>
              <a:rPr lang="en-US" dirty="0"/>
              <a:t>But are visible in HTML source, so are NOT a way to transmit secret data</a:t>
            </a:r>
          </a:p>
          <a:p>
            <a:pPr lvl="1"/>
            <a:r>
              <a:rPr lang="en-US" dirty="0"/>
              <a:t>Often used in conjunction with JavaScript to transmit information useful to the server but not important for users to see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7273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"hidden"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"timestamp"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="2020-09-09 10:00:00"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04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multi-line text field </a:t>
            </a:r>
            <a:r>
              <a:rPr lang="en-US" dirty="0"/>
              <a:t>can be created using 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  <a:p>
            <a:endParaRPr lang="en-US" dirty="0"/>
          </a:p>
          <a:p>
            <a:pPr lvl="1"/>
            <a:r>
              <a:rPr lang="en-US" dirty="0"/>
              <a:t>Unlike &lt;input&gt;, must have a closing tag</a:t>
            </a:r>
          </a:p>
          <a:p>
            <a:pPr lvl="1"/>
            <a:r>
              <a:rPr lang="en-US" dirty="0"/>
              <a:t>Content of the element becomes the submitted value</a:t>
            </a:r>
          </a:p>
          <a:p>
            <a:pPr lvl="2"/>
            <a:r>
              <a:rPr lang="en-US" dirty="0"/>
              <a:t>NOTE: This is different than &lt;input&gt; controls which have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dirty="0"/>
              <a:t>attribute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dirty="0"/>
              <a:t> and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/>
              <a:t> attributes set the dimensions of the field</a:t>
            </a:r>
          </a:p>
          <a:p>
            <a:pPr lvl="1"/>
            <a:r>
              <a:rPr lang="en-US" dirty="0"/>
              <a:t>The wrap attribute controls how word wrapping works in the control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wrap="soft" </a:t>
            </a:r>
            <a:r>
              <a:rPr lang="en-US" dirty="0"/>
              <a:t>(default) submitted text will only have new lines where enter was pressed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wrap="hard" </a:t>
            </a:r>
            <a:r>
              <a:rPr lang="en-US" dirty="0"/>
              <a:t>Submitted text will have new lines just as it appeared in the control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wrap="off"</a:t>
            </a:r>
            <a:r>
              <a:rPr lang="en-US" dirty="0"/>
              <a:t>  No wrapping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BA81-23C1-8245-A18B-37F371DB0E84}"/>
              </a:ext>
            </a:extLst>
          </p:cNvPr>
          <p:cNvSpPr txBox="1"/>
          <p:nvPr/>
        </p:nvSpPr>
        <p:spPr>
          <a:xfrm>
            <a:off x="1174285" y="240275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&lt;textarea&gt;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3F0FAC94-0B2C-0045-8DE0-D78BF191E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0" y="2324100"/>
            <a:ext cx="2654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0" y="1825625"/>
            <a:ext cx="10515600" cy="4351338"/>
          </a:xfrm>
        </p:spPr>
        <p:txBody>
          <a:bodyPr/>
          <a:lstStyle/>
          <a:p>
            <a:r>
              <a:rPr lang="en-US" dirty="0"/>
              <a:t>Table cells may contain any HTML content (including other tables)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292771" y="2508146"/>
            <a:ext cx="8513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CA" sz="16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www.saultcollege.ca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CA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logo.png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"Sault College logo"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28266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</a:t>
            </a:r>
            <a:r>
              <a:rPr lang="en-US" dirty="0">
                <a:hlinkClick r:id="rId2"/>
              </a:rPr>
              <a:t>&lt;button&gt;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button </a:t>
            </a:r>
            <a:r>
              <a:rPr lang="en-US" dirty="0"/>
              <a:t>can be created using the &lt;button&gt; element</a:t>
            </a:r>
          </a:p>
          <a:p>
            <a:endParaRPr lang="en-US" dirty="0"/>
          </a:p>
          <a:p>
            <a:pPr lvl="1"/>
            <a:r>
              <a:rPr lang="en-US" dirty="0"/>
              <a:t>Content of the element becomes label of button</a:t>
            </a:r>
          </a:p>
          <a:p>
            <a:pPr lvl="1"/>
            <a:r>
              <a:rPr lang="en-US" dirty="0"/>
              <a:t>Submits the form when pressed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attribute can be used to change the button's </a:t>
            </a:r>
            <a:r>
              <a:rPr lang="en-US" dirty="0" err="1"/>
              <a:t>behaviour</a:t>
            </a:r>
            <a:endParaRPr lang="en-US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type="submit"</a:t>
            </a:r>
            <a:r>
              <a:rPr lang="en-US" dirty="0"/>
              <a:t> is the default if left unspecified; causes form to submit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type="reset" </a:t>
            </a:r>
            <a:r>
              <a:rPr lang="en-US" dirty="0"/>
              <a:t>causes all form controls to reset to their default values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type="button"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no specific </a:t>
            </a:r>
            <a:r>
              <a:rPr lang="en-US" dirty="0" err="1"/>
              <a:t>behaviour</a:t>
            </a:r>
            <a:r>
              <a:rPr lang="en-US" dirty="0"/>
              <a:t>; use JavaScript for custom </a:t>
            </a:r>
            <a:r>
              <a:rPr lang="en-US" dirty="0" err="1"/>
              <a:t>behaviour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 descr="A picture containing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&gt;Submit&lt;/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B1721-B3C4-824F-AE06-75A5F3B4A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264" y="2415689"/>
            <a:ext cx="889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842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forms — </a:t>
            </a:r>
            <a:r>
              <a:rPr lang="en-US" dirty="0">
                <a:hlinkClick r:id="rId2"/>
              </a:rPr>
              <a:t>&lt;select&gt;</a:t>
            </a:r>
            <a:r>
              <a:rPr lang="en-US"/>
              <a:t> &amp; </a:t>
            </a:r>
            <a:r>
              <a:rPr lang="en-US" dirty="0">
                <a:hlinkClick r:id="rId3"/>
              </a:rPr>
              <a:t>&lt;option&gt;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dropdown list </a:t>
            </a:r>
            <a:r>
              <a:rPr lang="en-US" dirty="0"/>
              <a:t>can be created using the &lt;select&gt;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Value of selected option is submitted</a:t>
            </a:r>
          </a:p>
          <a:p>
            <a:pPr lvl="2"/>
            <a:r>
              <a:rPr lang="en-US" dirty="0"/>
              <a:t>If no value is specified on an option, the option content is the value</a:t>
            </a:r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en-US" dirty="0"/>
              <a:t> attribute sets which option is selected by default	</a:t>
            </a:r>
          </a:p>
        </p:txBody>
      </p:sp>
      <p:pic>
        <p:nvPicPr>
          <p:cNvPr id="4" name="Picture 3" descr="A picture containing drawing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"vehicle"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&gt;Car&lt;/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&gt;Truck&lt;/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&gt;Van&lt;/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3A96BDB-334D-8A46-AE7B-FF7996600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602" y="2402752"/>
            <a:ext cx="952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5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&lt;select&gt;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Options may be arranged into groups using the </a:t>
            </a:r>
            <a:r>
              <a:rPr lang="en-US" dirty="0">
                <a:hlinkClick r:id="rId2"/>
              </a:rPr>
              <a:t>&lt;optgroup&gt;</a:t>
            </a:r>
            <a:r>
              <a:rPr lang="en-US"/>
              <a:t> element</a:t>
            </a:r>
          </a:p>
          <a:p>
            <a:pPr lvl="1"/>
            <a:r>
              <a:rPr lang="en-US" dirty="0"/>
              <a:t>The label attribute sets a label for the group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433702" y="2710914"/>
            <a:ext cx="55771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"Province"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&gt;Alberta&lt;/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"BC"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&gt;British Columbia&lt;/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"MB"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&gt;Manitoba&lt;/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"NB"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&gt;New Brunswick&lt;/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"NL"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&gt;Newfoundland and Labrador&lt;/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"NS"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&gt;Nova Scotia&lt;/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&gt;Ontario&lt;/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"QC"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&gt;Quebec&lt;/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&gt;Prince Edward Island&lt;/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"SK"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&gt;Saskatchewan&lt;/</a:t>
            </a:r>
            <a:r>
              <a:rPr lang="en-C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C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"Territory"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"NT"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&gt;Northwest Territories&lt;/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&gt;Nunavut&lt;/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"YK"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&gt;Yukon&lt;/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CA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0131B35-88F2-2E4C-9D3C-A567DA6B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124" y="2710914"/>
            <a:ext cx="3048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545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&lt;select&gt;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&lt;select&gt; element with the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dirty="0"/>
              <a:t> Boolean attribute can be used to create multiple choice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User can select multiple items by holding </a:t>
            </a:r>
            <a:r>
              <a:rPr lang="en-US" dirty="0" err="1"/>
              <a:t>Cmd</a:t>
            </a:r>
            <a:r>
              <a:rPr lang="en-US" dirty="0"/>
              <a:t>/Ctrl while clicking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433702" y="2710914"/>
            <a:ext cx="4381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&gt;Appetizer&lt;/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&gt;Salad&lt;/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&gt;Main&lt;/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&gt;Dessert&lt;/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DAE4B1-21E3-9E40-89AF-A9A2A476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72" y="2990850"/>
            <a:ext cx="92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96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forms — </a:t>
            </a:r>
            <a:r>
              <a:rPr lang="en-US" dirty="0">
                <a:hlinkClick r:id="rId2"/>
              </a:rPr>
              <a:t>&lt;datalist&gt;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datalist</a:t>
            </a:r>
            <a:r>
              <a:rPr lang="en-US" dirty="0"/>
              <a:t>&gt; element can be used to provide a list of auto-complete suggestion values that can be bound to an &lt;input&gt; (text or email)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06BEE-7659-8A4D-89BE-40E72BADA884}"/>
              </a:ext>
            </a:extLst>
          </p:cNvPr>
          <p:cNvSpPr txBox="1"/>
          <p:nvPr/>
        </p:nvSpPr>
        <p:spPr>
          <a:xfrm>
            <a:off x="1433702" y="2710914"/>
            <a:ext cx="53687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"pie"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="pies"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"pies"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&gt;Apple&lt;/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&gt;Coconut Cream&lt;/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&gt;Key Lime&lt;/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&gt;Lemon Meringue&lt;/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&gt;Pumpkin&lt;/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&gt;Raspberry&lt;/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5062AB-31FC-114A-BD6A-363341593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427" y="2710914"/>
            <a:ext cx="21971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790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forms — </a:t>
            </a:r>
            <a:r>
              <a:rPr lang="en-US" dirty="0">
                <a:hlinkClick r:id="rId2"/>
              </a:rPr>
              <a:t>&lt;input type="checkbox"&gt;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checkbox field</a:t>
            </a:r>
            <a:r>
              <a:rPr lang="en-US" dirty="0"/>
              <a:t> can be created using &lt;input type="checkbox"&gt;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dirty="0"/>
              <a:t> Boolean attribute ‘checks’ the checkbox by default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NOTE: </a:t>
            </a:r>
            <a:r>
              <a:rPr lang="en-US" dirty="0"/>
              <a:t>Unchecked boxes are NOT included with form data on submission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6091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"accept"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A506F-083C-4640-AA25-F54D9A86C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02" y="2436911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403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forms — </a:t>
            </a:r>
            <a:r>
              <a:rPr lang="en-US" dirty="0">
                <a:hlinkClick r:id="rId2"/>
              </a:rPr>
              <a:t>&lt;input type="radio"&gt;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radio button field</a:t>
            </a:r>
            <a:r>
              <a:rPr lang="en-US" dirty="0"/>
              <a:t> can be created using &lt;input type="radio"&gt;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dirty="0"/>
              <a:t> Boolean attribute selects the radio button by default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NOTE: </a:t>
            </a:r>
            <a:r>
              <a:rPr lang="en-US" dirty="0"/>
              <a:t>radio buttons are usually in groups of mutually exclusive options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E06A4B-9387-CC4B-8AA5-2E13A5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74285" y="2402752"/>
            <a:ext cx="6628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"radio"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"choice"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"option1"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A1DDE-FFD6-7D4C-B4CD-61EAEC4D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23" y="2402752"/>
            <a:ext cx="228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161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checkbox/radio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Checkboxes and radio buttons may be grouped by assigning them all the </a:t>
            </a:r>
            <a:r>
              <a:rPr lang="en-US" dirty="0">
                <a:solidFill>
                  <a:schemeClr val="accent2"/>
                </a:solidFill>
              </a:rPr>
              <a:t>same name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Any</a:t>
            </a:r>
            <a:r>
              <a:rPr lang="en-US" dirty="0"/>
              <a:t> checkbox in a group may be checked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Only one </a:t>
            </a:r>
            <a:r>
              <a:rPr lang="en-US" dirty="0"/>
              <a:t>radio button in a group may be checked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1142754" y="2739355"/>
            <a:ext cx="61991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"appetizer"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"salad"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"main"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"dessert"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CC855D-72E8-F74A-8D55-E5FE29EEFDE3}"/>
              </a:ext>
            </a:extLst>
          </p:cNvPr>
          <p:cNvSpPr/>
          <p:nvPr/>
        </p:nvSpPr>
        <p:spPr>
          <a:xfrm>
            <a:off x="3592646" y="2745748"/>
            <a:ext cx="1599464" cy="929027"/>
          </a:xfrm>
          <a:custGeom>
            <a:avLst/>
            <a:gdLst>
              <a:gd name="connsiteX0" fmla="*/ 0 w 1599464"/>
              <a:gd name="connsiteY0" fmla="*/ 33705 h 929027"/>
              <a:gd name="connsiteX1" fmla="*/ 33705 w 1599464"/>
              <a:gd name="connsiteY1" fmla="*/ 0 h 929027"/>
              <a:gd name="connsiteX2" fmla="*/ 513749 w 1599464"/>
              <a:gd name="connsiteY2" fmla="*/ 0 h 929027"/>
              <a:gd name="connsiteX3" fmla="*/ 1009113 w 1599464"/>
              <a:gd name="connsiteY3" fmla="*/ 0 h 929027"/>
              <a:gd name="connsiteX4" fmla="*/ 1565759 w 1599464"/>
              <a:gd name="connsiteY4" fmla="*/ 0 h 929027"/>
              <a:gd name="connsiteX5" fmla="*/ 1599464 w 1599464"/>
              <a:gd name="connsiteY5" fmla="*/ 33705 h 929027"/>
              <a:gd name="connsiteX6" fmla="*/ 1599464 w 1599464"/>
              <a:gd name="connsiteY6" fmla="*/ 438665 h 929027"/>
              <a:gd name="connsiteX7" fmla="*/ 1599464 w 1599464"/>
              <a:gd name="connsiteY7" fmla="*/ 895322 h 929027"/>
              <a:gd name="connsiteX8" fmla="*/ 1565759 w 1599464"/>
              <a:gd name="connsiteY8" fmla="*/ 929027 h 929027"/>
              <a:gd name="connsiteX9" fmla="*/ 1101036 w 1599464"/>
              <a:gd name="connsiteY9" fmla="*/ 929027 h 929027"/>
              <a:gd name="connsiteX10" fmla="*/ 605672 w 1599464"/>
              <a:gd name="connsiteY10" fmla="*/ 929027 h 929027"/>
              <a:gd name="connsiteX11" fmla="*/ 33705 w 1599464"/>
              <a:gd name="connsiteY11" fmla="*/ 929027 h 929027"/>
              <a:gd name="connsiteX12" fmla="*/ 0 w 1599464"/>
              <a:gd name="connsiteY12" fmla="*/ 895322 h 929027"/>
              <a:gd name="connsiteX13" fmla="*/ 0 w 1599464"/>
              <a:gd name="connsiteY13" fmla="*/ 490362 h 929027"/>
              <a:gd name="connsiteX14" fmla="*/ 0 w 1599464"/>
              <a:gd name="connsiteY14" fmla="*/ 33705 h 92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99464" h="929027" extrusionOk="0">
                <a:moveTo>
                  <a:pt x="0" y="33705"/>
                </a:moveTo>
                <a:cubicBezTo>
                  <a:pt x="2179" y="15349"/>
                  <a:pt x="13609" y="-1992"/>
                  <a:pt x="33705" y="0"/>
                </a:cubicBezTo>
                <a:cubicBezTo>
                  <a:pt x="152034" y="-13485"/>
                  <a:pt x="388074" y="-1186"/>
                  <a:pt x="513749" y="0"/>
                </a:cubicBezTo>
                <a:cubicBezTo>
                  <a:pt x="639424" y="1186"/>
                  <a:pt x="776472" y="16967"/>
                  <a:pt x="1009113" y="0"/>
                </a:cubicBezTo>
                <a:cubicBezTo>
                  <a:pt x="1241754" y="-16967"/>
                  <a:pt x="1299289" y="-20354"/>
                  <a:pt x="1565759" y="0"/>
                </a:cubicBezTo>
                <a:cubicBezTo>
                  <a:pt x="1585822" y="4406"/>
                  <a:pt x="1599544" y="17467"/>
                  <a:pt x="1599464" y="33705"/>
                </a:cubicBezTo>
                <a:cubicBezTo>
                  <a:pt x="1591587" y="223488"/>
                  <a:pt x="1588203" y="317782"/>
                  <a:pt x="1599464" y="438665"/>
                </a:cubicBezTo>
                <a:cubicBezTo>
                  <a:pt x="1610725" y="559548"/>
                  <a:pt x="1606575" y="701074"/>
                  <a:pt x="1599464" y="895322"/>
                </a:cubicBezTo>
                <a:cubicBezTo>
                  <a:pt x="1600045" y="913032"/>
                  <a:pt x="1586744" y="927919"/>
                  <a:pt x="1565759" y="929027"/>
                </a:cubicBezTo>
                <a:cubicBezTo>
                  <a:pt x="1355226" y="950616"/>
                  <a:pt x="1303270" y="933685"/>
                  <a:pt x="1101036" y="929027"/>
                </a:cubicBezTo>
                <a:cubicBezTo>
                  <a:pt x="898802" y="924369"/>
                  <a:pt x="786020" y="948580"/>
                  <a:pt x="605672" y="929027"/>
                </a:cubicBezTo>
                <a:cubicBezTo>
                  <a:pt x="425324" y="909474"/>
                  <a:pt x="149669" y="931117"/>
                  <a:pt x="33705" y="929027"/>
                </a:cubicBezTo>
                <a:cubicBezTo>
                  <a:pt x="18609" y="927046"/>
                  <a:pt x="4462" y="914507"/>
                  <a:pt x="0" y="895322"/>
                </a:cubicBezTo>
                <a:cubicBezTo>
                  <a:pt x="-12637" y="764390"/>
                  <a:pt x="-11782" y="653467"/>
                  <a:pt x="0" y="490362"/>
                </a:cubicBezTo>
                <a:cubicBezTo>
                  <a:pt x="11782" y="327257"/>
                  <a:pt x="3240" y="231855"/>
                  <a:pt x="0" y="33705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9C8EC-34E2-A84D-B4A2-18022CB292D3}"/>
              </a:ext>
            </a:extLst>
          </p:cNvPr>
          <p:cNvSpPr txBox="1"/>
          <p:nvPr/>
        </p:nvSpPr>
        <p:spPr>
          <a:xfrm>
            <a:off x="1142754" y="3809712"/>
            <a:ext cx="5017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"radio"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"pet"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"radio"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"pet"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"radio"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"pet" </a:t>
            </a:r>
            <a:r>
              <a:rPr lang="en-CA" sz="140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3DEA5C-DEE5-0549-9A00-420801F3B79B}"/>
              </a:ext>
            </a:extLst>
          </p:cNvPr>
          <p:cNvSpPr/>
          <p:nvPr/>
        </p:nvSpPr>
        <p:spPr>
          <a:xfrm>
            <a:off x="3303612" y="3816105"/>
            <a:ext cx="1152774" cy="732271"/>
          </a:xfrm>
          <a:custGeom>
            <a:avLst/>
            <a:gdLst>
              <a:gd name="connsiteX0" fmla="*/ 0 w 1152774"/>
              <a:gd name="connsiteY0" fmla="*/ 26567 h 732271"/>
              <a:gd name="connsiteX1" fmla="*/ 26567 w 1152774"/>
              <a:gd name="connsiteY1" fmla="*/ 0 h 732271"/>
              <a:gd name="connsiteX2" fmla="*/ 554394 w 1152774"/>
              <a:gd name="connsiteY2" fmla="*/ 0 h 732271"/>
              <a:gd name="connsiteX3" fmla="*/ 1126207 w 1152774"/>
              <a:gd name="connsiteY3" fmla="*/ 0 h 732271"/>
              <a:gd name="connsiteX4" fmla="*/ 1152774 w 1152774"/>
              <a:gd name="connsiteY4" fmla="*/ 26567 h 732271"/>
              <a:gd name="connsiteX5" fmla="*/ 1152774 w 1152774"/>
              <a:gd name="connsiteY5" fmla="*/ 705704 h 732271"/>
              <a:gd name="connsiteX6" fmla="*/ 1126207 w 1152774"/>
              <a:gd name="connsiteY6" fmla="*/ 732271 h 732271"/>
              <a:gd name="connsiteX7" fmla="*/ 554394 w 1152774"/>
              <a:gd name="connsiteY7" fmla="*/ 732271 h 732271"/>
              <a:gd name="connsiteX8" fmla="*/ 26567 w 1152774"/>
              <a:gd name="connsiteY8" fmla="*/ 732271 h 732271"/>
              <a:gd name="connsiteX9" fmla="*/ 0 w 1152774"/>
              <a:gd name="connsiteY9" fmla="*/ 705704 h 732271"/>
              <a:gd name="connsiteX10" fmla="*/ 0 w 1152774"/>
              <a:gd name="connsiteY10" fmla="*/ 26567 h 73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774" h="732271" extrusionOk="0">
                <a:moveTo>
                  <a:pt x="0" y="26567"/>
                </a:moveTo>
                <a:cubicBezTo>
                  <a:pt x="2738" y="12219"/>
                  <a:pt x="11495" y="-537"/>
                  <a:pt x="26567" y="0"/>
                </a:cubicBezTo>
                <a:cubicBezTo>
                  <a:pt x="170222" y="9638"/>
                  <a:pt x="322220" y="-3143"/>
                  <a:pt x="554394" y="0"/>
                </a:cubicBezTo>
                <a:cubicBezTo>
                  <a:pt x="786568" y="3143"/>
                  <a:pt x="848925" y="5868"/>
                  <a:pt x="1126207" y="0"/>
                </a:cubicBezTo>
                <a:cubicBezTo>
                  <a:pt x="1140297" y="2606"/>
                  <a:pt x="1149642" y="12416"/>
                  <a:pt x="1152774" y="26567"/>
                </a:cubicBezTo>
                <a:cubicBezTo>
                  <a:pt x="1153065" y="170849"/>
                  <a:pt x="1147499" y="406137"/>
                  <a:pt x="1152774" y="705704"/>
                </a:cubicBezTo>
                <a:cubicBezTo>
                  <a:pt x="1155471" y="722113"/>
                  <a:pt x="1142031" y="730911"/>
                  <a:pt x="1126207" y="732271"/>
                </a:cubicBezTo>
                <a:cubicBezTo>
                  <a:pt x="843133" y="719885"/>
                  <a:pt x="815443" y="728243"/>
                  <a:pt x="554394" y="732271"/>
                </a:cubicBezTo>
                <a:cubicBezTo>
                  <a:pt x="293345" y="736299"/>
                  <a:pt x="195900" y="714561"/>
                  <a:pt x="26567" y="732271"/>
                </a:cubicBezTo>
                <a:cubicBezTo>
                  <a:pt x="11801" y="731148"/>
                  <a:pt x="0" y="718376"/>
                  <a:pt x="0" y="705704"/>
                </a:cubicBezTo>
                <a:cubicBezTo>
                  <a:pt x="27639" y="562590"/>
                  <a:pt x="1114" y="212053"/>
                  <a:pt x="0" y="26567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>
                      <a:gd name="adj" fmla="val 362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59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C131-4862-984C-807B-BDA67B5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forms — checkbox/radio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EBB-DC9A-5346-A8CE-A64130D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Grouped inputs should be semantically grouped in HTML too</a:t>
            </a:r>
          </a:p>
          <a:p>
            <a:pPr lvl="1"/>
            <a:r>
              <a:rPr lang="en-US" dirty="0"/>
              <a:t>Use &lt;</a:t>
            </a:r>
            <a:r>
              <a:rPr lang="en-US" err="1"/>
              <a:t>fieldset</a:t>
            </a:r>
            <a:r>
              <a:rPr lang="en-US" dirty="0"/>
              <a:t>&gt; and &lt;legend&gt; elements (see next slide)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Common practice is to make each checkbox a list item in an unordered list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0C5AE-0252-4548-9004-92F6421B1B82}"/>
              </a:ext>
            </a:extLst>
          </p:cNvPr>
          <p:cNvSpPr txBox="1"/>
          <p:nvPr/>
        </p:nvSpPr>
        <p:spPr>
          <a:xfrm>
            <a:off x="531920" y="2952531"/>
            <a:ext cx="6997428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&gt;Course selection&lt;/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"appetizer"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course_appetizer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course_appetizer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&gt;Appetizer&lt;/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"salad"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course_salad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course_salad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&gt;Salad&lt;/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"main"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course_main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course_main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&gt;Main&lt;/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"dessert"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course_dessert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course_dessert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&gt;Dessert&lt;/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A8D838-3D31-9A42-BFB7-E3AA6F19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48" y="3905469"/>
            <a:ext cx="3733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473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A1D4-BDC9-6349-9756-5BE9C2F0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forms — </a:t>
            </a:r>
            <a:r>
              <a:rPr lang="en-US" dirty="0">
                <a:hlinkClick r:id="rId2"/>
              </a:rPr>
              <a:t>&lt;fieldset&gt;</a:t>
            </a:r>
            <a:r>
              <a:rPr lang="en-US"/>
              <a:t> and </a:t>
            </a:r>
            <a:r>
              <a:rPr lang="en-US" dirty="0">
                <a:hlinkClick r:id="rId3"/>
              </a:rPr>
              <a:t>&lt;legend&gt;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86DA-2FC5-2942-A9C7-283BAE91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fieldset</a:t>
            </a:r>
            <a:r>
              <a:rPr lang="en-US" dirty="0"/>
              <a:t>&gt; element is used to group controls that share a purpose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Groups of checkboxes or radio buttons</a:t>
            </a:r>
          </a:p>
          <a:p>
            <a:pPr lvl="2"/>
            <a:r>
              <a:rPr lang="en-US" dirty="0"/>
              <a:t>Address fields</a:t>
            </a:r>
          </a:p>
          <a:p>
            <a:r>
              <a:rPr lang="en-US" dirty="0"/>
              <a:t>The &lt;legend&gt; element can add a label to a </a:t>
            </a:r>
            <a:r>
              <a:rPr lang="en-US" dirty="0" err="1"/>
              <a:t>fieldset</a:t>
            </a:r>
            <a:endParaRPr lang="en-US" dirty="0"/>
          </a:p>
          <a:p>
            <a:pPr lvl="1"/>
            <a:r>
              <a:rPr lang="en-US" dirty="0"/>
              <a:t>Must be first child of 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</p:txBody>
      </p:sp>
      <p:pic>
        <p:nvPicPr>
          <p:cNvPr id="4" name="Picture 3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DB17735-463C-FA40-A2C6-9C036AF26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87" y="746124"/>
            <a:ext cx="640413" cy="563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44112-D5F5-3A4E-BFF8-A387AB2295D1}"/>
              </a:ext>
            </a:extLst>
          </p:cNvPr>
          <p:cNvSpPr txBox="1"/>
          <p:nvPr/>
        </p:nvSpPr>
        <p:spPr>
          <a:xfrm>
            <a:off x="517994" y="4321176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&gt;Preferred pet type&lt;/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"radio"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pet_cat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pet_cat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&gt;Cat&lt;/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"radio"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pet_dog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pet_dog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&gt;Dog&lt;/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"radio"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"pet"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pet_other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10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pet_other</a:t>
            </a:r>
            <a:r>
              <a:rPr lang="en-CA" sz="105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&gt;Other&lt;/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CA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0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DB14972-59B9-3C4E-BCF4-BE739B0FC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399" y="4521200"/>
            <a:ext cx="2184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8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328-E793-274F-9261-9CD906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>
                <a:hlinkClick r:id="rId2"/>
              </a:rPr>
              <a:t>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E76D-A26F-5C47-A5AA-321FA27A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&lt;tr&gt; </a:t>
            </a:r>
            <a:r>
              <a:rPr lang="en-US" dirty="0"/>
              <a:t>element can be used to group cells into separate rows</a:t>
            </a:r>
          </a:p>
          <a:p>
            <a:r>
              <a:rPr lang="en-US" dirty="0"/>
              <a:t>Every row should be wrapped in a &lt;tr&gt;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BA8BB-BF96-FA45-A74C-D4301A9DB312}"/>
              </a:ext>
            </a:extLst>
          </p:cNvPr>
          <p:cNvSpPr txBox="1"/>
          <p:nvPr/>
        </p:nvSpPr>
        <p:spPr>
          <a:xfrm>
            <a:off x="1292771" y="3170297"/>
            <a:ext cx="8513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1&lt;/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2&lt;/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2&lt;/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&gt;Cell 3&lt;/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C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6E666D5-0E2B-A945-83AB-4D29A417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1" y="4595812"/>
            <a:ext cx="1409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19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A1D4-BDC9-6349-9756-5BE9C2F0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and &lt;legend&gt;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86DA-2FC5-2942-A9C7-283BAE91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readers often prefix each control label with the legend label</a:t>
            </a:r>
          </a:p>
          <a:p>
            <a:r>
              <a:rPr lang="en-US" dirty="0"/>
              <a:t>"Preferred pet type cat", "Preferred pet type dog",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816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CD1E-9E25-AC4D-8E13-3F65865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47B5-A7EC-4F47-94AB-04425D06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have seen the use of &lt;ul&gt; and &lt;</a:t>
            </a:r>
            <a:r>
              <a:rPr lang="en-US" err="1"/>
              <a:t>fieldset</a:t>
            </a:r>
            <a:r>
              <a:rPr lang="en-US" dirty="0"/>
              <a:t>&gt; to structure form controls</a:t>
            </a:r>
          </a:p>
          <a:p>
            <a:r>
              <a:rPr lang="en-US" dirty="0"/>
              <a:t>In general, forms may include </a:t>
            </a:r>
            <a:r>
              <a:rPr lang="en-US" dirty="0">
                <a:solidFill>
                  <a:schemeClr val="accent6"/>
                </a:solidFill>
              </a:rPr>
              <a:t>any HTML elements</a:t>
            </a:r>
            <a:r>
              <a:rPr lang="en-US" dirty="0"/>
              <a:t>, and you should </a:t>
            </a:r>
            <a:r>
              <a:rPr lang="en-US"/>
              <a:t>use appropriate elements to structure form content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146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7975-C67C-6945-BEB9-20C59D7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 and 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E920-06C3-F04B-BC45-B659F619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Many form controls have built-in client-side validation</a:t>
            </a:r>
          </a:p>
          <a:p>
            <a:pPr lvl="1"/>
            <a:r>
              <a:rPr lang="en-US" dirty="0"/>
              <a:t>Browser refuses to submit form if validation checks fail</a:t>
            </a:r>
          </a:p>
          <a:p>
            <a:pPr lvl="1"/>
            <a:r>
              <a:rPr lang="en-US" err="1"/>
              <a:t>Eg.</a:t>
            </a:r>
            <a:r>
              <a:rPr lang="en-US" dirty="0"/>
              <a:t> Valid email addresses in email field; valid URL in </a:t>
            </a:r>
            <a:r>
              <a:rPr lang="en-US" err="1"/>
              <a:t>url</a:t>
            </a:r>
            <a:r>
              <a:rPr lang="en-US" dirty="0"/>
              <a:t> field; etc.</a:t>
            </a:r>
          </a:p>
          <a:p>
            <a:r>
              <a:rPr lang="en-US" dirty="0">
                <a:solidFill>
                  <a:schemeClr val="accent2"/>
                </a:solidFill>
              </a:rPr>
              <a:t>Client-side validation is easy to bypass</a:t>
            </a:r>
          </a:p>
          <a:p>
            <a:pPr lvl="1"/>
            <a:r>
              <a:rPr lang="en-US" err="1"/>
              <a:t>Eg.</a:t>
            </a:r>
            <a:r>
              <a:rPr lang="en-US" dirty="0"/>
              <a:t> You can turn any &lt;input&gt; into a text input with a browser inspector, and once you have done so, the browser will happily submit invalid values</a:t>
            </a:r>
          </a:p>
          <a:p>
            <a:r>
              <a:rPr lang="en-US" dirty="0"/>
              <a:t>Thus, </a:t>
            </a:r>
            <a:r>
              <a:rPr lang="en-US" dirty="0">
                <a:solidFill>
                  <a:schemeClr val="accent6"/>
                </a:solidFill>
              </a:rPr>
              <a:t>server-side validation is always necessary</a:t>
            </a:r>
          </a:p>
          <a:p>
            <a:pPr lvl="1"/>
            <a:r>
              <a:rPr lang="en-US" dirty="0"/>
              <a:t>Unfortunately, server-side validation is beyond the scope of this course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025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7975-C67C-6945-BEB9-20C59D7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 and 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E920-06C3-F04B-BC45-B659F619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Client</a:t>
            </a:r>
            <a:r>
              <a:rPr lang="en-US"/>
              <a:t>-side validation provides better </a:t>
            </a:r>
            <a:r>
              <a:rPr lang="en-US">
                <a:solidFill>
                  <a:schemeClr val="accent6"/>
                </a:solidFill>
              </a:rPr>
              <a:t>user experience</a:t>
            </a:r>
          </a:p>
          <a:p>
            <a:r>
              <a:rPr lang="en-US"/>
              <a:t>Server-side validation </a:t>
            </a:r>
            <a:r>
              <a:rPr lang="en-US">
                <a:ea typeface="+mn-lt"/>
                <a:cs typeface="+mn-lt"/>
              </a:rPr>
              <a:t>is where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security and integrity</a:t>
            </a:r>
            <a:r>
              <a:rPr lang="en-US">
                <a:ea typeface="+mn-lt"/>
                <a:cs typeface="+mn-lt"/>
              </a:rPr>
              <a:t> are achieved</a:t>
            </a:r>
          </a:p>
        </p:txBody>
      </p:sp>
    </p:spTree>
    <p:extLst>
      <p:ext uri="{BB962C8B-B14F-4D97-AF65-F5344CB8AC3E}">
        <p14:creationId xmlns:p14="http://schemas.microsoft.com/office/powerpoint/2010/main" val="32354436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7116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0B21-93D2-354F-8196-E4815D5B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9C4C-9CDB-4343-AD1D-03FBD786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now add accessible tables to your web pages using semantic markup, and the ‘scope’ attribute</a:t>
            </a:r>
          </a:p>
          <a:p>
            <a:r>
              <a:rPr lang="en-US" dirty="0"/>
              <a:t>You can add accessible web forms to your web pages that use HTML controls to constrain and validate user input</a:t>
            </a:r>
          </a:p>
          <a:p>
            <a:r>
              <a:rPr lang="en-US" dirty="0"/>
              <a:t>You can use web forms to submit data from a web page to a server</a:t>
            </a:r>
          </a:p>
        </p:txBody>
      </p:sp>
    </p:spTree>
    <p:extLst>
      <p:ext uri="{BB962C8B-B14F-4D97-AF65-F5344CB8AC3E}">
        <p14:creationId xmlns:p14="http://schemas.microsoft.com/office/powerpoint/2010/main" val="206146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00123B1523446837AB4FEFE28766A" ma:contentTypeVersion="16" ma:contentTypeDescription="Create a new document." ma:contentTypeScope="" ma:versionID="df71eda20aa7f1a0f9e0465165cb46be">
  <xsd:schema xmlns:xsd="http://www.w3.org/2001/XMLSchema" xmlns:xs="http://www.w3.org/2001/XMLSchema" xmlns:p="http://schemas.microsoft.com/office/2006/metadata/properties" xmlns:ns2="f0929895-5181-4695-8d99-3a89f2410685" xmlns:ns3="8fb5ba70-676b-4768-b90e-e6d11ba48f7b" targetNamespace="http://schemas.microsoft.com/office/2006/metadata/properties" ma:root="true" ma:fieldsID="bb00caf7d303f883bbdf16103831c382" ns2:_="" ns3:_="">
    <xsd:import namespace="f0929895-5181-4695-8d99-3a89f2410685"/>
    <xsd:import namespace="8fb5ba70-676b-4768-b90e-e6d11ba48f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29895-5181-4695-8d99-3a89f2410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2594ada-55f6-4dd2-98fb-019beb904f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5ba70-676b-4768-b90e-e6d11ba48f7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289bafd-8338-4464-9c91-7018afc0002c}" ma:internalName="TaxCatchAll" ma:showField="CatchAllData" ma:web="8fb5ba70-676b-4768-b90e-e6d11ba48f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b5ba70-676b-4768-b90e-e6d11ba48f7b" xsi:nil="true"/>
    <lcf76f155ced4ddcb4097134ff3c332f xmlns="f0929895-5181-4695-8d99-3a89f241068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59ED2-E754-4BB4-8BDA-C28BDC80278F}"/>
</file>

<file path=customXml/itemProps2.xml><?xml version="1.0" encoding="utf-8"?>
<ds:datastoreItem xmlns:ds="http://schemas.openxmlformats.org/officeDocument/2006/customXml" ds:itemID="{D8E25376-777D-464A-B38E-E284E2779F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7A17CE-A607-476E-BB87-D3F58F48D7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10033</Words>
  <Application>Microsoft Office PowerPoint</Application>
  <PresentationFormat>Widescreen</PresentationFormat>
  <Paragraphs>991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Tables and Forms</vt:lpstr>
      <vt:lpstr>Required Readings</vt:lpstr>
      <vt:lpstr>Lesson Objectives</vt:lpstr>
      <vt:lpstr>PowerPoint Presentation</vt:lpstr>
      <vt:lpstr>Tables</vt:lpstr>
      <vt:lpstr>Tables</vt:lpstr>
      <vt:lpstr>Tables</vt:lpstr>
      <vt:lpstr>Tables</vt:lpstr>
      <vt:lpstr>Table rows</vt:lpstr>
      <vt:lpstr>Table captions</vt:lpstr>
      <vt:lpstr>Table header cells</vt:lpstr>
      <vt:lpstr>Table header cells</vt:lpstr>
      <vt:lpstr>Table header cells</vt:lpstr>
      <vt:lpstr>Table header cells</vt:lpstr>
      <vt:lpstr>Table semantics</vt:lpstr>
      <vt:lpstr>Table semantics</vt:lpstr>
      <vt:lpstr>Table semantics</vt:lpstr>
      <vt:lpstr>Table semantics</vt:lpstr>
      <vt:lpstr>Table semantics</vt:lpstr>
      <vt:lpstr>Table semantics</vt:lpstr>
      <vt:lpstr>Table semantics</vt:lpstr>
      <vt:lpstr>Table styling elements</vt:lpstr>
      <vt:lpstr>PowerPoint Presentation</vt:lpstr>
      <vt:lpstr>Web forms</vt:lpstr>
      <vt:lpstr>Web forms</vt:lpstr>
      <vt:lpstr>How do web forms work?</vt:lpstr>
      <vt:lpstr>How do web forms work?</vt:lpstr>
      <vt:lpstr>How do web forms work?</vt:lpstr>
      <vt:lpstr>How do web forms work?</vt:lpstr>
      <vt:lpstr>What do HTTP messages look like?</vt:lpstr>
      <vt:lpstr>What do HTTP messages look like?</vt:lpstr>
      <vt:lpstr>What do HTTP messages look like?</vt:lpstr>
      <vt:lpstr>What do HTTP messages look like?</vt:lpstr>
      <vt:lpstr>What do HTTP messages look like?</vt:lpstr>
      <vt:lpstr>What do HTTP messages look like?</vt:lpstr>
      <vt:lpstr>What do HTTP messages look like?</vt:lpstr>
      <vt:lpstr>What do HTTP messages look like?</vt:lpstr>
      <vt:lpstr>How do web forms work?</vt:lpstr>
      <vt:lpstr>How do web forms work?</vt:lpstr>
      <vt:lpstr>How do web forms work?</vt:lpstr>
      <vt:lpstr>How do web forms work?</vt:lpstr>
      <vt:lpstr>How do web forms work?</vt:lpstr>
      <vt:lpstr>Query string syntax</vt:lpstr>
      <vt:lpstr>Query string syntax</vt:lpstr>
      <vt:lpstr>Query string syntax</vt:lpstr>
      <vt:lpstr>Query string syntax</vt:lpstr>
      <vt:lpstr>Query string syntax — percent encoding</vt:lpstr>
      <vt:lpstr>Aside: Cross-site scripting (XSS)</vt:lpstr>
      <vt:lpstr>Aside: Cross-site scripting (XSS)</vt:lpstr>
      <vt:lpstr>Aside: Cross-site scripting (XSS)</vt:lpstr>
      <vt:lpstr>Aside: Cross-site scripting (XSS)</vt:lpstr>
      <vt:lpstr>How do web forms work?</vt:lpstr>
      <vt:lpstr>The method attribute</vt:lpstr>
      <vt:lpstr>The method attribute</vt:lpstr>
      <vt:lpstr>The method attribute</vt:lpstr>
      <vt:lpstr>Forms with private data</vt:lpstr>
      <vt:lpstr>The action attribute</vt:lpstr>
      <vt:lpstr>Summary</vt:lpstr>
      <vt:lpstr>PowerPoint Presentation</vt:lpstr>
      <vt:lpstr>Inside forms — common attributes</vt:lpstr>
      <vt:lpstr>Inside forms — &lt;input&gt;</vt:lpstr>
      <vt:lpstr>Value vs Placeholder</vt:lpstr>
      <vt:lpstr>Inside forms — &lt;label&gt;</vt:lpstr>
      <vt:lpstr>Inside forms — &lt;label&gt;</vt:lpstr>
      <vt:lpstr>Inside forms — &lt;label&gt; and required fields</vt:lpstr>
      <vt:lpstr>Inside forms — &lt;input type="search"&gt;</vt:lpstr>
      <vt:lpstr>Inside forms — &lt;input type="url"&gt;</vt:lpstr>
      <vt:lpstr>Inside forms — &lt;input type="email"&gt;</vt:lpstr>
      <vt:lpstr>Inside forms — &lt;input type="tel"&gt;</vt:lpstr>
      <vt:lpstr>Inside forms — &lt;input type="password"&gt;</vt:lpstr>
      <vt:lpstr>Inside forms — &lt;input type="number"&gt;</vt:lpstr>
      <vt:lpstr>Inside forms — &lt;input type="range"&gt;</vt:lpstr>
      <vt:lpstr>Inside forms — &lt;input type="date"&gt;</vt:lpstr>
      <vt:lpstr>Inside forms — &lt;input type="time"&gt;</vt:lpstr>
      <vt:lpstr>Inside forms — &lt;input type="color"&gt;</vt:lpstr>
      <vt:lpstr>Inside forms — &lt;input type="file"&gt;</vt:lpstr>
      <vt:lpstr>Inside forms — &lt;input type="file"&gt;</vt:lpstr>
      <vt:lpstr>Inside forms — &lt;input type="hidden"&gt;</vt:lpstr>
      <vt:lpstr>Inside forms — &lt;textarea&gt;</vt:lpstr>
      <vt:lpstr>Inside forms — &lt;button&gt;</vt:lpstr>
      <vt:lpstr>Inside forms — &lt;select&gt; &amp; &lt;option&gt;</vt:lpstr>
      <vt:lpstr>Inside forms — &lt;select&gt;</vt:lpstr>
      <vt:lpstr>Inside forms — &lt;select&gt;</vt:lpstr>
      <vt:lpstr>Inside forms — &lt;datalist&gt;</vt:lpstr>
      <vt:lpstr>Inside forms — &lt;input type="checkbox"&gt;</vt:lpstr>
      <vt:lpstr>Inside forms — &lt;input type="radio"&gt;</vt:lpstr>
      <vt:lpstr>Inside forms — checkbox/radio groups</vt:lpstr>
      <vt:lpstr>Inside forms — checkbox/radio groups</vt:lpstr>
      <vt:lpstr>Inside forms — &lt;fieldset&gt; and &lt;legend&gt;</vt:lpstr>
      <vt:lpstr>&lt;fieldset&gt; and &lt;legend&gt;</vt:lpstr>
      <vt:lpstr>Structuring forms</vt:lpstr>
      <vt:lpstr>Client- and Server-side validation</vt:lpstr>
      <vt:lpstr>Client- and Server-side validation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 Multimedia</dc:title>
  <dc:creator>Rodney Martin</dc:creator>
  <cp:lastModifiedBy>Rodney Martin</cp:lastModifiedBy>
  <cp:revision>239</cp:revision>
  <dcterms:created xsi:type="dcterms:W3CDTF">2020-09-24T23:25:36Z</dcterms:created>
  <dcterms:modified xsi:type="dcterms:W3CDTF">2021-10-15T20:44:02Z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0x0101007B500123B1523446837AB4FEFE28766A</vt:lpwstr>
  </property>
</Properties>
</file>