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35" Type="http://schemas.openxmlformats.org/officeDocument/2006/relationships/font" Target="fonts/MavenPro-regular.fntdata"/><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MavenPr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66bbcc9c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66bbcc9c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66bbcc9c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66bbcc9c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6bbcc9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6bbcc9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11"/>
          <p:cNvGrpSpPr/>
          <p:nvPr/>
        </p:nvGrpSpPr>
        <p:grpSpPr>
          <a:xfrm>
            <a:off x="830392" y="1191256"/>
            <a:ext cx="745763" cy="45826"/>
            <a:chOff x="4580561" y="2589004"/>
            <a:chExt cx="1064464" cy="25200"/>
          </a:xfrm>
        </p:grpSpPr>
        <p:sp>
          <p:nvSpPr>
            <p:cNvPr id="98" name="Google Shape;98;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1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01" name="Google Shape;101;p1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02" name="Google Shape;102;p1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3" name="Google Shape;103;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4" name="Shape 104"/>
        <p:cNvGrpSpPr/>
        <p:nvPr/>
      </p:nvGrpSpPr>
      <p:grpSpPr>
        <a:xfrm>
          <a:off x="0" y="0"/>
          <a:ext cx="0" cy="0"/>
          <a:chOff x="0" y="0"/>
          <a:chExt cx="0" cy="0"/>
        </a:xfrm>
      </p:grpSpPr>
      <p:sp>
        <p:nvSpPr>
          <p:cNvPr id="105" name="Google Shape;105;p1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106" name="Google Shape;106;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07" name="Shape 107"/>
        <p:cNvGrpSpPr/>
        <p:nvPr/>
      </p:nvGrpSpPr>
      <p:grpSpPr>
        <a:xfrm>
          <a:off x="0" y="0"/>
          <a:ext cx="0" cy="0"/>
          <a:chOff x="0" y="0"/>
          <a:chExt cx="0" cy="0"/>
        </a:xfrm>
      </p:grpSpPr>
      <p:grpSp>
        <p:nvGrpSpPr>
          <p:cNvPr id="108" name="Google Shape;108;p13"/>
          <p:cNvGrpSpPr/>
          <p:nvPr/>
        </p:nvGrpSpPr>
        <p:grpSpPr>
          <a:xfrm>
            <a:off x="830392" y="4169130"/>
            <a:ext cx="745763" cy="45826"/>
            <a:chOff x="4580561" y="2589004"/>
            <a:chExt cx="1064464" cy="25200"/>
          </a:xfrm>
        </p:grpSpPr>
        <p:sp>
          <p:nvSpPr>
            <p:cNvPr id="109" name="Google Shape;109;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3"/>
          <p:cNvSpPr txBox="1"/>
          <p:nvPr>
            <p:ph type="title"/>
          </p:nvPr>
        </p:nvSpPr>
        <p:spPr>
          <a:xfrm>
            <a:off x="729450" y="733950"/>
            <a:ext cx="7688400" cy="1244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p:txBody>
      </p:sp>
      <p:sp>
        <p:nvSpPr>
          <p:cNvPr id="112" name="Google Shape;112;p1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113" name="Google Shape;11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4" name="Shape 114"/>
        <p:cNvGrpSpPr/>
        <p:nvPr/>
      </p:nvGrpSpPr>
      <p:grpSpPr>
        <a:xfrm>
          <a:off x="0" y="0"/>
          <a:ext cx="0" cy="0"/>
          <a:chOff x="0" y="0"/>
          <a:chExt cx="0" cy="0"/>
        </a:xfrm>
      </p:grpSpPr>
      <p:sp>
        <p:nvSpPr>
          <p:cNvPr id="115" name="Google Shape;115;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
    <p:spTree>
      <p:nvGrpSpPr>
        <p:cNvPr id="116" name="Shape 116"/>
        <p:cNvGrpSpPr/>
        <p:nvPr/>
      </p:nvGrpSpPr>
      <p:grpSpPr>
        <a:xfrm>
          <a:off x="0" y="0"/>
          <a:ext cx="0" cy="0"/>
          <a:chOff x="0" y="0"/>
          <a:chExt cx="0" cy="0"/>
        </a:xfrm>
      </p:grpSpPr>
      <p:sp>
        <p:nvSpPr>
          <p:cNvPr id="117" name="Google Shape;117;p15"/>
          <p:cNvSpPr txBox="1"/>
          <p:nvPr>
            <p:ph type="title"/>
          </p:nvPr>
        </p:nvSpPr>
        <p:spPr>
          <a:xfrm>
            <a:off x="361071" y="1924852"/>
            <a:ext cx="2304900" cy="17973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18" name="Google Shape;118;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txBox="1"/>
          <p:nvPr>
            <p:ph idx="1" type="body"/>
          </p:nvPr>
        </p:nvSpPr>
        <p:spPr>
          <a:xfrm>
            <a:off x="6451271" y="1924850"/>
            <a:ext cx="2304900" cy="1797300"/>
          </a:xfrm>
          <a:prstGeom prst="rect">
            <a:avLst/>
          </a:prstGeom>
          <a:noFill/>
          <a:ln>
            <a:noFill/>
          </a:ln>
        </p:spPr>
        <p:txBody>
          <a:bodyPr anchorCtr="0" anchor="t" bIns="91425" lIns="91425" spcFirstLastPara="1" rIns="91425" wrap="square" tIns="91425"/>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sp>
        <p:nvSpPr>
          <p:cNvPr id="120" name="Google Shape;120;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a:hlinkClick/>
          </p:cNvPr>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a:hlinkClick/>
          </p:cNvPr>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a:hlinkClick/>
          </p:cNvPr>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15"/>
          <p:cNvGrpSpPr/>
          <p:nvPr/>
        </p:nvGrpSpPr>
        <p:grpSpPr>
          <a:xfrm>
            <a:off x="0" y="381001"/>
            <a:ext cx="1037850" cy="1016288"/>
            <a:chOff x="0" y="381001"/>
            <a:chExt cx="1037850" cy="1016288"/>
          </a:xfrm>
        </p:grpSpPr>
        <p:sp>
          <p:nvSpPr>
            <p:cNvPr id="125" name="Google Shape;125;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15"/>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28" name="Google Shape;12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129" name="Shape 129"/>
        <p:cNvGrpSpPr/>
        <p:nvPr/>
      </p:nvGrpSpPr>
      <p:grpSpPr>
        <a:xfrm>
          <a:off x="0" y="0"/>
          <a:ext cx="0" cy="0"/>
          <a:chOff x="0" y="0"/>
          <a:chExt cx="0" cy="0"/>
        </a:xfrm>
      </p:grpSpPr>
      <p:sp>
        <p:nvSpPr>
          <p:cNvPr id="130" name="Google Shape;130;p16"/>
          <p:cNvSpPr txBox="1"/>
          <p:nvPr>
            <p:ph type="title"/>
          </p:nvPr>
        </p:nvSpPr>
        <p:spPr>
          <a:xfrm>
            <a:off x="702850" y="1708619"/>
            <a:ext cx="3333300" cy="1470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1" name="Google Shape;131;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a:hlinkClick/>
          </p:cNvPr>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6">
            <a:hlinkClick/>
          </p:cNvPr>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6">
            <a:hlinkClick/>
          </p:cNvPr>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6"/>
          <p:cNvGrpSpPr/>
          <p:nvPr/>
        </p:nvGrpSpPr>
        <p:grpSpPr>
          <a:xfrm>
            <a:off x="0" y="381001"/>
            <a:ext cx="1037850" cy="1016288"/>
            <a:chOff x="0" y="381001"/>
            <a:chExt cx="1037850" cy="1016288"/>
          </a:xfrm>
        </p:grpSpPr>
        <p:sp>
          <p:nvSpPr>
            <p:cNvPr id="137" name="Google Shape;137;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6"/>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140" name="Google Shape;1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41" name="Google Shape;141;p16"/>
          <p:cNvSpPr txBox="1"/>
          <p:nvPr>
            <p:ph idx="1" type="body"/>
          </p:nvPr>
        </p:nvSpPr>
        <p:spPr>
          <a:xfrm>
            <a:off x="702850" y="3625275"/>
            <a:ext cx="3333300" cy="765300"/>
          </a:xfrm>
          <a:prstGeom prst="rect">
            <a:avLst/>
          </a:prstGeom>
          <a:noFill/>
          <a:ln>
            <a:noFill/>
          </a:ln>
        </p:spPr>
        <p:txBody>
          <a:bodyPr anchorCtr="0" anchor="t" bIns="91425" lIns="91425" spcFirstLastPara="1" rIns="91425" wrap="square" tIns="91425"/>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spTree>
      <p:nvGrpSpPr>
        <p:cNvPr id="17" name="Shape 17"/>
        <p:cNvGrpSpPr/>
        <p:nvPr/>
      </p:nvGrpSpPr>
      <p:grpSpPr>
        <a:xfrm>
          <a:off x="0" y="0"/>
          <a:ext cx="0" cy="0"/>
          <a:chOff x="0" y="0"/>
          <a:chExt cx="0" cy="0"/>
        </a:xfrm>
      </p:grpSpPr>
      <p:grpSp>
        <p:nvGrpSpPr>
          <p:cNvPr id="18" name="Google Shape;18;p3"/>
          <p:cNvGrpSpPr/>
          <p:nvPr/>
        </p:nvGrpSpPr>
        <p:grpSpPr>
          <a:xfrm>
            <a:off x="4406400" y="0"/>
            <a:ext cx="4737600" cy="5143065"/>
            <a:chOff x="4406400" y="0"/>
            <a:chExt cx="4737600" cy="5143065"/>
          </a:xfrm>
        </p:grpSpPr>
        <p:sp>
          <p:nvSpPr>
            <p:cNvPr id="19" name="Google Shape;19;p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38" name="Google Shape;38;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9" name="Shape 39"/>
        <p:cNvGrpSpPr/>
        <p:nvPr/>
      </p:nvGrpSpPr>
      <p:grpSpPr>
        <a:xfrm>
          <a:off x="0" y="0"/>
          <a:ext cx="0" cy="0"/>
          <a:chOff x="0" y="0"/>
          <a:chExt cx="0" cy="0"/>
        </a:xfrm>
      </p:grpSpPr>
      <p:sp>
        <p:nvSpPr>
          <p:cNvPr id="40" name="Google Shape;40;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4"/>
          <p:cNvGrpSpPr/>
          <p:nvPr/>
        </p:nvGrpSpPr>
        <p:grpSpPr>
          <a:xfrm>
            <a:off x="830392" y="1191256"/>
            <a:ext cx="745763" cy="45826"/>
            <a:chOff x="4580561" y="2589004"/>
            <a:chExt cx="1064464" cy="25200"/>
          </a:xfrm>
        </p:grpSpPr>
        <p:sp>
          <p:nvSpPr>
            <p:cNvPr id="42" name="Google Shape;42;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5" name="Google Shape;45;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6" name="Google Shape;46;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3">
  <p:cSld name="TITLE_AND_BODY_1">
    <p:spTree>
      <p:nvGrpSpPr>
        <p:cNvPr id="47" name="Shape 47"/>
        <p:cNvGrpSpPr/>
        <p:nvPr/>
      </p:nvGrpSpPr>
      <p:grpSpPr>
        <a:xfrm>
          <a:off x="0" y="0"/>
          <a:ext cx="0" cy="0"/>
          <a:chOff x="0" y="0"/>
          <a:chExt cx="0" cy="0"/>
        </a:xfrm>
      </p:grpSpPr>
      <p:pic>
        <p:nvPicPr>
          <p:cNvPr descr="offset_comp_343059.jpg" id="48" name="Google Shape;48;p5"/>
          <p:cNvPicPr preferRelativeResize="0"/>
          <p:nvPr/>
        </p:nvPicPr>
        <p:blipFill rotWithShape="1">
          <a:blip r:embed="rId2">
            <a:alphaModFix amt="80000"/>
          </a:blip>
          <a:srcRect b="25870" l="30474" r="30474" t="11954"/>
          <a:stretch/>
        </p:blipFill>
        <p:spPr>
          <a:xfrm rot="-5400000">
            <a:off x="113630" y="-105700"/>
            <a:ext cx="5142300" cy="5364300"/>
          </a:xfrm>
          <a:prstGeom prst="diagStripe">
            <a:avLst>
              <a:gd fmla="val 50343" name="adj"/>
            </a:avLst>
          </a:prstGeom>
          <a:noFill/>
          <a:ln>
            <a:noFill/>
          </a:ln>
        </p:spPr>
      </p:pic>
      <p:sp>
        <p:nvSpPr>
          <p:cNvPr id="49" name="Google Shape;49;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5"/>
          <p:cNvSpPr txBox="1"/>
          <p:nvPr>
            <p:ph idx="1" type="body"/>
          </p:nvPr>
        </p:nvSpPr>
        <p:spPr>
          <a:xfrm>
            <a:off x="4018025" y="1567550"/>
            <a:ext cx="4318500" cy="17667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1600"/>
              </a:spcBef>
              <a:spcAft>
                <a:spcPts val="0"/>
              </a:spcAft>
              <a:buClr>
                <a:schemeClr val="dk2"/>
              </a:buClr>
              <a:buSzPts val="1100"/>
              <a:buChar char="○"/>
              <a:defRPr>
                <a:solidFill>
                  <a:schemeClr val="dk2"/>
                </a:solidFill>
              </a:defRPr>
            </a:lvl2pPr>
            <a:lvl3pPr indent="-298450" lvl="2" marL="1371600" algn="l">
              <a:lnSpc>
                <a:spcPct val="115000"/>
              </a:lnSpc>
              <a:spcBef>
                <a:spcPts val="1600"/>
              </a:spcBef>
              <a:spcAft>
                <a:spcPts val="0"/>
              </a:spcAft>
              <a:buClr>
                <a:schemeClr val="dk2"/>
              </a:buClr>
              <a:buSzPts val="1100"/>
              <a:buChar char="■"/>
              <a:defRPr>
                <a:solidFill>
                  <a:schemeClr val="dk2"/>
                </a:solidFill>
              </a:defRPr>
            </a:lvl3pPr>
            <a:lvl4pPr indent="-298450" lvl="3" marL="1828800" algn="l">
              <a:lnSpc>
                <a:spcPct val="115000"/>
              </a:lnSpc>
              <a:spcBef>
                <a:spcPts val="1600"/>
              </a:spcBef>
              <a:spcAft>
                <a:spcPts val="0"/>
              </a:spcAft>
              <a:buClr>
                <a:schemeClr val="dk2"/>
              </a:buClr>
              <a:buSzPts val="1100"/>
              <a:buChar char="●"/>
              <a:defRPr>
                <a:solidFill>
                  <a:schemeClr val="dk2"/>
                </a:solidFill>
              </a:defRPr>
            </a:lvl4pPr>
            <a:lvl5pPr indent="-298450" lvl="4" marL="2286000" algn="l">
              <a:lnSpc>
                <a:spcPct val="115000"/>
              </a:lnSpc>
              <a:spcBef>
                <a:spcPts val="1600"/>
              </a:spcBef>
              <a:spcAft>
                <a:spcPts val="0"/>
              </a:spcAft>
              <a:buClr>
                <a:schemeClr val="dk2"/>
              </a:buClr>
              <a:buSzPts val="1100"/>
              <a:buChar char="○"/>
              <a:defRPr>
                <a:solidFill>
                  <a:schemeClr val="dk2"/>
                </a:solidFill>
              </a:defRPr>
            </a:lvl5pPr>
            <a:lvl6pPr indent="-298450" lvl="5" marL="2743200" algn="l">
              <a:lnSpc>
                <a:spcPct val="115000"/>
              </a:lnSpc>
              <a:spcBef>
                <a:spcPts val="1600"/>
              </a:spcBef>
              <a:spcAft>
                <a:spcPts val="0"/>
              </a:spcAft>
              <a:buClr>
                <a:schemeClr val="dk2"/>
              </a:buClr>
              <a:buSzPts val="1100"/>
              <a:buChar char="■"/>
              <a:defRPr>
                <a:solidFill>
                  <a:schemeClr val="dk2"/>
                </a:solidFill>
              </a:defRPr>
            </a:lvl6pPr>
            <a:lvl7pPr indent="-298450" lvl="6" marL="3200400" algn="l">
              <a:lnSpc>
                <a:spcPct val="115000"/>
              </a:lnSpc>
              <a:spcBef>
                <a:spcPts val="1600"/>
              </a:spcBef>
              <a:spcAft>
                <a:spcPts val="0"/>
              </a:spcAft>
              <a:buClr>
                <a:schemeClr val="dk2"/>
              </a:buClr>
              <a:buSzPts val="1100"/>
              <a:buChar char="●"/>
              <a:defRPr>
                <a:solidFill>
                  <a:schemeClr val="dk2"/>
                </a:solidFill>
              </a:defRPr>
            </a:lvl7pPr>
            <a:lvl8pPr indent="-298450" lvl="7" marL="3657600" algn="l">
              <a:lnSpc>
                <a:spcPct val="115000"/>
              </a:lnSpc>
              <a:spcBef>
                <a:spcPts val="1600"/>
              </a:spcBef>
              <a:spcAft>
                <a:spcPts val="0"/>
              </a:spcAft>
              <a:buClr>
                <a:schemeClr val="dk2"/>
              </a:buClr>
              <a:buSzPts val="1100"/>
              <a:buChar char="○"/>
              <a:defRPr>
                <a:solidFill>
                  <a:schemeClr val="dk2"/>
                </a:solidFill>
              </a:defRPr>
            </a:lvl8pPr>
            <a:lvl9pPr indent="-298450" lvl="8" marL="4114800" algn="l">
              <a:lnSpc>
                <a:spcPct val="115000"/>
              </a:lnSpc>
              <a:spcBef>
                <a:spcPts val="1600"/>
              </a:spcBef>
              <a:spcAft>
                <a:spcPts val="1600"/>
              </a:spcAft>
              <a:buClr>
                <a:schemeClr val="dk2"/>
              </a:buClr>
              <a:buSzPts val="1100"/>
              <a:buChar char="■"/>
              <a:defRPr>
                <a:solidFill>
                  <a:schemeClr val="dk2"/>
                </a:solidFill>
              </a:defRPr>
            </a:lvl9pPr>
          </a:lstStyle>
          <a:p/>
        </p:txBody>
      </p:sp>
      <p:sp>
        <p:nvSpPr>
          <p:cNvPr id="51" name="Google Shape;5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52" name="Google Shape;52;p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a:hlinkClick/>
          </p:cNvPr>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a:hlinkClick/>
          </p:cNvPr>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a:hlinkClick/>
          </p:cNvPr>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5"/>
          <p:cNvGrpSpPr/>
          <p:nvPr/>
        </p:nvGrpSpPr>
        <p:grpSpPr>
          <a:xfrm>
            <a:off x="0" y="381001"/>
            <a:ext cx="1037850" cy="1016288"/>
            <a:chOff x="0" y="381001"/>
            <a:chExt cx="1037850" cy="1016288"/>
          </a:xfrm>
        </p:grpSpPr>
        <p:sp>
          <p:nvSpPr>
            <p:cNvPr id="57" name="Google Shape;57;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9" name="Shape 59"/>
        <p:cNvGrpSpPr/>
        <p:nvPr/>
      </p:nvGrpSpPr>
      <p:grpSpPr>
        <a:xfrm>
          <a:off x="0" y="0"/>
          <a:ext cx="0" cy="0"/>
          <a:chOff x="0" y="0"/>
          <a:chExt cx="0" cy="0"/>
        </a:xfrm>
      </p:grpSpPr>
      <p:sp>
        <p:nvSpPr>
          <p:cNvPr id="60" name="Google Shape;60;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6"/>
          <p:cNvGrpSpPr/>
          <p:nvPr/>
        </p:nvGrpSpPr>
        <p:grpSpPr>
          <a:xfrm>
            <a:off x="830392" y="1191256"/>
            <a:ext cx="745763" cy="45826"/>
            <a:chOff x="4580561" y="2589004"/>
            <a:chExt cx="1064464" cy="25200"/>
          </a:xfrm>
        </p:grpSpPr>
        <p:sp>
          <p:nvSpPr>
            <p:cNvPr id="62" name="Google Shape;62;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5" name="Google Shape;65;p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6" name="Google Shape;6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7" name="Shape 67"/>
        <p:cNvGrpSpPr/>
        <p:nvPr/>
      </p:nvGrpSpPr>
      <p:grpSpPr>
        <a:xfrm>
          <a:off x="0" y="0"/>
          <a:ext cx="0" cy="0"/>
          <a:chOff x="0" y="0"/>
          <a:chExt cx="0" cy="0"/>
        </a:xfrm>
      </p:grpSpPr>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72" name="Google Shape;72;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8"/>
          <p:cNvGrpSpPr/>
          <p:nvPr/>
        </p:nvGrpSpPr>
        <p:grpSpPr>
          <a:xfrm>
            <a:off x="830392" y="1191256"/>
            <a:ext cx="745763" cy="45826"/>
            <a:chOff x="4580561" y="2589004"/>
            <a:chExt cx="1064464" cy="25200"/>
          </a:xfrm>
        </p:grpSpPr>
        <p:sp>
          <p:nvSpPr>
            <p:cNvPr id="76" name="Google Shape;76;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9" name="Google Shape;79;p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0" name="Google Shape;80;p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2" name="Shape 82"/>
        <p:cNvGrpSpPr/>
        <p:nvPr/>
      </p:nvGrpSpPr>
      <p:grpSpPr>
        <a:xfrm>
          <a:off x="0" y="0"/>
          <a:ext cx="0" cy="0"/>
          <a:chOff x="0" y="0"/>
          <a:chExt cx="0" cy="0"/>
        </a:xfrm>
      </p:grpSpPr>
      <p:sp>
        <p:nvSpPr>
          <p:cNvPr id="83" name="Google Shape;83;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9"/>
          <p:cNvGrpSpPr/>
          <p:nvPr/>
        </p:nvGrpSpPr>
        <p:grpSpPr>
          <a:xfrm>
            <a:off x="830392" y="1191256"/>
            <a:ext cx="745763" cy="45826"/>
            <a:chOff x="4580561" y="2589004"/>
            <a:chExt cx="1064464" cy="25200"/>
          </a:xfrm>
        </p:grpSpPr>
        <p:sp>
          <p:nvSpPr>
            <p:cNvPr id="85" name="Google Shape;8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 name="Google Shape;87;p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88" name="Google Shape;88;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89" name="Shape 89"/>
        <p:cNvGrpSpPr/>
        <p:nvPr/>
      </p:nvGrpSpPr>
      <p:grpSpPr>
        <a:xfrm>
          <a:off x="0" y="0"/>
          <a:ext cx="0" cy="0"/>
          <a:chOff x="0" y="0"/>
          <a:chExt cx="0" cy="0"/>
        </a:xfrm>
      </p:grpSpPr>
      <p:grpSp>
        <p:nvGrpSpPr>
          <p:cNvPr id="90" name="Google Shape;90;p10"/>
          <p:cNvGrpSpPr/>
          <p:nvPr/>
        </p:nvGrpSpPr>
        <p:grpSpPr>
          <a:xfrm>
            <a:off x="830392" y="4169130"/>
            <a:ext cx="745763" cy="45826"/>
            <a:chOff x="4580561" y="2589004"/>
            <a:chExt cx="1064464" cy="25200"/>
          </a:xfrm>
        </p:grpSpPr>
        <p:sp>
          <p:nvSpPr>
            <p:cNvPr id="91" name="Google Shape;91;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4" name="Google Shape;94;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7"/>
          <p:cNvSpPr txBox="1"/>
          <p:nvPr>
            <p:ph type="ctrTitle"/>
          </p:nvPr>
        </p:nvSpPr>
        <p:spPr>
          <a:xfrm>
            <a:off x="2849575" y="1349800"/>
            <a:ext cx="55530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a:t>Sorting:Worst to Best</a:t>
            </a:r>
            <a:endParaRPr/>
          </a:p>
        </p:txBody>
      </p:sp>
      <p:sp>
        <p:nvSpPr>
          <p:cNvPr id="147" name="Google Shape;147;p17"/>
          <p:cNvSpPr txBox="1"/>
          <p:nvPr>
            <p:ph idx="1" type="subTitle"/>
          </p:nvPr>
        </p:nvSpPr>
        <p:spPr>
          <a:xfrm>
            <a:off x="4528250" y="3469650"/>
            <a:ext cx="4174200" cy="9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GB" sz="1800"/>
              <a:t>By :  Dev Kalra( 170001018 )</a:t>
            </a:r>
            <a:endParaRPr sz="1800"/>
          </a:p>
          <a:p>
            <a:pPr indent="0" lvl="0" marL="0" rtl="0" algn="l">
              <a:lnSpc>
                <a:spcPct val="115000"/>
              </a:lnSpc>
              <a:spcBef>
                <a:spcPts val="1600"/>
              </a:spcBef>
              <a:spcAft>
                <a:spcPts val="1600"/>
              </a:spcAft>
              <a:buSzPts val="1600"/>
              <a:buNone/>
            </a:pPr>
            <a:r>
              <a:rPr lang="en-GB" sz="1800"/>
              <a:t>           Nitesh Ahirwar ( 170004019 )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6"/>
          <p:cNvPicPr preferRelativeResize="0"/>
          <p:nvPr/>
        </p:nvPicPr>
        <p:blipFill>
          <a:blip r:embed="rId3">
            <a:alphaModFix/>
          </a:blip>
          <a:stretch>
            <a:fillRect/>
          </a:stretch>
        </p:blipFill>
        <p:spPr>
          <a:xfrm>
            <a:off x="334000" y="152400"/>
            <a:ext cx="8416625"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27"/>
          <p:cNvPicPr preferRelativeResize="0"/>
          <p:nvPr/>
        </p:nvPicPr>
        <p:blipFill>
          <a:blip r:embed="rId3">
            <a:alphaModFix/>
          </a:blip>
          <a:stretch>
            <a:fillRect/>
          </a:stretch>
        </p:blipFill>
        <p:spPr>
          <a:xfrm>
            <a:off x="480950" y="152400"/>
            <a:ext cx="8189524"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440875" y="213750"/>
            <a:ext cx="8229600" cy="492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idx="1" type="body"/>
          </p:nvPr>
        </p:nvSpPr>
        <p:spPr>
          <a:xfrm>
            <a:off x="729450" y="1523000"/>
            <a:ext cx="7688700" cy="2817000"/>
          </a:xfrm>
          <a:prstGeom prst="rect">
            <a:avLst/>
          </a:prstGeom>
          <a:noFill/>
          <a:ln>
            <a:noFill/>
          </a:ln>
        </p:spPr>
        <p:txBody>
          <a:bodyPr anchorCtr="0" anchor="t" bIns="91425" lIns="91425" spcFirstLastPara="1" rIns="91425" wrap="square" tIns="91425">
            <a:noAutofit/>
          </a:bodyPr>
          <a:lstStyle/>
          <a:p>
            <a:pPr indent="0" lvl="0" marL="10795" marR="0" rtl="0" algn="just">
              <a:lnSpc>
                <a:spcPct val="100000"/>
              </a:lnSpc>
              <a:spcBef>
                <a:spcPts val="1000"/>
              </a:spcBef>
              <a:spcAft>
                <a:spcPts val="0"/>
              </a:spcAft>
              <a:buNone/>
            </a:pPr>
            <a:r>
              <a:rPr b="1" lang="en-GB" sz="2000">
                <a:solidFill>
                  <a:srgbClr val="599191"/>
                </a:solidFill>
                <a:latin typeface="Maven Pro"/>
                <a:ea typeface="Maven Pro"/>
                <a:cs typeface="Maven Pro"/>
                <a:sym typeface="Maven Pro"/>
              </a:rPr>
              <a:t>Disadvantages</a:t>
            </a:r>
            <a:endParaRPr b="1" sz="2000">
              <a:solidFill>
                <a:srgbClr val="599191"/>
              </a:solidFill>
              <a:latin typeface="Maven Pro"/>
              <a:ea typeface="Maven Pro"/>
              <a:cs typeface="Maven Pro"/>
              <a:sym typeface="Maven Pro"/>
            </a:endParaRPr>
          </a:p>
          <a:p>
            <a:pPr indent="-317500" lvl="0" marL="457200" rtl="0" algn="just">
              <a:lnSpc>
                <a:spcPct val="100000"/>
              </a:lnSpc>
              <a:spcBef>
                <a:spcPts val="1000"/>
              </a:spcBef>
              <a:spcAft>
                <a:spcPts val="0"/>
              </a:spcAft>
              <a:buSzPts val="1400"/>
              <a:buChar char="●"/>
            </a:pPr>
            <a:r>
              <a:rPr lang="en-GB" sz="1400">
                <a:solidFill>
                  <a:srgbClr val="000000"/>
                </a:solidFill>
              </a:rPr>
              <a:t>To improve efficiency for the worst case we have to compromise a little for the time efficiency of a random or an average case.</a:t>
            </a:r>
            <a:endParaRPr sz="1400">
              <a:solidFill>
                <a:srgbClr val="000000"/>
              </a:solidFill>
            </a:endParaRPr>
          </a:p>
          <a:p>
            <a:pPr indent="0" lvl="0" marL="10795" marR="0" rtl="0" algn="just">
              <a:lnSpc>
                <a:spcPct val="100000"/>
              </a:lnSpc>
              <a:spcBef>
                <a:spcPts val="1000"/>
              </a:spcBef>
              <a:spcAft>
                <a:spcPts val="0"/>
              </a:spcAft>
              <a:buNone/>
            </a:pPr>
            <a:r>
              <a:rPr b="1" lang="en-GB" sz="2000">
                <a:solidFill>
                  <a:srgbClr val="599191"/>
                </a:solidFill>
                <a:latin typeface="Maven Pro"/>
                <a:ea typeface="Maven Pro"/>
                <a:cs typeface="Maven Pro"/>
                <a:sym typeface="Maven Pro"/>
              </a:rPr>
              <a:t>Advantages</a:t>
            </a:r>
            <a:endParaRPr b="1" sz="2000">
              <a:solidFill>
                <a:srgbClr val="599191"/>
              </a:solidFill>
              <a:latin typeface="Maven Pro"/>
              <a:ea typeface="Maven Pro"/>
              <a:cs typeface="Maven Pro"/>
              <a:sym typeface="Maven Pro"/>
            </a:endParaRPr>
          </a:p>
          <a:p>
            <a:pPr indent="-317500" lvl="0" marL="457200" rtl="0" algn="just">
              <a:lnSpc>
                <a:spcPct val="100000"/>
              </a:lnSpc>
              <a:spcBef>
                <a:spcPts val="1000"/>
              </a:spcBef>
              <a:spcAft>
                <a:spcPts val="0"/>
              </a:spcAft>
              <a:buSzPts val="1400"/>
              <a:buChar char="●"/>
            </a:pPr>
            <a:r>
              <a:rPr lang="en-GB" sz="1400">
                <a:solidFill>
                  <a:srgbClr val="000000"/>
                </a:solidFill>
              </a:rPr>
              <a:t>This algorithm improves the time complexity greatly in the worst case and can be seen in  the following plottings.</a:t>
            </a:r>
            <a:endParaRPr sz="1100">
              <a:solidFill>
                <a:srgbClr val="424242"/>
              </a:solidFill>
              <a:latin typeface="Nunito"/>
              <a:ea typeface="Nunito"/>
              <a:cs typeface="Nunito"/>
              <a:sym typeface="Nunito"/>
            </a:endParaRPr>
          </a:p>
          <a:p>
            <a:pPr indent="0" lvl="0" marL="457200" rtl="0" algn="l">
              <a:lnSpc>
                <a:spcPct val="115000"/>
              </a:lnSpc>
              <a:spcBef>
                <a:spcPts val="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667805" y="1797979"/>
            <a:ext cx="7688700" cy="171578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GB"/>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Overview</a:t>
            </a:r>
            <a:endParaRPr/>
          </a:p>
        </p:txBody>
      </p:sp>
      <p:sp>
        <p:nvSpPr>
          <p:cNvPr id="153" name="Google Shape;153;p18"/>
          <p:cNvSpPr txBox="1"/>
          <p:nvPr>
            <p:ph idx="1" type="body"/>
          </p:nvPr>
        </p:nvSpPr>
        <p:spPr>
          <a:xfrm>
            <a:off x="849050" y="1993425"/>
            <a:ext cx="8182800" cy="255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400">
                <a:solidFill>
                  <a:srgbClr val="000000"/>
                </a:solidFill>
              </a:rPr>
              <a:t>Sorting basically means putting things into order, depending upon some parameters. Sorting has lot of applications in almost every field  from sorting a shopping list to </a:t>
            </a:r>
            <a:r>
              <a:rPr lang="en-GB" sz="1400">
                <a:solidFill>
                  <a:srgbClr val="000000"/>
                </a:solidFill>
                <a:latin typeface="Arial"/>
                <a:ea typeface="Arial"/>
                <a:cs typeface="Arial"/>
                <a:sym typeface="Arial"/>
              </a:rPr>
              <a:t>Commercial computing to searching for some data, which requires sorting, numerical computations and so many other algorithms requires sorting of data</a:t>
            </a:r>
            <a:endParaRPr sz="1400">
              <a:solidFill>
                <a:srgbClr val="000000"/>
              </a:solidFill>
            </a:endParaRPr>
          </a:p>
          <a:p>
            <a:pPr indent="0" lvl="0" marL="0" rtl="0" algn="just">
              <a:lnSpc>
                <a:spcPct val="100000"/>
              </a:lnSpc>
              <a:spcBef>
                <a:spcPts val="1600"/>
              </a:spcBef>
              <a:spcAft>
                <a:spcPts val="0"/>
              </a:spcAft>
              <a:buNone/>
            </a:pPr>
            <a:r>
              <a:rPr lang="en-GB" sz="1400">
                <a:solidFill>
                  <a:srgbClr val="000000"/>
                </a:solidFill>
              </a:rPr>
              <a:t>Here we implemented ,analyze and tried to improve the quick sort. So that its worst case complexity is less than O(n^2).</a:t>
            </a:r>
            <a:endParaRPr sz="1500"/>
          </a:p>
          <a:p>
            <a:pPr indent="0" lvl="0" marL="0" rtl="0" algn="l">
              <a:lnSpc>
                <a:spcPct val="115000"/>
              </a:lnSpc>
              <a:spcBef>
                <a:spcPts val="1600"/>
              </a:spcBef>
              <a:spcAft>
                <a:spcPts val="0"/>
              </a:spcAft>
              <a:buSzPts val="1300"/>
              <a:buNone/>
            </a:pPr>
            <a:r>
              <a:t/>
            </a:r>
            <a:endParaRPr sz="1500"/>
          </a:p>
          <a:p>
            <a:pPr indent="0" lvl="0" marL="0" rtl="0" algn="l">
              <a:lnSpc>
                <a:spcPct val="115000"/>
              </a:lnSpc>
              <a:spcBef>
                <a:spcPts val="1600"/>
              </a:spcBef>
              <a:spcAft>
                <a:spcPts val="0"/>
              </a:spcAft>
              <a:buSzPts val="1300"/>
              <a:buNone/>
            </a:pPr>
            <a:r>
              <a:t/>
            </a:r>
            <a:endParaRPr sz="1500"/>
          </a:p>
          <a:p>
            <a:pPr indent="0" lvl="0" marL="0" rtl="0" algn="l">
              <a:lnSpc>
                <a:spcPct val="115000"/>
              </a:lnSpc>
              <a:spcBef>
                <a:spcPts val="1600"/>
              </a:spcBef>
              <a:spcAft>
                <a:spcPts val="1600"/>
              </a:spcAft>
              <a:buSzPts val="1300"/>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GB"/>
              <a:t>Approaches</a:t>
            </a:r>
            <a:endParaRPr/>
          </a:p>
        </p:txBody>
      </p:sp>
      <p:sp>
        <p:nvSpPr>
          <p:cNvPr id="159" name="Google Shape;159;p19"/>
          <p:cNvSpPr txBox="1"/>
          <p:nvPr>
            <p:ph idx="1" type="body"/>
          </p:nvPr>
        </p:nvSpPr>
        <p:spPr>
          <a:xfrm>
            <a:off x="3568450" y="1567550"/>
            <a:ext cx="5475900" cy="1766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Char char="●"/>
            </a:pPr>
            <a:r>
              <a:rPr lang="en-GB" sz="1500">
                <a:solidFill>
                  <a:srgbClr val="434343"/>
                </a:solidFill>
              </a:rPr>
              <a:t> Divide and conquer Programming:</a:t>
            </a:r>
            <a:r>
              <a:rPr lang="en-GB" sz="1500">
                <a:solidFill>
                  <a:srgbClr val="434343"/>
                </a:solidFill>
              </a:rPr>
              <a:t> Quick sort making worst case as best.</a:t>
            </a:r>
            <a:endParaRPr sz="1500">
              <a:solidFill>
                <a:srgbClr val="434343"/>
              </a:solidFill>
            </a:endParaRPr>
          </a:p>
          <a:p>
            <a:pPr indent="-323850" lvl="0" marL="457200" rtl="0" algn="l">
              <a:lnSpc>
                <a:spcPct val="115000"/>
              </a:lnSpc>
              <a:spcBef>
                <a:spcPts val="0"/>
              </a:spcBef>
              <a:spcAft>
                <a:spcPts val="0"/>
              </a:spcAft>
              <a:buClr>
                <a:srgbClr val="434343"/>
              </a:buClr>
              <a:buSzPts val="1500"/>
              <a:buChar char="●"/>
            </a:pPr>
            <a:r>
              <a:rPr lang="en-GB" sz="1500">
                <a:solidFill>
                  <a:srgbClr val="434343"/>
                </a:solidFill>
              </a:rPr>
              <a:t>Quicksort in not efficient for the worst cases, array in descending order or ascending order.</a:t>
            </a:r>
            <a:endParaRPr sz="1500">
              <a:solidFill>
                <a:srgbClr val="434343"/>
              </a:solidFill>
            </a:endParaRPr>
          </a:p>
          <a:p>
            <a:pPr indent="-323850" lvl="0" marL="457200" rtl="0" algn="l">
              <a:lnSpc>
                <a:spcPct val="115000"/>
              </a:lnSpc>
              <a:spcBef>
                <a:spcPts val="0"/>
              </a:spcBef>
              <a:spcAft>
                <a:spcPts val="0"/>
              </a:spcAft>
              <a:buClr>
                <a:srgbClr val="434343"/>
              </a:buClr>
              <a:buSzPts val="1500"/>
              <a:buChar char="●"/>
            </a:pPr>
            <a:r>
              <a:rPr lang="en-GB" sz="1500">
                <a:solidFill>
                  <a:srgbClr val="434343"/>
                </a:solidFill>
              </a:rPr>
              <a:t>We will focus on this arrays and partitions and will try to make it efficient</a:t>
            </a:r>
            <a:endParaRPr sz="1500">
              <a:solidFill>
                <a:srgbClr val="434343"/>
              </a:solidFill>
            </a:endParaRPr>
          </a:p>
          <a:p>
            <a:pPr indent="0" lvl="0" marL="0" rtl="0" algn="l">
              <a:lnSpc>
                <a:spcPct val="115000"/>
              </a:lnSpc>
              <a:spcBef>
                <a:spcPts val="1600"/>
              </a:spcBef>
              <a:spcAft>
                <a:spcPts val="0"/>
              </a:spcAft>
              <a:buSzPts val="1300"/>
              <a:buNone/>
            </a:pPr>
            <a:r>
              <a:t/>
            </a:r>
            <a:endParaRPr sz="1500">
              <a:solidFill>
                <a:srgbClr val="434343"/>
              </a:solidFill>
            </a:endParaRPr>
          </a:p>
          <a:p>
            <a:pPr indent="0" lvl="0" marL="0" rtl="0" algn="l">
              <a:lnSpc>
                <a:spcPct val="115000"/>
              </a:lnSpc>
              <a:spcBef>
                <a:spcPts val="1600"/>
              </a:spcBef>
              <a:spcAft>
                <a:spcPts val="1600"/>
              </a:spcAft>
              <a:buSzPts val="1300"/>
              <a:buNone/>
            </a:pPr>
            <a:r>
              <a:t/>
            </a:r>
            <a:endParaRPr sz="15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866825" y="1218175"/>
            <a:ext cx="5802600" cy="62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Improvised Quick Sort: Algorithm</a:t>
            </a:r>
            <a:endParaRPr/>
          </a:p>
          <a:p>
            <a:pPr indent="0" lvl="0" marL="0" rtl="0" algn="l">
              <a:lnSpc>
                <a:spcPct val="100000"/>
              </a:lnSpc>
              <a:spcBef>
                <a:spcPts val="0"/>
              </a:spcBef>
              <a:spcAft>
                <a:spcPts val="0"/>
              </a:spcAft>
              <a:buSzPts val="2600"/>
              <a:buNone/>
            </a:pPr>
            <a:r>
              <a:t/>
            </a:r>
            <a:endParaRPr/>
          </a:p>
          <a:p>
            <a:pPr indent="0" lvl="0" marL="0" rtl="0" algn="l">
              <a:lnSpc>
                <a:spcPct val="100000"/>
              </a:lnSpc>
              <a:spcBef>
                <a:spcPts val="0"/>
              </a:spcBef>
              <a:spcAft>
                <a:spcPts val="0"/>
              </a:spcAft>
              <a:buSzPts val="2600"/>
              <a:buNone/>
            </a:pPr>
            <a:r>
              <a:t/>
            </a:r>
            <a:endParaRPr/>
          </a:p>
        </p:txBody>
      </p:sp>
      <p:sp>
        <p:nvSpPr>
          <p:cNvPr id="165" name="Google Shape;165;p20"/>
          <p:cNvSpPr txBox="1"/>
          <p:nvPr>
            <p:ph idx="1" type="body"/>
          </p:nvPr>
        </p:nvSpPr>
        <p:spPr>
          <a:xfrm>
            <a:off x="866825" y="2188225"/>
            <a:ext cx="7242300" cy="1222500"/>
          </a:xfrm>
          <a:prstGeom prst="rect">
            <a:avLst/>
          </a:prstGeom>
          <a:noFill/>
          <a:ln>
            <a:noFill/>
          </a:ln>
        </p:spPr>
        <p:txBody>
          <a:bodyPr anchorCtr="0" anchor="t" bIns="91425" lIns="91425" spcFirstLastPara="1" rIns="91425" wrap="square" tIns="91425">
            <a:noAutofit/>
          </a:bodyPr>
          <a:lstStyle/>
          <a:p>
            <a:pPr indent="0" lvl="0" marL="10795" marR="0" rtl="0" algn="just">
              <a:lnSpc>
                <a:spcPct val="115000"/>
              </a:lnSpc>
              <a:spcBef>
                <a:spcPts val="1000"/>
              </a:spcBef>
              <a:spcAft>
                <a:spcPts val="0"/>
              </a:spcAft>
              <a:buNone/>
            </a:pPr>
            <a:r>
              <a:rPr lang="en-GB" sz="1400">
                <a:solidFill>
                  <a:srgbClr val="000000"/>
                </a:solidFill>
              </a:rPr>
              <a:t>This algorithm is implemented using Divide and Conquer algorithm design approach.We have merged quick sort and insertion sort for better efficiency.</a:t>
            </a:r>
            <a:endParaRPr sz="1400">
              <a:solidFill>
                <a:srgbClr val="000000"/>
              </a:solidFill>
            </a:endParaRPr>
          </a:p>
          <a:p>
            <a:pPr indent="0" lvl="0" marL="10795" marR="0" rtl="0" algn="just">
              <a:lnSpc>
                <a:spcPct val="115000"/>
              </a:lnSpc>
              <a:spcBef>
                <a:spcPts val="1000"/>
              </a:spcBef>
              <a:spcAft>
                <a:spcPts val="0"/>
              </a:spcAft>
              <a:buNone/>
            </a:pPr>
            <a:r>
              <a:t/>
            </a:r>
            <a:endParaRPr sz="1400">
              <a:solidFill>
                <a:srgbClr val="000000"/>
              </a:solidFill>
            </a:endParaRPr>
          </a:p>
          <a:p>
            <a:pPr indent="0" lvl="0" marL="10795" marR="0" rtl="0" algn="just">
              <a:lnSpc>
                <a:spcPct val="115000"/>
              </a:lnSpc>
              <a:spcBef>
                <a:spcPts val="1000"/>
              </a:spcBef>
              <a:spcAft>
                <a:spcPts val="0"/>
              </a:spcAft>
              <a:buNone/>
            </a:pPr>
            <a:r>
              <a:t/>
            </a:r>
            <a:endParaRPr sz="1400">
              <a:solidFill>
                <a:srgbClr val="000000"/>
              </a:solidFill>
            </a:endParaRPr>
          </a:p>
          <a:p>
            <a:pPr indent="0" lvl="0" marL="0" rtl="0" algn="l">
              <a:lnSpc>
                <a:spcPct val="115000"/>
              </a:lnSpc>
              <a:spcBef>
                <a:spcPts val="1600"/>
              </a:spcBef>
              <a:spcAft>
                <a:spcPts val="0"/>
              </a:spcAft>
              <a:buSzPts val="1300"/>
              <a:buNone/>
            </a:pPr>
            <a:r>
              <a:t/>
            </a:r>
            <a:endParaRPr sz="1500">
              <a:solidFill>
                <a:srgbClr val="434343"/>
              </a:solidFill>
            </a:endParaRPr>
          </a:p>
          <a:p>
            <a:pPr indent="0" lvl="0" marL="0" rtl="0" algn="l">
              <a:lnSpc>
                <a:spcPct val="115000"/>
              </a:lnSpc>
              <a:spcBef>
                <a:spcPts val="1600"/>
              </a:spcBef>
              <a:spcAft>
                <a:spcPts val="1600"/>
              </a:spcAft>
              <a:buSzPts val="1300"/>
              <a:buNone/>
            </a:pPr>
            <a:r>
              <a:t/>
            </a:r>
            <a:endParaRPr sz="1500">
              <a:solidFill>
                <a:srgbClr val="434343"/>
              </a:solidFill>
            </a:endParaRPr>
          </a:p>
        </p:txBody>
      </p:sp>
      <p:sp>
        <p:nvSpPr>
          <p:cNvPr id="166" name="Google Shape;166;p20"/>
          <p:cNvSpPr/>
          <p:nvPr/>
        </p:nvSpPr>
        <p:spPr>
          <a:xfrm>
            <a:off x="7037650" y="3921050"/>
            <a:ext cx="2106350" cy="1222450"/>
          </a:xfrm>
          <a:custGeom>
            <a:rect b="b" l="l" r="r" t="t"/>
            <a:pathLst>
              <a:path extrusionOk="0" h="48898" w="84254">
                <a:moveTo>
                  <a:pt x="0" y="0"/>
                </a:moveTo>
                <a:lnTo>
                  <a:pt x="50319" y="0"/>
                </a:lnTo>
                <a:lnTo>
                  <a:pt x="84254" y="33935"/>
                </a:lnTo>
                <a:lnTo>
                  <a:pt x="84254" y="48898"/>
                </a:lnTo>
                <a:lnTo>
                  <a:pt x="48798" y="48898"/>
                </a:lnTo>
                <a:close/>
              </a:path>
            </a:pathLst>
          </a:custGeom>
          <a:solidFill>
            <a:schemeClr val="accent3"/>
          </a:solid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729450" y="1218925"/>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Quick Sort</a:t>
            </a:r>
            <a:endParaRPr/>
          </a:p>
        </p:txBody>
      </p:sp>
      <p:sp>
        <p:nvSpPr>
          <p:cNvPr id="172" name="Google Shape;172;p21"/>
          <p:cNvSpPr txBox="1"/>
          <p:nvPr>
            <p:ph idx="1" type="body"/>
          </p:nvPr>
        </p:nvSpPr>
        <p:spPr>
          <a:xfrm>
            <a:off x="729450" y="1754125"/>
            <a:ext cx="7688700" cy="3027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600">
                <a:solidFill>
                  <a:srgbClr val="434343"/>
                </a:solidFill>
                <a:latin typeface="Roboto"/>
                <a:ea typeface="Roboto"/>
                <a:cs typeface="Roboto"/>
                <a:sym typeface="Roboto"/>
              </a:rPr>
              <a:t>QuickSort is a Divide and Conquer algorithm. It picks an element as pivot and partitions the given array around the picked pivot. There are many different versions of quickSort that pick pivot in different ways.</a:t>
            </a:r>
            <a:endParaRPr sz="1600">
              <a:solidFill>
                <a:srgbClr val="434343"/>
              </a:solidFill>
              <a:latin typeface="Roboto"/>
              <a:ea typeface="Roboto"/>
              <a:cs typeface="Roboto"/>
              <a:sym typeface="Roboto"/>
            </a:endParaRPr>
          </a:p>
          <a:p>
            <a:pPr indent="-330200" lvl="0" marL="800100" rtl="0" algn="l">
              <a:lnSpc>
                <a:spcPct val="158000"/>
              </a:lnSpc>
              <a:spcBef>
                <a:spcPts val="800"/>
              </a:spcBef>
              <a:spcAft>
                <a:spcPts val="0"/>
              </a:spcAft>
              <a:buClr>
                <a:srgbClr val="434343"/>
              </a:buClr>
              <a:buSzPts val="1600"/>
              <a:buFont typeface="Roboto"/>
              <a:buAutoNum type="arabicPeriod"/>
            </a:pPr>
            <a:r>
              <a:rPr lang="en-GB" sz="1600">
                <a:solidFill>
                  <a:srgbClr val="434343"/>
                </a:solidFill>
                <a:latin typeface="Roboto"/>
                <a:ea typeface="Roboto"/>
                <a:cs typeface="Roboto"/>
                <a:sym typeface="Roboto"/>
              </a:rPr>
              <a:t>Always pick first element as pivot.</a:t>
            </a:r>
            <a:endParaRPr sz="1600">
              <a:solidFill>
                <a:srgbClr val="434343"/>
              </a:solidFill>
              <a:latin typeface="Roboto"/>
              <a:ea typeface="Roboto"/>
              <a:cs typeface="Roboto"/>
              <a:sym typeface="Roboto"/>
            </a:endParaRPr>
          </a:p>
          <a:p>
            <a:pPr indent="-330200" lvl="0" marL="800100" rtl="0" algn="l">
              <a:lnSpc>
                <a:spcPct val="158000"/>
              </a:lnSpc>
              <a:spcBef>
                <a:spcPts val="0"/>
              </a:spcBef>
              <a:spcAft>
                <a:spcPts val="0"/>
              </a:spcAft>
              <a:buClr>
                <a:srgbClr val="434343"/>
              </a:buClr>
              <a:buSzPts val="1600"/>
              <a:buFont typeface="Roboto"/>
              <a:buAutoNum type="arabicPeriod"/>
            </a:pPr>
            <a:r>
              <a:rPr lang="en-GB" sz="1600">
                <a:solidFill>
                  <a:srgbClr val="434343"/>
                </a:solidFill>
                <a:latin typeface="Roboto"/>
                <a:ea typeface="Roboto"/>
                <a:cs typeface="Roboto"/>
                <a:sym typeface="Roboto"/>
              </a:rPr>
              <a:t>Always pick last element as pivot (implemented below)</a:t>
            </a:r>
            <a:endParaRPr sz="1600">
              <a:solidFill>
                <a:srgbClr val="434343"/>
              </a:solidFill>
              <a:latin typeface="Roboto"/>
              <a:ea typeface="Roboto"/>
              <a:cs typeface="Roboto"/>
              <a:sym typeface="Roboto"/>
            </a:endParaRPr>
          </a:p>
          <a:p>
            <a:pPr indent="-330200" lvl="0" marL="800100" rtl="0" algn="l">
              <a:lnSpc>
                <a:spcPct val="158000"/>
              </a:lnSpc>
              <a:spcBef>
                <a:spcPts val="0"/>
              </a:spcBef>
              <a:spcAft>
                <a:spcPts val="0"/>
              </a:spcAft>
              <a:buClr>
                <a:srgbClr val="434343"/>
              </a:buClr>
              <a:buSzPts val="1600"/>
              <a:buFont typeface="Roboto"/>
              <a:buAutoNum type="arabicPeriod"/>
            </a:pPr>
            <a:r>
              <a:rPr lang="en-GB" sz="1600">
                <a:solidFill>
                  <a:srgbClr val="434343"/>
                </a:solidFill>
                <a:latin typeface="Roboto"/>
                <a:ea typeface="Roboto"/>
                <a:cs typeface="Roboto"/>
                <a:sym typeface="Roboto"/>
              </a:rPr>
              <a:t>Pick a random element as pivot.</a:t>
            </a:r>
            <a:endParaRPr sz="1600">
              <a:solidFill>
                <a:srgbClr val="434343"/>
              </a:solidFill>
              <a:latin typeface="Roboto"/>
              <a:ea typeface="Roboto"/>
              <a:cs typeface="Roboto"/>
              <a:sym typeface="Roboto"/>
            </a:endParaRPr>
          </a:p>
          <a:p>
            <a:pPr indent="0" lvl="0" marL="0" rtl="0" algn="l">
              <a:lnSpc>
                <a:spcPct val="115000"/>
              </a:lnSpc>
              <a:spcBef>
                <a:spcPts val="3600"/>
              </a:spcBef>
              <a:spcAft>
                <a:spcPts val="1600"/>
              </a:spcAft>
              <a:buSzPts val="1300"/>
              <a:buNone/>
            </a:pPr>
            <a:r>
              <a:t/>
            </a:r>
            <a:endParaRPr sz="16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463350" y="1318650"/>
            <a:ext cx="8220900" cy="5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Complexity Analysis </a:t>
            </a:r>
            <a:endParaRPr/>
          </a:p>
        </p:txBody>
      </p:sp>
      <p:sp>
        <p:nvSpPr>
          <p:cNvPr id="178" name="Google Shape;178;p22"/>
          <p:cNvSpPr txBox="1"/>
          <p:nvPr>
            <p:ph idx="1" type="body"/>
          </p:nvPr>
        </p:nvSpPr>
        <p:spPr>
          <a:xfrm>
            <a:off x="729450" y="2078875"/>
            <a:ext cx="7688700" cy="2773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400">
                <a:solidFill>
                  <a:srgbClr val="434343"/>
                </a:solidFill>
              </a:rPr>
              <a:t>Best Case:	k = n/2</a:t>
            </a:r>
            <a:endParaRPr sz="1400">
              <a:solidFill>
                <a:srgbClr val="434343"/>
              </a:solidFill>
            </a:endParaRPr>
          </a:p>
          <a:p>
            <a:pPr indent="0" lvl="0" marL="0" rtl="0" algn="just">
              <a:lnSpc>
                <a:spcPct val="100000"/>
              </a:lnSpc>
              <a:spcBef>
                <a:spcPts val="1600"/>
              </a:spcBef>
              <a:spcAft>
                <a:spcPts val="0"/>
              </a:spcAft>
              <a:buNone/>
            </a:pPr>
            <a:r>
              <a:rPr lang="en-GB" sz="1400">
                <a:solidFill>
                  <a:srgbClr val="434343"/>
                </a:solidFill>
              </a:rPr>
              <a:t>	T(n) = O(nlogn)</a:t>
            </a:r>
            <a:endParaRPr sz="1400">
              <a:solidFill>
                <a:srgbClr val="434343"/>
              </a:solidFill>
            </a:endParaRPr>
          </a:p>
          <a:p>
            <a:pPr indent="0" lvl="0" marL="0" rtl="0" algn="just">
              <a:lnSpc>
                <a:spcPct val="100000"/>
              </a:lnSpc>
              <a:spcBef>
                <a:spcPts val="1600"/>
              </a:spcBef>
              <a:spcAft>
                <a:spcPts val="0"/>
              </a:spcAft>
              <a:buNone/>
            </a:pPr>
            <a:r>
              <a:rPr lang="en-GB" sz="1400">
                <a:solidFill>
                  <a:srgbClr val="434343"/>
                </a:solidFill>
              </a:rPr>
              <a:t>Worst Case: k = 0 </a:t>
            </a:r>
            <a:endParaRPr sz="1400">
              <a:solidFill>
                <a:srgbClr val="434343"/>
              </a:solidFill>
            </a:endParaRPr>
          </a:p>
          <a:p>
            <a:pPr indent="0" lvl="0" marL="0" rtl="0" algn="just">
              <a:lnSpc>
                <a:spcPct val="100000"/>
              </a:lnSpc>
              <a:spcBef>
                <a:spcPts val="1600"/>
              </a:spcBef>
              <a:spcAft>
                <a:spcPts val="0"/>
              </a:spcAft>
              <a:buNone/>
            </a:pPr>
            <a:r>
              <a:rPr lang="en-GB" sz="1400">
                <a:solidFill>
                  <a:srgbClr val="434343"/>
                </a:solidFill>
              </a:rPr>
              <a:t>	T(n) = O(n^2)</a:t>
            </a:r>
            <a:endParaRPr sz="1400">
              <a:solidFill>
                <a:srgbClr val="434343"/>
              </a:solidFill>
            </a:endParaRPr>
          </a:p>
          <a:p>
            <a:pPr indent="0" lvl="0" marL="0" rtl="0" algn="just">
              <a:lnSpc>
                <a:spcPct val="100000"/>
              </a:lnSpc>
              <a:spcBef>
                <a:spcPts val="1600"/>
              </a:spcBef>
              <a:spcAft>
                <a:spcPts val="0"/>
              </a:spcAft>
              <a:buNone/>
            </a:pPr>
            <a:r>
              <a:rPr lang="en-GB" sz="1400">
                <a:solidFill>
                  <a:srgbClr val="434343"/>
                </a:solidFill>
              </a:rPr>
              <a:t>Average Case: For some k</a:t>
            </a:r>
            <a:endParaRPr sz="1400">
              <a:solidFill>
                <a:srgbClr val="434343"/>
              </a:solidFill>
            </a:endParaRPr>
          </a:p>
          <a:p>
            <a:pPr indent="0" lvl="0" marL="0" rtl="0" algn="just">
              <a:lnSpc>
                <a:spcPct val="100000"/>
              </a:lnSpc>
              <a:spcBef>
                <a:spcPts val="1600"/>
              </a:spcBef>
              <a:spcAft>
                <a:spcPts val="0"/>
              </a:spcAft>
              <a:buNone/>
            </a:pPr>
            <a:r>
              <a:rPr lang="en-GB" sz="1400">
                <a:solidFill>
                  <a:srgbClr val="434343"/>
                </a:solidFill>
              </a:rPr>
              <a:t>	</a:t>
            </a:r>
            <a:r>
              <a:rPr lang="en-GB" sz="1500">
                <a:solidFill>
                  <a:srgbClr val="434343"/>
                </a:solidFill>
                <a:highlight>
                  <a:srgbClr val="FFFFFF"/>
                </a:highlight>
              </a:rPr>
              <a:t>Showing that the average-case running time is also </a:t>
            </a:r>
            <a:r>
              <a:rPr lang="en-GB" sz="1500">
                <a:solidFill>
                  <a:srgbClr val="434343"/>
                </a:solidFill>
                <a:highlight>
                  <a:srgbClr val="FFFFFF"/>
                </a:highlight>
                <a:latin typeface="Times New Roman"/>
                <a:ea typeface="Times New Roman"/>
                <a:cs typeface="Times New Roman"/>
                <a:sym typeface="Times New Roman"/>
              </a:rPr>
              <a:t>O(nlogn)</a:t>
            </a:r>
            <a:r>
              <a:rPr lang="en-GB" sz="1500">
                <a:solidFill>
                  <a:srgbClr val="434343"/>
                </a:solidFill>
                <a:highlight>
                  <a:srgbClr val="FFFFFF"/>
                </a:highlight>
              </a:rPr>
              <a:t> takes some pretty involved mathematics, and so we won't go there.</a:t>
            </a:r>
            <a:endParaRPr sz="1400">
              <a:solidFill>
                <a:srgbClr val="434343"/>
              </a:solidFill>
            </a:endParaRPr>
          </a:p>
          <a:p>
            <a:pPr indent="0" lvl="0" marL="0" rtl="0" algn="just">
              <a:lnSpc>
                <a:spcPct val="100000"/>
              </a:lnSpc>
              <a:spcBef>
                <a:spcPts val="1600"/>
              </a:spcBef>
              <a:spcAft>
                <a:spcPts val="0"/>
              </a:spcAft>
              <a:buNone/>
            </a:pPr>
            <a:r>
              <a:t/>
            </a:r>
            <a:endParaRPr sz="1100">
              <a:solidFill>
                <a:srgbClr val="434343"/>
              </a:solidFill>
              <a:latin typeface="Nunito"/>
              <a:ea typeface="Nunito"/>
              <a:cs typeface="Nunito"/>
              <a:sym typeface="Nunito"/>
            </a:endParaRPr>
          </a:p>
          <a:p>
            <a:pPr indent="0" lvl="0" marL="457200" rtl="0" algn="l">
              <a:lnSpc>
                <a:spcPct val="115000"/>
              </a:lnSpc>
              <a:spcBef>
                <a:spcPts val="1600"/>
              </a:spcBef>
              <a:spcAft>
                <a:spcPts val="0"/>
              </a:spcAft>
              <a:buNone/>
            </a:pPr>
            <a:r>
              <a:t/>
            </a:r>
            <a:endParaRPr sz="15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Drawbacks of Quicksort Algorithm</a:t>
            </a:r>
            <a:endParaRPr/>
          </a:p>
          <a:p>
            <a:pPr indent="0" lvl="0" marL="0" rtl="0" algn="l">
              <a:lnSpc>
                <a:spcPct val="100000"/>
              </a:lnSpc>
              <a:spcBef>
                <a:spcPts val="0"/>
              </a:spcBef>
              <a:spcAft>
                <a:spcPts val="0"/>
              </a:spcAft>
              <a:buSzPts val="2600"/>
              <a:buNone/>
            </a:pPr>
            <a:r>
              <a:t/>
            </a:r>
            <a:endParaRPr/>
          </a:p>
        </p:txBody>
      </p:sp>
      <p:sp>
        <p:nvSpPr>
          <p:cNvPr id="184" name="Google Shape;184;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300"/>
              <a:buNone/>
            </a:pPr>
            <a:r>
              <a:rPr lang="en-GB" sz="1800">
                <a:solidFill>
                  <a:srgbClr val="434343"/>
                </a:solidFill>
              </a:rPr>
              <a:t>	</a:t>
            </a:r>
            <a:r>
              <a:rPr lang="en-GB" sz="1800">
                <a:solidFill>
                  <a:srgbClr val="434343"/>
                </a:solidFill>
                <a:highlight>
                  <a:srgbClr val="FFFFFF"/>
                </a:highlight>
              </a:rPr>
              <a:t>The only drawback in using this algorithm is  that it takes O(n^2) in the worst case</a:t>
            </a:r>
            <a:endParaRPr sz="1800">
              <a:solidFill>
                <a:srgbClr val="434343"/>
              </a:solidFill>
              <a:latin typeface="Nunito"/>
              <a:ea typeface="Nunito"/>
              <a:cs typeface="Nunito"/>
              <a:sym typeface="Nunito"/>
            </a:endParaRPr>
          </a:p>
          <a:p>
            <a:pPr indent="0" lvl="0" marL="0" rtl="0" algn="ctr">
              <a:lnSpc>
                <a:spcPct val="115000"/>
              </a:lnSpc>
              <a:spcBef>
                <a:spcPts val="0"/>
              </a:spcBef>
              <a:spcAft>
                <a:spcPts val="0"/>
              </a:spcAft>
              <a:buSzPts val="1300"/>
              <a:buNone/>
            </a:pPr>
            <a:r>
              <a:t/>
            </a:r>
            <a:endParaRPr sz="1800">
              <a:solidFill>
                <a:srgbClr val="434343"/>
              </a:solidFill>
            </a:endParaRPr>
          </a:p>
          <a:p>
            <a:pPr indent="0" lvl="0" marL="0" rtl="0" algn="ctr">
              <a:lnSpc>
                <a:spcPct val="115000"/>
              </a:lnSpc>
              <a:spcBef>
                <a:spcPts val="1600"/>
              </a:spcBef>
              <a:spcAft>
                <a:spcPts val="1600"/>
              </a:spcAft>
              <a:buSzPts val="1300"/>
              <a:buNone/>
            </a:pPr>
            <a:r>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Improvised quicksort</a:t>
            </a:r>
            <a:endParaRPr/>
          </a:p>
        </p:txBody>
      </p:sp>
      <p:sp>
        <p:nvSpPr>
          <p:cNvPr id="190" name="Google Shape;190;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434343"/>
              </a:buClr>
              <a:buSzPts val="1800"/>
              <a:buFont typeface="Noto Sans Symbols"/>
              <a:buChar char="●"/>
            </a:pPr>
            <a:r>
              <a:rPr lang="en-GB" sz="1800">
                <a:solidFill>
                  <a:srgbClr val="434343"/>
                </a:solidFill>
              </a:rPr>
              <a:t>We have merged two sorting algorithm,so when the total number of inputs are less than or equal to twenty we use insertion algorithm as it works better than quick sort for small number of inputs and for other we use modified quick sort.</a:t>
            </a:r>
            <a:endParaRPr sz="1800">
              <a:solidFill>
                <a:srgbClr val="434343"/>
              </a:solidFill>
            </a:endParaRPr>
          </a:p>
          <a:p>
            <a:pPr indent="-342900" lvl="0" marL="457200" rtl="0" algn="just">
              <a:lnSpc>
                <a:spcPct val="100000"/>
              </a:lnSpc>
              <a:spcBef>
                <a:spcPts val="0"/>
              </a:spcBef>
              <a:spcAft>
                <a:spcPts val="0"/>
              </a:spcAft>
              <a:buClr>
                <a:srgbClr val="434343"/>
              </a:buClr>
              <a:buSzPts val="1800"/>
              <a:buFont typeface="Noto Sans Symbols"/>
              <a:buChar char="●"/>
            </a:pPr>
            <a:r>
              <a:rPr lang="en-GB" sz="1800">
                <a:solidFill>
                  <a:srgbClr val="434343"/>
                </a:solidFill>
              </a:rPr>
              <a:t> We have used variables( i and j) and according to them we check if there is a Ascending or Descending pattern in our input.</a:t>
            </a:r>
            <a:endParaRPr sz="1800">
              <a:solidFill>
                <a:srgbClr val="434343"/>
              </a:solidFill>
            </a:endParaRPr>
          </a:p>
          <a:p>
            <a:pPr indent="-342900" lvl="0" marL="457200" rtl="0" algn="just">
              <a:lnSpc>
                <a:spcPct val="100000"/>
              </a:lnSpc>
              <a:spcBef>
                <a:spcPts val="0"/>
              </a:spcBef>
              <a:spcAft>
                <a:spcPts val="0"/>
              </a:spcAft>
              <a:buClr>
                <a:srgbClr val="434343"/>
              </a:buClr>
              <a:buSzPts val="1800"/>
              <a:buFont typeface="Noto Sans Symbols"/>
              <a:buChar char="●"/>
            </a:pPr>
            <a:r>
              <a:rPr lang="en-GB" sz="1800">
                <a:solidFill>
                  <a:srgbClr val="434343"/>
                </a:solidFill>
              </a:rPr>
              <a:t>There are two different sorting functions each for one pattern(either ascending or descending).</a:t>
            </a:r>
            <a:endParaRPr sz="1800">
              <a:solidFill>
                <a:srgbClr val="434343"/>
              </a:solidFill>
            </a:endParaRPr>
          </a:p>
          <a:p>
            <a:pPr indent="0" lvl="0" marL="0" rtl="0" algn="l">
              <a:spcBef>
                <a:spcPts val="1600"/>
              </a:spcBef>
              <a:spcAft>
                <a:spcPts val="0"/>
              </a:spcAft>
              <a:buNone/>
            </a:pPr>
            <a:r>
              <a:t/>
            </a:r>
            <a:endParaRPr sz="18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t>Complexity analysis</a:t>
            </a:r>
            <a:endParaRPr/>
          </a:p>
        </p:txBody>
      </p:sp>
      <p:sp>
        <p:nvSpPr>
          <p:cNvPr id="196" name="Google Shape;196;p25"/>
          <p:cNvSpPr txBox="1"/>
          <p:nvPr>
            <p:ph idx="1" type="body"/>
          </p:nvPr>
        </p:nvSpPr>
        <p:spPr>
          <a:xfrm>
            <a:off x="729450" y="19264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300"/>
              <a:buNone/>
            </a:pPr>
            <a:r>
              <a:rPr lang="en-GB" sz="1500">
                <a:solidFill>
                  <a:srgbClr val="434343"/>
                </a:solidFill>
              </a:rPr>
              <a:t>The time complexity for the improvised algorithm is far better than the quicksort in the worst case.</a:t>
            </a:r>
            <a:endParaRPr sz="1500">
              <a:solidFill>
                <a:srgbClr val="434343"/>
              </a:solidFill>
            </a:endParaRPr>
          </a:p>
          <a:p>
            <a:pPr indent="0" lvl="0" marL="0" rtl="0" algn="l">
              <a:lnSpc>
                <a:spcPct val="115000"/>
              </a:lnSpc>
              <a:spcBef>
                <a:spcPts val="1600"/>
              </a:spcBef>
              <a:spcAft>
                <a:spcPts val="0"/>
              </a:spcAft>
              <a:buSzPts val="1300"/>
              <a:buNone/>
            </a:pPr>
            <a:r>
              <a:rPr lang="en-GB" sz="1500">
                <a:solidFill>
                  <a:srgbClr val="434343"/>
                </a:solidFill>
              </a:rPr>
              <a:t>Worst Case is when the given array is in increasing or decreasing order our algorithm solves this in O(n).</a:t>
            </a:r>
            <a:endParaRPr sz="1500">
              <a:solidFill>
                <a:srgbClr val="434343"/>
              </a:solidFill>
            </a:endParaRPr>
          </a:p>
          <a:p>
            <a:pPr indent="0" lvl="0" marL="0" rtl="0" algn="l">
              <a:lnSpc>
                <a:spcPct val="115000"/>
              </a:lnSpc>
              <a:spcBef>
                <a:spcPts val="1600"/>
              </a:spcBef>
              <a:spcAft>
                <a:spcPts val="1600"/>
              </a:spcAft>
              <a:buSzPts val="1300"/>
              <a:buNone/>
            </a:pPr>
            <a:r>
              <a:rPr lang="en-GB" sz="1500">
                <a:solidFill>
                  <a:srgbClr val="434343"/>
                </a:solidFill>
              </a:rPr>
              <a:t>It will not only check for the input array but also for the subarray made by the partition functions, And will return the sorted array in O(n) in this case.</a:t>
            </a:r>
            <a:endParaRPr sz="15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