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anrope Light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Raleway ExtraBold"/>
      <p:bold r:id="rId23"/>
      <p:boldItalic r:id="rId24"/>
    </p:embeddedFont>
    <p:embeddedFont>
      <p:font typeface="Manrope SemiBold"/>
      <p:regular r:id="rId25"/>
      <p:bold r:id="rId26"/>
    </p:embeddedFont>
    <p:embeddedFont>
      <p:font typeface="Manrope"/>
      <p:regular r:id="rId27"/>
      <p:bold r:id="rId28"/>
    </p:embeddedFont>
    <p:embeddedFont>
      <p:font typeface="Raleway Light"/>
      <p:regular r:id="rId29"/>
      <p:bold r:id="rId30"/>
      <p:italic r:id="rId31"/>
      <p:boldItalic r:id="rId32"/>
    </p:embeddedFont>
    <p:embeddedFont>
      <p:font typeface="Manrope ExtraBold"/>
      <p:bold r:id="rId33"/>
    </p:embeddedFont>
    <p:embeddedFont>
      <p:font typeface="Manrope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6CE53-6A7B-44D8-9EC9-E2D110D9FDC2}">
  <a:tblStyle styleId="{EE36CE53-6A7B-44D8-9EC9-E2D110D9F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SemiBold-bold.fntdata"/><Relationship Id="rId25" Type="http://schemas.openxmlformats.org/officeDocument/2006/relationships/font" Target="fonts/ManropeSemiBold-regular.fntdata"/><Relationship Id="rId28" Type="http://schemas.openxmlformats.org/officeDocument/2006/relationships/font" Target="fonts/Manrope-bold.fntdata"/><Relationship Id="rId27" Type="http://schemas.openxmlformats.org/officeDocument/2006/relationships/font" Target="fonts/Manrop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italic.fntdata"/><Relationship Id="rId30" Type="http://schemas.openxmlformats.org/officeDocument/2006/relationships/font" Target="fonts/RalewayLight-bold.fntdata"/><Relationship Id="rId11" Type="http://schemas.openxmlformats.org/officeDocument/2006/relationships/slide" Target="slides/slide6.xml"/><Relationship Id="rId33" Type="http://schemas.openxmlformats.org/officeDocument/2006/relationships/font" Target="fonts/ManropeExtraBold-bold.fntdata"/><Relationship Id="rId10" Type="http://schemas.openxmlformats.org/officeDocument/2006/relationships/slide" Target="slides/slide5.xml"/><Relationship Id="rId32" Type="http://schemas.openxmlformats.org/officeDocument/2006/relationships/font" Target="fonts/Raleway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ManropeMedium-bold.fntdata"/><Relationship Id="rId12" Type="http://schemas.openxmlformats.org/officeDocument/2006/relationships/slide" Target="slides/slide7.xml"/><Relationship Id="rId34" Type="http://schemas.openxmlformats.org/officeDocument/2006/relationships/font" Target="fonts/ManropeMediu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anropeLight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font" Target="fonts/Manrope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b72ba361_2_3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1b72ba361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1b72ba361_2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1b72ba361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b72ba361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b72ba36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b72ba361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b72ba36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84243f55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84243f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84243f55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84243f5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1b72ba361_2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1b72ba361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Manrope Light"/>
              <a:buChar char="●"/>
              <a:defRPr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○"/>
              <a:defRPr>
                <a:latin typeface="Manrope Light"/>
                <a:ea typeface="Manrope Light"/>
                <a:cs typeface="Manrope Light"/>
                <a:sym typeface="Manrope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■"/>
              <a:defRPr>
                <a:latin typeface="Manrope Light"/>
                <a:ea typeface="Manrope Light"/>
                <a:cs typeface="Manrope Light"/>
                <a:sym typeface="Manrope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  <a:defRPr>
                <a:latin typeface="Manrope Light"/>
                <a:ea typeface="Manrope Light"/>
                <a:cs typeface="Manrope Light"/>
                <a:sym typeface="Manrope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○"/>
              <a:defRPr>
                <a:latin typeface="Manrope Light"/>
                <a:ea typeface="Manrope Light"/>
                <a:cs typeface="Manrope Light"/>
                <a:sym typeface="Manrope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■"/>
              <a:defRPr>
                <a:latin typeface="Manrope Light"/>
                <a:ea typeface="Manrope Light"/>
                <a:cs typeface="Manrope Light"/>
                <a:sym typeface="Manrope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  <a:defRPr>
                <a:latin typeface="Manrope Light"/>
                <a:ea typeface="Manrope Light"/>
                <a:cs typeface="Manrope Light"/>
                <a:sym typeface="Manrope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○"/>
              <a:defRPr>
                <a:latin typeface="Manrope Light"/>
                <a:ea typeface="Manrope Light"/>
                <a:cs typeface="Manrope Light"/>
                <a:sym typeface="Manrope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■"/>
              <a:defRPr>
                <a:latin typeface="Manrope Light"/>
                <a:ea typeface="Manrope Light"/>
                <a:cs typeface="Manrope Light"/>
                <a:sym typeface="Manrope Light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Manrope Light"/>
              <a:buChar char="●"/>
              <a:defRPr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○"/>
              <a:defRPr>
                <a:latin typeface="Manrope Light"/>
                <a:ea typeface="Manrope Light"/>
                <a:cs typeface="Manrope Light"/>
                <a:sym typeface="Manrope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■"/>
              <a:defRPr>
                <a:latin typeface="Manrope Light"/>
                <a:ea typeface="Manrope Light"/>
                <a:cs typeface="Manrope Light"/>
                <a:sym typeface="Manrope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  <a:defRPr>
                <a:latin typeface="Manrope Light"/>
                <a:ea typeface="Manrope Light"/>
                <a:cs typeface="Manrope Light"/>
                <a:sym typeface="Manrope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○"/>
              <a:defRPr>
                <a:latin typeface="Manrope Light"/>
                <a:ea typeface="Manrope Light"/>
                <a:cs typeface="Manrope Light"/>
                <a:sym typeface="Manrope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■"/>
              <a:defRPr>
                <a:latin typeface="Manrope Light"/>
                <a:ea typeface="Manrope Light"/>
                <a:cs typeface="Manrope Light"/>
                <a:sym typeface="Manrope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  <a:defRPr>
                <a:latin typeface="Manrope Light"/>
                <a:ea typeface="Manrope Light"/>
                <a:cs typeface="Manrope Light"/>
                <a:sym typeface="Manrope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○"/>
              <a:defRPr>
                <a:latin typeface="Manrope Light"/>
                <a:ea typeface="Manrope Light"/>
                <a:cs typeface="Manrope Light"/>
                <a:sym typeface="Manrope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■"/>
              <a:defRPr>
                <a:latin typeface="Manrope Light"/>
                <a:ea typeface="Manrope Light"/>
                <a:cs typeface="Manrope Light"/>
                <a:sym typeface="Manrope Light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Manrope ExtraBold"/>
              <a:buNone/>
              <a:defRPr sz="5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461900" y="3154575"/>
            <a:ext cx="2326500" cy="7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I</a:t>
            </a:r>
            <a:r>
              <a:rPr lang="en" sz="6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41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L</a:t>
            </a:r>
            <a:r>
              <a:rPr lang="en" sz="6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41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</a:t>
            </a:r>
            <a:r>
              <a:rPr lang="en" sz="6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41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</a:t>
            </a:r>
            <a:r>
              <a:rPr lang="en" sz="6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41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K</a:t>
            </a:r>
            <a:r>
              <a:rPr lang="en" sz="6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4100">
                <a:solidFill>
                  <a:srgbClr val="F3F3F3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</a:t>
            </a:r>
            <a:endParaRPr i="1" sz="3100"/>
          </a:p>
        </p:txBody>
      </p:sp>
      <p:grpSp>
        <p:nvGrpSpPr>
          <p:cNvPr id="62" name="Google Shape;62;p13"/>
          <p:cNvGrpSpPr/>
          <p:nvPr/>
        </p:nvGrpSpPr>
        <p:grpSpPr>
          <a:xfrm>
            <a:off x="752481" y="3073606"/>
            <a:ext cx="683571" cy="789361"/>
            <a:chOff x="1995775" y="3285000"/>
            <a:chExt cx="390300" cy="450600"/>
          </a:xfrm>
        </p:grpSpPr>
        <p:sp>
          <p:nvSpPr>
            <p:cNvPr id="63" name="Google Shape;63;p13"/>
            <p:cNvSpPr/>
            <p:nvPr/>
          </p:nvSpPr>
          <p:spPr>
            <a:xfrm rot="5400000">
              <a:off x="1965625" y="3315150"/>
              <a:ext cx="450600" cy="39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3"/>
            <p:cNvGrpSpPr/>
            <p:nvPr/>
          </p:nvGrpSpPr>
          <p:grpSpPr>
            <a:xfrm>
              <a:off x="2139429" y="3404891"/>
              <a:ext cx="102997" cy="210817"/>
              <a:chOff x="2335475" y="1479350"/>
              <a:chExt cx="164400" cy="3365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2335475" y="1479350"/>
                <a:ext cx="164400" cy="16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55425" y="1617250"/>
                <a:ext cx="124500" cy="198600"/>
              </a:xfrm>
              <a:prstGeom prst="trapezoid">
                <a:avLst>
                  <a:gd fmla="val 2326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3"/>
          <p:cNvSpPr txBox="1"/>
          <p:nvPr/>
        </p:nvSpPr>
        <p:spPr>
          <a:xfrm>
            <a:off x="666750" y="3952875"/>
            <a:ext cx="704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Incentivized Token Lock as a Service</a:t>
            </a:r>
            <a:endParaRPr sz="25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3585576" y="1634025"/>
            <a:ext cx="2097900" cy="2908631"/>
            <a:chOff x="3585576" y="1634025"/>
            <a:chExt cx="2097900" cy="2908631"/>
          </a:xfrm>
        </p:grpSpPr>
        <p:sp>
          <p:nvSpPr>
            <p:cNvPr id="214" name="Google Shape;214;p22"/>
            <p:cNvSpPr txBox="1"/>
            <p:nvPr/>
          </p:nvSpPr>
          <p:spPr>
            <a:xfrm>
              <a:off x="3585576" y="3588356"/>
              <a:ext cx="20979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I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L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O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K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S</a:t>
              </a:r>
              <a:br>
                <a:rPr b="1" lang="en" sz="28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</a:br>
              <a:r>
                <a:rPr lang="en" sz="2300">
                  <a:solidFill>
                    <a:schemeClr val="accen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dapp</a:t>
              </a:r>
              <a:endPara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122550" y="1634025"/>
              <a:ext cx="1023900" cy="1116000"/>
            </a:xfrm>
            <a:prstGeom prst="blockArc">
              <a:avLst>
                <a:gd fmla="val 9780281" name="adj1"/>
                <a:gd fmla="val 1193284" name="adj2"/>
                <a:gd fmla="val 2109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22"/>
            <p:cNvGrpSpPr/>
            <p:nvPr/>
          </p:nvGrpSpPr>
          <p:grpSpPr>
            <a:xfrm>
              <a:off x="3947165" y="2095040"/>
              <a:ext cx="1374979" cy="1587720"/>
              <a:chOff x="3336344" y="1530617"/>
              <a:chExt cx="2026200" cy="2339700"/>
            </a:xfrm>
          </p:grpSpPr>
          <p:sp>
            <p:nvSpPr>
              <p:cNvPr id="217" name="Google Shape;217;p22"/>
              <p:cNvSpPr/>
              <p:nvPr/>
            </p:nvSpPr>
            <p:spPr>
              <a:xfrm rot="5400000">
                <a:off x="3179594" y="1687367"/>
                <a:ext cx="2339700" cy="2026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" name="Google Shape;218;p22"/>
              <p:cNvGrpSpPr/>
              <p:nvPr/>
            </p:nvGrpSpPr>
            <p:grpSpPr>
              <a:xfrm>
                <a:off x="4124572" y="2240077"/>
                <a:ext cx="449821" cy="920995"/>
                <a:chOff x="2348522" y="1506050"/>
                <a:chExt cx="138300" cy="283104"/>
              </a:xfrm>
            </p:grpSpPr>
            <p:sp>
              <p:nvSpPr>
                <p:cNvPr id="219" name="Google Shape;219;p22"/>
                <p:cNvSpPr/>
                <p:nvPr/>
              </p:nvSpPr>
              <p:spPr>
                <a:xfrm>
                  <a:off x="2348522" y="1506050"/>
                  <a:ext cx="138300" cy="138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2"/>
                <p:cNvSpPr/>
                <p:nvPr/>
              </p:nvSpPr>
              <p:spPr>
                <a:xfrm>
                  <a:off x="2365304" y="1622054"/>
                  <a:ext cx="104700" cy="167100"/>
                </a:xfrm>
                <a:prstGeom prst="trapezoid">
                  <a:avLst>
                    <a:gd fmla="val 23265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1" name="Google Shape;221;p22"/>
          <p:cNvSpPr txBox="1"/>
          <p:nvPr>
            <p:ph idx="4294967295" type="title"/>
          </p:nvPr>
        </p:nvSpPr>
        <p:spPr>
          <a:xfrm>
            <a:off x="2602550" y="610775"/>
            <a:ext cx="415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anrope SemiBold"/>
                <a:ea typeface="Manrope SemiBold"/>
                <a:cs typeface="Manrope SemiBold"/>
                <a:sym typeface="Manrope SemiBold"/>
              </a:rPr>
              <a:t>Let’s create an ILOCK!</a:t>
            </a:r>
            <a:endParaRPr sz="4000"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idx="4294967295" type="title"/>
          </p:nvPr>
        </p:nvSpPr>
        <p:spPr>
          <a:xfrm>
            <a:off x="693400" y="663175"/>
            <a:ext cx="415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the product is </a:t>
            </a:r>
            <a:r>
              <a:rPr lang="en" sz="2900">
                <a:solidFill>
                  <a:srgbClr val="FFB6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simple</a:t>
            </a:r>
            <a:r>
              <a:rPr lang="en" sz="29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. </a:t>
            </a:r>
            <a:endParaRPr sz="40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4543425" y="66317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but </a:t>
            </a:r>
            <a:r>
              <a:rPr lang="en" sz="2900">
                <a:solidFill>
                  <a:srgbClr val="FFB6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powerful</a:t>
            </a:r>
            <a:r>
              <a:rPr lang="en" sz="29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8" name="Google Shape;228;p23"/>
          <p:cNvGrpSpPr/>
          <p:nvPr/>
        </p:nvGrpSpPr>
        <p:grpSpPr>
          <a:xfrm>
            <a:off x="1359551" y="1520575"/>
            <a:ext cx="2097900" cy="2908631"/>
            <a:chOff x="3585576" y="1634025"/>
            <a:chExt cx="2097900" cy="2908631"/>
          </a:xfrm>
        </p:grpSpPr>
        <p:sp>
          <p:nvSpPr>
            <p:cNvPr id="229" name="Google Shape;229;p23"/>
            <p:cNvSpPr txBox="1"/>
            <p:nvPr/>
          </p:nvSpPr>
          <p:spPr>
            <a:xfrm>
              <a:off x="3585576" y="3588356"/>
              <a:ext cx="20979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I</a:t>
              </a:r>
              <a:r>
                <a:rPr b="1" lang="en" sz="11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L</a:t>
              </a:r>
              <a:r>
                <a:rPr b="1" lang="en" sz="11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O</a:t>
              </a:r>
              <a:r>
                <a:rPr b="1" lang="en" sz="11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r>
                <a:rPr b="1" lang="en" sz="11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K</a:t>
              </a:r>
              <a:r>
                <a:rPr b="1" lang="en" sz="11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S</a:t>
              </a:r>
              <a:br>
                <a:rPr b="1" lang="en" sz="28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</a:br>
              <a:r>
                <a:rPr lang="en" sz="2300">
                  <a:solidFill>
                    <a:schemeClr val="l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dapp</a:t>
              </a:r>
              <a:endParaRPr sz="10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122550" y="1634025"/>
              <a:ext cx="1023900" cy="1116000"/>
            </a:xfrm>
            <a:prstGeom prst="blockArc">
              <a:avLst>
                <a:gd fmla="val 9780281" name="adj1"/>
                <a:gd fmla="val 1193284" name="adj2"/>
                <a:gd fmla="val 21091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23"/>
            <p:cNvGrpSpPr/>
            <p:nvPr/>
          </p:nvGrpSpPr>
          <p:grpSpPr>
            <a:xfrm>
              <a:off x="3947165" y="2095040"/>
              <a:ext cx="1374979" cy="1587720"/>
              <a:chOff x="3336344" y="1530617"/>
              <a:chExt cx="2026200" cy="2339700"/>
            </a:xfrm>
          </p:grpSpPr>
          <p:sp>
            <p:nvSpPr>
              <p:cNvPr id="232" name="Google Shape;232;p23"/>
              <p:cNvSpPr/>
              <p:nvPr/>
            </p:nvSpPr>
            <p:spPr>
              <a:xfrm rot="5400000">
                <a:off x="3179594" y="1687367"/>
                <a:ext cx="2339700" cy="2026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3" name="Google Shape;233;p23"/>
              <p:cNvGrpSpPr/>
              <p:nvPr/>
            </p:nvGrpSpPr>
            <p:grpSpPr>
              <a:xfrm>
                <a:off x="4124572" y="2240077"/>
                <a:ext cx="449821" cy="920995"/>
                <a:chOff x="2348522" y="1506050"/>
                <a:chExt cx="138300" cy="283104"/>
              </a:xfrm>
            </p:grpSpPr>
            <p:sp>
              <p:nvSpPr>
                <p:cNvPr id="234" name="Google Shape;234;p23"/>
                <p:cNvSpPr/>
                <p:nvPr/>
              </p:nvSpPr>
              <p:spPr>
                <a:xfrm>
                  <a:off x="2348522" y="1506050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3"/>
                <p:cNvSpPr/>
                <p:nvPr/>
              </p:nvSpPr>
              <p:spPr>
                <a:xfrm>
                  <a:off x="2365304" y="1622054"/>
                  <a:ext cx="104700" cy="167100"/>
                </a:xfrm>
                <a:prstGeom prst="trapezoid">
                  <a:avLst>
                    <a:gd fmla="val 23265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36" name="Google Shape;236;p23"/>
          <p:cNvGrpSpPr/>
          <p:nvPr/>
        </p:nvGrpSpPr>
        <p:grpSpPr>
          <a:xfrm>
            <a:off x="4261750" y="2004050"/>
            <a:ext cx="3901325" cy="1544400"/>
            <a:chOff x="4261750" y="1889750"/>
            <a:chExt cx="3901325" cy="1544400"/>
          </a:xfrm>
        </p:grpSpPr>
        <p:grpSp>
          <p:nvGrpSpPr>
            <p:cNvPr id="237" name="Google Shape;237;p23"/>
            <p:cNvGrpSpPr/>
            <p:nvPr/>
          </p:nvGrpSpPr>
          <p:grpSpPr>
            <a:xfrm>
              <a:off x="4261750" y="1889750"/>
              <a:ext cx="3901325" cy="1544400"/>
              <a:chOff x="1087775" y="3444950"/>
              <a:chExt cx="3901325" cy="1544400"/>
            </a:xfrm>
          </p:grpSpPr>
          <p:sp>
            <p:nvSpPr>
              <p:cNvPr id="238" name="Google Shape;238;p23"/>
              <p:cNvSpPr txBox="1"/>
              <p:nvPr/>
            </p:nvSpPr>
            <p:spPr>
              <a:xfrm>
                <a:off x="1481500" y="3444950"/>
                <a:ext cx="3507600" cy="15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Manrope Light"/>
                    <a:ea typeface="Manrope Light"/>
                    <a:cs typeface="Manrope Light"/>
                    <a:sym typeface="Manrope Light"/>
                  </a:rPr>
                  <a:t>You can find me at: </a:t>
                </a:r>
                <a:br>
                  <a:rPr lang="en" sz="2000">
                    <a:solidFill>
                      <a:schemeClr val="lt1"/>
                    </a:solidFill>
                    <a:latin typeface="Manrope Light"/>
                    <a:ea typeface="Manrope Light"/>
                    <a:cs typeface="Manrope Light"/>
                    <a:sym typeface="Manrope Light"/>
                  </a:rPr>
                </a:br>
                <a:r>
                  <a:rPr lang="en" sz="2000">
                    <a:solidFill>
                      <a:schemeClr val="lt1"/>
                    </a:solidFill>
                    <a:latin typeface="Manrope Light"/>
                    <a:ea typeface="Manrope Light"/>
                    <a:cs typeface="Manrope Light"/>
                    <a:sym typeface="Manrope Light"/>
                  </a:rPr>
                  <a:t>rafael-albuquerque-bezerra</a:t>
                </a:r>
                <a:endParaRPr sz="2000">
                  <a:solidFill>
                    <a:schemeClr val="lt1"/>
                  </a:solidFill>
                  <a:latin typeface="Manrope Light"/>
                  <a:ea typeface="Manrope Light"/>
                  <a:cs typeface="Manrope Light"/>
                  <a:sym typeface="Manrope Light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Manrope Light"/>
                    <a:ea typeface="Manrope Light"/>
                    <a:cs typeface="Manrope Light"/>
                    <a:sym typeface="Manrope Light"/>
                  </a:rPr>
                  <a:t>albuquerque-rafael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  <p:pic>
            <p:nvPicPr>
              <p:cNvPr id="239" name="Google Shape;239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87775" y="4582800"/>
                <a:ext cx="353125" cy="3530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" name="Google Shape;24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69918" y="2419695"/>
              <a:ext cx="353124" cy="353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685800" y="8975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Hello!</a:t>
            </a:r>
            <a:endParaRPr sz="4700"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685800" y="1650100"/>
            <a:ext cx="79944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Manrope"/>
                <a:ea typeface="Manrope"/>
                <a:cs typeface="Manrope"/>
                <a:sym typeface="Manrope"/>
              </a:rPr>
              <a:t>I am </a:t>
            </a:r>
            <a:r>
              <a:rPr lang="en" sz="3600"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3600">
                <a:solidFill>
                  <a:srgbClr val="FF9900"/>
                </a:solidFill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Rafael Albuquerque</a:t>
            </a:r>
            <a:r>
              <a:rPr lang="en" sz="3600">
                <a:solidFill>
                  <a:schemeClr val="accent1"/>
                </a:solidFill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 sz="3600"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18" y="133625"/>
            <a:ext cx="1221600" cy="122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806400" y="3642900"/>
            <a:ext cx="4657800" cy="871200"/>
            <a:chOff x="730200" y="3719100"/>
            <a:chExt cx="4657800" cy="8712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730200" y="3719100"/>
              <a:ext cx="46578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 Light"/>
                  <a:ea typeface="Manrope Light"/>
                  <a:cs typeface="Manrope Light"/>
                  <a:sym typeface="Manrope Light"/>
                </a:rPr>
                <a:t>You can find me at: </a:t>
              </a:r>
              <a:br>
                <a:rPr lang="en" sz="1200">
                  <a:solidFill>
                    <a:schemeClr val="dk2"/>
                  </a:solidFill>
                  <a:latin typeface="Manrope Light"/>
                  <a:ea typeface="Manrope Light"/>
                  <a:cs typeface="Manrope Light"/>
                  <a:sym typeface="Manrope Light"/>
                </a:rPr>
              </a:br>
              <a:r>
                <a:rPr lang="en" sz="1200">
                  <a:solidFill>
                    <a:schemeClr val="dk2"/>
                  </a:solidFill>
                  <a:latin typeface="Manrope Light"/>
                  <a:ea typeface="Manrope Light"/>
                  <a:cs typeface="Manrope Light"/>
                  <a:sym typeface="Manrope Light"/>
                </a:rPr>
                <a:t>        Rafael-albuquerque-bezerra-21877a100</a:t>
              </a:r>
              <a:endParaRPr sz="1200">
                <a:solidFill>
                  <a:schemeClr val="dk2"/>
                </a:solidFill>
                <a:latin typeface="Manrope Light"/>
                <a:ea typeface="Manrope Light"/>
                <a:cs typeface="Manrope Light"/>
                <a:sym typeface="Manrope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 Light"/>
                  <a:ea typeface="Manrope Light"/>
                  <a:cs typeface="Manrope Light"/>
                  <a:sym typeface="Manrope Light"/>
                </a:rPr>
                <a:t>        albuquerque-rafael</a:t>
              </a:r>
              <a:endParaRPr sz="800"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4975" y="3997700"/>
              <a:ext cx="186488" cy="186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4976" y="4299809"/>
              <a:ext cx="186487" cy="186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4"/>
          <p:cNvSpPr txBox="1"/>
          <p:nvPr/>
        </p:nvSpPr>
        <p:spPr>
          <a:xfrm>
            <a:off x="685800" y="2485900"/>
            <a:ext cx="681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nrope Light"/>
              <a:buChar char="●"/>
            </a:pPr>
            <a:r>
              <a:rPr lang="en" sz="1600">
                <a:solidFill>
                  <a:schemeClr val="dk2"/>
                </a:solidFill>
                <a:latin typeface="Manrope Light"/>
                <a:ea typeface="Manrope Light"/>
                <a:cs typeface="Manrope Light"/>
                <a:sym typeface="Manrope Light"/>
              </a:rPr>
              <a:t>Production Engineer, MBA in Business Management and Economics</a:t>
            </a:r>
            <a:endParaRPr sz="1600">
              <a:solidFill>
                <a:schemeClr val="dk2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nrope Light"/>
              <a:buChar char="●"/>
            </a:pPr>
            <a:r>
              <a:rPr lang="en" sz="1600">
                <a:solidFill>
                  <a:schemeClr val="dk2"/>
                </a:solidFill>
                <a:latin typeface="Manrope Light"/>
                <a:ea typeface="Manrope Light"/>
                <a:cs typeface="Manrope Light"/>
                <a:sym typeface="Manrope Light"/>
              </a:rPr>
              <a:t>Smart Contract Developer</a:t>
            </a:r>
            <a:endParaRPr sz="1600">
              <a:solidFill>
                <a:schemeClr val="dk2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nrope Light"/>
              <a:buChar char="●"/>
            </a:pPr>
            <a:r>
              <a:rPr lang="en" sz="1600">
                <a:solidFill>
                  <a:schemeClr val="dk2"/>
                </a:solidFill>
                <a:latin typeface="Manrope Light"/>
                <a:ea typeface="Manrope Light"/>
                <a:cs typeface="Manrope Light"/>
                <a:sym typeface="Manrope Light"/>
              </a:rPr>
              <a:t>Intern at OptyFi, AI-powered DeFi investment protocol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1017770" y="2095796"/>
            <a:ext cx="1480369" cy="2238253"/>
            <a:chOff x="1017770" y="2095796"/>
            <a:chExt cx="1480369" cy="2238253"/>
          </a:xfrm>
        </p:grpSpPr>
        <p:grpSp>
          <p:nvGrpSpPr>
            <p:cNvPr id="86" name="Google Shape;86;p15"/>
            <p:cNvGrpSpPr/>
            <p:nvPr/>
          </p:nvGrpSpPr>
          <p:grpSpPr>
            <a:xfrm>
              <a:off x="1017770" y="2095796"/>
              <a:ext cx="1480369" cy="2238253"/>
              <a:chOff x="6820125" y="1719100"/>
              <a:chExt cx="1647600" cy="2491100"/>
            </a:xfrm>
          </p:grpSpPr>
          <p:sp>
            <p:nvSpPr>
              <p:cNvPr id="87" name="Google Shape;87;p15"/>
              <p:cNvSpPr/>
              <p:nvPr/>
            </p:nvSpPr>
            <p:spPr>
              <a:xfrm rot="5400000">
                <a:off x="6834225" y="2576700"/>
                <a:ext cx="1619400" cy="1647600"/>
              </a:xfrm>
              <a:prstGeom prst="chord">
                <a:avLst>
                  <a:gd fmla="val 5429277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094825" y="1719100"/>
                <a:ext cx="1097400" cy="1097400"/>
              </a:xfrm>
              <a:prstGeom prst="ellipse">
                <a:avLst/>
              </a:prstGeom>
              <a:solidFill>
                <a:schemeClr val="accen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15"/>
            <p:cNvSpPr txBox="1"/>
            <p:nvPr/>
          </p:nvSpPr>
          <p:spPr>
            <a:xfrm>
              <a:off x="1017838" y="3288193"/>
              <a:ext cx="148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USER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5"/>
          <p:cNvSpPr/>
          <p:nvPr/>
        </p:nvSpPr>
        <p:spPr>
          <a:xfrm flipH="1">
            <a:off x="2191883" y="2772935"/>
            <a:ext cx="1836000" cy="96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600"/>
              </a:gs>
              <a:gs pos="81000">
                <a:srgbClr val="FFF2CC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F6000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    VEST</a:t>
            </a:r>
            <a:endParaRPr sz="2200">
              <a:solidFill>
                <a:srgbClr val="7F6000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6645867" y="2095796"/>
            <a:ext cx="1480369" cy="2238253"/>
            <a:chOff x="6645867" y="2095796"/>
            <a:chExt cx="1480369" cy="2238253"/>
          </a:xfrm>
        </p:grpSpPr>
        <p:grpSp>
          <p:nvGrpSpPr>
            <p:cNvPr id="93" name="Google Shape;93;p15"/>
            <p:cNvGrpSpPr/>
            <p:nvPr/>
          </p:nvGrpSpPr>
          <p:grpSpPr>
            <a:xfrm>
              <a:off x="6645867" y="2095796"/>
              <a:ext cx="1480369" cy="2238253"/>
              <a:chOff x="6820125" y="1719100"/>
              <a:chExt cx="1647600" cy="2491100"/>
            </a:xfrm>
          </p:grpSpPr>
          <p:sp>
            <p:nvSpPr>
              <p:cNvPr id="94" name="Google Shape;94;p15"/>
              <p:cNvSpPr/>
              <p:nvPr/>
            </p:nvSpPr>
            <p:spPr>
              <a:xfrm rot="5400000">
                <a:off x="6834225" y="2576700"/>
                <a:ext cx="1619400" cy="1647600"/>
              </a:xfrm>
              <a:prstGeom prst="chord">
                <a:avLst>
                  <a:gd fmla="val 5429277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094825" y="1719100"/>
                <a:ext cx="1097400" cy="1097400"/>
              </a:xfrm>
              <a:prstGeom prst="ellipse">
                <a:avLst/>
              </a:prstGeom>
              <a:solidFill>
                <a:schemeClr val="accen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5"/>
            <p:cNvSpPr txBox="1"/>
            <p:nvPr/>
          </p:nvSpPr>
          <p:spPr>
            <a:xfrm>
              <a:off x="6645934" y="3288193"/>
              <a:ext cx="148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OPERATOR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3585576" y="1634025"/>
            <a:ext cx="2097900" cy="2908631"/>
            <a:chOff x="3585576" y="1634025"/>
            <a:chExt cx="2097900" cy="2908631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3585576" y="3588356"/>
              <a:ext cx="20979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I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L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O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K</a:t>
              </a:r>
              <a:r>
                <a:rPr b="1" lang="en" sz="11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1" lang="en" sz="27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  <a:t>S</a:t>
              </a:r>
              <a:br>
                <a:rPr b="1" lang="en" sz="2800">
                  <a:solidFill>
                    <a:schemeClr val="accent1"/>
                  </a:solidFill>
                  <a:latin typeface="Manrope"/>
                  <a:ea typeface="Manrope"/>
                  <a:cs typeface="Manrope"/>
                  <a:sym typeface="Manrope"/>
                </a:rPr>
              </a:br>
              <a:r>
                <a:rPr lang="en" sz="2300">
                  <a:solidFill>
                    <a:schemeClr val="accen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dapp</a:t>
              </a:r>
              <a:endPara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122550" y="1634025"/>
              <a:ext cx="1023900" cy="1116000"/>
            </a:xfrm>
            <a:prstGeom prst="blockArc">
              <a:avLst>
                <a:gd fmla="val 9780281" name="adj1"/>
                <a:gd fmla="val 1193284" name="adj2"/>
                <a:gd fmla="val 2109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3947165" y="2095040"/>
              <a:ext cx="1374979" cy="1587720"/>
              <a:chOff x="3336344" y="1530617"/>
              <a:chExt cx="2026200" cy="2339700"/>
            </a:xfrm>
          </p:grpSpPr>
          <p:sp>
            <p:nvSpPr>
              <p:cNvPr id="101" name="Google Shape;101;p15"/>
              <p:cNvSpPr/>
              <p:nvPr/>
            </p:nvSpPr>
            <p:spPr>
              <a:xfrm rot="5400000">
                <a:off x="3179594" y="1687367"/>
                <a:ext cx="2339700" cy="2026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15"/>
              <p:cNvGrpSpPr/>
              <p:nvPr/>
            </p:nvGrpSpPr>
            <p:grpSpPr>
              <a:xfrm>
                <a:off x="4124572" y="2240077"/>
                <a:ext cx="449821" cy="920995"/>
                <a:chOff x="2348522" y="1506050"/>
                <a:chExt cx="138300" cy="283104"/>
              </a:xfrm>
            </p:grpSpPr>
            <p:sp>
              <p:nvSpPr>
                <p:cNvPr id="103" name="Google Shape;103;p15"/>
                <p:cNvSpPr/>
                <p:nvPr/>
              </p:nvSpPr>
              <p:spPr>
                <a:xfrm>
                  <a:off x="2348522" y="1506050"/>
                  <a:ext cx="138300" cy="138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2365304" y="1622054"/>
                  <a:ext cx="104700" cy="167100"/>
                </a:xfrm>
                <a:prstGeom prst="trapezoid">
                  <a:avLst>
                    <a:gd fmla="val 23265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5" name="Google Shape;105;p15"/>
          <p:cNvSpPr/>
          <p:nvPr/>
        </p:nvSpPr>
        <p:spPr>
          <a:xfrm flipH="1">
            <a:off x="5048361" y="2344709"/>
            <a:ext cx="1836000" cy="96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B7B7"/>
              </a:gs>
              <a:gs pos="81000">
                <a:srgbClr val="EFEFEF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CONFIG</a:t>
            </a:r>
            <a:endParaRPr sz="2000">
              <a:solidFill>
                <a:srgbClr val="666666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315606" y="2018731"/>
            <a:ext cx="1836000" cy="96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2"/>
              </a:gs>
              <a:gs pos="81000">
                <a:srgbClr val="C9DAF8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LOCK</a:t>
            </a:r>
            <a:endParaRPr sz="2000">
              <a:solidFill>
                <a:srgbClr val="1C4587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08" name="Google Shape;108;p1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693400" y="663175"/>
            <a:ext cx="415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anrope SemiBold"/>
                <a:ea typeface="Manrope SemiBold"/>
                <a:cs typeface="Manrope SemiBold"/>
                <a:sym typeface="Manrope SemiBold"/>
              </a:rPr>
              <a:t>the product is </a:t>
            </a:r>
            <a:r>
              <a:rPr lang="en" sz="29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simple</a:t>
            </a:r>
            <a:r>
              <a:rPr lang="en" sz="2900">
                <a:latin typeface="Manrope SemiBold"/>
                <a:ea typeface="Manrope SemiBold"/>
                <a:cs typeface="Manrope SemiBold"/>
                <a:sym typeface="Manrope SemiBold"/>
              </a:rPr>
              <a:t>. </a:t>
            </a:r>
            <a:endParaRPr sz="4000"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OK… but why?</a:t>
            </a:r>
            <a:endParaRPr>
              <a:solidFill>
                <a:srgbClr val="FF990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nrope Light"/>
                <a:ea typeface="Manrope Light"/>
                <a:cs typeface="Manrope Light"/>
                <a:sym typeface="Manrope Light"/>
              </a:rPr>
              <a:t>What is the value proposition behind </a:t>
            </a:r>
            <a:r>
              <a:rPr lang="en" sz="20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I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20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L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20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20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20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K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20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 </a:t>
            </a:r>
            <a:r>
              <a:rPr lang="en" sz="2000">
                <a:latin typeface="Manrope"/>
                <a:ea typeface="Manrope"/>
                <a:cs typeface="Manrope"/>
                <a:sym typeface="Manrope"/>
              </a:rPr>
              <a:t>?</a:t>
            </a:r>
            <a:endParaRPr sz="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4638675" y="742950"/>
            <a:ext cx="3810000" cy="3578700"/>
          </a:xfrm>
          <a:prstGeom prst="roundRect">
            <a:avLst>
              <a:gd fmla="val 712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836675" y="915889"/>
            <a:ext cx="3462000" cy="3251700"/>
          </a:xfrm>
          <a:prstGeom prst="roundRect">
            <a:avLst>
              <a:gd fmla="val 71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5008745" y="3010021"/>
            <a:ext cx="1480369" cy="2238253"/>
            <a:chOff x="1017770" y="2095796"/>
            <a:chExt cx="1480369" cy="2238253"/>
          </a:xfrm>
        </p:grpSpPr>
        <p:grpSp>
          <p:nvGrpSpPr>
            <p:cNvPr id="125" name="Google Shape;125;p17"/>
            <p:cNvGrpSpPr/>
            <p:nvPr/>
          </p:nvGrpSpPr>
          <p:grpSpPr>
            <a:xfrm>
              <a:off x="1017770" y="2095796"/>
              <a:ext cx="1480369" cy="2238253"/>
              <a:chOff x="6820125" y="1719100"/>
              <a:chExt cx="1647600" cy="2491100"/>
            </a:xfrm>
          </p:grpSpPr>
          <p:sp>
            <p:nvSpPr>
              <p:cNvPr id="126" name="Google Shape;126;p17"/>
              <p:cNvSpPr/>
              <p:nvPr/>
            </p:nvSpPr>
            <p:spPr>
              <a:xfrm rot="5400000">
                <a:off x="6834225" y="2576700"/>
                <a:ext cx="1619400" cy="1647600"/>
              </a:xfrm>
              <a:prstGeom prst="chord">
                <a:avLst>
                  <a:gd fmla="val 5429277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7094825" y="1719100"/>
                <a:ext cx="1097400" cy="1097400"/>
              </a:xfrm>
              <a:prstGeom prst="ellipse">
                <a:avLst/>
              </a:prstGeom>
              <a:solidFill>
                <a:schemeClr val="accen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17"/>
            <p:cNvSpPr txBox="1"/>
            <p:nvPr/>
          </p:nvSpPr>
          <p:spPr>
            <a:xfrm>
              <a:off x="1017838" y="3288193"/>
              <a:ext cx="148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USER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6560142" y="3010021"/>
            <a:ext cx="1480369" cy="2238253"/>
            <a:chOff x="6645867" y="2095796"/>
            <a:chExt cx="1480369" cy="2238253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6645867" y="2095796"/>
              <a:ext cx="1480369" cy="2238253"/>
              <a:chOff x="6820125" y="1719100"/>
              <a:chExt cx="1647600" cy="2491100"/>
            </a:xfrm>
          </p:grpSpPr>
          <p:sp>
            <p:nvSpPr>
              <p:cNvPr id="131" name="Google Shape;131;p17"/>
              <p:cNvSpPr/>
              <p:nvPr/>
            </p:nvSpPr>
            <p:spPr>
              <a:xfrm rot="5400000">
                <a:off x="6834225" y="2576700"/>
                <a:ext cx="1619400" cy="1647600"/>
              </a:xfrm>
              <a:prstGeom prst="chord">
                <a:avLst>
                  <a:gd fmla="val 5429277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7094825" y="1719100"/>
                <a:ext cx="1097400" cy="1097400"/>
              </a:xfrm>
              <a:prstGeom prst="ellipse">
                <a:avLst/>
              </a:prstGeom>
              <a:solidFill>
                <a:schemeClr val="accen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Google Shape;133;p17"/>
            <p:cNvSpPr txBox="1"/>
            <p:nvPr/>
          </p:nvSpPr>
          <p:spPr>
            <a:xfrm>
              <a:off x="6645934" y="3288193"/>
              <a:ext cx="148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OPERATOR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sp>
        <p:nvSpPr>
          <p:cNvPr id="134" name="Google Shape;134;p17"/>
          <p:cNvSpPr txBox="1"/>
          <p:nvPr/>
        </p:nvSpPr>
        <p:spPr>
          <a:xfrm>
            <a:off x="685800" y="2025300"/>
            <a:ext cx="36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🔒</a:t>
            </a: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Protect Liquidity </a:t>
            </a:r>
            <a:endParaRPr sz="2100"/>
          </a:p>
        </p:txBody>
      </p:sp>
      <p:sp>
        <p:nvSpPr>
          <p:cNvPr id="135" name="Google Shape;135;p17"/>
          <p:cNvSpPr txBox="1"/>
          <p:nvPr/>
        </p:nvSpPr>
        <p:spPr>
          <a:xfrm>
            <a:off x="4933950" y="1003050"/>
            <a:ext cx="94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🔒</a:t>
            </a:r>
            <a:endParaRPr sz="1900"/>
          </a:p>
        </p:txBody>
      </p:sp>
      <p:sp>
        <p:nvSpPr>
          <p:cNvPr id="136" name="Google Shape;136;p17"/>
          <p:cNvSpPr txBox="1"/>
          <p:nvPr/>
        </p:nvSpPr>
        <p:spPr>
          <a:xfrm>
            <a:off x="6086400" y="1003050"/>
            <a:ext cx="94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📉</a:t>
            </a:r>
            <a:endParaRPr sz="1900"/>
          </a:p>
        </p:txBody>
      </p:sp>
      <p:sp>
        <p:nvSpPr>
          <p:cNvPr id="137" name="Google Shape;137;p17"/>
          <p:cNvSpPr txBox="1"/>
          <p:nvPr/>
        </p:nvSpPr>
        <p:spPr>
          <a:xfrm>
            <a:off x="7238850" y="1003050"/>
            <a:ext cx="94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🤑</a:t>
            </a:r>
            <a:endParaRPr sz="1900"/>
          </a:p>
        </p:txBody>
      </p:sp>
      <p:sp>
        <p:nvSpPr>
          <p:cNvPr id="138" name="Google Shape;138;p17"/>
          <p:cNvSpPr txBox="1"/>
          <p:nvPr/>
        </p:nvSpPr>
        <p:spPr>
          <a:xfrm>
            <a:off x="5476800" y="1972650"/>
            <a:ext cx="94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🤝</a:t>
            </a:r>
            <a:endParaRPr sz="1900"/>
          </a:p>
        </p:txBody>
      </p:sp>
      <p:sp>
        <p:nvSpPr>
          <p:cNvPr id="139" name="Google Shape;139;p17"/>
          <p:cNvSpPr txBox="1"/>
          <p:nvPr/>
        </p:nvSpPr>
        <p:spPr>
          <a:xfrm>
            <a:off x="6629250" y="1972650"/>
            <a:ext cx="94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🎯</a:t>
            </a:r>
            <a:endParaRPr sz="1900"/>
          </a:p>
        </p:txBody>
      </p:sp>
      <p:sp>
        <p:nvSpPr>
          <p:cNvPr id="140" name="Google Shape;140;p17"/>
          <p:cNvSpPr txBox="1"/>
          <p:nvPr/>
        </p:nvSpPr>
        <p:spPr>
          <a:xfrm>
            <a:off x="685800" y="2025300"/>
            <a:ext cx="36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📉</a:t>
            </a: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reduce sell pressure </a:t>
            </a:r>
            <a:endParaRPr sz="2100"/>
          </a:p>
        </p:txBody>
      </p:sp>
      <p:sp>
        <p:nvSpPr>
          <p:cNvPr id="141" name="Google Shape;141;p17"/>
          <p:cNvSpPr txBox="1"/>
          <p:nvPr/>
        </p:nvSpPr>
        <p:spPr>
          <a:xfrm>
            <a:off x="685800" y="2025300"/>
            <a:ext cx="3648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🤑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Better Return on Investment </a:t>
            </a:r>
            <a:endParaRPr sz="2100"/>
          </a:p>
        </p:txBody>
      </p:sp>
      <p:sp>
        <p:nvSpPr>
          <p:cNvPr id="142" name="Google Shape;142;p17"/>
          <p:cNvSpPr txBox="1"/>
          <p:nvPr/>
        </p:nvSpPr>
        <p:spPr>
          <a:xfrm>
            <a:off x="685800" y="1987400"/>
            <a:ext cx="36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🤝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Reward Contributors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89150" y="1972650"/>
            <a:ext cx="3648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🎯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Focus on Core Business</a:t>
            </a:r>
            <a:endParaRPr sz="27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4" name="Google Shape;144;p17"/>
          <p:cNvSpPr txBox="1"/>
          <p:nvPr>
            <p:ph idx="4294967295" type="ctrTitle"/>
          </p:nvPr>
        </p:nvSpPr>
        <p:spPr>
          <a:xfrm>
            <a:off x="685800" y="655600"/>
            <a:ext cx="2096400" cy="9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I</a:t>
            </a:r>
            <a:r>
              <a:rPr lang="en" sz="12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3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L</a:t>
            </a:r>
            <a:r>
              <a:rPr lang="en" sz="12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3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3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</a:t>
            </a:r>
            <a:r>
              <a:rPr lang="en" sz="12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3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K</a:t>
            </a:r>
            <a:r>
              <a:rPr lang="en" sz="12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3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</a:t>
            </a:r>
            <a:endParaRPr sz="33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85800" y="1428750"/>
            <a:ext cx="38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 value propositions</a:t>
            </a:r>
            <a:r>
              <a:rPr lang="en" sz="2400">
                <a:solidFill>
                  <a:schemeClr val="accent1"/>
                </a:solidFill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 sz="2400">
                <a:solidFill>
                  <a:srgbClr val="FF9900"/>
                </a:solidFill>
                <a:highlight>
                  <a:schemeClr val="accent1"/>
                </a:highlight>
                <a:latin typeface="Manrope"/>
                <a:ea typeface="Manrope"/>
                <a:cs typeface="Manrope"/>
                <a:sym typeface="Manrope"/>
              </a:rPr>
              <a:t> </a:t>
            </a:r>
            <a:endParaRPr sz="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Is there a </a:t>
            </a:r>
            <a:endParaRPr>
              <a:solidFill>
                <a:srgbClr val="FFB60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market for that?</a:t>
            </a:r>
            <a:endParaRPr>
              <a:solidFill>
                <a:srgbClr val="FFB60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What projects are providing this type of service today?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 rot="-458734">
            <a:off x="4469389" y="2032567"/>
            <a:ext cx="4253947" cy="158692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669625" y="1749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{EE36CE53-6A7B-44D8-9EC9-E2D110D9FDC2}</a:tableStyleId>
              </a:tblPr>
              <a:tblGrid>
                <a:gridCol w="1975275"/>
                <a:gridCol w="14609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nrope Light"/>
                        <a:ea typeface="Manrope Light"/>
                        <a:cs typeface="Manrope Light"/>
                        <a:sym typeface="Manrop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nrope Light"/>
                          <a:ea typeface="Manrope Light"/>
                          <a:cs typeface="Manrope Light"/>
                          <a:sym typeface="Manrope Light"/>
                        </a:rPr>
                        <a:t>Value Locked</a:t>
                      </a:r>
                      <a:endParaRPr>
                        <a:solidFill>
                          <a:schemeClr val="lt1"/>
                        </a:solidFill>
                        <a:latin typeface="Manrope Light"/>
                        <a:ea typeface="Manrope Light"/>
                        <a:cs typeface="Manrope Light"/>
                        <a:sym typeface="Manrop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nrope Light"/>
                        <a:ea typeface="Manrope Light"/>
                        <a:cs typeface="Manrope Light"/>
                        <a:sym typeface="Manrop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anrope ExtraBold"/>
                          <a:ea typeface="Manrope ExtraBold"/>
                          <a:cs typeface="Manrope ExtraBold"/>
                          <a:sym typeface="Manrope ExtraBold"/>
                        </a:rPr>
                        <a:t>$ 6 B</a:t>
                      </a:r>
                      <a:endParaRPr sz="1800">
                        <a:solidFill>
                          <a:schemeClr val="dk1"/>
                        </a:solidFill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nrope Light"/>
                        <a:ea typeface="Manrope Light"/>
                        <a:cs typeface="Manrope Light"/>
                        <a:sym typeface="Manrop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anrope ExtraBold"/>
                          <a:ea typeface="Manrope ExtraBold"/>
                          <a:cs typeface="Manrope ExtraBold"/>
                          <a:sym typeface="Manrope ExtraBold"/>
                        </a:rPr>
                        <a:t>$ 4,3 B</a:t>
                      </a:r>
                      <a:endParaRPr sz="1800">
                        <a:solidFill>
                          <a:schemeClr val="dk1"/>
                        </a:solidFill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nrope Light"/>
                        <a:ea typeface="Manrope Light"/>
                        <a:cs typeface="Manrope Light"/>
                        <a:sym typeface="Manrop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anrope ExtraBold"/>
                          <a:ea typeface="Manrope ExtraBold"/>
                          <a:cs typeface="Manrope ExtraBold"/>
                          <a:sym typeface="Manrope ExtraBold"/>
                        </a:rPr>
                        <a:t>$ 53 M</a:t>
                      </a:r>
                      <a:endParaRPr sz="1800">
                        <a:solidFill>
                          <a:schemeClr val="dk1"/>
                        </a:solidFill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19"/>
          <p:cNvSpPr txBox="1"/>
          <p:nvPr>
            <p:ph type="title"/>
          </p:nvPr>
        </p:nvSpPr>
        <p:spPr>
          <a:xfrm>
            <a:off x="702299" y="936269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anrope SemiBold"/>
                <a:ea typeface="Manrope SemiBold"/>
                <a:cs typeface="Manrope SemiBold"/>
                <a:sym typeface="Manrope SemiBold"/>
              </a:rPr>
              <a:t>Competitors</a:t>
            </a:r>
            <a:endParaRPr sz="2900"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61" name="Google Shape;161;p1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25729" l="0" r="0" t="20365"/>
          <a:stretch/>
        </p:blipFill>
        <p:spPr>
          <a:xfrm>
            <a:off x="816100" y="2173038"/>
            <a:ext cx="1738099" cy="492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9"/>
          <p:cNvGrpSpPr/>
          <p:nvPr/>
        </p:nvGrpSpPr>
        <p:grpSpPr>
          <a:xfrm>
            <a:off x="816100" y="3530700"/>
            <a:ext cx="1738200" cy="502500"/>
            <a:chOff x="1044700" y="3683100"/>
            <a:chExt cx="1738200" cy="502500"/>
          </a:xfrm>
        </p:grpSpPr>
        <p:sp>
          <p:nvSpPr>
            <p:cNvPr id="166" name="Google Shape;166;p19"/>
            <p:cNvSpPr/>
            <p:nvPr/>
          </p:nvSpPr>
          <p:spPr>
            <a:xfrm>
              <a:off x="1044700" y="3683100"/>
              <a:ext cx="1738200" cy="502500"/>
            </a:xfrm>
            <a:prstGeom prst="rect">
              <a:avLst/>
            </a:prstGeom>
            <a:solidFill>
              <a:srgbClr val="2D2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7" name="Google Shape;16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2488" y="3742900"/>
              <a:ext cx="1322650" cy="382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9"/>
          <p:cNvGrpSpPr/>
          <p:nvPr/>
        </p:nvGrpSpPr>
        <p:grpSpPr>
          <a:xfrm>
            <a:off x="816100" y="2866686"/>
            <a:ext cx="1738200" cy="492600"/>
            <a:chOff x="1044700" y="3019086"/>
            <a:chExt cx="1738200" cy="492600"/>
          </a:xfrm>
        </p:grpSpPr>
        <p:sp>
          <p:nvSpPr>
            <p:cNvPr id="169" name="Google Shape;169;p19"/>
            <p:cNvSpPr/>
            <p:nvPr/>
          </p:nvSpPr>
          <p:spPr>
            <a:xfrm>
              <a:off x="1044700" y="3019086"/>
              <a:ext cx="1738200" cy="492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" name="Google Shape;170;p19"/>
            <p:cNvPicPr preferRelativeResize="0"/>
            <p:nvPr/>
          </p:nvPicPr>
          <p:blipFill rotWithShape="1">
            <a:blip r:embed="rId5">
              <a:alphaModFix/>
            </a:blip>
            <a:srcRect b="0" l="0" r="40849" t="0"/>
            <a:stretch/>
          </p:blipFill>
          <p:spPr>
            <a:xfrm>
              <a:off x="1266338" y="3096888"/>
              <a:ext cx="1294934" cy="336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9"/>
          <p:cNvSpPr txBox="1"/>
          <p:nvPr/>
        </p:nvSpPr>
        <p:spPr>
          <a:xfrm>
            <a:off x="5498125" y="4295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 Light"/>
                <a:ea typeface="Manrope Light"/>
                <a:cs typeface="Manrope Light"/>
                <a:sym typeface="Manrope Light"/>
              </a:rPr>
              <a:t>Source: Projects Interfaces @ 12/04/22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rot="-719559">
            <a:off x="4685406" y="2120940"/>
            <a:ext cx="3802586" cy="1421244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4717800" y="2087104"/>
            <a:ext cx="28992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&gt;$</a:t>
            </a:r>
            <a:r>
              <a:rPr lang="en" sz="28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b="1" lang="en" sz="7000">
                <a:solidFill>
                  <a:srgbClr val="FF9900"/>
                </a:solidFill>
                <a:latin typeface="Manrope"/>
                <a:ea typeface="Manrope"/>
                <a:cs typeface="Manrope"/>
                <a:sym typeface="Manrope"/>
              </a:rPr>
              <a:t>10</a:t>
            </a:r>
            <a:r>
              <a:rPr lang="en" sz="1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5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bi</a:t>
            </a:r>
            <a:endParaRPr sz="5900">
              <a:solidFill>
                <a:srgbClr val="FF99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99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594967" y="300670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market value</a:t>
            </a:r>
            <a:endParaRPr sz="1600">
              <a:solidFill>
                <a:srgbClr val="FF99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I</a:t>
            </a:r>
            <a:r>
              <a:rPr lang="en" sz="4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L</a:t>
            </a:r>
            <a:r>
              <a:rPr lang="en" sz="4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</a:t>
            </a:r>
            <a:r>
              <a:rPr lang="en" sz="4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</a:t>
            </a:r>
            <a:r>
              <a:rPr lang="en" sz="4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K</a:t>
            </a:r>
            <a:r>
              <a:rPr lang="en" sz="4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r>
              <a:rPr lang="en" sz="3900">
                <a:solidFill>
                  <a:srgbClr val="FF99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</a:t>
            </a:r>
            <a:r>
              <a:rPr lang="en">
                <a:solidFill>
                  <a:srgbClr val="FFB6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endParaRPr>
              <a:solidFill>
                <a:srgbClr val="FFB6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990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competitive advantages</a:t>
            </a:r>
            <a:endParaRPr sz="4400">
              <a:solidFill>
                <a:srgbClr val="FF990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nrope Medium"/>
                <a:ea typeface="Manrope Medium"/>
                <a:cs typeface="Manrope Medium"/>
                <a:sym typeface="Manrope Medium"/>
              </a:rPr>
              <a:t>What makes </a:t>
            </a:r>
            <a:r>
              <a:rPr lang="en" sz="1700">
                <a:latin typeface="Manrope Medium"/>
                <a:ea typeface="Manrope Medium"/>
                <a:cs typeface="Manrope Medium"/>
                <a:sym typeface="Manrope Medium"/>
              </a:rPr>
              <a:t>I</a:t>
            </a:r>
            <a:r>
              <a:rPr lang="en" sz="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700">
                <a:latin typeface="Manrope Medium"/>
                <a:ea typeface="Manrope Medium"/>
                <a:cs typeface="Manrope Medium"/>
                <a:sym typeface="Manrope Medium"/>
              </a:rPr>
              <a:t>L</a:t>
            </a:r>
            <a:r>
              <a:rPr lang="en" sz="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700">
                <a:latin typeface="Manrope Medium"/>
                <a:ea typeface="Manrope Medium"/>
                <a:cs typeface="Manrope Medium"/>
                <a:sym typeface="Manrope Medium"/>
              </a:rPr>
              <a:t>O</a:t>
            </a:r>
            <a:r>
              <a:rPr lang="en" sz="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700">
                <a:latin typeface="Manrope Medium"/>
                <a:ea typeface="Manrope Medium"/>
                <a:cs typeface="Manrope Medium"/>
                <a:sym typeface="Manrope Medium"/>
              </a:rPr>
              <a:t>C</a:t>
            </a:r>
            <a:r>
              <a:rPr lang="en" sz="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700">
                <a:latin typeface="Manrope Medium"/>
                <a:ea typeface="Manrope Medium"/>
                <a:cs typeface="Manrope Medium"/>
                <a:sym typeface="Manrope Medium"/>
              </a:rPr>
              <a:t>K</a:t>
            </a:r>
            <a:r>
              <a:rPr lang="en" sz="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700">
                <a:latin typeface="Manrope Medium"/>
                <a:ea typeface="Manrope Medium"/>
                <a:cs typeface="Manrope Medium"/>
                <a:sym typeface="Manrope Medium"/>
              </a:rPr>
              <a:t>S</a:t>
            </a:r>
            <a:r>
              <a:rPr lang="en" sz="2000">
                <a:latin typeface="Manrope Medium"/>
                <a:ea typeface="Manrope Medium"/>
                <a:cs typeface="Manrope Medium"/>
                <a:sym typeface="Manrope Medium"/>
              </a:rPr>
              <a:t> superior to competitors</a:t>
            </a:r>
            <a:endParaRPr sz="20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4046400" y="2038800"/>
            <a:ext cx="1035323" cy="1490284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1398769" y="2268610"/>
            <a:ext cx="1301540" cy="1967872"/>
            <a:chOff x="1017770" y="2095796"/>
            <a:chExt cx="1480369" cy="2238253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1017770" y="2095796"/>
              <a:ext cx="1480369" cy="2238253"/>
              <a:chOff x="6820125" y="1719100"/>
              <a:chExt cx="1647600" cy="2491100"/>
            </a:xfrm>
          </p:grpSpPr>
          <p:sp>
            <p:nvSpPr>
              <p:cNvPr id="188" name="Google Shape;188;p21"/>
              <p:cNvSpPr/>
              <p:nvPr/>
            </p:nvSpPr>
            <p:spPr>
              <a:xfrm rot="5400000">
                <a:off x="6834225" y="2576700"/>
                <a:ext cx="1619400" cy="1647600"/>
              </a:xfrm>
              <a:prstGeom prst="chord">
                <a:avLst>
                  <a:gd fmla="val 5429277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7094825" y="1719100"/>
                <a:ext cx="1097400" cy="1097400"/>
              </a:xfrm>
              <a:prstGeom prst="ellipse">
                <a:avLst/>
              </a:prstGeom>
              <a:solidFill>
                <a:schemeClr val="accent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" name="Google Shape;190;p21"/>
            <p:cNvSpPr txBox="1"/>
            <p:nvPr/>
          </p:nvSpPr>
          <p:spPr>
            <a:xfrm>
              <a:off x="1017838" y="3288193"/>
              <a:ext cx="14802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USER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1"/>
          <p:cNvSpPr/>
          <p:nvPr/>
        </p:nvSpPr>
        <p:spPr>
          <a:xfrm flipH="1">
            <a:off x="2430982" y="2863957"/>
            <a:ext cx="1614300" cy="849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600"/>
              </a:gs>
              <a:gs pos="81000">
                <a:srgbClr val="FFF2CC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F6000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    </a:t>
            </a:r>
            <a:r>
              <a:rPr lang="en" sz="1500">
                <a:solidFill>
                  <a:srgbClr val="7F6000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VEST</a:t>
            </a:r>
            <a:endParaRPr sz="1500">
              <a:solidFill>
                <a:srgbClr val="7F6000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6346992" y="2268610"/>
            <a:ext cx="1301540" cy="1967872"/>
            <a:chOff x="6645867" y="2095796"/>
            <a:chExt cx="1480369" cy="2238253"/>
          </a:xfrm>
        </p:grpSpPr>
        <p:grpSp>
          <p:nvGrpSpPr>
            <p:cNvPr id="194" name="Google Shape;194;p21"/>
            <p:cNvGrpSpPr/>
            <p:nvPr/>
          </p:nvGrpSpPr>
          <p:grpSpPr>
            <a:xfrm>
              <a:off x="6645867" y="2095796"/>
              <a:ext cx="1480369" cy="2238253"/>
              <a:chOff x="6820125" y="1719100"/>
              <a:chExt cx="1647600" cy="2491100"/>
            </a:xfrm>
          </p:grpSpPr>
          <p:sp>
            <p:nvSpPr>
              <p:cNvPr id="195" name="Google Shape;195;p21"/>
              <p:cNvSpPr/>
              <p:nvPr/>
            </p:nvSpPr>
            <p:spPr>
              <a:xfrm rot="5400000">
                <a:off x="6834225" y="2576700"/>
                <a:ext cx="1619400" cy="1647600"/>
              </a:xfrm>
              <a:prstGeom prst="chord">
                <a:avLst>
                  <a:gd fmla="val 5429277" name="adj1"/>
                  <a:gd fmla="val 1620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7094825" y="1719100"/>
                <a:ext cx="1097400" cy="1097400"/>
              </a:xfrm>
              <a:prstGeom prst="ellipse">
                <a:avLst/>
              </a:prstGeom>
              <a:solidFill>
                <a:srgbClr val="CCCCCC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21"/>
            <p:cNvSpPr txBox="1"/>
            <p:nvPr/>
          </p:nvSpPr>
          <p:spPr>
            <a:xfrm>
              <a:off x="6645934" y="3288193"/>
              <a:ext cx="14802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OPERATOR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sp>
        <p:nvSpPr>
          <p:cNvPr id="198" name="Google Shape;198;p21"/>
          <p:cNvSpPr/>
          <p:nvPr/>
        </p:nvSpPr>
        <p:spPr>
          <a:xfrm flipH="1">
            <a:off x="4942412" y="2487460"/>
            <a:ext cx="1614300" cy="849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B7B7"/>
              </a:gs>
              <a:gs pos="81000">
                <a:srgbClr val="EFEFEF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</a:t>
            </a:r>
            <a:r>
              <a:rPr lang="en" sz="1500">
                <a:solidFill>
                  <a:srgbClr val="666666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CONFIG</a:t>
            </a:r>
            <a:endParaRPr sz="1500">
              <a:solidFill>
                <a:srgbClr val="666666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539838" y="2200860"/>
            <a:ext cx="1614300" cy="849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2"/>
              </a:gs>
              <a:gs pos="81000">
                <a:srgbClr val="C9DAF8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4587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</a:t>
            </a:r>
            <a:r>
              <a:rPr lang="en" sz="1500">
                <a:solidFill>
                  <a:srgbClr val="1C4587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LOCK</a:t>
            </a:r>
            <a:endParaRPr sz="1500">
              <a:solidFill>
                <a:srgbClr val="1C4587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grpSp>
        <p:nvGrpSpPr>
          <p:cNvPr id="200" name="Google Shape;200;p2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1" name="Google Shape;201;p2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1"/>
          <p:cNvSpPr txBox="1"/>
          <p:nvPr>
            <p:ph idx="4294967295" type="title"/>
          </p:nvPr>
        </p:nvSpPr>
        <p:spPr>
          <a:xfrm>
            <a:off x="922000" y="6631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anrope SemiBold"/>
                <a:ea typeface="Manrope SemiBold"/>
                <a:cs typeface="Manrope SemiBold"/>
                <a:sym typeface="Manrope SemiBold"/>
              </a:rPr>
              <a:t>Competitors lack </a:t>
            </a:r>
            <a:r>
              <a:rPr lang="en" sz="29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customization</a:t>
            </a:r>
            <a:r>
              <a:rPr lang="en" sz="2900">
                <a:latin typeface="Manrope SemiBold"/>
                <a:ea typeface="Manrope SemiBold"/>
                <a:cs typeface="Manrope SemiBold"/>
                <a:sym typeface="Manrope SemiBold"/>
              </a:rPr>
              <a:t>.</a:t>
            </a:r>
            <a:endParaRPr sz="4000"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650" y="3628500"/>
            <a:ext cx="1035325" cy="3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5248275" y="1826100"/>
            <a:ext cx="2171700" cy="2171700"/>
          </a:xfrm>
          <a:prstGeom prst="mathMultiply">
            <a:avLst>
              <a:gd fmla="val 939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2204625" y="1826100"/>
            <a:ext cx="20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HOW MANY DAYS?</a:t>
            </a:r>
            <a:endParaRPr sz="12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204625" y="3730125"/>
            <a:ext cx="20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B600"/>
                </a:solidFill>
                <a:latin typeface="Manrope"/>
                <a:ea typeface="Manrope"/>
                <a:cs typeface="Manrope"/>
                <a:sym typeface="Manrope"/>
              </a:rPr>
              <a:t>HOW FREQUENTLY?</a:t>
            </a:r>
            <a:endParaRPr sz="1200">
              <a:solidFill>
                <a:srgbClr val="FFB6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0B5394"/>
      </a:accent1>
      <a:accent2>
        <a:srgbClr val="3D85C6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