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58" r:id="rId3"/>
    <p:sldId id="274" r:id="rId4"/>
    <p:sldId id="275" r:id="rId5"/>
    <p:sldId id="259" r:id="rId6"/>
    <p:sldId id="260" r:id="rId7"/>
    <p:sldId id="261" r:id="rId8"/>
    <p:sldId id="262" r:id="rId9"/>
    <p:sldId id="272" r:id="rId10"/>
    <p:sldId id="263" r:id="rId11"/>
    <p:sldId id="264" r:id="rId12"/>
    <p:sldId id="282" r:id="rId13"/>
    <p:sldId id="265" r:id="rId14"/>
    <p:sldId id="273" r:id="rId15"/>
    <p:sldId id="266" r:id="rId16"/>
    <p:sldId id="271" r:id="rId17"/>
    <p:sldId id="283" r:id="rId18"/>
    <p:sldId id="284" r:id="rId19"/>
    <p:sldId id="285" r:id="rId20"/>
    <p:sldId id="286" r:id="rId21"/>
    <p:sldId id="287" r:id="rId22"/>
    <p:sldId id="276" r:id="rId23"/>
    <p:sldId id="288" r:id="rId24"/>
    <p:sldId id="277" r:id="rId25"/>
    <p:sldId id="278" r:id="rId26"/>
    <p:sldId id="279" r:id="rId27"/>
    <p:sldId id="280" r:id="rId28"/>
    <p:sldId id="281" r:id="rId29"/>
    <p:sldId id="269" r:id="rId30"/>
    <p:sldId id="27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61" autoAdjust="0"/>
    <p:restoredTop sz="93850" autoAdjust="0"/>
  </p:normalViewPr>
  <p:slideViewPr>
    <p:cSldViewPr snapToGrid="0">
      <p:cViewPr>
        <p:scale>
          <a:sx n="33" d="100"/>
          <a:sy n="33" d="100"/>
        </p:scale>
        <p:origin x="1296" y="70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VC</a:t>
            </a:r>
            <a:r>
              <a:rPr lang="en-US" baseline="0"/>
              <a:t> Femtech Funding (Millions)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numRef>
              <c:f>Sheet1!$A$2:$A$5</c:f>
              <c:numCache>
                <c:formatCode>General</c:formatCode>
                <c:ptCount val="4"/>
                <c:pt idx="0">
                  <c:v>2012</c:v>
                </c:pt>
                <c:pt idx="1">
                  <c:v>2014</c:v>
                </c:pt>
                <c:pt idx="2">
                  <c:v>2016</c:v>
                </c:pt>
                <c:pt idx="3">
                  <c:v>2018</c:v>
                </c:pt>
              </c:numCache>
            </c:numRef>
          </c:cat>
          <c:val>
            <c:numRef>
              <c:f>Sheet1!$B$2:$B$5</c:f>
              <c:numCache>
                <c:formatCode>General</c:formatCode>
                <c:ptCount val="4"/>
                <c:pt idx="0">
                  <c:v>62</c:v>
                </c:pt>
                <c:pt idx="1">
                  <c:v>225</c:v>
                </c:pt>
                <c:pt idx="2">
                  <c:v>231</c:v>
                </c:pt>
                <c:pt idx="3">
                  <c:v>650</c:v>
                </c:pt>
              </c:numCache>
            </c:numRef>
          </c:val>
          <c:extLst>
            <c:ext xmlns:c16="http://schemas.microsoft.com/office/drawing/2014/chart" uri="{C3380CC4-5D6E-409C-BE32-E72D297353CC}">
              <c16:uniqueId val="{00000000-3F6D-4858-92DD-2FF899916D4F}"/>
            </c:ext>
          </c:extLst>
        </c:ser>
        <c:dLbls>
          <c:showLegendKey val="0"/>
          <c:showVal val="0"/>
          <c:showCatName val="0"/>
          <c:showSerName val="0"/>
          <c:showPercent val="0"/>
          <c:showBubbleSize val="0"/>
        </c:dLbls>
        <c:gapWidth val="219"/>
        <c:overlap val="-27"/>
        <c:axId val="168225759"/>
        <c:axId val="716100159"/>
      </c:barChart>
      <c:catAx>
        <c:axId val="1682257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6100159"/>
        <c:crosses val="autoZero"/>
        <c:auto val="1"/>
        <c:lblAlgn val="ctr"/>
        <c:lblOffset val="100"/>
        <c:noMultiLvlLbl val="0"/>
      </c:catAx>
      <c:valAx>
        <c:axId val="7161001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2257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1" Type="http://schemas.openxmlformats.org/officeDocument/2006/relationships/hyperlink" Target="https://blog.appcensus.mobi/2019/02/14/ad-ids-behaving-badly/" TargetMode="External"/></Relationships>
</file>

<file path=ppt/diagrams/_rels/data3.xml.rels><?xml version="1.0" encoding="UTF-8" standalone="yes"?>
<Relationships xmlns="http://schemas.openxmlformats.org/package/2006/relationships"><Relationship Id="rId2" Type="http://schemas.openxmlformats.org/officeDocument/2006/relationships/hyperlink" Target="https://developer.android.com/studio" TargetMode="External"/><Relationship Id="rId1" Type="http://schemas.openxmlformats.org/officeDocument/2006/relationships/hyperlink" Target="https://ibotpeaches.github.io/Apktool/"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blog.appcensus.mobi/2019/02/14/ad-ids-behaving-badly/" TargetMode="External"/></Relationships>
</file>

<file path=ppt/diagrams/_rels/drawing3.xml.rels><?xml version="1.0" encoding="UTF-8" standalone="yes"?>
<Relationships xmlns="http://schemas.openxmlformats.org/package/2006/relationships"><Relationship Id="rId2" Type="http://schemas.openxmlformats.org/officeDocument/2006/relationships/hyperlink" Target="https://developer.android.com/studio" TargetMode="External"/><Relationship Id="rId1" Type="http://schemas.openxmlformats.org/officeDocument/2006/relationships/hyperlink" Target="https://ibotpeaches.github.io/Apktool/"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5B21AC-2777-4B1F-AD86-5FC7DF9F73EB}"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B13A594-1B00-4E08-A92A-2F45DC52ED99}">
      <dgm:prSet/>
      <dgm:spPr/>
      <dgm:t>
        <a:bodyPr/>
        <a:lstStyle/>
        <a:p>
          <a:r>
            <a:rPr lang="en-US"/>
            <a:t>Transmitting identifying information to third parties (often advertisers)</a:t>
          </a:r>
        </a:p>
      </dgm:t>
    </dgm:pt>
    <dgm:pt modelId="{20236D96-63A3-4B1A-B3D0-9799D78C4B19}" type="parTrans" cxnId="{F5D162E7-2AE0-434D-A33C-A8EB9F377244}">
      <dgm:prSet/>
      <dgm:spPr/>
      <dgm:t>
        <a:bodyPr/>
        <a:lstStyle/>
        <a:p>
          <a:endParaRPr lang="en-US"/>
        </a:p>
      </dgm:t>
    </dgm:pt>
    <dgm:pt modelId="{93CF639C-5680-4541-9117-1619973695B8}" type="sibTrans" cxnId="{F5D162E7-2AE0-434D-A33C-A8EB9F377244}">
      <dgm:prSet/>
      <dgm:spPr/>
      <dgm:t>
        <a:bodyPr/>
        <a:lstStyle/>
        <a:p>
          <a:endParaRPr lang="en-US"/>
        </a:p>
      </dgm:t>
    </dgm:pt>
    <dgm:pt modelId="{8AAA47E2-1A8D-4E8F-9227-351E399DAD04}">
      <dgm:prSet/>
      <dgm:spPr/>
      <dgm:t>
        <a:bodyPr/>
        <a:lstStyle/>
        <a:p>
          <a:r>
            <a:rPr lang="en-US"/>
            <a:t>Some apps send permanent identifiers (e.g., IMEI) along with advertising ID (</a:t>
          </a:r>
          <a:r>
            <a:rPr lang="en-US">
              <a:hlinkClick xmlns:r="http://schemas.openxmlformats.org/officeDocument/2006/relationships" r:id="rId1"/>
            </a:rPr>
            <a:t>https://blog.appcensus.mobi/2019/02/14/ad-ids-behaving-badly/</a:t>
          </a:r>
          <a:r>
            <a:rPr lang="en-US"/>
            <a:t>)</a:t>
          </a:r>
        </a:p>
      </dgm:t>
    </dgm:pt>
    <dgm:pt modelId="{E04DA455-BAF7-4908-8F2B-37A389AAF220}" type="parTrans" cxnId="{820F8189-4FD4-4983-8696-D672FB959272}">
      <dgm:prSet/>
      <dgm:spPr/>
      <dgm:t>
        <a:bodyPr/>
        <a:lstStyle/>
        <a:p>
          <a:endParaRPr lang="en-US"/>
        </a:p>
      </dgm:t>
    </dgm:pt>
    <dgm:pt modelId="{093C517C-7FD1-44C5-B8C7-5E21CB865CBC}" type="sibTrans" cxnId="{820F8189-4FD4-4983-8696-D672FB959272}">
      <dgm:prSet/>
      <dgm:spPr/>
      <dgm:t>
        <a:bodyPr/>
        <a:lstStyle/>
        <a:p>
          <a:endParaRPr lang="en-US"/>
        </a:p>
      </dgm:t>
    </dgm:pt>
    <dgm:pt modelId="{04F3EF65-62A5-42C7-9FF1-60BAF75E2613}">
      <dgm:prSet/>
      <dgm:spPr/>
      <dgm:t>
        <a:bodyPr/>
        <a:lstStyle/>
        <a:p>
          <a:r>
            <a:rPr lang="en-US"/>
            <a:t>Dangerous permissions (Location, SMS, Storage, etc)</a:t>
          </a:r>
        </a:p>
      </dgm:t>
    </dgm:pt>
    <dgm:pt modelId="{DDE773B6-0C2E-48DE-B8C9-87BA08E73DA3}" type="parTrans" cxnId="{BA2157BC-F3A1-4382-B3C4-AE01B87F398A}">
      <dgm:prSet/>
      <dgm:spPr/>
      <dgm:t>
        <a:bodyPr/>
        <a:lstStyle/>
        <a:p>
          <a:endParaRPr lang="en-US"/>
        </a:p>
      </dgm:t>
    </dgm:pt>
    <dgm:pt modelId="{757ECCAA-B8E7-4488-8417-DDC0045273F8}" type="sibTrans" cxnId="{BA2157BC-F3A1-4382-B3C4-AE01B87F398A}">
      <dgm:prSet/>
      <dgm:spPr/>
      <dgm:t>
        <a:bodyPr/>
        <a:lstStyle/>
        <a:p>
          <a:endParaRPr lang="en-US"/>
        </a:p>
      </dgm:t>
    </dgm:pt>
    <dgm:pt modelId="{55BA55A2-E4E3-48C5-835B-FE5F4FA1714D}">
      <dgm:prSet/>
      <dgm:spPr/>
      <dgm:t>
        <a:bodyPr/>
        <a:lstStyle/>
        <a:p>
          <a:r>
            <a:rPr lang="en-US"/>
            <a:t>General security holes</a:t>
          </a:r>
        </a:p>
      </dgm:t>
    </dgm:pt>
    <dgm:pt modelId="{51D45F91-CEDE-41C8-8089-2374F3E3D1F9}" type="parTrans" cxnId="{BC35FFCB-6814-4B49-A3DE-05E99043B77F}">
      <dgm:prSet/>
      <dgm:spPr/>
      <dgm:t>
        <a:bodyPr/>
        <a:lstStyle/>
        <a:p>
          <a:endParaRPr lang="en-US"/>
        </a:p>
      </dgm:t>
    </dgm:pt>
    <dgm:pt modelId="{F034153A-39C7-4E9F-AA45-1BF470480DCD}" type="sibTrans" cxnId="{BC35FFCB-6814-4B49-A3DE-05E99043B77F}">
      <dgm:prSet/>
      <dgm:spPr/>
      <dgm:t>
        <a:bodyPr/>
        <a:lstStyle/>
        <a:p>
          <a:endParaRPr lang="en-US"/>
        </a:p>
      </dgm:t>
    </dgm:pt>
    <dgm:pt modelId="{94FF94FC-9C41-4658-867C-2A293372B6CA}" type="pres">
      <dgm:prSet presAssocID="{025B21AC-2777-4B1F-AD86-5FC7DF9F73EB}" presName="linear" presStyleCnt="0">
        <dgm:presLayoutVars>
          <dgm:animLvl val="lvl"/>
          <dgm:resizeHandles val="exact"/>
        </dgm:presLayoutVars>
      </dgm:prSet>
      <dgm:spPr/>
    </dgm:pt>
    <dgm:pt modelId="{D4DBD0F7-1DD5-462D-BABA-6B9B5E8599D7}" type="pres">
      <dgm:prSet presAssocID="{1B13A594-1B00-4E08-A92A-2F45DC52ED99}" presName="parentText" presStyleLbl="node1" presStyleIdx="0" presStyleCnt="3">
        <dgm:presLayoutVars>
          <dgm:chMax val="0"/>
          <dgm:bulletEnabled val="1"/>
        </dgm:presLayoutVars>
      </dgm:prSet>
      <dgm:spPr/>
    </dgm:pt>
    <dgm:pt modelId="{F64657D4-4940-41C2-9125-5A22384A12DC}" type="pres">
      <dgm:prSet presAssocID="{1B13A594-1B00-4E08-A92A-2F45DC52ED99}" presName="childText" presStyleLbl="revTx" presStyleIdx="0" presStyleCnt="1">
        <dgm:presLayoutVars>
          <dgm:bulletEnabled val="1"/>
        </dgm:presLayoutVars>
      </dgm:prSet>
      <dgm:spPr/>
    </dgm:pt>
    <dgm:pt modelId="{36E8975E-79AB-422E-A3FF-8D84F11F72A5}" type="pres">
      <dgm:prSet presAssocID="{04F3EF65-62A5-42C7-9FF1-60BAF75E2613}" presName="parentText" presStyleLbl="node1" presStyleIdx="1" presStyleCnt="3">
        <dgm:presLayoutVars>
          <dgm:chMax val="0"/>
          <dgm:bulletEnabled val="1"/>
        </dgm:presLayoutVars>
      </dgm:prSet>
      <dgm:spPr/>
    </dgm:pt>
    <dgm:pt modelId="{719A7C88-D551-4DD4-8E95-6C4188028CA6}" type="pres">
      <dgm:prSet presAssocID="{757ECCAA-B8E7-4488-8417-DDC0045273F8}" presName="spacer" presStyleCnt="0"/>
      <dgm:spPr/>
    </dgm:pt>
    <dgm:pt modelId="{F0A2E138-F1CB-44BD-BE72-D2802D78EA9D}" type="pres">
      <dgm:prSet presAssocID="{55BA55A2-E4E3-48C5-835B-FE5F4FA1714D}" presName="parentText" presStyleLbl="node1" presStyleIdx="2" presStyleCnt="3">
        <dgm:presLayoutVars>
          <dgm:chMax val="0"/>
          <dgm:bulletEnabled val="1"/>
        </dgm:presLayoutVars>
      </dgm:prSet>
      <dgm:spPr/>
    </dgm:pt>
  </dgm:ptLst>
  <dgm:cxnLst>
    <dgm:cxn modelId="{3059676F-9046-4A3D-90CC-3B2791C646FB}" type="presOf" srcId="{04F3EF65-62A5-42C7-9FF1-60BAF75E2613}" destId="{36E8975E-79AB-422E-A3FF-8D84F11F72A5}" srcOrd="0" destOrd="0" presId="urn:microsoft.com/office/officeart/2005/8/layout/vList2"/>
    <dgm:cxn modelId="{3FB18F50-1EE7-4FC0-AD8F-798D852602A9}" type="presOf" srcId="{1B13A594-1B00-4E08-A92A-2F45DC52ED99}" destId="{D4DBD0F7-1DD5-462D-BABA-6B9B5E8599D7}" srcOrd="0" destOrd="0" presId="urn:microsoft.com/office/officeart/2005/8/layout/vList2"/>
    <dgm:cxn modelId="{820F8189-4FD4-4983-8696-D672FB959272}" srcId="{1B13A594-1B00-4E08-A92A-2F45DC52ED99}" destId="{8AAA47E2-1A8D-4E8F-9227-351E399DAD04}" srcOrd="0" destOrd="0" parTransId="{E04DA455-BAF7-4908-8F2B-37A389AAF220}" sibTransId="{093C517C-7FD1-44C5-B8C7-5E21CB865CBC}"/>
    <dgm:cxn modelId="{346CF4A0-4C04-44C5-A8D6-B2A9E6AC8410}" type="presOf" srcId="{8AAA47E2-1A8D-4E8F-9227-351E399DAD04}" destId="{F64657D4-4940-41C2-9125-5A22384A12DC}" srcOrd="0" destOrd="0" presId="urn:microsoft.com/office/officeart/2005/8/layout/vList2"/>
    <dgm:cxn modelId="{5C53D1BA-F23E-4401-A7C6-DA0B81CA0F0B}" type="presOf" srcId="{025B21AC-2777-4B1F-AD86-5FC7DF9F73EB}" destId="{94FF94FC-9C41-4658-867C-2A293372B6CA}" srcOrd="0" destOrd="0" presId="urn:microsoft.com/office/officeart/2005/8/layout/vList2"/>
    <dgm:cxn modelId="{BA2157BC-F3A1-4382-B3C4-AE01B87F398A}" srcId="{025B21AC-2777-4B1F-AD86-5FC7DF9F73EB}" destId="{04F3EF65-62A5-42C7-9FF1-60BAF75E2613}" srcOrd="1" destOrd="0" parTransId="{DDE773B6-0C2E-48DE-B8C9-87BA08E73DA3}" sibTransId="{757ECCAA-B8E7-4488-8417-DDC0045273F8}"/>
    <dgm:cxn modelId="{BC35FFCB-6814-4B49-A3DE-05E99043B77F}" srcId="{025B21AC-2777-4B1F-AD86-5FC7DF9F73EB}" destId="{55BA55A2-E4E3-48C5-835B-FE5F4FA1714D}" srcOrd="2" destOrd="0" parTransId="{51D45F91-CEDE-41C8-8089-2374F3E3D1F9}" sibTransId="{F034153A-39C7-4E9F-AA45-1BF470480DCD}"/>
    <dgm:cxn modelId="{E0C73CDA-8806-4421-8D3B-747FD896EFA7}" type="presOf" srcId="{55BA55A2-E4E3-48C5-835B-FE5F4FA1714D}" destId="{F0A2E138-F1CB-44BD-BE72-D2802D78EA9D}" srcOrd="0" destOrd="0" presId="urn:microsoft.com/office/officeart/2005/8/layout/vList2"/>
    <dgm:cxn modelId="{F5D162E7-2AE0-434D-A33C-A8EB9F377244}" srcId="{025B21AC-2777-4B1F-AD86-5FC7DF9F73EB}" destId="{1B13A594-1B00-4E08-A92A-2F45DC52ED99}" srcOrd="0" destOrd="0" parTransId="{20236D96-63A3-4B1A-B3D0-9799D78C4B19}" sibTransId="{93CF639C-5680-4541-9117-1619973695B8}"/>
    <dgm:cxn modelId="{7186307A-AB79-43A7-B09A-367C2858830C}" type="presParOf" srcId="{94FF94FC-9C41-4658-867C-2A293372B6CA}" destId="{D4DBD0F7-1DD5-462D-BABA-6B9B5E8599D7}" srcOrd="0" destOrd="0" presId="urn:microsoft.com/office/officeart/2005/8/layout/vList2"/>
    <dgm:cxn modelId="{677EF194-4C20-4584-AAC4-855BBDFA278D}" type="presParOf" srcId="{94FF94FC-9C41-4658-867C-2A293372B6CA}" destId="{F64657D4-4940-41C2-9125-5A22384A12DC}" srcOrd="1" destOrd="0" presId="urn:microsoft.com/office/officeart/2005/8/layout/vList2"/>
    <dgm:cxn modelId="{437C3E57-8FEA-4CCF-BA45-135F6A91FD45}" type="presParOf" srcId="{94FF94FC-9C41-4658-867C-2A293372B6CA}" destId="{36E8975E-79AB-422E-A3FF-8D84F11F72A5}" srcOrd="2" destOrd="0" presId="urn:microsoft.com/office/officeart/2005/8/layout/vList2"/>
    <dgm:cxn modelId="{51211E9F-8B57-4684-BEC1-A64ADA6F063C}" type="presParOf" srcId="{94FF94FC-9C41-4658-867C-2A293372B6CA}" destId="{719A7C88-D551-4DD4-8E95-6C4188028CA6}" srcOrd="3" destOrd="0" presId="urn:microsoft.com/office/officeart/2005/8/layout/vList2"/>
    <dgm:cxn modelId="{C65180CE-C452-4E67-82ED-D742827D51B5}" type="presParOf" srcId="{94FF94FC-9C41-4658-867C-2A293372B6CA}" destId="{F0A2E138-F1CB-44BD-BE72-D2802D78EA9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F3BD30-EF02-41BA-B59D-0E7FB7C0DEBE}"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C134EAC-950B-40AC-8601-FA08F56CE631}">
      <dgm:prSet/>
      <dgm:spPr/>
      <dgm:t>
        <a:bodyPr/>
        <a:lstStyle/>
        <a:p>
          <a:r>
            <a:rPr lang="en-US"/>
            <a:t>Static</a:t>
          </a:r>
        </a:p>
      </dgm:t>
    </dgm:pt>
    <dgm:pt modelId="{640E2FB8-3C6D-45AE-A222-7E64B052986B}" type="parTrans" cxnId="{991134B8-2F7A-4403-BA41-819EADFD3376}">
      <dgm:prSet/>
      <dgm:spPr/>
      <dgm:t>
        <a:bodyPr/>
        <a:lstStyle/>
        <a:p>
          <a:endParaRPr lang="en-US"/>
        </a:p>
      </dgm:t>
    </dgm:pt>
    <dgm:pt modelId="{DCFE62A1-52B7-4349-97C2-A3256C828EB0}" type="sibTrans" cxnId="{991134B8-2F7A-4403-BA41-819EADFD3376}">
      <dgm:prSet/>
      <dgm:spPr/>
      <dgm:t>
        <a:bodyPr/>
        <a:lstStyle/>
        <a:p>
          <a:endParaRPr lang="en-US"/>
        </a:p>
      </dgm:t>
    </dgm:pt>
    <dgm:pt modelId="{19C22960-AF93-40F6-845E-8B6490C86A6C}">
      <dgm:prSet/>
      <dgm:spPr/>
      <dgm:t>
        <a:bodyPr/>
        <a:lstStyle/>
        <a:p>
          <a:r>
            <a:rPr lang="en-US"/>
            <a:t>Decompile and analyze the code without executing</a:t>
          </a:r>
        </a:p>
      </dgm:t>
    </dgm:pt>
    <dgm:pt modelId="{45A129E6-31B1-4864-B5A0-E205186E966A}" type="parTrans" cxnId="{1776654C-9D9B-4AE2-BC86-4464444F4B7F}">
      <dgm:prSet/>
      <dgm:spPr/>
      <dgm:t>
        <a:bodyPr/>
        <a:lstStyle/>
        <a:p>
          <a:endParaRPr lang="en-US"/>
        </a:p>
      </dgm:t>
    </dgm:pt>
    <dgm:pt modelId="{AD420B4A-6246-4078-BAD6-AD35CB5B3B18}" type="sibTrans" cxnId="{1776654C-9D9B-4AE2-BC86-4464444F4B7F}">
      <dgm:prSet/>
      <dgm:spPr/>
      <dgm:t>
        <a:bodyPr/>
        <a:lstStyle/>
        <a:p>
          <a:endParaRPr lang="en-US"/>
        </a:p>
      </dgm:t>
    </dgm:pt>
    <dgm:pt modelId="{CF8F5B4F-E623-4280-8E26-47D5A45CEF4D}">
      <dgm:prSet/>
      <dgm:spPr/>
      <dgm:t>
        <a:bodyPr/>
        <a:lstStyle/>
        <a:p>
          <a:r>
            <a:rPr lang="en-US"/>
            <a:t>Can sometimes catch errors that don’t appear in dynamic analysis</a:t>
          </a:r>
        </a:p>
      </dgm:t>
    </dgm:pt>
    <dgm:pt modelId="{09C8943C-91F4-4092-9A8D-818142D863B3}" type="parTrans" cxnId="{3401BB0F-6A93-4F36-82D1-1254E2240BD2}">
      <dgm:prSet/>
      <dgm:spPr/>
      <dgm:t>
        <a:bodyPr/>
        <a:lstStyle/>
        <a:p>
          <a:endParaRPr lang="en-US"/>
        </a:p>
      </dgm:t>
    </dgm:pt>
    <dgm:pt modelId="{5C08B431-6E4B-4E67-9686-2F0C44ED6074}" type="sibTrans" cxnId="{3401BB0F-6A93-4F36-82D1-1254E2240BD2}">
      <dgm:prSet/>
      <dgm:spPr/>
      <dgm:t>
        <a:bodyPr/>
        <a:lstStyle/>
        <a:p>
          <a:endParaRPr lang="en-US"/>
        </a:p>
      </dgm:t>
    </dgm:pt>
    <dgm:pt modelId="{14787C98-1906-4876-8E82-9209EE5B12FF}">
      <dgm:prSet/>
      <dgm:spPr/>
      <dgm:t>
        <a:bodyPr/>
        <a:lstStyle/>
        <a:p>
          <a:r>
            <a:rPr lang="en-US"/>
            <a:t>Dynamic</a:t>
          </a:r>
        </a:p>
      </dgm:t>
    </dgm:pt>
    <dgm:pt modelId="{C03870EC-DF05-47C9-A6DF-CEF9DB8D41EC}" type="parTrans" cxnId="{443B920E-51D2-4EDB-BE74-E6730405499D}">
      <dgm:prSet/>
      <dgm:spPr/>
      <dgm:t>
        <a:bodyPr/>
        <a:lstStyle/>
        <a:p>
          <a:endParaRPr lang="en-US"/>
        </a:p>
      </dgm:t>
    </dgm:pt>
    <dgm:pt modelId="{4C56F5B2-EEF7-4D0C-9074-0A235EDA8D79}" type="sibTrans" cxnId="{443B920E-51D2-4EDB-BE74-E6730405499D}">
      <dgm:prSet/>
      <dgm:spPr/>
      <dgm:t>
        <a:bodyPr/>
        <a:lstStyle/>
        <a:p>
          <a:endParaRPr lang="en-US"/>
        </a:p>
      </dgm:t>
    </dgm:pt>
    <dgm:pt modelId="{87EDF995-1D77-4238-B6C0-4637265EE8E5}">
      <dgm:prSet/>
      <dgm:spPr/>
      <dgm:t>
        <a:bodyPr/>
        <a:lstStyle/>
        <a:p>
          <a:r>
            <a:rPr lang="en-US"/>
            <a:t>Actually execute code</a:t>
          </a:r>
        </a:p>
      </dgm:t>
    </dgm:pt>
    <dgm:pt modelId="{66C2498C-FDFA-47A3-8A1C-A5E97BFFB067}" type="parTrans" cxnId="{07DD0030-64F5-406A-8AA1-40FA8C3E7E40}">
      <dgm:prSet/>
      <dgm:spPr/>
      <dgm:t>
        <a:bodyPr/>
        <a:lstStyle/>
        <a:p>
          <a:endParaRPr lang="en-US"/>
        </a:p>
      </dgm:t>
    </dgm:pt>
    <dgm:pt modelId="{F3BFC046-B0A0-4371-AA22-3D8544ADB7E1}" type="sibTrans" cxnId="{07DD0030-64F5-406A-8AA1-40FA8C3E7E40}">
      <dgm:prSet/>
      <dgm:spPr/>
      <dgm:t>
        <a:bodyPr/>
        <a:lstStyle/>
        <a:p>
          <a:endParaRPr lang="en-US"/>
        </a:p>
      </dgm:t>
    </dgm:pt>
    <dgm:pt modelId="{4DF832E8-5713-4F0A-A7E7-D6DFA9203F30}">
      <dgm:prSet/>
      <dgm:spPr/>
      <dgm:t>
        <a:bodyPr/>
        <a:lstStyle/>
        <a:p>
          <a:r>
            <a:rPr lang="en-US"/>
            <a:t>Can capture and examine network traffic</a:t>
          </a:r>
        </a:p>
      </dgm:t>
    </dgm:pt>
    <dgm:pt modelId="{BF551EF2-B153-4B02-93D6-A039976807F9}" type="parTrans" cxnId="{2D4F5BDE-5640-40D1-A39F-D83157451EDF}">
      <dgm:prSet/>
      <dgm:spPr/>
      <dgm:t>
        <a:bodyPr/>
        <a:lstStyle/>
        <a:p>
          <a:endParaRPr lang="en-US"/>
        </a:p>
      </dgm:t>
    </dgm:pt>
    <dgm:pt modelId="{0D6BF893-B66C-486A-9ACB-8E1597FC4A3F}" type="sibTrans" cxnId="{2D4F5BDE-5640-40D1-A39F-D83157451EDF}">
      <dgm:prSet/>
      <dgm:spPr/>
      <dgm:t>
        <a:bodyPr/>
        <a:lstStyle/>
        <a:p>
          <a:endParaRPr lang="en-US"/>
        </a:p>
      </dgm:t>
    </dgm:pt>
    <dgm:pt modelId="{D49EC216-BE96-49D1-9CD2-03936C1D2500}" type="pres">
      <dgm:prSet presAssocID="{52F3BD30-EF02-41BA-B59D-0E7FB7C0DEBE}" presName="linear" presStyleCnt="0">
        <dgm:presLayoutVars>
          <dgm:animLvl val="lvl"/>
          <dgm:resizeHandles val="exact"/>
        </dgm:presLayoutVars>
      </dgm:prSet>
      <dgm:spPr/>
    </dgm:pt>
    <dgm:pt modelId="{3E4A85C9-33A1-4119-914D-F0AC32E0E8B0}" type="pres">
      <dgm:prSet presAssocID="{2C134EAC-950B-40AC-8601-FA08F56CE631}" presName="parentText" presStyleLbl="node1" presStyleIdx="0" presStyleCnt="2">
        <dgm:presLayoutVars>
          <dgm:chMax val="0"/>
          <dgm:bulletEnabled val="1"/>
        </dgm:presLayoutVars>
      </dgm:prSet>
      <dgm:spPr/>
    </dgm:pt>
    <dgm:pt modelId="{68378773-3755-44F4-A435-0188BA8AFAB8}" type="pres">
      <dgm:prSet presAssocID="{2C134EAC-950B-40AC-8601-FA08F56CE631}" presName="childText" presStyleLbl="revTx" presStyleIdx="0" presStyleCnt="2">
        <dgm:presLayoutVars>
          <dgm:bulletEnabled val="1"/>
        </dgm:presLayoutVars>
      </dgm:prSet>
      <dgm:spPr/>
    </dgm:pt>
    <dgm:pt modelId="{B7AAF4E4-A9F4-467F-B7FF-FAD8D615D477}" type="pres">
      <dgm:prSet presAssocID="{14787C98-1906-4876-8E82-9209EE5B12FF}" presName="parentText" presStyleLbl="node1" presStyleIdx="1" presStyleCnt="2">
        <dgm:presLayoutVars>
          <dgm:chMax val="0"/>
          <dgm:bulletEnabled val="1"/>
        </dgm:presLayoutVars>
      </dgm:prSet>
      <dgm:spPr/>
    </dgm:pt>
    <dgm:pt modelId="{E4FD9CFA-813E-4A4B-8415-DA648BE8320F}" type="pres">
      <dgm:prSet presAssocID="{14787C98-1906-4876-8E82-9209EE5B12FF}" presName="childText" presStyleLbl="revTx" presStyleIdx="1" presStyleCnt="2">
        <dgm:presLayoutVars>
          <dgm:bulletEnabled val="1"/>
        </dgm:presLayoutVars>
      </dgm:prSet>
      <dgm:spPr/>
    </dgm:pt>
  </dgm:ptLst>
  <dgm:cxnLst>
    <dgm:cxn modelId="{B0C14E04-815A-4B20-85B7-4C53C4C54275}" type="presOf" srcId="{87EDF995-1D77-4238-B6C0-4637265EE8E5}" destId="{E4FD9CFA-813E-4A4B-8415-DA648BE8320F}" srcOrd="0" destOrd="0" presId="urn:microsoft.com/office/officeart/2005/8/layout/vList2"/>
    <dgm:cxn modelId="{443B920E-51D2-4EDB-BE74-E6730405499D}" srcId="{52F3BD30-EF02-41BA-B59D-0E7FB7C0DEBE}" destId="{14787C98-1906-4876-8E82-9209EE5B12FF}" srcOrd="1" destOrd="0" parTransId="{C03870EC-DF05-47C9-A6DF-CEF9DB8D41EC}" sibTransId="{4C56F5B2-EEF7-4D0C-9074-0A235EDA8D79}"/>
    <dgm:cxn modelId="{3401BB0F-6A93-4F36-82D1-1254E2240BD2}" srcId="{2C134EAC-950B-40AC-8601-FA08F56CE631}" destId="{CF8F5B4F-E623-4280-8E26-47D5A45CEF4D}" srcOrd="1" destOrd="0" parTransId="{09C8943C-91F4-4092-9A8D-818142D863B3}" sibTransId="{5C08B431-6E4B-4E67-9686-2F0C44ED6074}"/>
    <dgm:cxn modelId="{07DD0030-64F5-406A-8AA1-40FA8C3E7E40}" srcId="{14787C98-1906-4876-8E82-9209EE5B12FF}" destId="{87EDF995-1D77-4238-B6C0-4637265EE8E5}" srcOrd="0" destOrd="0" parTransId="{66C2498C-FDFA-47A3-8A1C-A5E97BFFB067}" sibTransId="{F3BFC046-B0A0-4371-AA22-3D8544ADB7E1}"/>
    <dgm:cxn modelId="{CD3DF634-2858-4CC1-99AB-3BC6AFBD6C5A}" type="presOf" srcId="{4DF832E8-5713-4F0A-A7E7-D6DFA9203F30}" destId="{E4FD9CFA-813E-4A4B-8415-DA648BE8320F}" srcOrd="0" destOrd="1" presId="urn:microsoft.com/office/officeart/2005/8/layout/vList2"/>
    <dgm:cxn modelId="{1776654C-9D9B-4AE2-BC86-4464444F4B7F}" srcId="{2C134EAC-950B-40AC-8601-FA08F56CE631}" destId="{19C22960-AF93-40F6-845E-8B6490C86A6C}" srcOrd="0" destOrd="0" parTransId="{45A129E6-31B1-4864-B5A0-E205186E966A}" sibTransId="{AD420B4A-6246-4078-BAD6-AD35CB5B3B18}"/>
    <dgm:cxn modelId="{E184D298-1D2E-44C3-A921-51876DA3A3F9}" type="presOf" srcId="{CF8F5B4F-E623-4280-8E26-47D5A45CEF4D}" destId="{68378773-3755-44F4-A435-0188BA8AFAB8}" srcOrd="0" destOrd="1" presId="urn:microsoft.com/office/officeart/2005/8/layout/vList2"/>
    <dgm:cxn modelId="{97B66CA0-60FA-42F2-8FF5-4CFAD9AE425B}" type="presOf" srcId="{52F3BD30-EF02-41BA-B59D-0E7FB7C0DEBE}" destId="{D49EC216-BE96-49D1-9CD2-03936C1D2500}" srcOrd="0" destOrd="0" presId="urn:microsoft.com/office/officeart/2005/8/layout/vList2"/>
    <dgm:cxn modelId="{991134B8-2F7A-4403-BA41-819EADFD3376}" srcId="{52F3BD30-EF02-41BA-B59D-0E7FB7C0DEBE}" destId="{2C134EAC-950B-40AC-8601-FA08F56CE631}" srcOrd="0" destOrd="0" parTransId="{640E2FB8-3C6D-45AE-A222-7E64B052986B}" sibTransId="{DCFE62A1-52B7-4349-97C2-A3256C828EB0}"/>
    <dgm:cxn modelId="{3CED13C8-8127-4335-A70C-038B2FEB0CC9}" type="presOf" srcId="{14787C98-1906-4876-8E82-9209EE5B12FF}" destId="{B7AAF4E4-A9F4-467F-B7FF-FAD8D615D477}" srcOrd="0" destOrd="0" presId="urn:microsoft.com/office/officeart/2005/8/layout/vList2"/>
    <dgm:cxn modelId="{9D0E1FCF-6425-4335-A950-838D41A5DE11}" type="presOf" srcId="{2C134EAC-950B-40AC-8601-FA08F56CE631}" destId="{3E4A85C9-33A1-4119-914D-F0AC32E0E8B0}" srcOrd="0" destOrd="0" presId="urn:microsoft.com/office/officeart/2005/8/layout/vList2"/>
    <dgm:cxn modelId="{2D4F5BDE-5640-40D1-A39F-D83157451EDF}" srcId="{14787C98-1906-4876-8E82-9209EE5B12FF}" destId="{4DF832E8-5713-4F0A-A7E7-D6DFA9203F30}" srcOrd="1" destOrd="0" parTransId="{BF551EF2-B153-4B02-93D6-A039976807F9}" sibTransId="{0D6BF893-B66C-486A-9ACB-8E1597FC4A3F}"/>
    <dgm:cxn modelId="{515EF3DF-3070-4305-AB0F-560B4EDED20E}" type="presOf" srcId="{19C22960-AF93-40F6-845E-8B6490C86A6C}" destId="{68378773-3755-44F4-A435-0188BA8AFAB8}" srcOrd="0" destOrd="0" presId="urn:microsoft.com/office/officeart/2005/8/layout/vList2"/>
    <dgm:cxn modelId="{E23A2C0F-B3E4-42DF-B919-3317A4ED7F38}" type="presParOf" srcId="{D49EC216-BE96-49D1-9CD2-03936C1D2500}" destId="{3E4A85C9-33A1-4119-914D-F0AC32E0E8B0}" srcOrd="0" destOrd="0" presId="urn:microsoft.com/office/officeart/2005/8/layout/vList2"/>
    <dgm:cxn modelId="{474E87ED-9FB0-42E7-B8E4-2F07D97E52DC}" type="presParOf" srcId="{D49EC216-BE96-49D1-9CD2-03936C1D2500}" destId="{68378773-3755-44F4-A435-0188BA8AFAB8}" srcOrd="1" destOrd="0" presId="urn:microsoft.com/office/officeart/2005/8/layout/vList2"/>
    <dgm:cxn modelId="{9D580FA1-AD08-484A-8E08-75FAB3F9EDE3}" type="presParOf" srcId="{D49EC216-BE96-49D1-9CD2-03936C1D2500}" destId="{B7AAF4E4-A9F4-467F-B7FF-FAD8D615D477}" srcOrd="2" destOrd="0" presId="urn:microsoft.com/office/officeart/2005/8/layout/vList2"/>
    <dgm:cxn modelId="{FDE0C476-A965-48B1-8D45-A716366A9ECF}" type="presParOf" srcId="{D49EC216-BE96-49D1-9CD2-03936C1D2500}" destId="{E4FD9CFA-813E-4A4B-8415-DA648BE8320F}"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FF4625D-BB40-4365-B0A8-AD66C249B1B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2F00642-4128-4A9D-AFDB-42CA7B27D422}">
      <dgm:prSet/>
      <dgm:spPr/>
      <dgm:t>
        <a:bodyPr/>
        <a:lstStyle/>
        <a:p>
          <a:r>
            <a:rPr lang="en-US"/>
            <a:t>Automated tools, e.g. VirusTotal</a:t>
          </a:r>
        </a:p>
      </dgm:t>
    </dgm:pt>
    <dgm:pt modelId="{E1736D3F-C0CC-4726-A3C4-41B975DB919C}" type="parTrans" cxnId="{C617A831-5B02-4A3E-8633-A7D3B30170BD}">
      <dgm:prSet/>
      <dgm:spPr/>
      <dgm:t>
        <a:bodyPr/>
        <a:lstStyle/>
        <a:p>
          <a:endParaRPr lang="en-US"/>
        </a:p>
      </dgm:t>
    </dgm:pt>
    <dgm:pt modelId="{F1F8F7C3-7182-4733-9F96-FBF1762F8F9B}" type="sibTrans" cxnId="{C617A831-5B02-4A3E-8633-A7D3B30170BD}">
      <dgm:prSet/>
      <dgm:spPr/>
      <dgm:t>
        <a:bodyPr/>
        <a:lstStyle/>
        <a:p>
          <a:endParaRPr lang="en-US"/>
        </a:p>
      </dgm:t>
    </dgm:pt>
    <dgm:pt modelId="{D91AEB4E-1E90-4E54-A50A-770A14E4DDBA}">
      <dgm:prSet/>
      <dgm:spPr/>
      <dgm:t>
        <a:bodyPr/>
        <a:lstStyle/>
        <a:p>
          <a:r>
            <a:rPr lang="en-US"/>
            <a:t>Decompile APK with APKTool (</a:t>
          </a:r>
          <a:r>
            <a:rPr lang="en-US">
              <a:hlinkClick xmlns:r="http://schemas.openxmlformats.org/officeDocument/2006/relationships" r:id="rId1"/>
            </a:rPr>
            <a:t>https://ibotpeaches.github.io/Apktool/</a:t>
          </a:r>
          <a:r>
            <a:rPr lang="en-US"/>
            <a:t>)</a:t>
          </a:r>
        </a:p>
      </dgm:t>
    </dgm:pt>
    <dgm:pt modelId="{67CB4F10-56F9-473B-BB95-23FF49EC7345}" type="parTrans" cxnId="{A19116E1-A5E0-4B07-A56C-ECDC7BB1C526}">
      <dgm:prSet/>
      <dgm:spPr/>
      <dgm:t>
        <a:bodyPr/>
        <a:lstStyle/>
        <a:p>
          <a:endParaRPr lang="en-US"/>
        </a:p>
      </dgm:t>
    </dgm:pt>
    <dgm:pt modelId="{BE0D708C-98A4-4E28-A6C5-ED2E79DA61A4}" type="sibTrans" cxnId="{A19116E1-A5E0-4B07-A56C-ECDC7BB1C526}">
      <dgm:prSet/>
      <dgm:spPr/>
      <dgm:t>
        <a:bodyPr/>
        <a:lstStyle/>
        <a:p>
          <a:endParaRPr lang="en-US"/>
        </a:p>
      </dgm:t>
    </dgm:pt>
    <dgm:pt modelId="{36D70261-B075-4799-ADFB-542D339670DD}">
      <dgm:prSet/>
      <dgm:spPr/>
      <dgm:t>
        <a:bodyPr/>
        <a:lstStyle/>
        <a:p>
          <a:r>
            <a:rPr lang="en-US"/>
            <a:t>View, recompile, and sign code with Android Studio(IDE)  (</a:t>
          </a:r>
          <a:r>
            <a:rPr lang="en-US">
              <a:hlinkClick xmlns:r="http://schemas.openxmlformats.org/officeDocument/2006/relationships" r:id="rId2"/>
            </a:rPr>
            <a:t>https://developer.android.com/studio</a:t>
          </a:r>
          <a:r>
            <a:rPr lang="en-US"/>
            <a:t>)</a:t>
          </a:r>
        </a:p>
      </dgm:t>
    </dgm:pt>
    <dgm:pt modelId="{2F1B16AC-F384-42E1-B069-A26DC889866E}" type="parTrans" cxnId="{5D8F64A7-EF8D-419D-8E8C-14CDA96F53A5}">
      <dgm:prSet/>
      <dgm:spPr/>
      <dgm:t>
        <a:bodyPr/>
        <a:lstStyle/>
        <a:p>
          <a:endParaRPr lang="en-US"/>
        </a:p>
      </dgm:t>
    </dgm:pt>
    <dgm:pt modelId="{90ADC596-772D-400E-8206-41A2085A6A4B}" type="sibTrans" cxnId="{5D8F64A7-EF8D-419D-8E8C-14CDA96F53A5}">
      <dgm:prSet/>
      <dgm:spPr/>
      <dgm:t>
        <a:bodyPr/>
        <a:lstStyle/>
        <a:p>
          <a:endParaRPr lang="en-US"/>
        </a:p>
      </dgm:t>
    </dgm:pt>
    <dgm:pt modelId="{B91FCC88-4FDE-4FB6-828C-FD7CFADCF8AA}" type="pres">
      <dgm:prSet presAssocID="{6FF4625D-BB40-4365-B0A8-AD66C249B1B1}" presName="linear" presStyleCnt="0">
        <dgm:presLayoutVars>
          <dgm:animLvl val="lvl"/>
          <dgm:resizeHandles val="exact"/>
        </dgm:presLayoutVars>
      </dgm:prSet>
      <dgm:spPr/>
    </dgm:pt>
    <dgm:pt modelId="{C44D24E8-D1AC-46E5-81C7-8BCD4953DACA}" type="pres">
      <dgm:prSet presAssocID="{32F00642-4128-4A9D-AFDB-42CA7B27D422}" presName="parentText" presStyleLbl="node1" presStyleIdx="0" presStyleCnt="3">
        <dgm:presLayoutVars>
          <dgm:chMax val="0"/>
          <dgm:bulletEnabled val="1"/>
        </dgm:presLayoutVars>
      </dgm:prSet>
      <dgm:spPr/>
    </dgm:pt>
    <dgm:pt modelId="{5F190E19-5869-49D4-A12C-3FBADE1B094F}" type="pres">
      <dgm:prSet presAssocID="{F1F8F7C3-7182-4733-9F96-FBF1762F8F9B}" presName="spacer" presStyleCnt="0"/>
      <dgm:spPr/>
    </dgm:pt>
    <dgm:pt modelId="{1028A3B6-81E5-406D-8B61-3EBEEBA01D4A}" type="pres">
      <dgm:prSet presAssocID="{D91AEB4E-1E90-4E54-A50A-770A14E4DDBA}" presName="parentText" presStyleLbl="node1" presStyleIdx="1" presStyleCnt="3">
        <dgm:presLayoutVars>
          <dgm:chMax val="0"/>
          <dgm:bulletEnabled val="1"/>
        </dgm:presLayoutVars>
      </dgm:prSet>
      <dgm:spPr/>
    </dgm:pt>
    <dgm:pt modelId="{BABB0D02-DA44-4C26-B0B3-B2C9F7D41D4C}" type="pres">
      <dgm:prSet presAssocID="{BE0D708C-98A4-4E28-A6C5-ED2E79DA61A4}" presName="spacer" presStyleCnt="0"/>
      <dgm:spPr/>
    </dgm:pt>
    <dgm:pt modelId="{AF85A1EE-8DFB-4361-8A68-3ACADEAC56B3}" type="pres">
      <dgm:prSet presAssocID="{36D70261-B075-4799-ADFB-542D339670DD}" presName="parentText" presStyleLbl="node1" presStyleIdx="2" presStyleCnt="3">
        <dgm:presLayoutVars>
          <dgm:chMax val="0"/>
          <dgm:bulletEnabled val="1"/>
        </dgm:presLayoutVars>
      </dgm:prSet>
      <dgm:spPr/>
    </dgm:pt>
  </dgm:ptLst>
  <dgm:cxnLst>
    <dgm:cxn modelId="{C617A831-5B02-4A3E-8633-A7D3B30170BD}" srcId="{6FF4625D-BB40-4365-B0A8-AD66C249B1B1}" destId="{32F00642-4128-4A9D-AFDB-42CA7B27D422}" srcOrd="0" destOrd="0" parTransId="{E1736D3F-C0CC-4726-A3C4-41B975DB919C}" sibTransId="{F1F8F7C3-7182-4733-9F96-FBF1762F8F9B}"/>
    <dgm:cxn modelId="{506C2F37-508E-4CAB-9FF8-A9783183F54B}" type="presOf" srcId="{36D70261-B075-4799-ADFB-542D339670DD}" destId="{AF85A1EE-8DFB-4361-8A68-3ACADEAC56B3}" srcOrd="0" destOrd="0" presId="urn:microsoft.com/office/officeart/2005/8/layout/vList2"/>
    <dgm:cxn modelId="{498F7637-1084-443F-A9A3-6A639FCC73C7}" type="presOf" srcId="{6FF4625D-BB40-4365-B0A8-AD66C249B1B1}" destId="{B91FCC88-4FDE-4FB6-828C-FD7CFADCF8AA}" srcOrd="0" destOrd="0" presId="urn:microsoft.com/office/officeart/2005/8/layout/vList2"/>
    <dgm:cxn modelId="{3B8A4575-206E-40AE-AD79-C9A340991AC5}" type="presOf" srcId="{32F00642-4128-4A9D-AFDB-42CA7B27D422}" destId="{C44D24E8-D1AC-46E5-81C7-8BCD4953DACA}" srcOrd="0" destOrd="0" presId="urn:microsoft.com/office/officeart/2005/8/layout/vList2"/>
    <dgm:cxn modelId="{79593758-9218-4922-AD3B-DFDE0B4964EC}" type="presOf" srcId="{D91AEB4E-1E90-4E54-A50A-770A14E4DDBA}" destId="{1028A3B6-81E5-406D-8B61-3EBEEBA01D4A}" srcOrd="0" destOrd="0" presId="urn:microsoft.com/office/officeart/2005/8/layout/vList2"/>
    <dgm:cxn modelId="{5D8F64A7-EF8D-419D-8E8C-14CDA96F53A5}" srcId="{6FF4625D-BB40-4365-B0A8-AD66C249B1B1}" destId="{36D70261-B075-4799-ADFB-542D339670DD}" srcOrd="2" destOrd="0" parTransId="{2F1B16AC-F384-42E1-B069-A26DC889866E}" sibTransId="{90ADC596-772D-400E-8206-41A2085A6A4B}"/>
    <dgm:cxn modelId="{A19116E1-A5E0-4B07-A56C-ECDC7BB1C526}" srcId="{6FF4625D-BB40-4365-B0A8-AD66C249B1B1}" destId="{D91AEB4E-1E90-4E54-A50A-770A14E4DDBA}" srcOrd="1" destOrd="0" parTransId="{67CB4F10-56F9-473B-BB95-23FF49EC7345}" sibTransId="{BE0D708C-98A4-4E28-A6C5-ED2E79DA61A4}"/>
    <dgm:cxn modelId="{6580B9CF-B59C-4A7E-ADA8-62527A8D7BC8}" type="presParOf" srcId="{B91FCC88-4FDE-4FB6-828C-FD7CFADCF8AA}" destId="{C44D24E8-D1AC-46E5-81C7-8BCD4953DACA}" srcOrd="0" destOrd="0" presId="urn:microsoft.com/office/officeart/2005/8/layout/vList2"/>
    <dgm:cxn modelId="{645D7CC5-AAEC-497A-823D-5687C00708BF}" type="presParOf" srcId="{B91FCC88-4FDE-4FB6-828C-FD7CFADCF8AA}" destId="{5F190E19-5869-49D4-A12C-3FBADE1B094F}" srcOrd="1" destOrd="0" presId="urn:microsoft.com/office/officeart/2005/8/layout/vList2"/>
    <dgm:cxn modelId="{673C8AE1-17B4-42D4-B8F1-1873D5C69677}" type="presParOf" srcId="{B91FCC88-4FDE-4FB6-828C-FD7CFADCF8AA}" destId="{1028A3B6-81E5-406D-8B61-3EBEEBA01D4A}" srcOrd="2" destOrd="0" presId="urn:microsoft.com/office/officeart/2005/8/layout/vList2"/>
    <dgm:cxn modelId="{124C7E77-B56C-4F6D-A716-814C4DC5482B}" type="presParOf" srcId="{B91FCC88-4FDE-4FB6-828C-FD7CFADCF8AA}" destId="{BABB0D02-DA44-4C26-B0B3-B2C9F7D41D4C}" srcOrd="3" destOrd="0" presId="urn:microsoft.com/office/officeart/2005/8/layout/vList2"/>
    <dgm:cxn modelId="{9E92A37F-A5DF-4B4F-AE87-6B7C57D6AAB9}" type="presParOf" srcId="{B91FCC88-4FDE-4FB6-828C-FD7CFADCF8AA}" destId="{AF85A1EE-8DFB-4361-8A68-3ACADEAC56B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382986C-4B88-4348-8A15-D47F105E2F7E}"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44DE45C-7144-4ECF-9477-80CC15E1C747}">
      <dgm:prSet/>
      <dgm:spPr/>
      <dgm:t>
        <a:bodyPr/>
        <a:lstStyle/>
        <a:p>
          <a:r>
            <a:rPr lang="en-US"/>
            <a:t>Manifest (AndroidManifest.xml)</a:t>
          </a:r>
        </a:p>
      </dgm:t>
    </dgm:pt>
    <dgm:pt modelId="{23E830C6-59CB-4A80-A791-9EF85F188E8F}" type="parTrans" cxnId="{B24471E7-6CAB-4B7A-94D6-2B679B1EDF47}">
      <dgm:prSet/>
      <dgm:spPr/>
      <dgm:t>
        <a:bodyPr/>
        <a:lstStyle/>
        <a:p>
          <a:endParaRPr lang="en-US"/>
        </a:p>
      </dgm:t>
    </dgm:pt>
    <dgm:pt modelId="{C9C7C9C7-14B6-4886-A7A1-BF79EC0370ED}" type="sibTrans" cxnId="{B24471E7-6CAB-4B7A-94D6-2B679B1EDF47}">
      <dgm:prSet/>
      <dgm:spPr/>
      <dgm:t>
        <a:bodyPr/>
        <a:lstStyle/>
        <a:p>
          <a:endParaRPr lang="en-US"/>
        </a:p>
      </dgm:t>
    </dgm:pt>
    <dgm:pt modelId="{BFCA511A-794A-42B2-B89D-41BC5FA17C41}">
      <dgm:prSet/>
      <dgm:spPr/>
      <dgm:t>
        <a:bodyPr/>
        <a:lstStyle/>
        <a:p>
          <a:r>
            <a:rPr lang="en-US"/>
            <a:t>Package name and appID</a:t>
          </a:r>
        </a:p>
      </dgm:t>
    </dgm:pt>
    <dgm:pt modelId="{D70FDE42-ADA1-40F7-A408-B1A7CEC1DA9D}" type="parTrans" cxnId="{D978F230-58DF-4A9B-A454-84ABC2121CD8}">
      <dgm:prSet/>
      <dgm:spPr/>
      <dgm:t>
        <a:bodyPr/>
        <a:lstStyle/>
        <a:p>
          <a:endParaRPr lang="en-US"/>
        </a:p>
      </dgm:t>
    </dgm:pt>
    <dgm:pt modelId="{98CA9248-8808-409A-9456-3F8362FF365A}" type="sibTrans" cxnId="{D978F230-58DF-4A9B-A454-84ABC2121CD8}">
      <dgm:prSet/>
      <dgm:spPr/>
      <dgm:t>
        <a:bodyPr/>
        <a:lstStyle/>
        <a:p>
          <a:endParaRPr lang="en-US"/>
        </a:p>
      </dgm:t>
    </dgm:pt>
    <dgm:pt modelId="{A6303FE5-CB33-46F4-B4F1-733248BC9763}">
      <dgm:prSet/>
      <dgm:spPr/>
      <dgm:t>
        <a:bodyPr/>
        <a:lstStyle/>
        <a:p>
          <a:r>
            <a:rPr lang="en-US"/>
            <a:t>Components</a:t>
          </a:r>
        </a:p>
      </dgm:t>
    </dgm:pt>
    <dgm:pt modelId="{4BBFF117-2FF3-4EBB-B126-FCC8C90CE41D}" type="parTrans" cxnId="{A254E2C1-28D3-424D-B2DE-D9B1805E1F88}">
      <dgm:prSet/>
      <dgm:spPr/>
      <dgm:t>
        <a:bodyPr/>
        <a:lstStyle/>
        <a:p>
          <a:endParaRPr lang="en-US"/>
        </a:p>
      </dgm:t>
    </dgm:pt>
    <dgm:pt modelId="{D5C92BFA-C591-4758-B54A-4E4A835003BC}" type="sibTrans" cxnId="{A254E2C1-28D3-424D-B2DE-D9B1805E1F88}">
      <dgm:prSet/>
      <dgm:spPr/>
      <dgm:t>
        <a:bodyPr/>
        <a:lstStyle/>
        <a:p>
          <a:endParaRPr lang="en-US"/>
        </a:p>
      </dgm:t>
    </dgm:pt>
    <dgm:pt modelId="{7969C498-9DAB-4014-8F08-B0EB093B65D3}">
      <dgm:prSet/>
      <dgm:spPr/>
      <dgm:t>
        <a:bodyPr/>
        <a:lstStyle/>
        <a:p>
          <a:r>
            <a:rPr lang="en-US"/>
            <a:t>Permissions</a:t>
          </a:r>
        </a:p>
      </dgm:t>
    </dgm:pt>
    <dgm:pt modelId="{F318FAA7-9C46-4E97-A200-B3AEF18336A5}" type="parTrans" cxnId="{B45B9301-AAFA-4423-8231-BF139256E082}">
      <dgm:prSet/>
      <dgm:spPr/>
      <dgm:t>
        <a:bodyPr/>
        <a:lstStyle/>
        <a:p>
          <a:endParaRPr lang="en-US"/>
        </a:p>
      </dgm:t>
    </dgm:pt>
    <dgm:pt modelId="{3A3030CF-060B-44A7-B656-A681D9876957}" type="sibTrans" cxnId="{B45B9301-AAFA-4423-8231-BF139256E082}">
      <dgm:prSet/>
      <dgm:spPr/>
      <dgm:t>
        <a:bodyPr/>
        <a:lstStyle/>
        <a:p>
          <a:endParaRPr lang="en-US"/>
        </a:p>
      </dgm:t>
    </dgm:pt>
    <dgm:pt modelId="{3CF79753-092F-4CA5-ACEF-B117B0E5EC12}">
      <dgm:prSet/>
      <dgm:spPr/>
      <dgm:t>
        <a:bodyPr/>
        <a:lstStyle/>
        <a:p>
          <a:r>
            <a:rPr lang="en-US"/>
            <a:t>Hardware and software components required by app</a:t>
          </a:r>
        </a:p>
      </dgm:t>
    </dgm:pt>
    <dgm:pt modelId="{EE8641FB-F24A-443D-A0C4-9159CFD50013}" type="parTrans" cxnId="{2F098B96-171B-4D09-AC71-8F410515B70C}">
      <dgm:prSet/>
      <dgm:spPr/>
      <dgm:t>
        <a:bodyPr/>
        <a:lstStyle/>
        <a:p>
          <a:endParaRPr lang="en-US"/>
        </a:p>
      </dgm:t>
    </dgm:pt>
    <dgm:pt modelId="{B75AF64D-1DFF-4C4E-886C-55ABB44D35F5}" type="sibTrans" cxnId="{2F098B96-171B-4D09-AC71-8F410515B70C}">
      <dgm:prSet/>
      <dgm:spPr/>
      <dgm:t>
        <a:bodyPr/>
        <a:lstStyle/>
        <a:p>
          <a:endParaRPr lang="en-US"/>
        </a:p>
      </dgm:t>
    </dgm:pt>
    <dgm:pt modelId="{7BEF9D6B-D113-4084-B1E2-F6E4F4A33B63}">
      <dgm:prSet/>
      <dgm:spPr/>
      <dgm:t>
        <a:bodyPr/>
        <a:lstStyle/>
        <a:p>
          <a:r>
            <a:rPr lang="en-US"/>
            <a:t>Interesting strings</a:t>
          </a:r>
        </a:p>
      </dgm:t>
    </dgm:pt>
    <dgm:pt modelId="{4925AFB8-07F7-410A-A545-C69137422C5A}" type="parTrans" cxnId="{58C12D51-40A2-43BF-AD47-5DDAE69F162C}">
      <dgm:prSet/>
      <dgm:spPr/>
      <dgm:t>
        <a:bodyPr/>
        <a:lstStyle/>
        <a:p>
          <a:endParaRPr lang="en-US"/>
        </a:p>
      </dgm:t>
    </dgm:pt>
    <dgm:pt modelId="{3D645F4A-3E45-4E76-9B4B-8144496A36CA}" type="sibTrans" cxnId="{58C12D51-40A2-43BF-AD47-5DDAE69F162C}">
      <dgm:prSet/>
      <dgm:spPr/>
      <dgm:t>
        <a:bodyPr/>
        <a:lstStyle/>
        <a:p>
          <a:endParaRPr lang="en-US"/>
        </a:p>
      </dgm:t>
    </dgm:pt>
    <dgm:pt modelId="{6FB3A500-F14F-4078-A28D-96ED26653BAA}">
      <dgm:prSet/>
      <dgm:spPr/>
      <dgm:t>
        <a:bodyPr/>
        <a:lstStyle/>
        <a:p>
          <a:r>
            <a:rPr lang="en-US"/>
            <a:t>Advertising IDs</a:t>
          </a:r>
        </a:p>
      </dgm:t>
    </dgm:pt>
    <dgm:pt modelId="{1A3748E4-B5F2-441F-BB4F-352FD9CCFF69}" type="parTrans" cxnId="{E523C1C4-0B5E-4233-875B-F2EF570BF081}">
      <dgm:prSet/>
      <dgm:spPr/>
      <dgm:t>
        <a:bodyPr/>
        <a:lstStyle/>
        <a:p>
          <a:endParaRPr lang="en-US"/>
        </a:p>
      </dgm:t>
    </dgm:pt>
    <dgm:pt modelId="{F809CE27-941C-4CDF-9195-6FB6A7E5D30F}" type="sibTrans" cxnId="{E523C1C4-0B5E-4233-875B-F2EF570BF081}">
      <dgm:prSet/>
      <dgm:spPr/>
      <dgm:t>
        <a:bodyPr/>
        <a:lstStyle/>
        <a:p>
          <a:endParaRPr lang="en-US"/>
        </a:p>
      </dgm:t>
    </dgm:pt>
    <dgm:pt modelId="{8FAFE498-B47F-47CB-ADFD-AABB4619EEB5}">
      <dgm:prSet/>
      <dgm:spPr/>
      <dgm:t>
        <a:bodyPr/>
        <a:lstStyle/>
        <a:p>
          <a:r>
            <a:rPr lang="en-US"/>
            <a:t>URLs</a:t>
          </a:r>
        </a:p>
      </dgm:t>
    </dgm:pt>
    <dgm:pt modelId="{7189CA5A-5D1B-405A-A389-A946CAEA269E}" type="parTrans" cxnId="{8FEE8855-9455-42DC-A16F-8438EB4F4C10}">
      <dgm:prSet/>
      <dgm:spPr/>
      <dgm:t>
        <a:bodyPr/>
        <a:lstStyle/>
        <a:p>
          <a:endParaRPr lang="en-US"/>
        </a:p>
      </dgm:t>
    </dgm:pt>
    <dgm:pt modelId="{AB96555C-521F-4449-B077-4BAA74454B2B}" type="sibTrans" cxnId="{8FEE8855-9455-42DC-A16F-8438EB4F4C10}">
      <dgm:prSet/>
      <dgm:spPr/>
      <dgm:t>
        <a:bodyPr/>
        <a:lstStyle/>
        <a:p>
          <a:endParaRPr lang="en-US"/>
        </a:p>
      </dgm:t>
    </dgm:pt>
    <dgm:pt modelId="{046C6858-854F-43B4-A70A-9104FCD23E3F}">
      <dgm:prSet/>
      <dgm:spPr/>
      <dgm:t>
        <a:bodyPr/>
        <a:lstStyle/>
        <a:p>
          <a:r>
            <a:rPr lang="en-US"/>
            <a:t>External libraries</a:t>
          </a:r>
        </a:p>
      </dgm:t>
    </dgm:pt>
    <dgm:pt modelId="{033BB0A3-3C3B-4D56-BDE5-704CE9E71FE0}" type="parTrans" cxnId="{E756544F-A818-4EFF-9CE0-C07199053D15}">
      <dgm:prSet/>
      <dgm:spPr/>
      <dgm:t>
        <a:bodyPr/>
        <a:lstStyle/>
        <a:p>
          <a:endParaRPr lang="en-US"/>
        </a:p>
      </dgm:t>
    </dgm:pt>
    <dgm:pt modelId="{358E0DAA-F502-4303-A378-03F20118E30B}" type="sibTrans" cxnId="{E756544F-A818-4EFF-9CE0-C07199053D15}">
      <dgm:prSet/>
      <dgm:spPr/>
      <dgm:t>
        <a:bodyPr/>
        <a:lstStyle/>
        <a:p>
          <a:endParaRPr lang="en-US"/>
        </a:p>
      </dgm:t>
    </dgm:pt>
    <dgm:pt modelId="{7D6080F8-9974-4EBA-94CA-D5705E2AA054}" type="pres">
      <dgm:prSet presAssocID="{1382986C-4B88-4348-8A15-D47F105E2F7E}" presName="linear" presStyleCnt="0">
        <dgm:presLayoutVars>
          <dgm:animLvl val="lvl"/>
          <dgm:resizeHandles val="exact"/>
        </dgm:presLayoutVars>
      </dgm:prSet>
      <dgm:spPr/>
    </dgm:pt>
    <dgm:pt modelId="{3623E9B2-ECB7-4D36-8552-A19BE9A8D4E1}" type="pres">
      <dgm:prSet presAssocID="{B44DE45C-7144-4ECF-9477-80CC15E1C747}" presName="parentText" presStyleLbl="node1" presStyleIdx="0" presStyleCnt="3">
        <dgm:presLayoutVars>
          <dgm:chMax val="0"/>
          <dgm:bulletEnabled val="1"/>
        </dgm:presLayoutVars>
      </dgm:prSet>
      <dgm:spPr/>
    </dgm:pt>
    <dgm:pt modelId="{8F76DFF3-0B44-4678-B297-1CD88FD0FE21}" type="pres">
      <dgm:prSet presAssocID="{B44DE45C-7144-4ECF-9477-80CC15E1C747}" presName="childText" presStyleLbl="revTx" presStyleIdx="0" presStyleCnt="2">
        <dgm:presLayoutVars>
          <dgm:bulletEnabled val="1"/>
        </dgm:presLayoutVars>
      </dgm:prSet>
      <dgm:spPr/>
    </dgm:pt>
    <dgm:pt modelId="{8B146535-2524-486F-A9DA-BF7CC6336487}" type="pres">
      <dgm:prSet presAssocID="{7BEF9D6B-D113-4084-B1E2-F6E4F4A33B63}" presName="parentText" presStyleLbl="node1" presStyleIdx="1" presStyleCnt="3">
        <dgm:presLayoutVars>
          <dgm:chMax val="0"/>
          <dgm:bulletEnabled val="1"/>
        </dgm:presLayoutVars>
      </dgm:prSet>
      <dgm:spPr/>
    </dgm:pt>
    <dgm:pt modelId="{19571FF0-4522-408A-AD91-82A9198C9F18}" type="pres">
      <dgm:prSet presAssocID="{7BEF9D6B-D113-4084-B1E2-F6E4F4A33B63}" presName="childText" presStyleLbl="revTx" presStyleIdx="1" presStyleCnt="2">
        <dgm:presLayoutVars>
          <dgm:bulletEnabled val="1"/>
        </dgm:presLayoutVars>
      </dgm:prSet>
      <dgm:spPr/>
    </dgm:pt>
    <dgm:pt modelId="{19C1AA99-4C16-413F-886B-D33495AB1A54}" type="pres">
      <dgm:prSet presAssocID="{046C6858-854F-43B4-A70A-9104FCD23E3F}" presName="parentText" presStyleLbl="node1" presStyleIdx="2" presStyleCnt="3">
        <dgm:presLayoutVars>
          <dgm:chMax val="0"/>
          <dgm:bulletEnabled val="1"/>
        </dgm:presLayoutVars>
      </dgm:prSet>
      <dgm:spPr/>
    </dgm:pt>
  </dgm:ptLst>
  <dgm:cxnLst>
    <dgm:cxn modelId="{B45B9301-AAFA-4423-8231-BF139256E082}" srcId="{B44DE45C-7144-4ECF-9477-80CC15E1C747}" destId="{7969C498-9DAB-4014-8F08-B0EB093B65D3}" srcOrd="2" destOrd="0" parTransId="{F318FAA7-9C46-4E97-A200-B3AEF18336A5}" sibTransId="{3A3030CF-060B-44A7-B656-A681D9876957}"/>
    <dgm:cxn modelId="{2CEA1805-2CAA-4E08-898E-72623007CCB0}" type="presOf" srcId="{7969C498-9DAB-4014-8F08-B0EB093B65D3}" destId="{8F76DFF3-0B44-4678-B297-1CD88FD0FE21}" srcOrd="0" destOrd="2" presId="urn:microsoft.com/office/officeart/2005/8/layout/vList2"/>
    <dgm:cxn modelId="{D978F230-58DF-4A9B-A454-84ABC2121CD8}" srcId="{B44DE45C-7144-4ECF-9477-80CC15E1C747}" destId="{BFCA511A-794A-42B2-B89D-41BC5FA17C41}" srcOrd="0" destOrd="0" parTransId="{D70FDE42-ADA1-40F7-A408-B1A7CEC1DA9D}" sibTransId="{98CA9248-8808-409A-9456-3F8362FF365A}"/>
    <dgm:cxn modelId="{30801E38-538A-45C7-9911-0200077334B9}" type="presOf" srcId="{6FB3A500-F14F-4078-A28D-96ED26653BAA}" destId="{19571FF0-4522-408A-AD91-82A9198C9F18}" srcOrd="0" destOrd="0" presId="urn:microsoft.com/office/officeart/2005/8/layout/vList2"/>
    <dgm:cxn modelId="{CC81F83A-2D5C-41BE-BF7F-0695D9062FEB}" type="presOf" srcId="{B44DE45C-7144-4ECF-9477-80CC15E1C747}" destId="{3623E9B2-ECB7-4D36-8552-A19BE9A8D4E1}" srcOrd="0" destOrd="0" presId="urn:microsoft.com/office/officeart/2005/8/layout/vList2"/>
    <dgm:cxn modelId="{C3D50C5D-6C33-4877-96C0-2810CDAE4739}" type="presOf" srcId="{1382986C-4B88-4348-8A15-D47F105E2F7E}" destId="{7D6080F8-9974-4EBA-94CA-D5705E2AA054}" srcOrd="0" destOrd="0" presId="urn:microsoft.com/office/officeart/2005/8/layout/vList2"/>
    <dgm:cxn modelId="{1DA3B866-556C-4399-B8B0-B26EF6345CDD}" type="presOf" srcId="{7BEF9D6B-D113-4084-B1E2-F6E4F4A33B63}" destId="{8B146535-2524-486F-A9DA-BF7CC6336487}" srcOrd="0" destOrd="0" presId="urn:microsoft.com/office/officeart/2005/8/layout/vList2"/>
    <dgm:cxn modelId="{E756544F-A818-4EFF-9CE0-C07199053D15}" srcId="{1382986C-4B88-4348-8A15-D47F105E2F7E}" destId="{046C6858-854F-43B4-A70A-9104FCD23E3F}" srcOrd="2" destOrd="0" parTransId="{033BB0A3-3C3B-4D56-BDE5-704CE9E71FE0}" sibTransId="{358E0DAA-F502-4303-A378-03F20118E30B}"/>
    <dgm:cxn modelId="{58C12D51-40A2-43BF-AD47-5DDAE69F162C}" srcId="{1382986C-4B88-4348-8A15-D47F105E2F7E}" destId="{7BEF9D6B-D113-4084-B1E2-F6E4F4A33B63}" srcOrd="1" destOrd="0" parTransId="{4925AFB8-07F7-410A-A545-C69137422C5A}" sibTransId="{3D645F4A-3E45-4E76-9B4B-8144496A36CA}"/>
    <dgm:cxn modelId="{8FEE8855-9455-42DC-A16F-8438EB4F4C10}" srcId="{7BEF9D6B-D113-4084-B1E2-F6E4F4A33B63}" destId="{8FAFE498-B47F-47CB-ADFD-AABB4619EEB5}" srcOrd="1" destOrd="0" parTransId="{7189CA5A-5D1B-405A-A389-A946CAEA269E}" sibTransId="{AB96555C-521F-4449-B077-4BAA74454B2B}"/>
    <dgm:cxn modelId="{1395247A-ACCF-4EFB-862B-4AB7177345A0}" type="presOf" srcId="{BFCA511A-794A-42B2-B89D-41BC5FA17C41}" destId="{8F76DFF3-0B44-4678-B297-1CD88FD0FE21}" srcOrd="0" destOrd="0" presId="urn:microsoft.com/office/officeart/2005/8/layout/vList2"/>
    <dgm:cxn modelId="{2F098B96-171B-4D09-AC71-8F410515B70C}" srcId="{B44DE45C-7144-4ECF-9477-80CC15E1C747}" destId="{3CF79753-092F-4CA5-ACEF-B117B0E5EC12}" srcOrd="3" destOrd="0" parTransId="{EE8641FB-F24A-443D-A0C4-9159CFD50013}" sibTransId="{B75AF64D-1DFF-4C4E-886C-55ABB44D35F5}"/>
    <dgm:cxn modelId="{94883BAE-706D-497A-B265-267A2DF73DFE}" type="presOf" srcId="{8FAFE498-B47F-47CB-ADFD-AABB4619EEB5}" destId="{19571FF0-4522-408A-AD91-82A9198C9F18}" srcOrd="0" destOrd="1" presId="urn:microsoft.com/office/officeart/2005/8/layout/vList2"/>
    <dgm:cxn modelId="{A254E2C1-28D3-424D-B2DE-D9B1805E1F88}" srcId="{B44DE45C-7144-4ECF-9477-80CC15E1C747}" destId="{A6303FE5-CB33-46F4-B4F1-733248BC9763}" srcOrd="1" destOrd="0" parTransId="{4BBFF117-2FF3-4EBB-B126-FCC8C90CE41D}" sibTransId="{D5C92BFA-C591-4758-B54A-4E4A835003BC}"/>
    <dgm:cxn modelId="{16ADEEC3-17A6-4BDD-91BF-B98516E381E2}" type="presOf" srcId="{A6303FE5-CB33-46F4-B4F1-733248BC9763}" destId="{8F76DFF3-0B44-4678-B297-1CD88FD0FE21}" srcOrd="0" destOrd="1" presId="urn:microsoft.com/office/officeart/2005/8/layout/vList2"/>
    <dgm:cxn modelId="{E523C1C4-0B5E-4233-875B-F2EF570BF081}" srcId="{7BEF9D6B-D113-4084-B1E2-F6E4F4A33B63}" destId="{6FB3A500-F14F-4078-A28D-96ED26653BAA}" srcOrd="0" destOrd="0" parTransId="{1A3748E4-B5F2-441F-BB4F-352FD9CCFF69}" sibTransId="{F809CE27-941C-4CDF-9195-6FB6A7E5D30F}"/>
    <dgm:cxn modelId="{221428C5-9282-4FD0-93D3-362315B1B58E}" type="presOf" srcId="{3CF79753-092F-4CA5-ACEF-B117B0E5EC12}" destId="{8F76DFF3-0B44-4678-B297-1CD88FD0FE21}" srcOrd="0" destOrd="3" presId="urn:microsoft.com/office/officeart/2005/8/layout/vList2"/>
    <dgm:cxn modelId="{CE3ECDDC-A079-46C6-ABA7-BFC1C93DE258}" type="presOf" srcId="{046C6858-854F-43B4-A70A-9104FCD23E3F}" destId="{19C1AA99-4C16-413F-886B-D33495AB1A54}" srcOrd="0" destOrd="0" presId="urn:microsoft.com/office/officeart/2005/8/layout/vList2"/>
    <dgm:cxn modelId="{B24471E7-6CAB-4B7A-94D6-2B679B1EDF47}" srcId="{1382986C-4B88-4348-8A15-D47F105E2F7E}" destId="{B44DE45C-7144-4ECF-9477-80CC15E1C747}" srcOrd="0" destOrd="0" parTransId="{23E830C6-59CB-4A80-A791-9EF85F188E8F}" sibTransId="{C9C7C9C7-14B6-4886-A7A1-BF79EC0370ED}"/>
    <dgm:cxn modelId="{FA2A8FDA-86A3-447D-8B57-BDDA76F28D8B}" type="presParOf" srcId="{7D6080F8-9974-4EBA-94CA-D5705E2AA054}" destId="{3623E9B2-ECB7-4D36-8552-A19BE9A8D4E1}" srcOrd="0" destOrd="0" presId="urn:microsoft.com/office/officeart/2005/8/layout/vList2"/>
    <dgm:cxn modelId="{6C569BC8-B9EE-4221-89C0-34908DFFC401}" type="presParOf" srcId="{7D6080F8-9974-4EBA-94CA-D5705E2AA054}" destId="{8F76DFF3-0B44-4678-B297-1CD88FD0FE21}" srcOrd="1" destOrd="0" presId="urn:microsoft.com/office/officeart/2005/8/layout/vList2"/>
    <dgm:cxn modelId="{15878885-4BDF-44E2-9ACE-21D68B1E2317}" type="presParOf" srcId="{7D6080F8-9974-4EBA-94CA-D5705E2AA054}" destId="{8B146535-2524-486F-A9DA-BF7CC6336487}" srcOrd="2" destOrd="0" presId="urn:microsoft.com/office/officeart/2005/8/layout/vList2"/>
    <dgm:cxn modelId="{45D414C5-25BF-4EAF-B018-A2F7B50AF5D6}" type="presParOf" srcId="{7D6080F8-9974-4EBA-94CA-D5705E2AA054}" destId="{19571FF0-4522-408A-AD91-82A9198C9F18}" srcOrd="3" destOrd="0" presId="urn:microsoft.com/office/officeart/2005/8/layout/vList2"/>
    <dgm:cxn modelId="{F1B8DFB8-E346-4955-A3DF-9128EA4D1DCD}" type="presParOf" srcId="{7D6080F8-9974-4EBA-94CA-D5705E2AA054}" destId="{19C1AA99-4C16-413F-886B-D33495AB1A5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19C6D52-D87B-49B5-B08F-224F7A50E5C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5F8E9294-FA52-48E1-AD8C-B54FE0AD63F1}">
      <dgm:prSet/>
      <dgm:spPr/>
      <dgm:t>
        <a:bodyPr/>
        <a:lstStyle/>
        <a:p>
          <a:r>
            <a:rPr lang="en-US" dirty="0"/>
            <a:t>Common approaches are OAuth, OpenID Connect (OIDC), and Security Assertion Markup Language (SAML)</a:t>
          </a:r>
        </a:p>
      </dgm:t>
    </dgm:pt>
    <dgm:pt modelId="{8A109653-DB0A-4A16-81F8-902974AB278D}" type="parTrans" cxnId="{F6A76D12-0000-44D1-B346-727E5D14F391}">
      <dgm:prSet/>
      <dgm:spPr/>
      <dgm:t>
        <a:bodyPr/>
        <a:lstStyle/>
        <a:p>
          <a:endParaRPr lang="en-US"/>
        </a:p>
      </dgm:t>
    </dgm:pt>
    <dgm:pt modelId="{3DF97029-1432-4434-B6D7-1D15DC45318C}" type="sibTrans" cxnId="{F6A76D12-0000-44D1-B346-727E5D14F391}">
      <dgm:prSet/>
      <dgm:spPr/>
      <dgm:t>
        <a:bodyPr/>
        <a:lstStyle/>
        <a:p>
          <a:endParaRPr lang="en-US"/>
        </a:p>
      </dgm:t>
    </dgm:pt>
    <dgm:pt modelId="{A4016287-F7ED-4D3E-B7A3-7CB9ACABFC34}">
      <dgm:prSet/>
      <dgm:spPr/>
      <dgm:t>
        <a:bodyPr/>
        <a:lstStyle/>
        <a:p>
          <a:r>
            <a:rPr lang="en-US" dirty="0"/>
            <a:t>With Android apps, Google and Facebook are often used as the Identity Provider (</a:t>
          </a:r>
          <a:r>
            <a:rPr lang="en-US" dirty="0" err="1"/>
            <a:t>IdP</a:t>
          </a:r>
          <a:r>
            <a:rPr lang="en-US" dirty="0"/>
            <a:t>).  The application itself is called the Service Provider (SP)</a:t>
          </a:r>
        </a:p>
      </dgm:t>
    </dgm:pt>
    <dgm:pt modelId="{669CFDDC-69AF-4D52-B55F-7A067DCE253C}" type="parTrans" cxnId="{73080564-E6AB-425C-B54D-928289D361A5}">
      <dgm:prSet/>
      <dgm:spPr/>
      <dgm:t>
        <a:bodyPr/>
        <a:lstStyle/>
        <a:p>
          <a:endParaRPr lang="en-US"/>
        </a:p>
      </dgm:t>
    </dgm:pt>
    <dgm:pt modelId="{5367CCF2-7A14-428A-A9B5-2FF7FB2A245D}" type="sibTrans" cxnId="{73080564-E6AB-425C-B54D-928289D361A5}">
      <dgm:prSet/>
      <dgm:spPr/>
      <dgm:t>
        <a:bodyPr/>
        <a:lstStyle/>
        <a:p>
          <a:endParaRPr lang="en-US"/>
        </a:p>
      </dgm:t>
    </dgm:pt>
    <dgm:pt modelId="{779C5E07-980C-4EF8-AD8B-120B1E3A3BC7}">
      <dgm:prSet/>
      <dgm:spPr/>
      <dgm:t>
        <a:bodyPr/>
        <a:lstStyle/>
        <a:p>
          <a:r>
            <a:rPr lang="en-US" dirty="0"/>
            <a:t>The </a:t>
          </a:r>
          <a:r>
            <a:rPr lang="en-US" dirty="0" err="1"/>
            <a:t>IdP</a:t>
          </a:r>
          <a:r>
            <a:rPr lang="en-US" dirty="0"/>
            <a:t> can send user information as part of the login process (e.g., Facebook prompting for permission to send data)</a:t>
          </a:r>
        </a:p>
      </dgm:t>
    </dgm:pt>
    <dgm:pt modelId="{0EE2C061-9D90-48B8-8D9C-696E4B4B0FD0}" type="parTrans" cxnId="{C02CD5AD-EF18-4686-8B31-BFDCF0055E7C}">
      <dgm:prSet/>
      <dgm:spPr/>
      <dgm:t>
        <a:bodyPr/>
        <a:lstStyle/>
        <a:p>
          <a:endParaRPr lang="en-US"/>
        </a:p>
      </dgm:t>
    </dgm:pt>
    <dgm:pt modelId="{7E2EBFF1-6163-41AD-ACD8-FE78EC7B879D}" type="sibTrans" cxnId="{C02CD5AD-EF18-4686-8B31-BFDCF0055E7C}">
      <dgm:prSet/>
      <dgm:spPr/>
      <dgm:t>
        <a:bodyPr/>
        <a:lstStyle/>
        <a:p>
          <a:endParaRPr lang="en-US"/>
        </a:p>
      </dgm:t>
    </dgm:pt>
    <dgm:pt modelId="{165ECA8C-1EAE-49AE-A5A6-A56FE40086D7}" type="pres">
      <dgm:prSet presAssocID="{819C6D52-D87B-49B5-B08F-224F7A50E5C0}" presName="linear" presStyleCnt="0">
        <dgm:presLayoutVars>
          <dgm:animLvl val="lvl"/>
          <dgm:resizeHandles val="exact"/>
        </dgm:presLayoutVars>
      </dgm:prSet>
      <dgm:spPr/>
    </dgm:pt>
    <dgm:pt modelId="{2824D95C-00FC-4B77-B1E6-20E6379803E9}" type="pres">
      <dgm:prSet presAssocID="{5F8E9294-FA52-48E1-AD8C-B54FE0AD63F1}" presName="parentText" presStyleLbl="node1" presStyleIdx="0" presStyleCnt="3">
        <dgm:presLayoutVars>
          <dgm:chMax val="0"/>
          <dgm:bulletEnabled val="1"/>
        </dgm:presLayoutVars>
      </dgm:prSet>
      <dgm:spPr/>
    </dgm:pt>
    <dgm:pt modelId="{D7B6845E-F9E0-4424-A5EB-BAB4F048D1F6}" type="pres">
      <dgm:prSet presAssocID="{3DF97029-1432-4434-B6D7-1D15DC45318C}" presName="spacer" presStyleCnt="0"/>
      <dgm:spPr/>
    </dgm:pt>
    <dgm:pt modelId="{BA14AD4A-7BA4-4617-9A5C-DB0D3BBE82CD}" type="pres">
      <dgm:prSet presAssocID="{A4016287-F7ED-4D3E-B7A3-7CB9ACABFC34}" presName="parentText" presStyleLbl="node1" presStyleIdx="1" presStyleCnt="3">
        <dgm:presLayoutVars>
          <dgm:chMax val="0"/>
          <dgm:bulletEnabled val="1"/>
        </dgm:presLayoutVars>
      </dgm:prSet>
      <dgm:spPr/>
    </dgm:pt>
    <dgm:pt modelId="{FB939090-E69F-4140-BF73-91D3D7E6A1CA}" type="pres">
      <dgm:prSet presAssocID="{5367CCF2-7A14-428A-A9B5-2FF7FB2A245D}" presName="spacer" presStyleCnt="0"/>
      <dgm:spPr/>
    </dgm:pt>
    <dgm:pt modelId="{E6E86576-4213-4546-B461-8D6F526F4F03}" type="pres">
      <dgm:prSet presAssocID="{779C5E07-980C-4EF8-AD8B-120B1E3A3BC7}" presName="parentText" presStyleLbl="node1" presStyleIdx="2" presStyleCnt="3">
        <dgm:presLayoutVars>
          <dgm:chMax val="0"/>
          <dgm:bulletEnabled val="1"/>
        </dgm:presLayoutVars>
      </dgm:prSet>
      <dgm:spPr/>
    </dgm:pt>
  </dgm:ptLst>
  <dgm:cxnLst>
    <dgm:cxn modelId="{7CDB5E04-C557-4D54-8FBB-2FEF6404EC9C}" type="presOf" srcId="{819C6D52-D87B-49B5-B08F-224F7A50E5C0}" destId="{165ECA8C-1EAE-49AE-A5A6-A56FE40086D7}" srcOrd="0" destOrd="0" presId="urn:microsoft.com/office/officeart/2005/8/layout/vList2"/>
    <dgm:cxn modelId="{F6A76D12-0000-44D1-B346-727E5D14F391}" srcId="{819C6D52-D87B-49B5-B08F-224F7A50E5C0}" destId="{5F8E9294-FA52-48E1-AD8C-B54FE0AD63F1}" srcOrd="0" destOrd="0" parTransId="{8A109653-DB0A-4A16-81F8-902974AB278D}" sibTransId="{3DF97029-1432-4434-B6D7-1D15DC45318C}"/>
    <dgm:cxn modelId="{73080564-E6AB-425C-B54D-928289D361A5}" srcId="{819C6D52-D87B-49B5-B08F-224F7A50E5C0}" destId="{A4016287-F7ED-4D3E-B7A3-7CB9ACABFC34}" srcOrd="1" destOrd="0" parTransId="{669CFDDC-69AF-4D52-B55F-7A067DCE253C}" sibTransId="{5367CCF2-7A14-428A-A9B5-2FF7FB2A245D}"/>
    <dgm:cxn modelId="{B2B76790-E6E7-40E8-9A88-D9816F357640}" type="presOf" srcId="{5F8E9294-FA52-48E1-AD8C-B54FE0AD63F1}" destId="{2824D95C-00FC-4B77-B1E6-20E6379803E9}" srcOrd="0" destOrd="0" presId="urn:microsoft.com/office/officeart/2005/8/layout/vList2"/>
    <dgm:cxn modelId="{6E94769F-D300-4BFB-A538-F0868B69C981}" type="presOf" srcId="{779C5E07-980C-4EF8-AD8B-120B1E3A3BC7}" destId="{E6E86576-4213-4546-B461-8D6F526F4F03}" srcOrd="0" destOrd="0" presId="urn:microsoft.com/office/officeart/2005/8/layout/vList2"/>
    <dgm:cxn modelId="{17C4C6AB-2E44-4E4D-8367-CB24BFD1F375}" type="presOf" srcId="{A4016287-F7ED-4D3E-B7A3-7CB9ACABFC34}" destId="{BA14AD4A-7BA4-4617-9A5C-DB0D3BBE82CD}" srcOrd="0" destOrd="0" presId="urn:microsoft.com/office/officeart/2005/8/layout/vList2"/>
    <dgm:cxn modelId="{C02CD5AD-EF18-4686-8B31-BFDCF0055E7C}" srcId="{819C6D52-D87B-49B5-B08F-224F7A50E5C0}" destId="{779C5E07-980C-4EF8-AD8B-120B1E3A3BC7}" srcOrd="2" destOrd="0" parTransId="{0EE2C061-9D90-48B8-8D9C-696E4B4B0FD0}" sibTransId="{7E2EBFF1-6163-41AD-ACD8-FE78EC7B879D}"/>
    <dgm:cxn modelId="{6FB758EF-DBF0-4BEB-961F-0A28C4F5214D}" type="presParOf" srcId="{165ECA8C-1EAE-49AE-A5A6-A56FE40086D7}" destId="{2824D95C-00FC-4B77-B1E6-20E6379803E9}" srcOrd="0" destOrd="0" presId="urn:microsoft.com/office/officeart/2005/8/layout/vList2"/>
    <dgm:cxn modelId="{05684F75-3BEF-412C-B4FA-9A857759F628}" type="presParOf" srcId="{165ECA8C-1EAE-49AE-A5A6-A56FE40086D7}" destId="{D7B6845E-F9E0-4424-A5EB-BAB4F048D1F6}" srcOrd="1" destOrd="0" presId="urn:microsoft.com/office/officeart/2005/8/layout/vList2"/>
    <dgm:cxn modelId="{7B912EEB-82C3-4ACD-B84D-46856B8F2F26}" type="presParOf" srcId="{165ECA8C-1EAE-49AE-A5A6-A56FE40086D7}" destId="{BA14AD4A-7BA4-4617-9A5C-DB0D3BBE82CD}" srcOrd="2" destOrd="0" presId="urn:microsoft.com/office/officeart/2005/8/layout/vList2"/>
    <dgm:cxn modelId="{EC5A7767-F9D0-4B63-9041-18B779DA8552}" type="presParOf" srcId="{165ECA8C-1EAE-49AE-A5A6-A56FE40086D7}" destId="{FB939090-E69F-4140-BF73-91D3D7E6A1CA}" srcOrd="3" destOrd="0" presId="urn:microsoft.com/office/officeart/2005/8/layout/vList2"/>
    <dgm:cxn modelId="{B9FCC672-BE4A-4814-9314-ADFAAC4C7151}" type="presParOf" srcId="{165ECA8C-1EAE-49AE-A5A6-A56FE40086D7}" destId="{E6E86576-4213-4546-B461-8D6F526F4F0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78CAAF1-5524-48DF-AB39-E1D8087FF460}"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7AA6A29E-8F8B-4A3C-A378-14D9D6540343}">
      <dgm:prSet/>
      <dgm:spPr/>
      <dgm:t>
        <a:bodyPr/>
        <a:lstStyle/>
        <a:p>
          <a:r>
            <a:rPr lang="en-US"/>
            <a:t>Fairly run-of-the mill security issues</a:t>
          </a:r>
        </a:p>
      </dgm:t>
    </dgm:pt>
    <dgm:pt modelId="{03B71607-1F63-48BA-8B82-7E428D98B205}" type="parTrans" cxnId="{324DDAD4-DDC8-4ACB-9494-AC92429F73DD}">
      <dgm:prSet/>
      <dgm:spPr/>
      <dgm:t>
        <a:bodyPr/>
        <a:lstStyle/>
        <a:p>
          <a:endParaRPr lang="en-US"/>
        </a:p>
      </dgm:t>
    </dgm:pt>
    <dgm:pt modelId="{11A9BDBC-155F-4E44-9823-AF6CACB27B22}" type="sibTrans" cxnId="{324DDAD4-DDC8-4ACB-9494-AC92429F73DD}">
      <dgm:prSet/>
      <dgm:spPr/>
      <dgm:t>
        <a:bodyPr/>
        <a:lstStyle/>
        <a:p>
          <a:endParaRPr lang="en-US"/>
        </a:p>
      </dgm:t>
    </dgm:pt>
    <dgm:pt modelId="{2D7141EB-4C26-4413-8D1F-7CCD2BE8F5C8}">
      <dgm:prSet/>
      <dgm:spPr/>
      <dgm:t>
        <a:bodyPr/>
        <a:lstStyle/>
        <a:p>
          <a:r>
            <a:rPr lang="en-US"/>
            <a:t>Unencrypted external storage, weak encryption, unparameterized SQL statements</a:t>
          </a:r>
        </a:p>
      </dgm:t>
    </dgm:pt>
    <dgm:pt modelId="{DD841CE1-09AA-4BCA-B049-BA8126E59259}" type="parTrans" cxnId="{C732B126-6665-48D6-85E8-1C737E961A88}">
      <dgm:prSet/>
      <dgm:spPr/>
      <dgm:t>
        <a:bodyPr/>
        <a:lstStyle/>
        <a:p>
          <a:endParaRPr lang="en-US"/>
        </a:p>
      </dgm:t>
    </dgm:pt>
    <dgm:pt modelId="{073E2052-8747-45A6-BF6C-406E9B2B66C7}" type="sibTrans" cxnId="{C732B126-6665-48D6-85E8-1C737E961A88}">
      <dgm:prSet/>
      <dgm:spPr/>
      <dgm:t>
        <a:bodyPr/>
        <a:lstStyle/>
        <a:p>
          <a:endParaRPr lang="en-US"/>
        </a:p>
      </dgm:t>
    </dgm:pt>
    <dgm:pt modelId="{513094EB-29FB-40CD-A3B3-EEA7ED4AE3AA}">
      <dgm:prSet/>
      <dgm:spPr/>
      <dgm:t>
        <a:bodyPr/>
        <a:lstStyle/>
        <a:p>
          <a:r>
            <a:rPr lang="en-US"/>
            <a:t>Permissions</a:t>
          </a:r>
        </a:p>
      </dgm:t>
    </dgm:pt>
    <dgm:pt modelId="{D5B26D6B-6B63-45D3-B240-FB520F2C4334}" type="parTrans" cxnId="{FAC57426-2C62-4687-9EEE-12ABDB2DD56F}">
      <dgm:prSet/>
      <dgm:spPr/>
      <dgm:t>
        <a:bodyPr/>
        <a:lstStyle/>
        <a:p>
          <a:endParaRPr lang="en-US"/>
        </a:p>
      </dgm:t>
    </dgm:pt>
    <dgm:pt modelId="{B54E03D9-5221-40BA-AA57-BF286CAE595E}" type="sibTrans" cxnId="{FAC57426-2C62-4687-9EEE-12ABDB2DD56F}">
      <dgm:prSet/>
      <dgm:spPr/>
      <dgm:t>
        <a:bodyPr/>
        <a:lstStyle/>
        <a:p>
          <a:endParaRPr lang="en-US"/>
        </a:p>
      </dgm:t>
    </dgm:pt>
    <dgm:pt modelId="{B8E7E127-E72A-49C4-A9B9-E48E80928C8D}">
      <dgm:prSet/>
      <dgm:spPr/>
      <dgm:t>
        <a:bodyPr/>
        <a:lstStyle/>
        <a:p>
          <a:r>
            <a:rPr lang="en-US"/>
            <a:t>Read/write SD storage was common</a:t>
          </a:r>
        </a:p>
      </dgm:t>
    </dgm:pt>
    <dgm:pt modelId="{AD8916C3-A36D-40F2-84B5-096E90543063}" type="parTrans" cxnId="{C74F490B-BB9B-4FD9-80C9-FA2045B4E5AD}">
      <dgm:prSet/>
      <dgm:spPr/>
      <dgm:t>
        <a:bodyPr/>
        <a:lstStyle/>
        <a:p>
          <a:endParaRPr lang="en-US"/>
        </a:p>
      </dgm:t>
    </dgm:pt>
    <dgm:pt modelId="{888E445D-AD63-4334-8DCB-0D679985B4C8}" type="sibTrans" cxnId="{C74F490B-BB9B-4FD9-80C9-FA2045B4E5AD}">
      <dgm:prSet/>
      <dgm:spPr/>
      <dgm:t>
        <a:bodyPr/>
        <a:lstStyle/>
        <a:p>
          <a:endParaRPr lang="en-US"/>
        </a:p>
      </dgm:t>
    </dgm:pt>
    <dgm:pt modelId="{541679CD-B6BB-4062-B723-A2FD9C4398FD}">
      <dgm:prSet/>
      <dgm:spPr/>
      <dgm:t>
        <a:bodyPr/>
        <a:lstStyle/>
        <a:p>
          <a:r>
            <a:rPr lang="en-US"/>
            <a:t>Get accounts (Eve, Period Calendar, Leap Period Tracker)</a:t>
          </a:r>
        </a:p>
      </dgm:t>
    </dgm:pt>
    <dgm:pt modelId="{AC3036A6-2D32-40B5-B23C-7EE9B83A610B}" type="parTrans" cxnId="{E5730C4B-D507-4AE1-BF33-5305B9836120}">
      <dgm:prSet/>
      <dgm:spPr/>
      <dgm:t>
        <a:bodyPr/>
        <a:lstStyle/>
        <a:p>
          <a:endParaRPr lang="en-US"/>
        </a:p>
      </dgm:t>
    </dgm:pt>
    <dgm:pt modelId="{22AB063B-23DE-4479-AA4D-F6D912A55542}" type="sibTrans" cxnId="{E5730C4B-D507-4AE1-BF33-5305B9836120}">
      <dgm:prSet/>
      <dgm:spPr/>
      <dgm:t>
        <a:bodyPr/>
        <a:lstStyle/>
        <a:p>
          <a:endParaRPr lang="en-US"/>
        </a:p>
      </dgm:t>
    </dgm:pt>
    <dgm:pt modelId="{0F40D9E2-B157-404A-8770-DFE55DA5C2EB}">
      <dgm:prSet/>
      <dgm:spPr/>
      <dgm:t>
        <a:bodyPr/>
        <a:lstStyle/>
        <a:p>
          <a:r>
            <a:rPr lang="en-US"/>
            <a:t>Read contacts (Ovuline)</a:t>
          </a:r>
        </a:p>
      </dgm:t>
    </dgm:pt>
    <dgm:pt modelId="{7D201777-CD09-4029-B256-FD95DDD78BBC}" type="parTrans" cxnId="{EF3A0EEB-EE2A-45AD-8DF8-119AA8ACDB07}">
      <dgm:prSet/>
      <dgm:spPr/>
      <dgm:t>
        <a:bodyPr/>
        <a:lstStyle/>
        <a:p>
          <a:endParaRPr lang="en-US"/>
        </a:p>
      </dgm:t>
    </dgm:pt>
    <dgm:pt modelId="{E382C218-4FDE-4BB3-8967-09984D560BDF}" type="sibTrans" cxnId="{EF3A0EEB-EE2A-45AD-8DF8-119AA8ACDB07}">
      <dgm:prSet/>
      <dgm:spPr/>
      <dgm:t>
        <a:bodyPr/>
        <a:lstStyle/>
        <a:p>
          <a:endParaRPr lang="en-US"/>
        </a:p>
      </dgm:t>
    </dgm:pt>
    <dgm:pt modelId="{CE998A95-CC33-44C2-BE24-C73EF0E928ED}">
      <dgm:prSet/>
      <dgm:spPr/>
      <dgm:t>
        <a:bodyPr/>
        <a:lstStyle/>
        <a:p>
          <a:r>
            <a:rPr lang="en-US"/>
            <a:t>Start silently (Clue)</a:t>
          </a:r>
        </a:p>
      </dgm:t>
    </dgm:pt>
    <dgm:pt modelId="{DF3E82B0-6C08-48A3-9C3B-250F63A237EB}" type="parTrans" cxnId="{DFB2295B-E27F-4737-9DE4-D3AC375B9819}">
      <dgm:prSet/>
      <dgm:spPr/>
      <dgm:t>
        <a:bodyPr/>
        <a:lstStyle/>
        <a:p>
          <a:endParaRPr lang="en-US"/>
        </a:p>
      </dgm:t>
    </dgm:pt>
    <dgm:pt modelId="{CB44714B-1783-4168-BB08-49F800A74566}" type="sibTrans" cxnId="{DFB2295B-E27F-4737-9DE4-D3AC375B9819}">
      <dgm:prSet/>
      <dgm:spPr/>
      <dgm:t>
        <a:bodyPr/>
        <a:lstStyle/>
        <a:p>
          <a:endParaRPr lang="en-US"/>
        </a:p>
      </dgm:t>
    </dgm:pt>
    <dgm:pt modelId="{7A24D2DF-F974-4F6C-A377-F4C0BA910CAB}" type="pres">
      <dgm:prSet presAssocID="{578CAAF1-5524-48DF-AB39-E1D8087FF460}" presName="Name0" presStyleCnt="0">
        <dgm:presLayoutVars>
          <dgm:dir/>
          <dgm:animLvl val="lvl"/>
          <dgm:resizeHandles val="exact"/>
        </dgm:presLayoutVars>
      </dgm:prSet>
      <dgm:spPr/>
    </dgm:pt>
    <dgm:pt modelId="{D1731BCF-EFBC-4D48-ACB6-AEDC13B9B426}" type="pres">
      <dgm:prSet presAssocID="{7AA6A29E-8F8B-4A3C-A378-14D9D6540343}" presName="composite" presStyleCnt="0"/>
      <dgm:spPr/>
    </dgm:pt>
    <dgm:pt modelId="{C1B6DCD9-59BB-46DA-B518-29F9AC7C7E3B}" type="pres">
      <dgm:prSet presAssocID="{7AA6A29E-8F8B-4A3C-A378-14D9D6540343}" presName="parTx" presStyleLbl="alignNode1" presStyleIdx="0" presStyleCnt="2">
        <dgm:presLayoutVars>
          <dgm:chMax val="0"/>
          <dgm:chPref val="0"/>
          <dgm:bulletEnabled val="1"/>
        </dgm:presLayoutVars>
      </dgm:prSet>
      <dgm:spPr/>
    </dgm:pt>
    <dgm:pt modelId="{EF3A94EF-5DF2-4425-A5C4-C30B3505BB3B}" type="pres">
      <dgm:prSet presAssocID="{7AA6A29E-8F8B-4A3C-A378-14D9D6540343}" presName="desTx" presStyleLbl="alignAccFollowNode1" presStyleIdx="0" presStyleCnt="2">
        <dgm:presLayoutVars>
          <dgm:bulletEnabled val="1"/>
        </dgm:presLayoutVars>
      </dgm:prSet>
      <dgm:spPr/>
    </dgm:pt>
    <dgm:pt modelId="{4FF6ED41-838B-49E6-ADC7-C529309D60A4}" type="pres">
      <dgm:prSet presAssocID="{11A9BDBC-155F-4E44-9823-AF6CACB27B22}" presName="space" presStyleCnt="0"/>
      <dgm:spPr/>
    </dgm:pt>
    <dgm:pt modelId="{42AB8139-0829-41AA-BAA2-A02EDF2C2A4C}" type="pres">
      <dgm:prSet presAssocID="{513094EB-29FB-40CD-A3B3-EEA7ED4AE3AA}" presName="composite" presStyleCnt="0"/>
      <dgm:spPr/>
    </dgm:pt>
    <dgm:pt modelId="{103DBB18-E0BD-4DCB-BD29-4789A87EBA13}" type="pres">
      <dgm:prSet presAssocID="{513094EB-29FB-40CD-A3B3-EEA7ED4AE3AA}" presName="parTx" presStyleLbl="alignNode1" presStyleIdx="1" presStyleCnt="2">
        <dgm:presLayoutVars>
          <dgm:chMax val="0"/>
          <dgm:chPref val="0"/>
          <dgm:bulletEnabled val="1"/>
        </dgm:presLayoutVars>
      </dgm:prSet>
      <dgm:spPr/>
    </dgm:pt>
    <dgm:pt modelId="{BC9477CF-F479-4C0E-84F2-6703F055A689}" type="pres">
      <dgm:prSet presAssocID="{513094EB-29FB-40CD-A3B3-EEA7ED4AE3AA}" presName="desTx" presStyleLbl="alignAccFollowNode1" presStyleIdx="1" presStyleCnt="2">
        <dgm:presLayoutVars>
          <dgm:bulletEnabled val="1"/>
        </dgm:presLayoutVars>
      </dgm:prSet>
      <dgm:spPr/>
    </dgm:pt>
  </dgm:ptLst>
  <dgm:cxnLst>
    <dgm:cxn modelId="{C74F490B-BB9B-4FD9-80C9-FA2045B4E5AD}" srcId="{513094EB-29FB-40CD-A3B3-EEA7ED4AE3AA}" destId="{B8E7E127-E72A-49C4-A9B9-E48E80928C8D}" srcOrd="0" destOrd="0" parTransId="{AD8916C3-A36D-40F2-84B5-096E90543063}" sibTransId="{888E445D-AD63-4334-8DCB-0D679985B4C8}"/>
    <dgm:cxn modelId="{FAC57426-2C62-4687-9EEE-12ABDB2DD56F}" srcId="{578CAAF1-5524-48DF-AB39-E1D8087FF460}" destId="{513094EB-29FB-40CD-A3B3-EEA7ED4AE3AA}" srcOrd="1" destOrd="0" parTransId="{D5B26D6B-6B63-45D3-B240-FB520F2C4334}" sibTransId="{B54E03D9-5221-40BA-AA57-BF286CAE595E}"/>
    <dgm:cxn modelId="{C732B126-6665-48D6-85E8-1C737E961A88}" srcId="{7AA6A29E-8F8B-4A3C-A378-14D9D6540343}" destId="{2D7141EB-4C26-4413-8D1F-7CCD2BE8F5C8}" srcOrd="0" destOrd="0" parTransId="{DD841CE1-09AA-4BCA-B049-BA8126E59259}" sibTransId="{073E2052-8747-45A6-BF6C-406E9B2B66C7}"/>
    <dgm:cxn modelId="{E73FE933-9BAC-4CCB-9001-B5A87674EAD9}" type="presOf" srcId="{0F40D9E2-B157-404A-8770-DFE55DA5C2EB}" destId="{BC9477CF-F479-4C0E-84F2-6703F055A689}" srcOrd="0" destOrd="2" presId="urn:microsoft.com/office/officeart/2005/8/layout/hList1"/>
    <dgm:cxn modelId="{3CE5B234-7AD0-4322-8837-55BB6D7DC067}" type="presOf" srcId="{578CAAF1-5524-48DF-AB39-E1D8087FF460}" destId="{7A24D2DF-F974-4F6C-A377-F4C0BA910CAB}" srcOrd="0" destOrd="0" presId="urn:microsoft.com/office/officeart/2005/8/layout/hList1"/>
    <dgm:cxn modelId="{DFB2295B-E27F-4737-9DE4-D3AC375B9819}" srcId="{513094EB-29FB-40CD-A3B3-EEA7ED4AE3AA}" destId="{CE998A95-CC33-44C2-BE24-C73EF0E928ED}" srcOrd="3" destOrd="0" parTransId="{DF3E82B0-6C08-48A3-9C3B-250F63A237EB}" sibTransId="{CB44714B-1783-4168-BB08-49F800A74566}"/>
    <dgm:cxn modelId="{0F25B464-ED12-4848-8907-226D5C5A4A12}" type="presOf" srcId="{7AA6A29E-8F8B-4A3C-A378-14D9D6540343}" destId="{C1B6DCD9-59BB-46DA-B518-29F9AC7C7E3B}" srcOrd="0" destOrd="0" presId="urn:microsoft.com/office/officeart/2005/8/layout/hList1"/>
    <dgm:cxn modelId="{E5730C4B-D507-4AE1-BF33-5305B9836120}" srcId="{513094EB-29FB-40CD-A3B3-EEA7ED4AE3AA}" destId="{541679CD-B6BB-4062-B723-A2FD9C4398FD}" srcOrd="1" destOrd="0" parTransId="{AC3036A6-2D32-40B5-B23C-7EE9B83A610B}" sibTransId="{22AB063B-23DE-4479-AA4D-F6D912A55542}"/>
    <dgm:cxn modelId="{390E6C76-A7EB-40DA-BAC8-2B3E489B4139}" type="presOf" srcId="{CE998A95-CC33-44C2-BE24-C73EF0E928ED}" destId="{BC9477CF-F479-4C0E-84F2-6703F055A689}" srcOrd="0" destOrd="3" presId="urn:microsoft.com/office/officeart/2005/8/layout/hList1"/>
    <dgm:cxn modelId="{324DDAD4-DDC8-4ACB-9494-AC92429F73DD}" srcId="{578CAAF1-5524-48DF-AB39-E1D8087FF460}" destId="{7AA6A29E-8F8B-4A3C-A378-14D9D6540343}" srcOrd="0" destOrd="0" parTransId="{03B71607-1F63-48BA-8B82-7E428D98B205}" sibTransId="{11A9BDBC-155F-4E44-9823-AF6CACB27B22}"/>
    <dgm:cxn modelId="{153EEFD7-D8BC-46D9-9B1B-203F04BE740F}" type="presOf" srcId="{541679CD-B6BB-4062-B723-A2FD9C4398FD}" destId="{BC9477CF-F479-4C0E-84F2-6703F055A689}" srcOrd="0" destOrd="1" presId="urn:microsoft.com/office/officeart/2005/8/layout/hList1"/>
    <dgm:cxn modelId="{947D9AE2-1DD5-4A62-9077-884FEBB55AFF}" type="presOf" srcId="{513094EB-29FB-40CD-A3B3-EEA7ED4AE3AA}" destId="{103DBB18-E0BD-4DCB-BD29-4789A87EBA13}" srcOrd="0" destOrd="0" presId="urn:microsoft.com/office/officeart/2005/8/layout/hList1"/>
    <dgm:cxn modelId="{EF3A0EEB-EE2A-45AD-8DF8-119AA8ACDB07}" srcId="{513094EB-29FB-40CD-A3B3-EEA7ED4AE3AA}" destId="{0F40D9E2-B157-404A-8770-DFE55DA5C2EB}" srcOrd="2" destOrd="0" parTransId="{7D201777-CD09-4029-B256-FD95DDD78BBC}" sibTransId="{E382C218-4FDE-4BB3-8967-09984D560BDF}"/>
    <dgm:cxn modelId="{DA3924EE-5854-42BB-8EA0-BFD26215500B}" type="presOf" srcId="{2D7141EB-4C26-4413-8D1F-7CCD2BE8F5C8}" destId="{EF3A94EF-5DF2-4425-A5C4-C30B3505BB3B}" srcOrd="0" destOrd="0" presId="urn:microsoft.com/office/officeart/2005/8/layout/hList1"/>
    <dgm:cxn modelId="{2993EEF1-EBC8-41E6-964B-E77B9B247A0F}" type="presOf" srcId="{B8E7E127-E72A-49C4-A9B9-E48E80928C8D}" destId="{BC9477CF-F479-4C0E-84F2-6703F055A689}" srcOrd="0" destOrd="0" presId="urn:microsoft.com/office/officeart/2005/8/layout/hList1"/>
    <dgm:cxn modelId="{11817ADC-14EC-4E00-BB7D-4B14ABAE7D9D}" type="presParOf" srcId="{7A24D2DF-F974-4F6C-A377-F4C0BA910CAB}" destId="{D1731BCF-EFBC-4D48-ACB6-AEDC13B9B426}" srcOrd="0" destOrd="0" presId="urn:microsoft.com/office/officeart/2005/8/layout/hList1"/>
    <dgm:cxn modelId="{9B65F913-0FE0-419D-86E7-5825C5AD5752}" type="presParOf" srcId="{D1731BCF-EFBC-4D48-ACB6-AEDC13B9B426}" destId="{C1B6DCD9-59BB-46DA-B518-29F9AC7C7E3B}" srcOrd="0" destOrd="0" presId="urn:microsoft.com/office/officeart/2005/8/layout/hList1"/>
    <dgm:cxn modelId="{F3687B7E-3315-4F4F-A2B7-2FB4D784C399}" type="presParOf" srcId="{D1731BCF-EFBC-4D48-ACB6-AEDC13B9B426}" destId="{EF3A94EF-5DF2-4425-A5C4-C30B3505BB3B}" srcOrd="1" destOrd="0" presId="urn:microsoft.com/office/officeart/2005/8/layout/hList1"/>
    <dgm:cxn modelId="{C414A4BB-8A94-4142-839B-80CDFB5D68AF}" type="presParOf" srcId="{7A24D2DF-F974-4F6C-A377-F4C0BA910CAB}" destId="{4FF6ED41-838B-49E6-ADC7-C529309D60A4}" srcOrd="1" destOrd="0" presId="urn:microsoft.com/office/officeart/2005/8/layout/hList1"/>
    <dgm:cxn modelId="{84373341-AB00-4492-B495-0244EF4C5785}" type="presParOf" srcId="{7A24D2DF-F974-4F6C-A377-F4C0BA910CAB}" destId="{42AB8139-0829-41AA-BAA2-A02EDF2C2A4C}" srcOrd="2" destOrd="0" presId="urn:microsoft.com/office/officeart/2005/8/layout/hList1"/>
    <dgm:cxn modelId="{00781535-FEF5-4567-97EE-5E3E1C78A8AA}" type="presParOf" srcId="{42AB8139-0829-41AA-BAA2-A02EDF2C2A4C}" destId="{103DBB18-E0BD-4DCB-BD29-4789A87EBA13}" srcOrd="0" destOrd="0" presId="urn:microsoft.com/office/officeart/2005/8/layout/hList1"/>
    <dgm:cxn modelId="{0663CCC1-6378-407F-B1C2-EB7354342B6D}" type="presParOf" srcId="{42AB8139-0829-41AA-BAA2-A02EDF2C2A4C}" destId="{BC9477CF-F479-4C0E-84F2-6703F055A68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DBD0F7-1DD5-462D-BABA-6B9B5E8599D7}">
      <dsp:nvSpPr>
        <dsp:cNvPr id="0" name=""/>
        <dsp:cNvSpPr/>
      </dsp:nvSpPr>
      <dsp:spPr>
        <a:xfrm>
          <a:off x="0" y="326390"/>
          <a:ext cx="6513603" cy="123317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Transmitting identifying information to third parties (often advertisers)</a:t>
          </a:r>
        </a:p>
      </dsp:txBody>
      <dsp:txXfrm>
        <a:off x="60199" y="386589"/>
        <a:ext cx="6393205" cy="1112781"/>
      </dsp:txXfrm>
    </dsp:sp>
    <dsp:sp modelId="{F64657D4-4940-41C2-9125-5A22384A12DC}">
      <dsp:nvSpPr>
        <dsp:cNvPr id="0" name=""/>
        <dsp:cNvSpPr/>
      </dsp:nvSpPr>
      <dsp:spPr>
        <a:xfrm>
          <a:off x="0" y="1559570"/>
          <a:ext cx="6513603" cy="1443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a:t>Some apps send permanent identifiers (e.g., IMEI) along with advertising ID (</a:t>
          </a:r>
          <a:r>
            <a:rPr lang="en-US" sz="2400" kern="1200">
              <a:hlinkClick xmlns:r="http://schemas.openxmlformats.org/officeDocument/2006/relationships" r:id="rId1"/>
            </a:rPr>
            <a:t>https://blog.appcensus.mobi/2019/02/14/ad-ids-behaving-badly/</a:t>
          </a:r>
          <a:r>
            <a:rPr lang="en-US" sz="2400" kern="1200"/>
            <a:t>)</a:t>
          </a:r>
        </a:p>
      </dsp:txBody>
      <dsp:txXfrm>
        <a:off x="0" y="1559570"/>
        <a:ext cx="6513603" cy="1443824"/>
      </dsp:txXfrm>
    </dsp:sp>
    <dsp:sp modelId="{36E8975E-79AB-422E-A3FF-8D84F11F72A5}">
      <dsp:nvSpPr>
        <dsp:cNvPr id="0" name=""/>
        <dsp:cNvSpPr/>
      </dsp:nvSpPr>
      <dsp:spPr>
        <a:xfrm>
          <a:off x="0" y="3003395"/>
          <a:ext cx="6513603" cy="1233179"/>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Dangerous permissions (Location, SMS, Storage, etc)</a:t>
          </a:r>
        </a:p>
      </dsp:txBody>
      <dsp:txXfrm>
        <a:off x="60199" y="3063594"/>
        <a:ext cx="6393205" cy="1112781"/>
      </dsp:txXfrm>
    </dsp:sp>
    <dsp:sp modelId="{F0A2E138-F1CB-44BD-BE72-D2802D78EA9D}">
      <dsp:nvSpPr>
        <dsp:cNvPr id="0" name=""/>
        <dsp:cNvSpPr/>
      </dsp:nvSpPr>
      <dsp:spPr>
        <a:xfrm>
          <a:off x="0" y="4325855"/>
          <a:ext cx="6513603" cy="123317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General security holes</a:t>
          </a:r>
        </a:p>
      </dsp:txBody>
      <dsp:txXfrm>
        <a:off x="60199" y="4386054"/>
        <a:ext cx="6393205" cy="11127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4A85C9-33A1-4119-914D-F0AC32E0E8B0}">
      <dsp:nvSpPr>
        <dsp:cNvPr id="0" name=""/>
        <dsp:cNvSpPr/>
      </dsp:nvSpPr>
      <dsp:spPr>
        <a:xfrm>
          <a:off x="0" y="87868"/>
          <a:ext cx="6513603" cy="100737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a:t>Static</a:t>
          </a:r>
        </a:p>
      </dsp:txBody>
      <dsp:txXfrm>
        <a:off x="49176" y="137044"/>
        <a:ext cx="6415251" cy="909018"/>
      </dsp:txXfrm>
    </dsp:sp>
    <dsp:sp modelId="{68378773-3755-44F4-A435-0188BA8AFAB8}">
      <dsp:nvSpPr>
        <dsp:cNvPr id="0" name=""/>
        <dsp:cNvSpPr/>
      </dsp:nvSpPr>
      <dsp:spPr>
        <a:xfrm>
          <a:off x="0" y="1095238"/>
          <a:ext cx="6513603" cy="2086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53340" rIns="298704" bIns="53340" numCol="1" spcCol="1270" anchor="t" anchorCtr="0">
          <a:noAutofit/>
        </a:bodyPr>
        <a:lstStyle/>
        <a:p>
          <a:pPr marL="285750" lvl="1" indent="-285750" algn="l" defTabSz="1466850">
            <a:lnSpc>
              <a:spcPct val="90000"/>
            </a:lnSpc>
            <a:spcBef>
              <a:spcPct val="0"/>
            </a:spcBef>
            <a:spcAft>
              <a:spcPct val="20000"/>
            </a:spcAft>
            <a:buChar char="•"/>
          </a:pPr>
          <a:r>
            <a:rPr lang="en-US" sz="3300" kern="1200"/>
            <a:t>Decompile and analyze the code without executing</a:t>
          </a:r>
        </a:p>
        <a:p>
          <a:pPr marL="285750" lvl="1" indent="-285750" algn="l" defTabSz="1466850">
            <a:lnSpc>
              <a:spcPct val="90000"/>
            </a:lnSpc>
            <a:spcBef>
              <a:spcPct val="0"/>
            </a:spcBef>
            <a:spcAft>
              <a:spcPct val="20000"/>
            </a:spcAft>
            <a:buChar char="•"/>
          </a:pPr>
          <a:r>
            <a:rPr lang="en-US" sz="3300" kern="1200"/>
            <a:t>Can sometimes catch errors that don’t appear in dynamic analysis</a:t>
          </a:r>
        </a:p>
      </dsp:txBody>
      <dsp:txXfrm>
        <a:off x="0" y="1095238"/>
        <a:ext cx="6513603" cy="2086560"/>
      </dsp:txXfrm>
    </dsp:sp>
    <dsp:sp modelId="{B7AAF4E4-A9F4-467F-B7FF-FAD8D615D477}">
      <dsp:nvSpPr>
        <dsp:cNvPr id="0" name=""/>
        <dsp:cNvSpPr/>
      </dsp:nvSpPr>
      <dsp:spPr>
        <a:xfrm>
          <a:off x="0" y="3181798"/>
          <a:ext cx="6513603" cy="100737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a:t>Dynamic</a:t>
          </a:r>
        </a:p>
      </dsp:txBody>
      <dsp:txXfrm>
        <a:off x="49176" y="3230974"/>
        <a:ext cx="6415251" cy="909018"/>
      </dsp:txXfrm>
    </dsp:sp>
    <dsp:sp modelId="{E4FD9CFA-813E-4A4B-8415-DA648BE8320F}">
      <dsp:nvSpPr>
        <dsp:cNvPr id="0" name=""/>
        <dsp:cNvSpPr/>
      </dsp:nvSpPr>
      <dsp:spPr>
        <a:xfrm>
          <a:off x="0" y="4189168"/>
          <a:ext cx="6513603" cy="1608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53340" rIns="298704" bIns="53340" numCol="1" spcCol="1270" anchor="t" anchorCtr="0">
          <a:noAutofit/>
        </a:bodyPr>
        <a:lstStyle/>
        <a:p>
          <a:pPr marL="285750" lvl="1" indent="-285750" algn="l" defTabSz="1466850">
            <a:lnSpc>
              <a:spcPct val="90000"/>
            </a:lnSpc>
            <a:spcBef>
              <a:spcPct val="0"/>
            </a:spcBef>
            <a:spcAft>
              <a:spcPct val="20000"/>
            </a:spcAft>
            <a:buChar char="•"/>
          </a:pPr>
          <a:r>
            <a:rPr lang="en-US" sz="3300" kern="1200"/>
            <a:t>Actually execute code</a:t>
          </a:r>
        </a:p>
        <a:p>
          <a:pPr marL="285750" lvl="1" indent="-285750" algn="l" defTabSz="1466850">
            <a:lnSpc>
              <a:spcPct val="90000"/>
            </a:lnSpc>
            <a:spcBef>
              <a:spcPct val="0"/>
            </a:spcBef>
            <a:spcAft>
              <a:spcPct val="20000"/>
            </a:spcAft>
            <a:buChar char="•"/>
          </a:pPr>
          <a:r>
            <a:rPr lang="en-US" sz="3300" kern="1200"/>
            <a:t>Can capture and examine network traffic</a:t>
          </a:r>
        </a:p>
      </dsp:txBody>
      <dsp:txXfrm>
        <a:off x="0" y="4189168"/>
        <a:ext cx="6513603" cy="16083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4D24E8-D1AC-46E5-81C7-8BCD4953DACA}">
      <dsp:nvSpPr>
        <dsp:cNvPr id="0" name=""/>
        <dsp:cNvSpPr/>
      </dsp:nvSpPr>
      <dsp:spPr>
        <a:xfrm>
          <a:off x="0" y="429130"/>
          <a:ext cx="6513603" cy="162004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Automated tools, e.g. VirusTotal</a:t>
          </a:r>
        </a:p>
      </dsp:txBody>
      <dsp:txXfrm>
        <a:off x="79084" y="508214"/>
        <a:ext cx="6355435" cy="1461873"/>
      </dsp:txXfrm>
    </dsp:sp>
    <dsp:sp modelId="{1028A3B6-81E5-406D-8B61-3EBEEBA01D4A}">
      <dsp:nvSpPr>
        <dsp:cNvPr id="0" name=""/>
        <dsp:cNvSpPr/>
      </dsp:nvSpPr>
      <dsp:spPr>
        <a:xfrm>
          <a:off x="0" y="2132692"/>
          <a:ext cx="6513603" cy="1620041"/>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Decompile APK with APKTool (</a:t>
          </a:r>
          <a:r>
            <a:rPr lang="en-US" sz="2900" kern="1200">
              <a:hlinkClick xmlns:r="http://schemas.openxmlformats.org/officeDocument/2006/relationships" r:id="rId1"/>
            </a:rPr>
            <a:t>https://ibotpeaches.github.io/Apktool/</a:t>
          </a:r>
          <a:r>
            <a:rPr lang="en-US" sz="2900" kern="1200"/>
            <a:t>)</a:t>
          </a:r>
        </a:p>
      </dsp:txBody>
      <dsp:txXfrm>
        <a:off x="79084" y="2211776"/>
        <a:ext cx="6355435" cy="1461873"/>
      </dsp:txXfrm>
    </dsp:sp>
    <dsp:sp modelId="{AF85A1EE-8DFB-4361-8A68-3ACADEAC56B3}">
      <dsp:nvSpPr>
        <dsp:cNvPr id="0" name=""/>
        <dsp:cNvSpPr/>
      </dsp:nvSpPr>
      <dsp:spPr>
        <a:xfrm>
          <a:off x="0" y="3836253"/>
          <a:ext cx="6513603" cy="1620041"/>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View, recompile, and sign code with Android Studio(IDE)  (</a:t>
          </a:r>
          <a:r>
            <a:rPr lang="en-US" sz="2900" kern="1200">
              <a:hlinkClick xmlns:r="http://schemas.openxmlformats.org/officeDocument/2006/relationships" r:id="rId2"/>
            </a:rPr>
            <a:t>https://developer.android.com/studio</a:t>
          </a:r>
          <a:r>
            <a:rPr lang="en-US" sz="2900" kern="1200"/>
            <a:t>)</a:t>
          </a:r>
        </a:p>
      </dsp:txBody>
      <dsp:txXfrm>
        <a:off x="79084" y="3915337"/>
        <a:ext cx="6355435" cy="14618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23E9B2-ECB7-4D36-8552-A19BE9A8D4E1}">
      <dsp:nvSpPr>
        <dsp:cNvPr id="0" name=""/>
        <dsp:cNvSpPr/>
      </dsp:nvSpPr>
      <dsp:spPr>
        <a:xfrm>
          <a:off x="0" y="8082"/>
          <a:ext cx="6513603" cy="8634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Manifest (AndroidManifest.xml)</a:t>
          </a:r>
        </a:p>
      </dsp:txBody>
      <dsp:txXfrm>
        <a:off x="42151" y="50233"/>
        <a:ext cx="6429301" cy="779158"/>
      </dsp:txXfrm>
    </dsp:sp>
    <dsp:sp modelId="{8F76DFF3-0B44-4678-B297-1CD88FD0FE21}">
      <dsp:nvSpPr>
        <dsp:cNvPr id="0" name=""/>
        <dsp:cNvSpPr/>
      </dsp:nvSpPr>
      <dsp:spPr>
        <a:xfrm>
          <a:off x="0" y="871542"/>
          <a:ext cx="6513603" cy="2310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kern="1200"/>
            <a:t>Package name and appID</a:t>
          </a:r>
        </a:p>
        <a:p>
          <a:pPr marL="285750" lvl="1" indent="-285750" algn="l" defTabSz="1244600">
            <a:lnSpc>
              <a:spcPct val="90000"/>
            </a:lnSpc>
            <a:spcBef>
              <a:spcPct val="0"/>
            </a:spcBef>
            <a:spcAft>
              <a:spcPct val="20000"/>
            </a:spcAft>
            <a:buChar char="•"/>
          </a:pPr>
          <a:r>
            <a:rPr lang="en-US" sz="2800" kern="1200"/>
            <a:t>Components</a:t>
          </a:r>
        </a:p>
        <a:p>
          <a:pPr marL="285750" lvl="1" indent="-285750" algn="l" defTabSz="1244600">
            <a:lnSpc>
              <a:spcPct val="90000"/>
            </a:lnSpc>
            <a:spcBef>
              <a:spcPct val="0"/>
            </a:spcBef>
            <a:spcAft>
              <a:spcPct val="20000"/>
            </a:spcAft>
            <a:buChar char="•"/>
          </a:pPr>
          <a:r>
            <a:rPr lang="en-US" sz="2800" kern="1200"/>
            <a:t>Permissions</a:t>
          </a:r>
        </a:p>
        <a:p>
          <a:pPr marL="285750" lvl="1" indent="-285750" algn="l" defTabSz="1244600">
            <a:lnSpc>
              <a:spcPct val="90000"/>
            </a:lnSpc>
            <a:spcBef>
              <a:spcPct val="0"/>
            </a:spcBef>
            <a:spcAft>
              <a:spcPct val="20000"/>
            </a:spcAft>
            <a:buChar char="•"/>
          </a:pPr>
          <a:r>
            <a:rPr lang="en-US" sz="2800" kern="1200"/>
            <a:t>Hardware and software components required by app</a:t>
          </a:r>
        </a:p>
      </dsp:txBody>
      <dsp:txXfrm>
        <a:off x="0" y="871542"/>
        <a:ext cx="6513603" cy="2310120"/>
      </dsp:txXfrm>
    </dsp:sp>
    <dsp:sp modelId="{8B146535-2524-486F-A9DA-BF7CC6336487}">
      <dsp:nvSpPr>
        <dsp:cNvPr id="0" name=""/>
        <dsp:cNvSpPr/>
      </dsp:nvSpPr>
      <dsp:spPr>
        <a:xfrm>
          <a:off x="0" y="3181663"/>
          <a:ext cx="6513603" cy="86346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Interesting strings</a:t>
          </a:r>
        </a:p>
      </dsp:txBody>
      <dsp:txXfrm>
        <a:off x="42151" y="3223814"/>
        <a:ext cx="6429301" cy="779158"/>
      </dsp:txXfrm>
    </dsp:sp>
    <dsp:sp modelId="{19571FF0-4522-408A-AD91-82A9198C9F18}">
      <dsp:nvSpPr>
        <dsp:cNvPr id="0" name=""/>
        <dsp:cNvSpPr/>
      </dsp:nvSpPr>
      <dsp:spPr>
        <a:xfrm>
          <a:off x="0" y="4045123"/>
          <a:ext cx="6513603" cy="968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kern="1200"/>
            <a:t>Advertising IDs</a:t>
          </a:r>
        </a:p>
        <a:p>
          <a:pPr marL="285750" lvl="1" indent="-285750" algn="l" defTabSz="1244600">
            <a:lnSpc>
              <a:spcPct val="90000"/>
            </a:lnSpc>
            <a:spcBef>
              <a:spcPct val="0"/>
            </a:spcBef>
            <a:spcAft>
              <a:spcPct val="20000"/>
            </a:spcAft>
            <a:buChar char="•"/>
          </a:pPr>
          <a:r>
            <a:rPr lang="en-US" sz="2800" kern="1200"/>
            <a:t>URLs</a:t>
          </a:r>
        </a:p>
      </dsp:txBody>
      <dsp:txXfrm>
        <a:off x="0" y="4045123"/>
        <a:ext cx="6513603" cy="968760"/>
      </dsp:txXfrm>
    </dsp:sp>
    <dsp:sp modelId="{19C1AA99-4C16-413F-886B-D33495AB1A54}">
      <dsp:nvSpPr>
        <dsp:cNvPr id="0" name=""/>
        <dsp:cNvSpPr/>
      </dsp:nvSpPr>
      <dsp:spPr>
        <a:xfrm>
          <a:off x="0" y="5013883"/>
          <a:ext cx="6513603" cy="86346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External libraries</a:t>
          </a:r>
        </a:p>
      </dsp:txBody>
      <dsp:txXfrm>
        <a:off x="42151" y="5056034"/>
        <a:ext cx="6429301" cy="7791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24D95C-00FC-4B77-B1E6-20E6379803E9}">
      <dsp:nvSpPr>
        <dsp:cNvPr id="0" name=""/>
        <dsp:cNvSpPr/>
      </dsp:nvSpPr>
      <dsp:spPr>
        <a:xfrm>
          <a:off x="0" y="11487"/>
          <a:ext cx="6513603" cy="190231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Common approaches are OAuth, OpenID Connect (OIDC), and Security Assertion Markup Language (SAML)</a:t>
          </a:r>
        </a:p>
      </dsp:txBody>
      <dsp:txXfrm>
        <a:off x="92863" y="104350"/>
        <a:ext cx="6327877" cy="1716584"/>
      </dsp:txXfrm>
    </dsp:sp>
    <dsp:sp modelId="{BA14AD4A-7BA4-4617-9A5C-DB0D3BBE82CD}">
      <dsp:nvSpPr>
        <dsp:cNvPr id="0" name=""/>
        <dsp:cNvSpPr/>
      </dsp:nvSpPr>
      <dsp:spPr>
        <a:xfrm>
          <a:off x="0" y="1991557"/>
          <a:ext cx="6513603" cy="190231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With Android apps, Google and Facebook are often used as the Identity Provider (</a:t>
          </a:r>
          <a:r>
            <a:rPr lang="en-US" sz="2700" kern="1200" dirty="0" err="1"/>
            <a:t>IdP</a:t>
          </a:r>
          <a:r>
            <a:rPr lang="en-US" sz="2700" kern="1200" dirty="0"/>
            <a:t>).  The application itself is called the Service Provider (SP)</a:t>
          </a:r>
        </a:p>
      </dsp:txBody>
      <dsp:txXfrm>
        <a:off x="92863" y="2084420"/>
        <a:ext cx="6327877" cy="1716584"/>
      </dsp:txXfrm>
    </dsp:sp>
    <dsp:sp modelId="{E6E86576-4213-4546-B461-8D6F526F4F03}">
      <dsp:nvSpPr>
        <dsp:cNvPr id="0" name=""/>
        <dsp:cNvSpPr/>
      </dsp:nvSpPr>
      <dsp:spPr>
        <a:xfrm>
          <a:off x="0" y="3971628"/>
          <a:ext cx="6513603" cy="190231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The </a:t>
          </a:r>
          <a:r>
            <a:rPr lang="en-US" sz="2700" kern="1200" dirty="0" err="1"/>
            <a:t>IdP</a:t>
          </a:r>
          <a:r>
            <a:rPr lang="en-US" sz="2700" kern="1200" dirty="0"/>
            <a:t> can send user information as part of the login process (e.g., Facebook prompting for permission to send data)</a:t>
          </a:r>
        </a:p>
      </dsp:txBody>
      <dsp:txXfrm>
        <a:off x="92863" y="4064491"/>
        <a:ext cx="6327877" cy="171658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B6DCD9-59BB-46DA-B518-29F9AC7C7E3B}">
      <dsp:nvSpPr>
        <dsp:cNvPr id="0" name=""/>
        <dsp:cNvSpPr/>
      </dsp:nvSpPr>
      <dsp:spPr>
        <a:xfrm>
          <a:off x="51" y="10111"/>
          <a:ext cx="4913783" cy="1023733"/>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a:t>Fairly run-of-the mill security issues</a:t>
          </a:r>
        </a:p>
      </dsp:txBody>
      <dsp:txXfrm>
        <a:off x="51" y="10111"/>
        <a:ext cx="4913783" cy="1023733"/>
      </dsp:txXfrm>
    </dsp:sp>
    <dsp:sp modelId="{EF3A94EF-5DF2-4425-A5C4-C30B3505BB3B}">
      <dsp:nvSpPr>
        <dsp:cNvPr id="0" name=""/>
        <dsp:cNvSpPr/>
      </dsp:nvSpPr>
      <dsp:spPr>
        <a:xfrm>
          <a:off x="51" y="1033844"/>
          <a:ext cx="4913783" cy="330738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a:t>Unencrypted external storage, weak encryption, unparameterized SQL statements</a:t>
          </a:r>
        </a:p>
      </dsp:txBody>
      <dsp:txXfrm>
        <a:off x="51" y="1033844"/>
        <a:ext cx="4913783" cy="3307381"/>
      </dsp:txXfrm>
    </dsp:sp>
    <dsp:sp modelId="{103DBB18-E0BD-4DCB-BD29-4789A87EBA13}">
      <dsp:nvSpPr>
        <dsp:cNvPr id="0" name=""/>
        <dsp:cNvSpPr/>
      </dsp:nvSpPr>
      <dsp:spPr>
        <a:xfrm>
          <a:off x="5601764" y="10111"/>
          <a:ext cx="4913783" cy="1023733"/>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a:t>Permissions</a:t>
          </a:r>
        </a:p>
      </dsp:txBody>
      <dsp:txXfrm>
        <a:off x="5601764" y="10111"/>
        <a:ext cx="4913783" cy="1023733"/>
      </dsp:txXfrm>
    </dsp:sp>
    <dsp:sp modelId="{BC9477CF-F479-4C0E-84F2-6703F055A689}">
      <dsp:nvSpPr>
        <dsp:cNvPr id="0" name=""/>
        <dsp:cNvSpPr/>
      </dsp:nvSpPr>
      <dsp:spPr>
        <a:xfrm>
          <a:off x="5601764" y="1033844"/>
          <a:ext cx="4913783" cy="3307381"/>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a:t>Read/write SD storage was common</a:t>
          </a:r>
        </a:p>
        <a:p>
          <a:pPr marL="285750" lvl="1" indent="-285750" algn="l" defTabSz="1244600">
            <a:lnSpc>
              <a:spcPct val="90000"/>
            </a:lnSpc>
            <a:spcBef>
              <a:spcPct val="0"/>
            </a:spcBef>
            <a:spcAft>
              <a:spcPct val="15000"/>
            </a:spcAft>
            <a:buChar char="•"/>
          </a:pPr>
          <a:r>
            <a:rPr lang="en-US" sz="2800" kern="1200"/>
            <a:t>Get accounts (Eve, Period Calendar, Leap Period Tracker)</a:t>
          </a:r>
        </a:p>
        <a:p>
          <a:pPr marL="285750" lvl="1" indent="-285750" algn="l" defTabSz="1244600">
            <a:lnSpc>
              <a:spcPct val="90000"/>
            </a:lnSpc>
            <a:spcBef>
              <a:spcPct val="0"/>
            </a:spcBef>
            <a:spcAft>
              <a:spcPct val="15000"/>
            </a:spcAft>
            <a:buChar char="•"/>
          </a:pPr>
          <a:r>
            <a:rPr lang="en-US" sz="2800" kern="1200"/>
            <a:t>Read contacts (Ovuline)</a:t>
          </a:r>
        </a:p>
        <a:p>
          <a:pPr marL="285750" lvl="1" indent="-285750" algn="l" defTabSz="1244600">
            <a:lnSpc>
              <a:spcPct val="90000"/>
            </a:lnSpc>
            <a:spcBef>
              <a:spcPct val="0"/>
            </a:spcBef>
            <a:spcAft>
              <a:spcPct val="15000"/>
            </a:spcAft>
            <a:buChar char="•"/>
          </a:pPr>
          <a:r>
            <a:rPr lang="en-US" sz="2800" kern="1200"/>
            <a:t>Start silently (Clue)</a:t>
          </a:r>
        </a:p>
      </dsp:txBody>
      <dsp:txXfrm>
        <a:off x="5601764" y="1033844"/>
        <a:ext cx="4913783" cy="330738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B6C9C9-70BD-4126-BD8F-88761702A656}" type="datetimeFigureOut">
              <a:rPr lang="en-US" smtClean="0"/>
              <a:t>6/13/2019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1C8BBB-24FD-4D1C-ADF6-6AAECD1A9E26}" type="slidenum">
              <a:rPr lang="en-US" smtClean="0"/>
              <a:t>‹#›</a:t>
            </a:fld>
            <a:endParaRPr lang="en-US"/>
          </a:p>
        </p:txBody>
      </p:sp>
    </p:spTree>
    <p:extLst>
      <p:ext uri="{BB962C8B-B14F-4D97-AF65-F5344CB8AC3E}">
        <p14:creationId xmlns:p14="http://schemas.microsoft.com/office/powerpoint/2010/main" val="2500449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1C8BBB-24FD-4D1C-ADF6-6AAECD1A9E26}" type="slidenum">
              <a:rPr lang="en-US" smtClean="0"/>
              <a:t>3</a:t>
            </a:fld>
            <a:endParaRPr lang="en-US"/>
          </a:p>
        </p:txBody>
      </p:sp>
    </p:spTree>
    <p:extLst>
      <p:ext uri="{BB962C8B-B14F-4D97-AF65-F5344CB8AC3E}">
        <p14:creationId xmlns:p14="http://schemas.microsoft.com/office/powerpoint/2010/main" val="184082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1C8BBB-24FD-4D1C-ADF6-6AAECD1A9E26}" type="slidenum">
              <a:rPr lang="en-US" smtClean="0"/>
              <a:t>12</a:t>
            </a:fld>
            <a:endParaRPr lang="en-US"/>
          </a:p>
        </p:txBody>
      </p:sp>
    </p:spTree>
    <p:extLst>
      <p:ext uri="{BB962C8B-B14F-4D97-AF65-F5344CB8AC3E}">
        <p14:creationId xmlns:p14="http://schemas.microsoft.com/office/powerpoint/2010/main" val="4262569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7980A-EDBA-4F34-8829-9A5E28825E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A324DC-CDB3-4F98-AE16-0CF2D3DE72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F74333-CDCD-484C-BC0F-ED53C2C4C565}"/>
              </a:ext>
            </a:extLst>
          </p:cNvPr>
          <p:cNvSpPr>
            <a:spLocks noGrp="1"/>
          </p:cNvSpPr>
          <p:nvPr>
            <p:ph type="dt" sz="half" idx="10"/>
          </p:nvPr>
        </p:nvSpPr>
        <p:spPr/>
        <p:txBody>
          <a:bodyPr/>
          <a:lstStyle/>
          <a:p>
            <a:fld id="{0505EC9D-0686-43E6-B39A-B99A9226723C}" type="datetimeFigureOut">
              <a:rPr lang="en-US" smtClean="0"/>
              <a:t>6/7/2019</a:t>
            </a:fld>
            <a:endParaRPr lang="en-US"/>
          </a:p>
        </p:txBody>
      </p:sp>
      <p:sp>
        <p:nvSpPr>
          <p:cNvPr id="5" name="Footer Placeholder 4">
            <a:extLst>
              <a:ext uri="{FF2B5EF4-FFF2-40B4-BE49-F238E27FC236}">
                <a16:creationId xmlns:a16="http://schemas.microsoft.com/office/drawing/2014/main" id="{2D62C8B8-F804-4BC5-AACE-A4E89E28FB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285870-DDE8-41D8-95E0-56763349F22F}"/>
              </a:ext>
            </a:extLst>
          </p:cNvPr>
          <p:cNvSpPr>
            <a:spLocks noGrp="1"/>
          </p:cNvSpPr>
          <p:nvPr>
            <p:ph type="sldNum" sz="quarter" idx="12"/>
          </p:nvPr>
        </p:nvSpPr>
        <p:spPr/>
        <p:txBody>
          <a:bodyPr/>
          <a:lstStyle/>
          <a:p>
            <a:fld id="{B00A3FB2-99FF-43AA-BBBD-193B1E846743}" type="slidenum">
              <a:rPr lang="en-US" smtClean="0"/>
              <a:t>‹#›</a:t>
            </a:fld>
            <a:endParaRPr lang="en-US"/>
          </a:p>
        </p:txBody>
      </p:sp>
    </p:spTree>
    <p:extLst>
      <p:ext uri="{BB962C8B-B14F-4D97-AF65-F5344CB8AC3E}">
        <p14:creationId xmlns:p14="http://schemas.microsoft.com/office/powerpoint/2010/main" val="70698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5025-3430-49CD-9A35-ECB234675F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740D45-CD9A-4F42-AF39-33AA07E059E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3CAF74-397C-47FF-9419-31680C318436}"/>
              </a:ext>
            </a:extLst>
          </p:cNvPr>
          <p:cNvSpPr>
            <a:spLocks noGrp="1"/>
          </p:cNvSpPr>
          <p:nvPr>
            <p:ph type="dt" sz="half" idx="10"/>
          </p:nvPr>
        </p:nvSpPr>
        <p:spPr/>
        <p:txBody>
          <a:bodyPr/>
          <a:lstStyle/>
          <a:p>
            <a:fld id="{0505EC9D-0686-43E6-B39A-B99A9226723C}" type="datetimeFigureOut">
              <a:rPr lang="en-US" smtClean="0"/>
              <a:t>6/7/2019</a:t>
            </a:fld>
            <a:endParaRPr lang="en-US"/>
          </a:p>
        </p:txBody>
      </p:sp>
      <p:sp>
        <p:nvSpPr>
          <p:cNvPr id="5" name="Footer Placeholder 4">
            <a:extLst>
              <a:ext uri="{FF2B5EF4-FFF2-40B4-BE49-F238E27FC236}">
                <a16:creationId xmlns:a16="http://schemas.microsoft.com/office/drawing/2014/main" id="{C7A4ACD9-13E9-4A98-AC8E-97CF79EB7D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18362-8B76-4BB4-B14D-88C95D3CA74C}"/>
              </a:ext>
            </a:extLst>
          </p:cNvPr>
          <p:cNvSpPr>
            <a:spLocks noGrp="1"/>
          </p:cNvSpPr>
          <p:nvPr>
            <p:ph type="sldNum" sz="quarter" idx="12"/>
          </p:nvPr>
        </p:nvSpPr>
        <p:spPr/>
        <p:txBody>
          <a:bodyPr/>
          <a:lstStyle/>
          <a:p>
            <a:fld id="{B00A3FB2-99FF-43AA-BBBD-193B1E846743}" type="slidenum">
              <a:rPr lang="en-US" smtClean="0"/>
              <a:t>‹#›</a:t>
            </a:fld>
            <a:endParaRPr lang="en-US"/>
          </a:p>
        </p:txBody>
      </p:sp>
    </p:spTree>
    <p:extLst>
      <p:ext uri="{BB962C8B-B14F-4D97-AF65-F5344CB8AC3E}">
        <p14:creationId xmlns:p14="http://schemas.microsoft.com/office/powerpoint/2010/main" val="536441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F91689-F591-4413-B275-C043A8BFE2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3DDBC4-8135-4F0D-965D-693C291EFBA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68E3AD-0758-4531-B890-16A21D1A906E}"/>
              </a:ext>
            </a:extLst>
          </p:cNvPr>
          <p:cNvSpPr>
            <a:spLocks noGrp="1"/>
          </p:cNvSpPr>
          <p:nvPr>
            <p:ph type="dt" sz="half" idx="10"/>
          </p:nvPr>
        </p:nvSpPr>
        <p:spPr/>
        <p:txBody>
          <a:bodyPr/>
          <a:lstStyle/>
          <a:p>
            <a:fld id="{0505EC9D-0686-43E6-B39A-B99A9226723C}" type="datetimeFigureOut">
              <a:rPr lang="en-US" smtClean="0"/>
              <a:t>6/7/2019</a:t>
            </a:fld>
            <a:endParaRPr lang="en-US"/>
          </a:p>
        </p:txBody>
      </p:sp>
      <p:sp>
        <p:nvSpPr>
          <p:cNvPr id="5" name="Footer Placeholder 4">
            <a:extLst>
              <a:ext uri="{FF2B5EF4-FFF2-40B4-BE49-F238E27FC236}">
                <a16:creationId xmlns:a16="http://schemas.microsoft.com/office/drawing/2014/main" id="{46019BE5-5D35-4931-9DCC-FF78256623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D360FB-BD63-42C3-8794-66A0D341DF11}"/>
              </a:ext>
            </a:extLst>
          </p:cNvPr>
          <p:cNvSpPr>
            <a:spLocks noGrp="1"/>
          </p:cNvSpPr>
          <p:nvPr>
            <p:ph type="sldNum" sz="quarter" idx="12"/>
          </p:nvPr>
        </p:nvSpPr>
        <p:spPr/>
        <p:txBody>
          <a:bodyPr/>
          <a:lstStyle/>
          <a:p>
            <a:fld id="{B00A3FB2-99FF-43AA-BBBD-193B1E846743}" type="slidenum">
              <a:rPr lang="en-US" smtClean="0"/>
              <a:t>‹#›</a:t>
            </a:fld>
            <a:endParaRPr lang="en-US"/>
          </a:p>
        </p:txBody>
      </p:sp>
    </p:spTree>
    <p:extLst>
      <p:ext uri="{BB962C8B-B14F-4D97-AF65-F5344CB8AC3E}">
        <p14:creationId xmlns:p14="http://schemas.microsoft.com/office/powerpoint/2010/main" val="26431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1457A-B18F-4DC1-A178-48CF50F375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2CCD0B-DF22-4A33-A34E-7B0226B0D25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4ACD37-399A-483A-B37B-CD83289DFE42}"/>
              </a:ext>
            </a:extLst>
          </p:cNvPr>
          <p:cNvSpPr>
            <a:spLocks noGrp="1"/>
          </p:cNvSpPr>
          <p:nvPr>
            <p:ph type="dt" sz="half" idx="10"/>
          </p:nvPr>
        </p:nvSpPr>
        <p:spPr/>
        <p:txBody>
          <a:bodyPr/>
          <a:lstStyle/>
          <a:p>
            <a:fld id="{0505EC9D-0686-43E6-B39A-B99A9226723C}" type="datetimeFigureOut">
              <a:rPr lang="en-US" smtClean="0"/>
              <a:t>6/7/2019</a:t>
            </a:fld>
            <a:endParaRPr lang="en-US"/>
          </a:p>
        </p:txBody>
      </p:sp>
      <p:sp>
        <p:nvSpPr>
          <p:cNvPr id="5" name="Footer Placeholder 4">
            <a:extLst>
              <a:ext uri="{FF2B5EF4-FFF2-40B4-BE49-F238E27FC236}">
                <a16:creationId xmlns:a16="http://schemas.microsoft.com/office/drawing/2014/main" id="{2D6446E6-A22C-422C-9B60-02D1ACEFE1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5A57C8-187F-4A95-8C8C-BB34EC8ED58A}"/>
              </a:ext>
            </a:extLst>
          </p:cNvPr>
          <p:cNvSpPr>
            <a:spLocks noGrp="1"/>
          </p:cNvSpPr>
          <p:nvPr>
            <p:ph type="sldNum" sz="quarter" idx="12"/>
          </p:nvPr>
        </p:nvSpPr>
        <p:spPr/>
        <p:txBody>
          <a:bodyPr/>
          <a:lstStyle/>
          <a:p>
            <a:fld id="{B00A3FB2-99FF-43AA-BBBD-193B1E846743}" type="slidenum">
              <a:rPr lang="en-US" smtClean="0"/>
              <a:t>‹#›</a:t>
            </a:fld>
            <a:endParaRPr lang="en-US"/>
          </a:p>
        </p:txBody>
      </p:sp>
    </p:spTree>
    <p:extLst>
      <p:ext uri="{BB962C8B-B14F-4D97-AF65-F5344CB8AC3E}">
        <p14:creationId xmlns:p14="http://schemas.microsoft.com/office/powerpoint/2010/main" val="3616567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8171A-A01B-4339-B75A-F40BF9A6A4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40B14D-0420-427E-975A-90E7D162BB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86A4EB4-6E6B-490E-981B-D8975E4160BE}"/>
              </a:ext>
            </a:extLst>
          </p:cNvPr>
          <p:cNvSpPr>
            <a:spLocks noGrp="1"/>
          </p:cNvSpPr>
          <p:nvPr>
            <p:ph type="dt" sz="half" idx="10"/>
          </p:nvPr>
        </p:nvSpPr>
        <p:spPr/>
        <p:txBody>
          <a:bodyPr/>
          <a:lstStyle/>
          <a:p>
            <a:fld id="{0505EC9D-0686-43E6-B39A-B99A9226723C}" type="datetimeFigureOut">
              <a:rPr lang="en-US" smtClean="0"/>
              <a:t>6/7/2019</a:t>
            </a:fld>
            <a:endParaRPr lang="en-US"/>
          </a:p>
        </p:txBody>
      </p:sp>
      <p:sp>
        <p:nvSpPr>
          <p:cNvPr id="5" name="Footer Placeholder 4">
            <a:extLst>
              <a:ext uri="{FF2B5EF4-FFF2-40B4-BE49-F238E27FC236}">
                <a16:creationId xmlns:a16="http://schemas.microsoft.com/office/drawing/2014/main" id="{D848604F-2ED6-4656-8B0D-44B73B414E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7C9B3-4D5F-4B3E-995A-EC5A8E57C8C3}"/>
              </a:ext>
            </a:extLst>
          </p:cNvPr>
          <p:cNvSpPr>
            <a:spLocks noGrp="1"/>
          </p:cNvSpPr>
          <p:nvPr>
            <p:ph type="sldNum" sz="quarter" idx="12"/>
          </p:nvPr>
        </p:nvSpPr>
        <p:spPr/>
        <p:txBody>
          <a:bodyPr/>
          <a:lstStyle/>
          <a:p>
            <a:fld id="{B00A3FB2-99FF-43AA-BBBD-193B1E846743}" type="slidenum">
              <a:rPr lang="en-US" smtClean="0"/>
              <a:t>‹#›</a:t>
            </a:fld>
            <a:endParaRPr lang="en-US"/>
          </a:p>
        </p:txBody>
      </p:sp>
    </p:spTree>
    <p:extLst>
      <p:ext uri="{BB962C8B-B14F-4D97-AF65-F5344CB8AC3E}">
        <p14:creationId xmlns:p14="http://schemas.microsoft.com/office/powerpoint/2010/main" val="3840345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63220-A9D7-4D35-A096-1707CB33B7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8B064D-44BE-49E0-9F44-329272168BB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4415E2-4AD5-4B69-A3C9-B7E77650A1D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31EE39-249F-4897-A52F-8E00D0DCE144}"/>
              </a:ext>
            </a:extLst>
          </p:cNvPr>
          <p:cNvSpPr>
            <a:spLocks noGrp="1"/>
          </p:cNvSpPr>
          <p:nvPr>
            <p:ph type="dt" sz="half" idx="10"/>
          </p:nvPr>
        </p:nvSpPr>
        <p:spPr/>
        <p:txBody>
          <a:bodyPr/>
          <a:lstStyle/>
          <a:p>
            <a:fld id="{0505EC9D-0686-43E6-B39A-B99A9226723C}" type="datetimeFigureOut">
              <a:rPr lang="en-US" smtClean="0"/>
              <a:t>6/7/2019</a:t>
            </a:fld>
            <a:endParaRPr lang="en-US"/>
          </a:p>
        </p:txBody>
      </p:sp>
      <p:sp>
        <p:nvSpPr>
          <p:cNvPr id="6" name="Footer Placeholder 5">
            <a:extLst>
              <a:ext uri="{FF2B5EF4-FFF2-40B4-BE49-F238E27FC236}">
                <a16:creationId xmlns:a16="http://schemas.microsoft.com/office/drawing/2014/main" id="{62E3FD1C-34D9-4398-B7DD-4D63315D6C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DDFBC6-F36D-4C9F-B8E7-EE03C42CCF70}"/>
              </a:ext>
            </a:extLst>
          </p:cNvPr>
          <p:cNvSpPr>
            <a:spLocks noGrp="1"/>
          </p:cNvSpPr>
          <p:nvPr>
            <p:ph type="sldNum" sz="quarter" idx="12"/>
          </p:nvPr>
        </p:nvSpPr>
        <p:spPr/>
        <p:txBody>
          <a:bodyPr/>
          <a:lstStyle/>
          <a:p>
            <a:fld id="{B00A3FB2-99FF-43AA-BBBD-193B1E846743}" type="slidenum">
              <a:rPr lang="en-US" smtClean="0"/>
              <a:t>‹#›</a:t>
            </a:fld>
            <a:endParaRPr lang="en-US"/>
          </a:p>
        </p:txBody>
      </p:sp>
    </p:spTree>
    <p:extLst>
      <p:ext uri="{BB962C8B-B14F-4D97-AF65-F5344CB8AC3E}">
        <p14:creationId xmlns:p14="http://schemas.microsoft.com/office/powerpoint/2010/main" val="3405773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31AD3-7DA9-464F-A302-5CFF2D0571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062520-DC08-4B74-8816-18CD9B1208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74AC57-5BD4-4FD1-8B2E-5E2AE120B89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B192DA-30A3-4C94-B53D-01FED803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414F568-A51A-4312-8321-7FB2565F36B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CA7F38-AE9D-46B3-AD86-A02719496985}"/>
              </a:ext>
            </a:extLst>
          </p:cNvPr>
          <p:cNvSpPr>
            <a:spLocks noGrp="1"/>
          </p:cNvSpPr>
          <p:nvPr>
            <p:ph type="dt" sz="half" idx="10"/>
          </p:nvPr>
        </p:nvSpPr>
        <p:spPr/>
        <p:txBody>
          <a:bodyPr/>
          <a:lstStyle/>
          <a:p>
            <a:fld id="{0505EC9D-0686-43E6-B39A-B99A9226723C}" type="datetimeFigureOut">
              <a:rPr lang="en-US" smtClean="0"/>
              <a:t>6/7/2019</a:t>
            </a:fld>
            <a:endParaRPr lang="en-US"/>
          </a:p>
        </p:txBody>
      </p:sp>
      <p:sp>
        <p:nvSpPr>
          <p:cNvPr id="8" name="Footer Placeholder 7">
            <a:extLst>
              <a:ext uri="{FF2B5EF4-FFF2-40B4-BE49-F238E27FC236}">
                <a16:creationId xmlns:a16="http://schemas.microsoft.com/office/drawing/2014/main" id="{0FD5E7F2-F54A-4D7F-A2B5-94A6931B2E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5726EA-3D3A-4C64-86F8-C27A2F6E3677}"/>
              </a:ext>
            </a:extLst>
          </p:cNvPr>
          <p:cNvSpPr>
            <a:spLocks noGrp="1"/>
          </p:cNvSpPr>
          <p:nvPr>
            <p:ph type="sldNum" sz="quarter" idx="12"/>
          </p:nvPr>
        </p:nvSpPr>
        <p:spPr/>
        <p:txBody>
          <a:bodyPr/>
          <a:lstStyle/>
          <a:p>
            <a:fld id="{B00A3FB2-99FF-43AA-BBBD-193B1E846743}" type="slidenum">
              <a:rPr lang="en-US" smtClean="0"/>
              <a:t>‹#›</a:t>
            </a:fld>
            <a:endParaRPr lang="en-US"/>
          </a:p>
        </p:txBody>
      </p:sp>
    </p:spTree>
    <p:extLst>
      <p:ext uri="{BB962C8B-B14F-4D97-AF65-F5344CB8AC3E}">
        <p14:creationId xmlns:p14="http://schemas.microsoft.com/office/powerpoint/2010/main" val="795381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6DDD7-E855-4047-A18A-6523CF4735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A5019E-4FA5-4427-B466-AF4B3E1B89FE}"/>
              </a:ext>
            </a:extLst>
          </p:cNvPr>
          <p:cNvSpPr>
            <a:spLocks noGrp="1"/>
          </p:cNvSpPr>
          <p:nvPr>
            <p:ph type="dt" sz="half" idx="10"/>
          </p:nvPr>
        </p:nvSpPr>
        <p:spPr/>
        <p:txBody>
          <a:bodyPr/>
          <a:lstStyle/>
          <a:p>
            <a:fld id="{0505EC9D-0686-43E6-B39A-B99A9226723C}" type="datetimeFigureOut">
              <a:rPr lang="en-US" smtClean="0"/>
              <a:t>6/7/2019</a:t>
            </a:fld>
            <a:endParaRPr lang="en-US"/>
          </a:p>
        </p:txBody>
      </p:sp>
      <p:sp>
        <p:nvSpPr>
          <p:cNvPr id="4" name="Footer Placeholder 3">
            <a:extLst>
              <a:ext uri="{FF2B5EF4-FFF2-40B4-BE49-F238E27FC236}">
                <a16:creationId xmlns:a16="http://schemas.microsoft.com/office/drawing/2014/main" id="{E5EA2E12-04F1-47E5-9171-222BD7CE44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6D3F5C-D4AD-4FC1-A0CB-65E37253F3C9}"/>
              </a:ext>
            </a:extLst>
          </p:cNvPr>
          <p:cNvSpPr>
            <a:spLocks noGrp="1"/>
          </p:cNvSpPr>
          <p:nvPr>
            <p:ph type="sldNum" sz="quarter" idx="12"/>
          </p:nvPr>
        </p:nvSpPr>
        <p:spPr/>
        <p:txBody>
          <a:bodyPr/>
          <a:lstStyle/>
          <a:p>
            <a:fld id="{B00A3FB2-99FF-43AA-BBBD-193B1E846743}" type="slidenum">
              <a:rPr lang="en-US" smtClean="0"/>
              <a:t>‹#›</a:t>
            </a:fld>
            <a:endParaRPr lang="en-US"/>
          </a:p>
        </p:txBody>
      </p:sp>
    </p:spTree>
    <p:extLst>
      <p:ext uri="{BB962C8B-B14F-4D97-AF65-F5344CB8AC3E}">
        <p14:creationId xmlns:p14="http://schemas.microsoft.com/office/powerpoint/2010/main" val="82356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775B13-6D73-4404-A51F-EE9B8C224758}"/>
              </a:ext>
            </a:extLst>
          </p:cNvPr>
          <p:cNvSpPr>
            <a:spLocks noGrp="1"/>
          </p:cNvSpPr>
          <p:nvPr>
            <p:ph type="dt" sz="half" idx="10"/>
          </p:nvPr>
        </p:nvSpPr>
        <p:spPr/>
        <p:txBody>
          <a:bodyPr/>
          <a:lstStyle/>
          <a:p>
            <a:fld id="{0505EC9D-0686-43E6-B39A-B99A9226723C}" type="datetimeFigureOut">
              <a:rPr lang="en-US" smtClean="0"/>
              <a:t>6/7/2019</a:t>
            </a:fld>
            <a:endParaRPr lang="en-US"/>
          </a:p>
        </p:txBody>
      </p:sp>
      <p:sp>
        <p:nvSpPr>
          <p:cNvPr id="3" name="Footer Placeholder 2">
            <a:extLst>
              <a:ext uri="{FF2B5EF4-FFF2-40B4-BE49-F238E27FC236}">
                <a16:creationId xmlns:a16="http://schemas.microsoft.com/office/drawing/2014/main" id="{F9255E9A-371E-4A0D-8BF6-253E0576D8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37AC1E-E50F-4C70-9558-D5659AD04216}"/>
              </a:ext>
            </a:extLst>
          </p:cNvPr>
          <p:cNvSpPr>
            <a:spLocks noGrp="1"/>
          </p:cNvSpPr>
          <p:nvPr>
            <p:ph type="sldNum" sz="quarter" idx="12"/>
          </p:nvPr>
        </p:nvSpPr>
        <p:spPr/>
        <p:txBody>
          <a:bodyPr/>
          <a:lstStyle/>
          <a:p>
            <a:fld id="{B00A3FB2-99FF-43AA-BBBD-193B1E846743}" type="slidenum">
              <a:rPr lang="en-US" smtClean="0"/>
              <a:t>‹#›</a:t>
            </a:fld>
            <a:endParaRPr lang="en-US"/>
          </a:p>
        </p:txBody>
      </p:sp>
    </p:spTree>
    <p:extLst>
      <p:ext uri="{BB962C8B-B14F-4D97-AF65-F5344CB8AC3E}">
        <p14:creationId xmlns:p14="http://schemas.microsoft.com/office/powerpoint/2010/main" val="768223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4D1C0-F2FB-464F-AB4C-EAEFC4FAFC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311587-5890-48CF-A24C-CC2ADB27A9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1508D3-82EF-4465-A5C7-4C63B2736D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3ED2096-EB9B-4B25-BADF-618A5237A023}"/>
              </a:ext>
            </a:extLst>
          </p:cNvPr>
          <p:cNvSpPr>
            <a:spLocks noGrp="1"/>
          </p:cNvSpPr>
          <p:nvPr>
            <p:ph type="dt" sz="half" idx="10"/>
          </p:nvPr>
        </p:nvSpPr>
        <p:spPr/>
        <p:txBody>
          <a:bodyPr/>
          <a:lstStyle/>
          <a:p>
            <a:fld id="{0505EC9D-0686-43E6-B39A-B99A9226723C}" type="datetimeFigureOut">
              <a:rPr lang="en-US" smtClean="0"/>
              <a:t>6/7/2019</a:t>
            </a:fld>
            <a:endParaRPr lang="en-US"/>
          </a:p>
        </p:txBody>
      </p:sp>
      <p:sp>
        <p:nvSpPr>
          <p:cNvPr id="6" name="Footer Placeholder 5">
            <a:extLst>
              <a:ext uri="{FF2B5EF4-FFF2-40B4-BE49-F238E27FC236}">
                <a16:creationId xmlns:a16="http://schemas.microsoft.com/office/drawing/2014/main" id="{C218E861-22B5-42F2-99CF-F933497F1A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6B0041-C231-48C2-8162-BD835B680AD4}"/>
              </a:ext>
            </a:extLst>
          </p:cNvPr>
          <p:cNvSpPr>
            <a:spLocks noGrp="1"/>
          </p:cNvSpPr>
          <p:nvPr>
            <p:ph type="sldNum" sz="quarter" idx="12"/>
          </p:nvPr>
        </p:nvSpPr>
        <p:spPr/>
        <p:txBody>
          <a:bodyPr/>
          <a:lstStyle/>
          <a:p>
            <a:fld id="{B00A3FB2-99FF-43AA-BBBD-193B1E846743}" type="slidenum">
              <a:rPr lang="en-US" smtClean="0"/>
              <a:t>‹#›</a:t>
            </a:fld>
            <a:endParaRPr lang="en-US"/>
          </a:p>
        </p:txBody>
      </p:sp>
    </p:spTree>
    <p:extLst>
      <p:ext uri="{BB962C8B-B14F-4D97-AF65-F5344CB8AC3E}">
        <p14:creationId xmlns:p14="http://schemas.microsoft.com/office/powerpoint/2010/main" val="56197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92F6B-8245-4AC7-B117-C7ABE50F86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A51A48-1ECF-4563-96DB-8E8DC5EF17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0B0396-CC42-4D71-B545-33E6461D25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A0D025-C96F-41D6-B865-E8ED3D73C442}"/>
              </a:ext>
            </a:extLst>
          </p:cNvPr>
          <p:cNvSpPr>
            <a:spLocks noGrp="1"/>
          </p:cNvSpPr>
          <p:nvPr>
            <p:ph type="dt" sz="half" idx="10"/>
          </p:nvPr>
        </p:nvSpPr>
        <p:spPr/>
        <p:txBody>
          <a:bodyPr/>
          <a:lstStyle/>
          <a:p>
            <a:fld id="{0505EC9D-0686-43E6-B39A-B99A9226723C}" type="datetimeFigureOut">
              <a:rPr lang="en-US" smtClean="0"/>
              <a:t>6/7/2019</a:t>
            </a:fld>
            <a:endParaRPr lang="en-US"/>
          </a:p>
        </p:txBody>
      </p:sp>
      <p:sp>
        <p:nvSpPr>
          <p:cNvPr id="6" name="Footer Placeholder 5">
            <a:extLst>
              <a:ext uri="{FF2B5EF4-FFF2-40B4-BE49-F238E27FC236}">
                <a16:creationId xmlns:a16="http://schemas.microsoft.com/office/drawing/2014/main" id="{28283DFE-A17D-4D32-A7D9-9D43262769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65F4-2963-45D1-8E29-755FEF93DCA0}"/>
              </a:ext>
            </a:extLst>
          </p:cNvPr>
          <p:cNvSpPr>
            <a:spLocks noGrp="1"/>
          </p:cNvSpPr>
          <p:nvPr>
            <p:ph type="sldNum" sz="quarter" idx="12"/>
          </p:nvPr>
        </p:nvSpPr>
        <p:spPr/>
        <p:txBody>
          <a:bodyPr/>
          <a:lstStyle/>
          <a:p>
            <a:fld id="{B00A3FB2-99FF-43AA-BBBD-193B1E846743}" type="slidenum">
              <a:rPr lang="en-US" smtClean="0"/>
              <a:t>‹#›</a:t>
            </a:fld>
            <a:endParaRPr lang="en-US"/>
          </a:p>
        </p:txBody>
      </p:sp>
    </p:spTree>
    <p:extLst>
      <p:ext uri="{BB962C8B-B14F-4D97-AF65-F5344CB8AC3E}">
        <p14:creationId xmlns:p14="http://schemas.microsoft.com/office/powerpoint/2010/main" val="3713792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FE10A0-AB43-4489-81B9-08A5757EF8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1E49DC-D1C5-4969-951C-E8C8C7AC64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05A487-66AF-4232-BA96-5B2E8C2FA4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05EC9D-0686-43E6-B39A-B99A9226723C}" type="datetimeFigureOut">
              <a:rPr lang="en-US" smtClean="0"/>
              <a:t>6/7/2019</a:t>
            </a:fld>
            <a:endParaRPr lang="en-US"/>
          </a:p>
        </p:txBody>
      </p:sp>
      <p:sp>
        <p:nvSpPr>
          <p:cNvPr id="5" name="Footer Placeholder 4">
            <a:extLst>
              <a:ext uri="{FF2B5EF4-FFF2-40B4-BE49-F238E27FC236}">
                <a16:creationId xmlns:a16="http://schemas.microsoft.com/office/drawing/2014/main" id="{4711B742-DA47-4D4F-813F-BA16E9E01B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0D60CD-5EBD-4C86-9A9C-2399D06A30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0A3FB2-99FF-43AA-BBBD-193B1E846743}" type="slidenum">
              <a:rPr lang="en-US" smtClean="0"/>
              <a:t>‹#›</a:t>
            </a:fld>
            <a:endParaRPr lang="en-US"/>
          </a:p>
        </p:txBody>
      </p:sp>
    </p:spTree>
    <p:extLst>
      <p:ext uri="{BB962C8B-B14F-4D97-AF65-F5344CB8AC3E}">
        <p14:creationId xmlns:p14="http://schemas.microsoft.com/office/powerpoint/2010/main" val="946876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hyperlink" Target="https://portswigger.net/burp/communitydownload" TargetMode="External"/><Relationship Id="rId2" Type="http://schemas.openxmlformats.org/officeDocument/2006/relationships/hyperlink" Target="https://www.genymotion.com/fun-zone/" TargetMode="External"/><Relationship Id="rId1" Type="http://schemas.openxmlformats.org/officeDocument/2006/relationships/slideLayout" Target="../slideLayouts/slideLayout2.xml"/><Relationship Id="rId6" Type="http://schemas.openxmlformats.org/officeDocument/2006/relationships/hyperlink" Target="https://www.telerik.com/fiddler" TargetMode="External"/><Relationship Id="rId5" Type="http://schemas.openxmlformats.org/officeDocument/2006/relationships/hyperlink" Target="https://mitmproxy.org/" TargetMode="External"/><Relationship Id="rId4" Type="http://schemas.openxmlformats.org/officeDocument/2006/relationships/hyperlink" Target="https://www.charlesproxy.com/"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ux.stackexchange.com/questions/11826/need-an-icon-to-represent-a-certification-authority"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creativecommons.org/licenses/by-sa/3.0/" TargetMode="External"/><Relationship Id="rId3" Type="http://schemas.openxmlformats.org/officeDocument/2006/relationships/hyperlink" Target="https://github.com/sensepost/objection" TargetMode="External"/><Relationship Id="rId7" Type="http://schemas.openxmlformats.org/officeDocument/2006/relationships/hyperlink" Target="https://en.wikipedia.org/wiki/Henry_II_of_France" TargetMode="External"/><Relationship Id="rId2" Type="http://schemas.openxmlformats.org/officeDocument/2006/relationships/hyperlink" Target="https://www.frida.re/" TargetMode="Externa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hyperlink" Target="https://en.wikipedia.org/wiki/Henry_II_of_Navarre" TargetMode="External"/><Relationship Id="rId4" Type="http://schemas.openxmlformats.org/officeDocument/2006/relationships/image" Target="../media/image8.jpg"/></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hyperlink" Target="https://creativecommons.org/licenses/by-nc-nd/3.0/" TargetMode="External"/><Relationship Id="rId4" Type="http://schemas.openxmlformats.org/officeDocument/2006/relationships/hyperlink" Target="http://dailyplateofcrazy.com/2014/04/06/cracker-jack-helpers-and-fixers-in-relationship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echcrunch.com/2019/04/03/femtechs-billion-dollar-year/" TargetMode="Externa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hyperlink" Target="https://www.medicaleconomics.com/medical-economics-blog/how-make-health-apps-valuable-physicians-and-patients/page/0/1"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hyperlink" Target="https://www.fda.gov/medical-devices/digital-health/mobile-medical-applications#a" TargetMode="External"/><Relationship Id="rId4" Type="http://schemas.openxmlformats.org/officeDocument/2006/relationships/image" Target="../media/image20.sv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hyperlink" Target="https://www.ncbi.nlm.nih.gov/pmc/articles/PMC6090170/" TargetMode="External"/><Relationship Id="rId4" Type="http://schemas.openxmlformats.org/officeDocument/2006/relationships/image" Target="../media/image13.sv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hellaheaven-ana.blogspot.com/2011/02/thank-you-all-my-blog-friends.html" TargetMode="External"/><Relationship Id="rId2" Type="http://schemas.openxmlformats.org/officeDocument/2006/relationships/image" Target="../media/image22.jp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hyperlink" Target="https://creativecommons.org/licenses/by/3.0/" TargetMode="External"/><Relationship Id="rId7" Type="http://schemas.openxmlformats.org/officeDocument/2006/relationships/diagramColors" Target="../diagrams/colors2.xml"/><Relationship Id="rId2" Type="http://schemas.openxmlformats.org/officeDocument/2006/relationships/hyperlink" Target="http://alexis.monville.com/2012/04/30/hacker-a-vendre" TargetMode="Externa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3" Type="http://schemas.openxmlformats.org/officeDocument/2006/relationships/hyperlink" Target="https://search.appcensus.io/" TargetMode="External"/><Relationship Id="rId2" Type="http://schemas.openxmlformats.org/officeDocument/2006/relationships/hyperlink" Target="https://www.virustotal.com/gui/home/upload" TargetMode="External"/><Relationship Id="rId1" Type="http://schemas.openxmlformats.org/officeDocument/2006/relationships/slideLayout" Target="../slideLayouts/slideLayout2.xml"/><Relationship Id="rId5" Type="http://schemas.openxmlformats.org/officeDocument/2006/relationships/hyperlink" Target="https://www.immuniweb.com/" TargetMode="External"/><Relationship Id="rId4" Type="http://schemas.openxmlformats.org/officeDocument/2006/relationships/hyperlink" Target="https://reports.exodus-privacy.eu.org/" TargetMode="Externa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6386253-FC99-4B50-AAC4-E2D96DB0842A}"/>
              </a:ext>
            </a:extLst>
          </p:cNvPr>
          <p:cNvSpPr>
            <a:spLocks noGrp="1"/>
          </p:cNvSpPr>
          <p:nvPr>
            <p:ph type="ctrTitle"/>
          </p:nvPr>
        </p:nvSpPr>
        <p:spPr>
          <a:xfrm>
            <a:off x="3045368" y="2043663"/>
            <a:ext cx="6105194" cy="2031055"/>
          </a:xfrm>
        </p:spPr>
        <p:txBody>
          <a:bodyPr>
            <a:normAutofit/>
          </a:bodyPr>
          <a:lstStyle/>
          <a:p>
            <a:r>
              <a:rPr lang="en-US" dirty="0">
                <a:solidFill>
                  <a:srgbClr val="FFFFFF"/>
                </a:solidFill>
              </a:rPr>
              <a:t>Tracking the Period Trackers</a:t>
            </a:r>
          </a:p>
        </p:txBody>
      </p:sp>
      <p:sp>
        <p:nvSpPr>
          <p:cNvPr id="3" name="Subtitle 2">
            <a:extLst>
              <a:ext uri="{FF2B5EF4-FFF2-40B4-BE49-F238E27FC236}">
                <a16:creationId xmlns:a16="http://schemas.microsoft.com/office/drawing/2014/main" id="{E5659FA7-8348-4F76-A29D-5EBBEB3AEEE2}"/>
              </a:ext>
            </a:extLst>
          </p:cNvPr>
          <p:cNvSpPr>
            <a:spLocks noGrp="1"/>
          </p:cNvSpPr>
          <p:nvPr>
            <p:ph type="subTitle" idx="1"/>
          </p:nvPr>
        </p:nvSpPr>
        <p:spPr>
          <a:xfrm>
            <a:off x="3045368" y="4074718"/>
            <a:ext cx="6105194" cy="1279602"/>
          </a:xfrm>
        </p:spPr>
        <p:txBody>
          <a:bodyPr>
            <a:normAutofit lnSpcReduction="10000"/>
          </a:bodyPr>
          <a:lstStyle/>
          <a:p>
            <a:r>
              <a:rPr lang="en-US" dirty="0">
                <a:solidFill>
                  <a:srgbClr val="FFFFFF"/>
                </a:solidFill>
              </a:rPr>
              <a:t>Wendy Edwards</a:t>
            </a:r>
          </a:p>
          <a:p>
            <a:r>
              <a:rPr lang="en-US" dirty="0">
                <a:solidFill>
                  <a:srgbClr val="FFFFFF"/>
                </a:solidFill>
              </a:rPr>
              <a:t>Jacqueline Xavier</a:t>
            </a:r>
          </a:p>
          <a:p>
            <a:r>
              <a:rPr lang="en-US" dirty="0" err="1">
                <a:solidFill>
                  <a:srgbClr val="FFFFFF"/>
                </a:solidFill>
              </a:rPr>
              <a:t>Summercon</a:t>
            </a:r>
            <a:r>
              <a:rPr lang="en-US" dirty="0">
                <a:solidFill>
                  <a:srgbClr val="FFFFFF"/>
                </a:solidFill>
              </a:rPr>
              <a:t> 2019</a:t>
            </a:r>
          </a:p>
        </p:txBody>
      </p:sp>
    </p:spTree>
    <p:extLst>
      <p:ext uri="{BB962C8B-B14F-4D97-AF65-F5344CB8AC3E}">
        <p14:creationId xmlns:p14="http://schemas.microsoft.com/office/powerpoint/2010/main" val="108323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D2461D2-87FB-4D27-B661-8D833AD3437F}"/>
              </a:ext>
            </a:extLst>
          </p:cNvPr>
          <p:cNvSpPr>
            <a:spLocks noGrp="1"/>
          </p:cNvSpPr>
          <p:nvPr>
            <p:ph type="title"/>
          </p:nvPr>
        </p:nvSpPr>
        <p:spPr>
          <a:xfrm>
            <a:off x="863029" y="1012004"/>
            <a:ext cx="3416158" cy="4795408"/>
          </a:xfrm>
        </p:spPr>
        <p:txBody>
          <a:bodyPr>
            <a:normAutofit/>
          </a:bodyPr>
          <a:lstStyle/>
          <a:p>
            <a:r>
              <a:rPr lang="en-US">
                <a:solidFill>
                  <a:srgbClr val="FFFFFF"/>
                </a:solidFill>
              </a:rPr>
              <a:t>What to Look For</a:t>
            </a:r>
          </a:p>
        </p:txBody>
      </p:sp>
      <p:graphicFrame>
        <p:nvGraphicFramePr>
          <p:cNvPr id="5" name="Content Placeholder 2">
            <a:extLst>
              <a:ext uri="{FF2B5EF4-FFF2-40B4-BE49-F238E27FC236}">
                <a16:creationId xmlns:a16="http://schemas.microsoft.com/office/drawing/2014/main" id="{568E0C15-2AEE-4845-B313-743C1E60B3D0}"/>
              </a:ext>
            </a:extLst>
          </p:cNvPr>
          <p:cNvGraphicFramePr>
            <a:graphicFrameLocks noGrp="1"/>
          </p:cNvGraphicFramePr>
          <p:nvPr>
            <p:ph idx="1"/>
            <p:extLst>
              <p:ext uri="{D42A27DB-BD31-4B8C-83A1-F6EECF244321}">
                <p14:modId xmlns:p14="http://schemas.microsoft.com/office/powerpoint/2010/main" val="33299526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5895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D62E6DB-F510-419D-BE48-6573850BF3D5}"/>
              </a:ext>
            </a:extLst>
          </p:cNvPr>
          <p:cNvSpPr>
            <a:spLocks noGrp="1"/>
          </p:cNvSpPr>
          <p:nvPr>
            <p:ph type="title"/>
          </p:nvPr>
        </p:nvSpPr>
        <p:spPr>
          <a:xfrm>
            <a:off x="863029" y="1012004"/>
            <a:ext cx="3416158" cy="4795408"/>
          </a:xfrm>
        </p:spPr>
        <p:txBody>
          <a:bodyPr>
            <a:normAutofit/>
          </a:bodyPr>
          <a:lstStyle/>
          <a:p>
            <a:r>
              <a:rPr lang="en-US" sz="4100">
                <a:solidFill>
                  <a:srgbClr val="FFFFFF"/>
                </a:solidFill>
              </a:rPr>
              <a:t>Single Sign-On (SSO) Authentication</a:t>
            </a:r>
          </a:p>
        </p:txBody>
      </p:sp>
      <p:graphicFrame>
        <p:nvGraphicFramePr>
          <p:cNvPr id="5" name="Content Placeholder 2">
            <a:extLst>
              <a:ext uri="{FF2B5EF4-FFF2-40B4-BE49-F238E27FC236}">
                <a16:creationId xmlns:a16="http://schemas.microsoft.com/office/drawing/2014/main" id="{B0E423B8-D17B-4584-BFDB-5CDD9768E55A}"/>
              </a:ext>
            </a:extLst>
          </p:cNvPr>
          <p:cNvGraphicFramePr>
            <a:graphicFrameLocks noGrp="1"/>
          </p:cNvGraphicFramePr>
          <p:nvPr>
            <p:ph idx="1"/>
            <p:extLst>
              <p:ext uri="{D42A27DB-BD31-4B8C-83A1-F6EECF244321}">
                <p14:modId xmlns:p14="http://schemas.microsoft.com/office/powerpoint/2010/main" val="86459909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4832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3905F5-6517-4C32-AD02-90C4B8E17EF3}"/>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6000"/>
              <a:t>Facebook Permissions</a:t>
            </a:r>
          </a:p>
        </p:txBody>
      </p:sp>
      <p:sp>
        <p:nvSpPr>
          <p:cNvPr id="5" name="Text Placeholder 4">
            <a:extLst>
              <a:ext uri="{FF2B5EF4-FFF2-40B4-BE49-F238E27FC236}">
                <a16:creationId xmlns:a16="http://schemas.microsoft.com/office/drawing/2014/main" id="{B5457301-FD2D-4BBD-BD6A-A72E0B60E580}"/>
              </a:ext>
            </a:extLst>
          </p:cNvPr>
          <p:cNvSpPr>
            <a:spLocks noGrp="1"/>
          </p:cNvSpPr>
          <p:nvPr>
            <p:ph type="body" sz="half" idx="2"/>
          </p:nvPr>
        </p:nvSpPr>
        <p:spPr>
          <a:xfrm>
            <a:off x="6746627" y="4750893"/>
            <a:ext cx="4645250" cy="1147863"/>
          </a:xfrm>
        </p:spPr>
        <p:txBody>
          <a:bodyPr vert="horz" lIns="91440" tIns="45720" rIns="91440" bIns="45720" rtlCol="0" anchor="t">
            <a:normAutofit/>
          </a:bodyPr>
          <a:lstStyle/>
          <a:p>
            <a:r>
              <a:rPr lang="en-US" sz="2000"/>
              <a:t>Can share a lot of data</a:t>
            </a:r>
          </a:p>
        </p:txBody>
      </p:sp>
      <p:sp>
        <p:nvSpPr>
          <p:cNvPr id="12"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Placeholder 6">
            <a:extLst>
              <a:ext uri="{FF2B5EF4-FFF2-40B4-BE49-F238E27FC236}">
                <a16:creationId xmlns:a16="http://schemas.microsoft.com/office/drawing/2014/main" id="{6E26866C-1EE2-4D23-8705-0DADCADE31F3}"/>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t="17982" b="17982"/>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218510862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565950-09E3-448C-A9A8-520BF7C9026E}"/>
              </a:ext>
            </a:extLst>
          </p:cNvPr>
          <p:cNvSpPr>
            <a:spLocks noGrp="1"/>
          </p:cNvSpPr>
          <p:nvPr>
            <p:ph type="title"/>
          </p:nvPr>
        </p:nvSpPr>
        <p:spPr>
          <a:xfrm>
            <a:off x="838200" y="631825"/>
            <a:ext cx="10515600" cy="1325563"/>
          </a:xfrm>
        </p:spPr>
        <p:txBody>
          <a:bodyPr>
            <a:normAutofit/>
          </a:bodyPr>
          <a:lstStyle/>
          <a:p>
            <a:r>
              <a:rPr lang="en-US"/>
              <a:t>Analyzing Network Traffic</a:t>
            </a:r>
            <a:endParaRPr lang="en-US" dirty="0"/>
          </a:p>
        </p:txBody>
      </p:sp>
      <p:sp>
        <p:nvSpPr>
          <p:cNvPr id="3" name="Content Placeholder 2">
            <a:extLst>
              <a:ext uri="{FF2B5EF4-FFF2-40B4-BE49-F238E27FC236}">
                <a16:creationId xmlns:a16="http://schemas.microsoft.com/office/drawing/2014/main" id="{1532371E-9007-4874-8911-89726160A668}"/>
              </a:ext>
            </a:extLst>
          </p:cNvPr>
          <p:cNvSpPr>
            <a:spLocks noGrp="1"/>
          </p:cNvSpPr>
          <p:nvPr>
            <p:ph idx="1"/>
          </p:nvPr>
        </p:nvSpPr>
        <p:spPr>
          <a:xfrm>
            <a:off x="838200" y="2057400"/>
            <a:ext cx="10515600" cy="3871762"/>
          </a:xfrm>
        </p:spPr>
        <p:txBody>
          <a:bodyPr>
            <a:normAutofit/>
          </a:bodyPr>
          <a:lstStyle/>
          <a:p>
            <a:r>
              <a:rPr lang="en-US" sz="2400"/>
              <a:t>Use Android emulator with rooted image.  Genymotion has a free personal edition (</a:t>
            </a:r>
            <a:r>
              <a:rPr lang="en-US" sz="2400">
                <a:hlinkClick r:id="rId2"/>
              </a:rPr>
              <a:t>https://www.genymotion.com/fun-zone/</a:t>
            </a:r>
            <a:r>
              <a:rPr lang="en-US" sz="2400"/>
              <a:t>) and there are others, e.g., Bluestacks and Android Studio</a:t>
            </a:r>
          </a:p>
          <a:p>
            <a:r>
              <a:rPr lang="en-US" sz="2400"/>
              <a:t>Intercepting Proxy</a:t>
            </a:r>
          </a:p>
          <a:p>
            <a:pPr lvl="1"/>
            <a:r>
              <a:rPr lang="en-US"/>
              <a:t>BurpSuite Community Edition (</a:t>
            </a:r>
            <a:r>
              <a:rPr lang="en-US">
                <a:hlinkClick r:id="rId3"/>
              </a:rPr>
              <a:t>https://portswigger.net/burp/communitydownload</a:t>
            </a:r>
            <a:r>
              <a:rPr lang="en-US"/>
              <a:t>) </a:t>
            </a:r>
          </a:p>
          <a:p>
            <a:pPr lvl="1"/>
            <a:r>
              <a:rPr lang="en-US"/>
              <a:t>Charles (</a:t>
            </a:r>
            <a:r>
              <a:rPr lang="en-US">
                <a:hlinkClick r:id="rId4"/>
              </a:rPr>
              <a:t>https://www.charlesproxy.com/</a:t>
            </a:r>
            <a:r>
              <a:rPr lang="en-US"/>
              <a:t>) </a:t>
            </a:r>
          </a:p>
          <a:p>
            <a:pPr lvl="1"/>
            <a:r>
              <a:rPr lang="en-US"/>
              <a:t>MitmProxy (</a:t>
            </a:r>
            <a:r>
              <a:rPr lang="en-US">
                <a:hlinkClick r:id="rId5"/>
              </a:rPr>
              <a:t>https://mitmproxy.org/</a:t>
            </a:r>
            <a:r>
              <a:rPr lang="en-US"/>
              <a:t>)</a:t>
            </a:r>
          </a:p>
          <a:p>
            <a:pPr lvl="1"/>
            <a:r>
              <a:rPr lang="en-US"/>
              <a:t>Fiddler (</a:t>
            </a:r>
            <a:r>
              <a:rPr lang="en-US">
                <a:hlinkClick r:id="rId6"/>
              </a:rPr>
              <a:t>https://www.telerik.com/fiddler</a:t>
            </a:r>
            <a:r>
              <a:rPr lang="en-US"/>
              <a:t>) </a:t>
            </a:r>
          </a:p>
        </p:txBody>
      </p:sp>
    </p:spTree>
    <p:extLst>
      <p:ext uri="{BB962C8B-B14F-4D97-AF65-F5344CB8AC3E}">
        <p14:creationId xmlns:p14="http://schemas.microsoft.com/office/powerpoint/2010/main" val="1745695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75E940-B6DE-4F98-BF24-B71C01F7F4A0}"/>
              </a:ext>
            </a:extLst>
          </p:cNvPr>
          <p:cNvPicPr>
            <a:picLocks noChangeAspect="1"/>
          </p:cNvPicPr>
          <p:nvPr/>
        </p:nvPicPr>
        <p:blipFill rotWithShape="1">
          <a:blip r:embed="rId2">
            <a:extLst>
              <a:ext uri="{28A0092B-C50C-407E-A947-70E740481C1C}">
                <a14:useLocalDpi xmlns:a14="http://schemas.microsoft.com/office/drawing/2010/main" val="0"/>
              </a:ext>
            </a:extLst>
          </a:blip>
          <a:srcRect r="5333"/>
          <a:stretch/>
        </p:blipFill>
        <p:spPr>
          <a:xfrm>
            <a:off x="20" y="10"/>
            <a:ext cx="12191980" cy="6857990"/>
          </a:xfrm>
          <a:prstGeom prst="rect">
            <a:avLst/>
          </a:prstGeom>
        </p:spPr>
      </p:pic>
    </p:spTree>
    <p:extLst>
      <p:ext uri="{BB962C8B-B14F-4D97-AF65-F5344CB8AC3E}">
        <p14:creationId xmlns:p14="http://schemas.microsoft.com/office/powerpoint/2010/main" val="2981228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24326-ABCE-40C9-B4D1-944A9C3B84F7}"/>
              </a:ext>
            </a:extLst>
          </p:cNvPr>
          <p:cNvSpPr>
            <a:spLocks noGrp="1"/>
          </p:cNvSpPr>
          <p:nvPr>
            <p:ph type="title"/>
          </p:nvPr>
        </p:nvSpPr>
        <p:spPr>
          <a:xfrm>
            <a:off x="960100" y="978102"/>
            <a:ext cx="10588434" cy="1062644"/>
          </a:xfrm>
        </p:spPr>
        <p:txBody>
          <a:bodyPr anchor="b">
            <a:normAutofit/>
          </a:bodyPr>
          <a:lstStyle/>
          <a:p>
            <a:r>
              <a:rPr lang="en-US" dirty="0"/>
              <a:t>Certificate Pinning</a:t>
            </a:r>
          </a:p>
        </p:txBody>
      </p:sp>
      <p:cxnSp>
        <p:nvCxnSpPr>
          <p:cNvPr id="11" name="Straight Connector 10">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EF97AF91-BE2E-494A-A5C8-76D6CE71EE8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14023" y="2811104"/>
            <a:ext cx="3366480" cy="2516994"/>
          </a:xfrm>
          <a:prstGeom prst="rect">
            <a:avLst/>
          </a:prstGeom>
        </p:spPr>
      </p:pic>
      <p:sp>
        <p:nvSpPr>
          <p:cNvPr id="3" name="Content Placeholder 2">
            <a:extLst>
              <a:ext uri="{FF2B5EF4-FFF2-40B4-BE49-F238E27FC236}">
                <a16:creationId xmlns:a16="http://schemas.microsoft.com/office/drawing/2014/main" id="{6DDF0AB1-527D-427D-B80E-E98606B574DD}"/>
              </a:ext>
            </a:extLst>
          </p:cNvPr>
          <p:cNvSpPr>
            <a:spLocks noGrp="1"/>
          </p:cNvSpPr>
          <p:nvPr>
            <p:ph idx="1"/>
          </p:nvPr>
        </p:nvSpPr>
        <p:spPr>
          <a:xfrm>
            <a:off x="4955354" y="2682433"/>
            <a:ext cx="6282169" cy="3215749"/>
          </a:xfrm>
        </p:spPr>
        <p:txBody>
          <a:bodyPr>
            <a:normAutofit/>
          </a:bodyPr>
          <a:lstStyle/>
          <a:p>
            <a:r>
              <a:rPr lang="en-US" dirty="0"/>
              <a:t>We can generate a cert from the proxy software and tell our emulator to trust it, but that doesn’t always work.</a:t>
            </a:r>
          </a:p>
          <a:p>
            <a:r>
              <a:rPr lang="en-US" dirty="0"/>
              <a:t>Why not?  Certificate pinning!</a:t>
            </a:r>
          </a:p>
          <a:p>
            <a:r>
              <a:rPr lang="en-US" dirty="0"/>
              <a:t>Instead of just trusting any cert like we’d like, app checks against hard-coded cert values.</a:t>
            </a:r>
          </a:p>
          <a:p>
            <a:pPr marL="0" indent="0">
              <a:buNone/>
            </a:pPr>
            <a:endParaRPr lang="en-US" sz="2400" dirty="0"/>
          </a:p>
          <a:p>
            <a:endParaRPr lang="en-US" sz="2400" dirty="0"/>
          </a:p>
        </p:txBody>
      </p:sp>
      <p:sp>
        <p:nvSpPr>
          <p:cNvPr id="6" name="TextBox 5">
            <a:extLst>
              <a:ext uri="{FF2B5EF4-FFF2-40B4-BE49-F238E27FC236}">
                <a16:creationId xmlns:a16="http://schemas.microsoft.com/office/drawing/2014/main" id="{A33B5429-B164-40C5-844B-4A8F95156859}"/>
              </a:ext>
            </a:extLst>
          </p:cNvPr>
          <p:cNvSpPr txBox="1"/>
          <p:nvPr/>
        </p:nvSpPr>
        <p:spPr>
          <a:xfrm>
            <a:off x="2173461" y="5128043"/>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ux.stackexchange.com/questions/11826/need-an-icon-to-represent-a-certification-authority">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1213014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64F6814-96D5-4463-898E-405CC0C401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004239-B585-44D0-BCFA-9E33DAFD23B8}"/>
              </a:ext>
            </a:extLst>
          </p:cNvPr>
          <p:cNvSpPr>
            <a:spLocks noGrp="1"/>
          </p:cNvSpPr>
          <p:nvPr>
            <p:ph type="title"/>
          </p:nvPr>
        </p:nvSpPr>
        <p:spPr>
          <a:xfrm>
            <a:off x="821516" y="640263"/>
            <a:ext cx="6204984" cy="1344975"/>
          </a:xfrm>
        </p:spPr>
        <p:txBody>
          <a:bodyPr>
            <a:normAutofit/>
          </a:bodyPr>
          <a:lstStyle/>
          <a:p>
            <a:r>
              <a:rPr lang="en-US" sz="4000" dirty="0"/>
              <a:t>Bypassing Certificate Pinning</a:t>
            </a:r>
          </a:p>
        </p:txBody>
      </p:sp>
      <p:sp>
        <p:nvSpPr>
          <p:cNvPr id="3" name="Content Placeholder 2">
            <a:extLst>
              <a:ext uri="{FF2B5EF4-FFF2-40B4-BE49-F238E27FC236}">
                <a16:creationId xmlns:a16="http://schemas.microsoft.com/office/drawing/2014/main" id="{14A28CB4-4C5F-4A14-AB4E-0282E0E330C8}"/>
              </a:ext>
            </a:extLst>
          </p:cNvPr>
          <p:cNvSpPr>
            <a:spLocks noGrp="1"/>
          </p:cNvSpPr>
          <p:nvPr>
            <p:ph idx="1"/>
          </p:nvPr>
        </p:nvSpPr>
        <p:spPr>
          <a:xfrm>
            <a:off x="821515" y="2121762"/>
            <a:ext cx="6204984" cy="3626917"/>
          </a:xfrm>
        </p:spPr>
        <p:txBody>
          <a:bodyPr>
            <a:normAutofit/>
          </a:bodyPr>
          <a:lstStyle/>
          <a:p>
            <a:r>
              <a:rPr lang="en-US" dirty="0"/>
              <a:t>Will no one rid me of this meddlesome code?</a:t>
            </a:r>
          </a:p>
          <a:p>
            <a:r>
              <a:rPr lang="en-US" dirty="0"/>
              <a:t>FRIDA (</a:t>
            </a:r>
            <a:r>
              <a:rPr lang="en-US" dirty="0">
                <a:hlinkClick r:id="rId2"/>
              </a:rPr>
              <a:t>https://www.frida.re/</a:t>
            </a:r>
            <a:r>
              <a:rPr lang="en-US" dirty="0"/>
              <a:t>)</a:t>
            </a:r>
          </a:p>
          <a:p>
            <a:pPr lvl="1"/>
            <a:r>
              <a:rPr lang="en-US" sz="2800" dirty="0"/>
              <a:t>Running script live</a:t>
            </a:r>
          </a:p>
          <a:p>
            <a:pPr lvl="1"/>
            <a:r>
              <a:rPr lang="en-US" sz="2800" dirty="0"/>
              <a:t>Modifying code with Objection (</a:t>
            </a:r>
            <a:r>
              <a:rPr lang="en-US" sz="2800" dirty="0">
                <a:hlinkClick r:id="rId3"/>
              </a:rPr>
              <a:t>https://github.com/sensepost/objection</a:t>
            </a:r>
            <a:r>
              <a:rPr lang="en-US" sz="2800" dirty="0"/>
              <a:t>) </a:t>
            </a:r>
          </a:p>
          <a:p>
            <a:r>
              <a:rPr lang="en-US" dirty="0"/>
              <a:t>Decompiling and replacing code</a:t>
            </a:r>
          </a:p>
          <a:p>
            <a:pPr marL="0" indent="0">
              <a:buNone/>
            </a:pPr>
            <a:endParaRPr lang="en-US" sz="2400" dirty="0"/>
          </a:p>
        </p:txBody>
      </p:sp>
      <p:pic>
        <p:nvPicPr>
          <p:cNvPr id="8" name="Picture 7">
            <a:extLst>
              <a:ext uri="{FF2B5EF4-FFF2-40B4-BE49-F238E27FC236}">
                <a16:creationId xmlns:a16="http://schemas.microsoft.com/office/drawing/2014/main" id="{243D6346-6787-4DE9-B7CF-201C258B2C9E}"/>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t="13847" r="2" b="43401"/>
          <a:stretch/>
        </p:blipFill>
        <p:spPr>
          <a:xfrm>
            <a:off x="7829551" y="306909"/>
            <a:ext cx="4042409" cy="2286000"/>
          </a:xfrm>
          <a:prstGeom prst="rect">
            <a:avLst/>
          </a:prstGeom>
        </p:spPr>
      </p:pic>
      <p:pic>
        <p:nvPicPr>
          <p:cNvPr id="5" name="Picture 4">
            <a:extLst>
              <a:ext uri="{FF2B5EF4-FFF2-40B4-BE49-F238E27FC236}">
                <a16:creationId xmlns:a16="http://schemas.microsoft.com/office/drawing/2014/main" id="{CF35AD32-1C09-4B6A-83EE-655DB66C9FB2}"/>
              </a:ext>
            </a:extLst>
          </p:cNvPr>
          <p:cNvPicPr>
            <a:picLocks noChangeAspect="1"/>
          </p:cNvPicPr>
          <p:nvPr/>
        </p:nvPicPr>
        <p:blipFill rotWithShape="1">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t="9260" r="2" b="29262"/>
          <a:stretch/>
        </p:blipFill>
        <p:spPr>
          <a:xfrm>
            <a:off x="7829551" y="2828925"/>
            <a:ext cx="4042410" cy="3388994"/>
          </a:xfrm>
          <a:prstGeom prst="rect">
            <a:avLst/>
          </a:prstGeom>
        </p:spPr>
      </p:pic>
      <p:sp>
        <p:nvSpPr>
          <p:cNvPr id="6" name="TextBox 5">
            <a:extLst>
              <a:ext uri="{FF2B5EF4-FFF2-40B4-BE49-F238E27FC236}">
                <a16:creationId xmlns:a16="http://schemas.microsoft.com/office/drawing/2014/main" id="{8D0C4041-6AE1-46B8-9AC8-F0F294DC8996}"/>
              </a:ext>
            </a:extLst>
          </p:cNvPr>
          <p:cNvSpPr txBox="1"/>
          <p:nvPr/>
        </p:nvSpPr>
        <p:spPr>
          <a:xfrm>
            <a:off x="9564919" y="6017864"/>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7" tooltip="https://en.wikipedia.org/wiki/Henry_II_of_Franc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8"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
        <p:nvSpPr>
          <p:cNvPr id="9" name="TextBox 8">
            <a:extLst>
              <a:ext uri="{FF2B5EF4-FFF2-40B4-BE49-F238E27FC236}">
                <a16:creationId xmlns:a16="http://schemas.microsoft.com/office/drawing/2014/main" id="{0F05A61E-4A49-4F48-96B5-C14AAEF67AEC}"/>
              </a:ext>
            </a:extLst>
          </p:cNvPr>
          <p:cNvSpPr txBox="1"/>
          <p:nvPr/>
        </p:nvSpPr>
        <p:spPr>
          <a:xfrm>
            <a:off x="9564918" y="2392854"/>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5" tooltip="https://en.wikipedia.org/wiki/Henry_II_of_Navarr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8"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3577361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CA719-CD4B-453E-8523-BF1159276C26}"/>
              </a:ext>
            </a:extLst>
          </p:cNvPr>
          <p:cNvSpPr>
            <a:spLocks noGrp="1"/>
          </p:cNvSpPr>
          <p:nvPr>
            <p:ph type="title"/>
          </p:nvPr>
        </p:nvSpPr>
        <p:spPr>
          <a:xfrm>
            <a:off x="838200" y="365125"/>
            <a:ext cx="10515600" cy="1325563"/>
          </a:xfrm>
        </p:spPr>
        <p:txBody>
          <a:bodyPr>
            <a:normAutofit/>
          </a:bodyPr>
          <a:lstStyle/>
          <a:p>
            <a:r>
              <a:rPr lang="en-US" dirty="0"/>
              <a:t>Findings</a:t>
            </a:r>
          </a:p>
        </p:txBody>
      </p:sp>
      <p:graphicFrame>
        <p:nvGraphicFramePr>
          <p:cNvPr id="5" name="Content Placeholder 2">
            <a:extLst>
              <a:ext uri="{FF2B5EF4-FFF2-40B4-BE49-F238E27FC236}">
                <a16:creationId xmlns:a16="http://schemas.microsoft.com/office/drawing/2014/main" id="{4EE636B6-834C-4F8B-9C7C-68040D6512CB}"/>
              </a:ext>
            </a:extLst>
          </p:cNvPr>
          <p:cNvGraphicFramePr>
            <a:graphicFrameLocks noGrp="1"/>
          </p:cNvGraphicFramePr>
          <p:nvPr>
            <p:ph idx="1"/>
            <p:extLst>
              <p:ext uri="{D42A27DB-BD31-4B8C-83A1-F6EECF244321}">
                <p14:modId xmlns:p14="http://schemas.microsoft.com/office/powerpoint/2010/main" val="368945673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9989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9BD99A0-76DB-41D7-B90F-0A7330CD8224}"/>
              </a:ext>
            </a:extLst>
          </p:cNvPr>
          <p:cNvSpPr>
            <a:spLocks noGrp="1"/>
          </p:cNvSpPr>
          <p:nvPr>
            <p:ph type="title"/>
          </p:nvPr>
        </p:nvSpPr>
        <p:spPr>
          <a:xfrm>
            <a:off x="6094105" y="802955"/>
            <a:ext cx="4977976" cy="1454051"/>
          </a:xfrm>
        </p:spPr>
        <p:txBody>
          <a:bodyPr>
            <a:normAutofit/>
          </a:bodyPr>
          <a:lstStyle/>
          <a:p>
            <a:r>
              <a:rPr lang="en-US">
                <a:solidFill>
                  <a:srgbClr val="000000"/>
                </a:solidFill>
              </a:rPr>
              <a:t>Trackers</a:t>
            </a:r>
          </a:p>
        </p:txBody>
      </p:sp>
      <p:sp>
        <p:nvSpPr>
          <p:cNvPr id="15"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6A9EA496-E361-4583-BFAE-1915770747F4}"/>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44381" y="1629089"/>
            <a:ext cx="3031767" cy="3620021"/>
          </a:xfrm>
          <a:prstGeom prst="rect">
            <a:avLst/>
          </a:prstGeom>
        </p:spPr>
      </p:pic>
      <p:sp>
        <p:nvSpPr>
          <p:cNvPr id="3" name="Content Placeholder 2">
            <a:extLst>
              <a:ext uri="{FF2B5EF4-FFF2-40B4-BE49-F238E27FC236}">
                <a16:creationId xmlns:a16="http://schemas.microsoft.com/office/drawing/2014/main" id="{C02D71C5-93C2-43F1-8C39-C4FE5549981F}"/>
              </a:ext>
            </a:extLst>
          </p:cNvPr>
          <p:cNvSpPr>
            <a:spLocks noGrp="1"/>
          </p:cNvSpPr>
          <p:nvPr>
            <p:ph idx="1"/>
          </p:nvPr>
        </p:nvSpPr>
        <p:spPr>
          <a:xfrm>
            <a:off x="6090574" y="2421682"/>
            <a:ext cx="4977578" cy="3639289"/>
          </a:xfrm>
        </p:spPr>
        <p:txBody>
          <a:bodyPr anchor="ctr">
            <a:normAutofit/>
          </a:bodyPr>
          <a:lstStyle/>
          <a:p>
            <a:r>
              <a:rPr lang="en-US" sz="3600" dirty="0">
                <a:solidFill>
                  <a:srgbClr val="000000"/>
                </a:solidFill>
              </a:rPr>
              <a:t>All had trackers</a:t>
            </a:r>
          </a:p>
          <a:p>
            <a:r>
              <a:rPr lang="en-US" sz="3600" dirty="0">
                <a:solidFill>
                  <a:srgbClr val="000000"/>
                </a:solidFill>
              </a:rPr>
              <a:t>Flo had only one (Google)</a:t>
            </a:r>
          </a:p>
          <a:p>
            <a:r>
              <a:rPr lang="en-US" sz="3600" dirty="0">
                <a:solidFill>
                  <a:srgbClr val="000000"/>
                </a:solidFill>
              </a:rPr>
              <a:t>Period Tracker (GP International) won the prize with 19 trackers</a:t>
            </a:r>
          </a:p>
          <a:p>
            <a:pPr marL="0" indent="0">
              <a:buNone/>
            </a:pPr>
            <a:endParaRPr lang="en-US" sz="2000" dirty="0">
              <a:solidFill>
                <a:srgbClr val="000000"/>
              </a:solidFill>
            </a:endParaRPr>
          </a:p>
        </p:txBody>
      </p:sp>
      <p:sp>
        <p:nvSpPr>
          <p:cNvPr id="6" name="TextBox 5">
            <a:extLst>
              <a:ext uri="{FF2B5EF4-FFF2-40B4-BE49-F238E27FC236}">
                <a16:creationId xmlns:a16="http://schemas.microsoft.com/office/drawing/2014/main" id="{AC7F3029-AD2B-4622-A3A2-F181C0C90B40}"/>
              </a:ext>
            </a:extLst>
          </p:cNvPr>
          <p:cNvSpPr txBox="1"/>
          <p:nvPr/>
        </p:nvSpPr>
        <p:spPr>
          <a:xfrm>
            <a:off x="1316820" y="5049055"/>
            <a:ext cx="2459328"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dailyplateofcrazy.com/2014/04/06/cracker-jack-helpers-and-fixers-in-relationship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Tree>
    <p:extLst>
      <p:ext uri="{BB962C8B-B14F-4D97-AF65-F5344CB8AC3E}">
        <p14:creationId xmlns:p14="http://schemas.microsoft.com/office/powerpoint/2010/main" val="867053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E28AD-B79A-4915-8EF5-58C7946920F5}"/>
              </a:ext>
            </a:extLst>
          </p:cNvPr>
          <p:cNvSpPr>
            <a:spLocks noGrp="1"/>
          </p:cNvSpPr>
          <p:nvPr>
            <p:ph type="title"/>
          </p:nvPr>
        </p:nvSpPr>
        <p:spPr>
          <a:xfrm>
            <a:off x="1136428" y="627564"/>
            <a:ext cx="7474172" cy="1325563"/>
          </a:xfrm>
        </p:spPr>
        <p:txBody>
          <a:bodyPr>
            <a:normAutofit/>
          </a:bodyPr>
          <a:lstStyle/>
          <a:p>
            <a:r>
              <a:rPr lang="en-US"/>
              <a:t>Information Commonly Sent</a:t>
            </a:r>
          </a:p>
        </p:txBody>
      </p:sp>
      <p:sp>
        <p:nvSpPr>
          <p:cNvPr id="3" name="Content Placeholder 2">
            <a:extLst>
              <a:ext uri="{FF2B5EF4-FFF2-40B4-BE49-F238E27FC236}">
                <a16:creationId xmlns:a16="http://schemas.microsoft.com/office/drawing/2014/main" id="{C6557717-E577-4B7D-BAEA-F0D71A76BF5A}"/>
              </a:ext>
            </a:extLst>
          </p:cNvPr>
          <p:cNvSpPr>
            <a:spLocks noGrp="1"/>
          </p:cNvSpPr>
          <p:nvPr>
            <p:ph idx="1"/>
          </p:nvPr>
        </p:nvSpPr>
        <p:spPr>
          <a:xfrm>
            <a:off x="1136429" y="2278173"/>
            <a:ext cx="6467867" cy="3450613"/>
          </a:xfrm>
        </p:spPr>
        <p:txBody>
          <a:bodyPr anchor="ctr">
            <a:normAutofit/>
          </a:bodyPr>
          <a:lstStyle/>
          <a:p>
            <a:r>
              <a:rPr lang="en-US" sz="3200" dirty="0"/>
              <a:t>Device fingerprint </a:t>
            </a:r>
          </a:p>
          <a:p>
            <a:r>
              <a:rPr lang="en-US" sz="3200" dirty="0"/>
              <a:t>Advertising ID</a:t>
            </a:r>
          </a:p>
          <a:p>
            <a:r>
              <a:rPr lang="en-US" sz="3200" dirty="0"/>
              <a:t>Phone information</a:t>
            </a:r>
          </a:p>
          <a:p>
            <a:pPr lvl="1"/>
            <a:r>
              <a:rPr lang="en-US" sz="3200" dirty="0"/>
              <a:t>Phone make and model</a:t>
            </a:r>
          </a:p>
          <a:p>
            <a:pPr lvl="1"/>
            <a:r>
              <a:rPr lang="en-US" sz="3200" dirty="0"/>
              <a:t>Android build</a:t>
            </a:r>
          </a:p>
          <a:p>
            <a:r>
              <a:rPr lang="en-US" sz="3200" dirty="0"/>
              <a:t>Anon ID</a:t>
            </a:r>
          </a:p>
          <a:p>
            <a:pPr marL="0" indent="0">
              <a:buNone/>
            </a:pPr>
            <a:endParaRPr lang="en-US" sz="2400" dirty="0"/>
          </a:p>
          <a:p>
            <a:pPr marL="0" indent="0">
              <a:buNone/>
            </a:pPr>
            <a:endParaRPr lang="en-US" sz="2400" dirty="0"/>
          </a:p>
        </p:txBody>
      </p:sp>
      <p:sp>
        <p:nvSpPr>
          <p:cNvPr id="19" name="Rectangle 1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Fingerprint2">
            <a:extLst>
              <a:ext uri="{FF2B5EF4-FFF2-40B4-BE49-F238E27FC236}">
                <a16:creationId xmlns:a16="http://schemas.microsoft.com/office/drawing/2014/main" id="{49A07ED3-5197-4F69-B853-5328F3031B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103089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D448B-A014-41B8-9A3A-47D5AC7E4170}"/>
              </a:ext>
            </a:extLst>
          </p:cNvPr>
          <p:cNvSpPr>
            <a:spLocks noGrp="1"/>
          </p:cNvSpPr>
          <p:nvPr>
            <p:ph type="title"/>
          </p:nvPr>
        </p:nvSpPr>
        <p:spPr/>
        <p:txBody>
          <a:bodyPr/>
          <a:lstStyle/>
          <a:p>
            <a:r>
              <a:rPr lang="en-US" dirty="0" err="1"/>
              <a:t>Femtech</a:t>
            </a:r>
            <a:endParaRPr lang="en-US" dirty="0"/>
          </a:p>
        </p:txBody>
      </p:sp>
      <p:sp>
        <p:nvSpPr>
          <p:cNvPr id="3" name="Content Placeholder 2">
            <a:extLst>
              <a:ext uri="{FF2B5EF4-FFF2-40B4-BE49-F238E27FC236}">
                <a16:creationId xmlns:a16="http://schemas.microsoft.com/office/drawing/2014/main" id="{88449807-957D-4C72-B13F-B771C37D9418}"/>
              </a:ext>
            </a:extLst>
          </p:cNvPr>
          <p:cNvSpPr>
            <a:spLocks noGrp="1"/>
          </p:cNvSpPr>
          <p:nvPr>
            <p:ph idx="1"/>
          </p:nvPr>
        </p:nvSpPr>
        <p:spPr/>
        <p:txBody>
          <a:bodyPr/>
          <a:lstStyle/>
          <a:p>
            <a:r>
              <a:rPr lang="en-US" dirty="0"/>
              <a:t>Software, diagnostics, products or services that leverage technology to improve women’s health (including period trackers)</a:t>
            </a:r>
          </a:p>
          <a:p>
            <a:r>
              <a:rPr lang="en-US" dirty="0"/>
              <a:t>VC investment could reach $1 billion this year</a:t>
            </a:r>
          </a:p>
          <a:p>
            <a:pPr marL="0" indent="0">
              <a:buNone/>
            </a:pPr>
            <a:endParaRPr lang="en-US" dirty="0"/>
          </a:p>
        </p:txBody>
      </p:sp>
      <p:graphicFrame>
        <p:nvGraphicFramePr>
          <p:cNvPr id="4" name="Chart 3">
            <a:extLst>
              <a:ext uri="{FF2B5EF4-FFF2-40B4-BE49-F238E27FC236}">
                <a16:creationId xmlns:a16="http://schemas.microsoft.com/office/drawing/2014/main" id="{0B6CE201-1203-489E-B7F6-C5F7658A360A}"/>
              </a:ext>
            </a:extLst>
          </p:cNvPr>
          <p:cNvGraphicFramePr>
            <a:graphicFrameLocks/>
          </p:cNvGraphicFramePr>
          <p:nvPr>
            <p:extLst/>
          </p:nvPr>
        </p:nvGraphicFramePr>
        <p:xfrm>
          <a:off x="3810000" y="3198093"/>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BF829F9C-185D-4327-85B2-0B4A90C2F4A1}"/>
              </a:ext>
            </a:extLst>
          </p:cNvPr>
          <p:cNvSpPr txBox="1"/>
          <p:nvPr/>
        </p:nvSpPr>
        <p:spPr>
          <a:xfrm>
            <a:off x="2028334" y="6176963"/>
            <a:ext cx="8135332" cy="369332"/>
          </a:xfrm>
          <a:prstGeom prst="rect">
            <a:avLst/>
          </a:prstGeom>
          <a:noFill/>
        </p:spPr>
        <p:txBody>
          <a:bodyPr wrap="square" rtlCol="0">
            <a:spAutoFit/>
          </a:bodyPr>
          <a:lstStyle/>
          <a:p>
            <a:pPr algn="ctr"/>
            <a:r>
              <a:rPr lang="en-US" dirty="0">
                <a:hlinkClick r:id="rId3"/>
              </a:rPr>
              <a:t>https://techcrunch.com/2019/04/03/femtechs-billion-dollar-year/</a:t>
            </a:r>
            <a:endParaRPr lang="en-US" dirty="0"/>
          </a:p>
        </p:txBody>
      </p:sp>
    </p:spTree>
    <p:extLst>
      <p:ext uri="{BB962C8B-B14F-4D97-AF65-F5344CB8AC3E}">
        <p14:creationId xmlns:p14="http://schemas.microsoft.com/office/powerpoint/2010/main" val="361792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AF656173-BE84-4691-B866-54E73277BA6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6666"/>
          <a:stretch/>
        </p:blipFill>
        <p:spPr>
          <a:xfrm>
            <a:off x="20" y="10"/>
            <a:ext cx="12191980" cy="6857990"/>
          </a:xfrm>
          <a:prstGeom prst="rect">
            <a:avLst/>
          </a:prstGeom>
        </p:spPr>
      </p:pic>
    </p:spTree>
    <p:extLst>
      <p:ext uri="{BB962C8B-B14F-4D97-AF65-F5344CB8AC3E}">
        <p14:creationId xmlns:p14="http://schemas.microsoft.com/office/powerpoint/2010/main" val="1543098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56F36-E113-4AA6-A6B4-A7AF416E37B4}"/>
              </a:ext>
            </a:extLst>
          </p:cNvPr>
          <p:cNvSpPr>
            <a:spLocks noGrp="1"/>
          </p:cNvSpPr>
          <p:nvPr>
            <p:ph type="title"/>
          </p:nvPr>
        </p:nvSpPr>
        <p:spPr>
          <a:xfrm>
            <a:off x="4965430" y="629268"/>
            <a:ext cx="6586491" cy="1286160"/>
          </a:xfrm>
        </p:spPr>
        <p:txBody>
          <a:bodyPr anchor="b">
            <a:normAutofit/>
          </a:bodyPr>
          <a:lstStyle/>
          <a:p>
            <a:r>
              <a:rPr lang="en-US" dirty="0"/>
              <a:t>In-App Promotions</a:t>
            </a:r>
          </a:p>
        </p:txBody>
      </p:sp>
      <p:pic>
        <p:nvPicPr>
          <p:cNvPr id="8" name="Content Placeholder 4">
            <a:extLst>
              <a:ext uri="{FF2B5EF4-FFF2-40B4-BE49-F238E27FC236}">
                <a16:creationId xmlns:a16="http://schemas.microsoft.com/office/drawing/2014/main" id="{608F399C-EEDA-46EA-94D3-449052D1386C}"/>
              </a:ext>
            </a:extLst>
          </p:cNvPr>
          <p:cNvPicPr>
            <a:picLocks noChangeAspect="1"/>
          </p:cNvPicPr>
          <p:nvPr/>
        </p:nvPicPr>
        <p:blipFill rotWithShape="1">
          <a:blip r:embed="rId2">
            <a:extLst>
              <a:ext uri="{28A0092B-C50C-407E-A947-70E740481C1C}">
                <a14:useLocalDpi xmlns:a14="http://schemas.microsoft.com/office/drawing/2010/main" val="0"/>
              </a:ext>
            </a:extLst>
          </a:blip>
          <a:srcRect t="11974" r="-1" b="-1"/>
          <a:stretch/>
        </p:blipFill>
        <p:spPr>
          <a:xfrm>
            <a:off x="20" y="10"/>
            <a:ext cx="4635571" cy="6857990"/>
          </a:xfrm>
          <a:prstGeom prst="rect">
            <a:avLst/>
          </a:prstGeom>
          <a:effectLst/>
        </p:spPr>
      </p:pic>
      <p:cxnSp>
        <p:nvCxnSpPr>
          <p:cNvPr id="13" name="Straight Connector 12">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F8061"/>
            </a:solidFill>
          </a:ln>
        </p:spPr>
        <p:style>
          <a:lnRef idx="1">
            <a:schemeClr val="accent1"/>
          </a:lnRef>
          <a:fillRef idx="0">
            <a:schemeClr val="accent1"/>
          </a:fillRef>
          <a:effectRef idx="0">
            <a:schemeClr val="accent1"/>
          </a:effectRef>
          <a:fontRef idx="minor">
            <a:schemeClr val="tx1"/>
          </a:fontRef>
        </p:style>
      </p:cxnSp>
      <p:sp>
        <p:nvSpPr>
          <p:cNvPr id="10" name="Content Placeholder 9">
            <a:extLst>
              <a:ext uri="{FF2B5EF4-FFF2-40B4-BE49-F238E27FC236}">
                <a16:creationId xmlns:a16="http://schemas.microsoft.com/office/drawing/2014/main" id="{48518BEB-1A4F-49C6-95C8-EB3AD4464A27}"/>
              </a:ext>
            </a:extLst>
          </p:cNvPr>
          <p:cNvSpPr>
            <a:spLocks noGrp="1"/>
          </p:cNvSpPr>
          <p:nvPr>
            <p:ph idx="1"/>
          </p:nvPr>
        </p:nvSpPr>
        <p:spPr>
          <a:xfrm>
            <a:off x="4965431" y="2438400"/>
            <a:ext cx="6586489" cy="3785419"/>
          </a:xfrm>
        </p:spPr>
        <p:txBody>
          <a:bodyPr>
            <a:normAutofit/>
          </a:bodyPr>
          <a:lstStyle/>
          <a:p>
            <a:r>
              <a:rPr lang="en-US" sz="4000" dirty="0"/>
              <a:t>Other apps by same company</a:t>
            </a:r>
          </a:p>
          <a:p>
            <a:r>
              <a:rPr lang="en-US" sz="4000" dirty="0"/>
              <a:t>In-app purchases like “pets”</a:t>
            </a:r>
          </a:p>
        </p:txBody>
      </p:sp>
    </p:spTree>
    <p:extLst>
      <p:ext uri="{BB962C8B-B14F-4D97-AF65-F5344CB8AC3E}">
        <p14:creationId xmlns:p14="http://schemas.microsoft.com/office/powerpoint/2010/main" val="1882382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31631-0FA0-4FEE-9BFB-8A6B447CB99E}"/>
              </a:ext>
            </a:extLst>
          </p:cNvPr>
          <p:cNvSpPr>
            <a:spLocks noGrp="1"/>
          </p:cNvSpPr>
          <p:nvPr>
            <p:ph type="title"/>
          </p:nvPr>
        </p:nvSpPr>
        <p:spPr>
          <a:xfrm>
            <a:off x="960100" y="978102"/>
            <a:ext cx="10588434" cy="1062644"/>
          </a:xfrm>
        </p:spPr>
        <p:txBody>
          <a:bodyPr anchor="b">
            <a:normAutofit/>
          </a:bodyPr>
          <a:lstStyle/>
          <a:p>
            <a:r>
              <a:rPr lang="en-US" sz="4100">
                <a:cs typeface="Calibri Light"/>
              </a:rPr>
              <a:t>Healthcare Perspective: Why is this important?</a:t>
            </a:r>
            <a:endParaRPr lang="en-US" sz="4100"/>
          </a:p>
        </p:txBody>
      </p:sp>
      <p:cxnSp>
        <p:nvCxnSpPr>
          <p:cNvPr id="19" name="Straight Connector 18">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Stethoscope">
            <a:extLst>
              <a:ext uri="{FF2B5EF4-FFF2-40B4-BE49-F238E27FC236}">
                <a16:creationId xmlns:a16="http://schemas.microsoft.com/office/drawing/2014/main" id="{07338EEA-88AE-4AE2-AC8F-25AB3943C9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3206" y="2811104"/>
            <a:ext cx="2928114" cy="2928114"/>
          </a:xfrm>
          <a:prstGeom prst="rect">
            <a:avLst/>
          </a:prstGeom>
        </p:spPr>
      </p:pic>
      <p:sp>
        <p:nvSpPr>
          <p:cNvPr id="3" name="Content Placeholder 2">
            <a:extLst>
              <a:ext uri="{FF2B5EF4-FFF2-40B4-BE49-F238E27FC236}">
                <a16:creationId xmlns:a16="http://schemas.microsoft.com/office/drawing/2014/main" id="{77976608-114B-4D6B-82B2-2251870D56DF}"/>
              </a:ext>
            </a:extLst>
          </p:cNvPr>
          <p:cNvSpPr>
            <a:spLocks noGrp="1"/>
          </p:cNvSpPr>
          <p:nvPr>
            <p:ph idx="1"/>
          </p:nvPr>
        </p:nvSpPr>
        <p:spPr>
          <a:xfrm>
            <a:off x="4955354" y="2682433"/>
            <a:ext cx="6282169" cy="3215749"/>
          </a:xfrm>
        </p:spPr>
        <p:txBody>
          <a:bodyPr vert="horz" lIns="91440" tIns="45720" rIns="91440" bIns="45720" rtlCol="0">
            <a:normAutofit/>
          </a:bodyPr>
          <a:lstStyle/>
          <a:p>
            <a:r>
              <a:rPr lang="en-US" sz="2400" dirty="0">
                <a:cs typeface="Calibri"/>
              </a:rPr>
              <a:t>If doctors request that a patient use an app as part of their care plan, and these apps leak sensitive data, this is then </a:t>
            </a:r>
            <a:r>
              <a:rPr lang="en-US" sz="2400" b="1" dirty="0">
                <a:cs typeface="Calibri"/>
              </a:rPr>
              <a:t>patient information</a:t>
            </a:r>
            <a:r>
              <a:rPr lang="en-US" sz="2400" dirty="0">
                <a:cs typeface="Calibri"/>
              </a:rPr>
              <a:t> that is being leaked. </a:t>
            </a:r>
          </a:p>
          <a:p>
            <a:r>
              <a:rPr lang="en-US" sz="2400" dirty="0">
                <a:cs typeface="Calibri"/>
              </a:rPr>
              <a:t>But this information is currently not protected under HIPAA, which has strict guidelines for security and privacy regarding patient data. </a:t>
            </a:r>
          </a:p>
        </p:txBody>
      </p:sp>
    </p:spTree>
    <p:extLst>
      <p:ext uri="{BB962C8B-B14F-4D97-AF65-F5344CB8AC3E}">
        <p14:creationId xmlns:p14="http://schemas.microsoft.com/office/powerpoint/2010/main" val="3613127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9B10C3EA-727E-471E-8C35-07BDA815B866}"/>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35322" b="31210"/>
          <a:stretch/>
        </p:blipFill>
        <p:spPr>
          <a:xfrm>
            <a:off x="20" y="10"/>
            <a:ext cx="12191980" cy="6857990"/>
          </a:xfrm>
          <a:prstGeom prst="rect">
            <a:avLst/>
          </a:prstGeom>
        </p:spPr>
      </p:pic>
      <p:sp>
        <p:nvSpPr>
          <p:cNvPr id="11"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15480B69-ED2C-45FD-B936-5FD7573154CC}"/>
              </a:ext>
            </a:extLst>
          </p:cNvPr>
          <p:cNvSpPr>
            <a:spLocks noGrp="1"/>
          </p:cNvSpPr>
          <p:nvPr>
            <p:ph type="title"/>
          </p:nvPr>
        </p:nvSpPr>
        <p:spPr>
          <a:xfrm>
            <a:off x="8022021" y="3231931"/>
            <a:ext cx="3852041" cy="1834056"/>
          </a:xfrm>
        </p:spPr>
        <p:txBody>
          <a:bodyPr vert="horz" lIns="91440" tIns="45720" rIns="91440" bIns="45720" rtlCol="0" anchor="b">
            <a:normAutofit/>
          </a:bodyPr>
          <a:lstStyle/>
          <a:p>
            <a:pPr algn="ctr"/>
            <a:r>
              <a:rPr lang="en-US" sz="4000" dirty="0"/>
              <a:t>My Tracker offers option to export to doctor</a:t>
            </a:r>
          </a:p>
        </p:txBody>
      </p:sp>
      <p:cxnSp>
        <p:nvCxnSpPr>
          <p:cNvPr id="13" name="Straight Connector 12">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31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6EEE27-0878-4168-915B-98B7AB549F46}"/>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cs typeface="Calibri Light"/>
              </a:rPr>
              <a:t>Patient right to privacy should be held to a high standard</a:t>
            </a:r>
            <a:endParaRPr lang="en-US">
              <a:solidFill>
                <a:schemeClr val="accent1"/>
              </a:solidFill>
            </a:endParaRPr>
          </a:p>
        </p:txBody>
      </p:sp>
      <p:cxnSp>
        <p:nvCxnSpPr>
          <p:cNvPr id="15"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7D3F583-F598-4F34-B367-C42BA185DAC1}"/>
              </a:ext>
            </a:extLst>
          </p:cNvPr>
          <p:cNvSpPr>
            <a:spLocks noGrp="1"/>
          </p:cNvSpPr>
          <p:nvPr>
            <p:ph idx="1"/>
          </p:nvPr>
        </p:nvSpPr>
        <p:spPr>
          <a:xfrm>
            <a:off x="4976031" y="963877"/>
            <a:ext cx="6377769" cy="4930246"/>
          </a:xfrm>
        </p:spPr>
        <p:txBody>
          <a:bodyPr vert="horz" lIns="91440" tIns="45720" rIns="91440" bIns="45720" rtlCol="0" anchor="ctr">
            <a:normAutofit/>
          </a:bodyPr>
          <a:lstStyle/>
          <a:p>
            <a:r>
              <a:rPr lang="en-US" sz="2400">
                <a:ea typeface="+mn-lt"/>
                <a:cs typeface="+mn-lt"/>
              </a:rPr>
              <a:t>Developers aren’t required to show that their apps are safe and effective unless they’re applying to the FDA for approval. The FDA requires clearance only for apps that act as a medical device or work with a medical device</a:t>
            </a:r>
          </a:p>
          <a:p>
            <a:pPr marL="0" indent="0">
              <a:buNone/>
            </a:pPr>
            <a:r>
              <a:rPr lang="en-US" sz="2400">
                <a:cs typeface="Calibri"/>
              </a:rPr>
              <a:t>(</a:t>
            </a:r>
            <a:r>
              <a:rPr lang="en-US" sz="2400">
                <a:ea typeface="+mn-lt"/>
                <a:cs typeface="+mn-lt"/>
                <a:hlinkClick r:id="rId2"/>
              </a:rPr>
              <a:t>https://www.medicaleconomics.com/medical-economics-blog/how-make-health-apps-valuable-physicians-and-patients/page/0/1</a:t>
            </a:r>
            <a:r>
              <a:rPr lang="en-US" sz="2400">
                <a:ea typeface="+mn-lt"/>
                <a:cs typeface="+mn-lt"/>
              </a:rPr>
              <a:t>)</a:t>
            </a:r>
            <a:endParaRPr lang="en-US" sz="2400">
              <a:cs typeface="Calibri"/>
            </a:endParaRPr>
          </a:p>
        </p:txBody>
      </p:sp>
    </p:spTree>
    <p:extLst>
      <p:ext uri="{BB962C8B-B14F-4D97-AF65-F5344CB8AC3E}">
        <p14:creationId xmlns:p14="http://schemas.microsoft.com/office/powerpoint/2010/main" val="1276152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60FC354-6FE9-4A7D-A5D3-43C67B9281B9}"/>
              </a:ext>
            </a:extLst>
          </p:cNvPr>
          <p:cNvSpPr>
            <a:spLocks noGrp="1"/>
          </p:cNvSpPr>
          <p:nvPr>
            <p:ph type="title"/>
          </p:nvPr>
        </p:nvSpPr>
        <p:spPr>
          <a:xfrm>
            <a:off x="6094105" y="802955"/>
            <a:ext cx="4977976" cy="1454051"/>
          </a:xfrm>
        </p:spPr>
        <p:txBody>
          <a:bodyPr>
            <a:normAutofit/>
          </a:bodyPr>
          <a:lstStyle/>
          <a:p>
            <a:r>
              <a:rPr lang="en-US" sz="4100">
                <a:solidFill>
                  <a:srgbClr val="000000"/>
                </a:solidFill>
                <a:cs typeface="Calibri Light"/>
              </a:rPr>
              <a:t>FDA: What counts as a Mobile Medical App?</a:t>
            </a:r>
            <a:endParaRPr lang="en-US" sz="4100">
              <a:solidFill>
                <a:srgbClr val="000000"/>
              </a:solidFill>
            </a:endParaRP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Smart Phone">
            <a:extLst>
              <a:ext uri="{FF2B5EF4-FFF2-40B4-BE49-F238E27FC236}">
                <a16:creationId xmlns:a16="http://schemas.microsoft.com/office/drawing/2014/main" id="{C2675F26-65E3-4AFC-89E6-55E3D47218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EB189970-E866-4712-8CA7-AB5C64F07460}"/>
              </a:ext>
            </a:extLst>
          </p:cNvPr>
          <p:cNvSpPr>
            <a:spLocks noGrp="1"/>
          </p:cNvSpPr>
          <p:nvPr>
            <p:ph idx="1"/>
          </p:nvPr>
        </p:nvSpPr>
        <p:spPr>
          <a:xfrm>
            <a:off x="6090574" y="2421682"/>
            <a:ext cx="4977578" cy="3639289"/>
          </a:xfrm>
        </p:spPr>
        <p:txBody>
          <a:bodyPr vert="horz" lIns="91440" tIns="45720" rIns="91440" bIns="45720" rtlCol="0" anchor="ctr">
            <a:normAutofit/>
          </a:bodyPr>
          <a:lstStyle/>
          <a:p>
            <a:r>
              <a:rPr lang="en-US" sz="2000" dirty="0">
                <a:solidFill>
                  <a:srgbClr val="000000"/>
                </a:solidFill>
                <a:cs typeface="Calibri"/>
              </a:rPr>
              <a:t>Not all mHealth apps are included in this category</a:t>
            </a:r>
          </a:p>
          <a:p>
            <a:r>
              <a:rPr lang="en-US" sz="2000" dirty="0">
                <a:solidFill>
                  <a:srgbClr val="000000"/>
                </a:solidFill>
                <a:ea typeface="+mn-lt"/>
                <a:cs typeface="+mn-lt"/>
              </a:rPr>
              <a:t>"Mobile medical apps are medical devices that are mobile apps, meet the definition of a medical device and are an accessory to a regulated medical device or transform a mobile platform into a regulated medical device."</a:t>
            </a:r>
          </a:p>
          <a:p>
            <a:pPr marL="0" indent="0">
              <a:buNone/>
            </a:pPr>
            <a:r>
              <a:rPr lang="en-US" sz="2000" dirty="0">
                <a:solidFill>
                  <a:srgbClr val="000000"/>
                </a:solidFill>
                <a:cs typeface="Calibri"/>
              </a:rPr>
              <a:t>(</a:t>
            </a:r>
            <a:r>
              <a:rPr lang="en-US" sz="2000" dirty="0">
                <a:solidFill>
                  <a:srgbClr val="000000"/>
                </a:solidFill>
                <a:ea typeface="+mn-lt"/>
                <a:cs typeface="+mn-lt"/>
                <a:hlinkClick r:id="rId5"/>
              </a:rPr>
              <a:t>https://www.fda.gov/medical-devices/digital-health/mobile-medical-applications#a</a:t>
            </a:r>
            <a:r>
              <a:rPr lang="en-US" sz="2000" dirty="0">
                <a:solidFill>
                  <a:srgbClr val="000000"/>
                </a:solidFill>
                <a:ea typeface="+mn-lt"/>
                <a:cs typeface="+mn-lt"/>
              </a:rPr>
              <a:t>)</a:t>
            </a:r>
          </a:p>
        </p:txBody>
      </p:sp>
    </p:spTree>
    <p:extLst>
      <p:ext uri="{BB962C8B-B14F-4D97-AF65-F5344CB8AC3E}">
        <p14:creationId xmlns:p14="http://schemas.microsoft.com/office/powerpoint/2010/main" val="23158899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CA73B96-2B62-4269-81F1-FD8699B6DAF4}"/>
              </a:ext>
            </a:extLst>
          </p:cNvPr>
          <p:cNvSpPr>
            <a:spLocks noGrp="1"/>
          </p:cNvSpPr>
          <p:nvPr>
            <p:ph type="title"/>
          </p:nvPr>
        </p:nvSpPr>
        <p:spPr>
          <a:xfrm>
            <a:off x="6094105" y="802955"/>
            <a:ext cx="4977976" cy="1454051"/>
          </a:xfrm>
        </p:spPr>
        <p:txBody>
          <a:bodyPr>
            <a:normAutofit/>
          </a:bodyPr>
          <a:lstStyle/>
          <a:p>
            <a:r>
              <a:rPr lang="en-US">
                <a:solidFill>
                  <a:srgbClr val="000000"/>
                </a:solidFill>
                <a:cs typeface="Calibri Light"/>
              </a:rPr>
              <a:t>Not Just About Security </a:t>
            </a:r>
            <a:endParaRPr lang="en-US">
              <a:solidFill>
                <a:srgbClr val="000000"/>
              </a:solidFill>
            </a:endParaRP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Fingerprint2">
            <a:extLst>
              <a:ext uri="{FF2B5EF4-FFF2-40B4-BE49-F238E27FC236}">
                <a16:creationId xmlns:a16="http://schemas.microsoft.com/office/drawing/2014/main" id="{6F5BD23C-9750-4EA1-8749-480443DE66D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5B2BBAA2-616E-482F-9D77-858EB3823501}"/>
              </a:ext>
            </a:extLst>
          </p:cNvPr>
          <p:cNvSpPr>
            <a:spLocks noGrp="1"/>
          </p:cNvSpPr>
          <p:nvPr>
            <p:ph idx="1"/>
          </p:nvPr>
        </p:nvSpPr>
        <p:spPr>
          <a:xfrm>
            <a:off x="6090574" y="2421682"/>
            <a:ext cx="4977578" cy="3639289"/>
          </a:xfrm>
        </p:spPr>
        <p:txBody>
          <a:bodyPr vert="horz" lIns="91440" tIns="45720" rIns="91440" bIns="45720" rtlCol="0" anchor="ctr">
            <a:normAutofit/>
          </a:bodyPr>
          <a:lstStyle/>
          <a:p>
            <a:r>
              <a:rPr lang="en-US" sz="2000" dirty="0">
                <a:solidFill>
                  <a:srgbClr val="000000"/>
                </a:solidFill>
                <a:ea typeface="+mn-lt"/>
                <a:cs typeface="+mn-lt"/>
              </a:rPr>
              <a:t>"Doctors struggle with which apps to recommend for patients and patients don’t know which apps may be useful. Physicians must consider the value of an mHealth app before they recommend one since most apps have been created without medical expert involvement or appropriate testing validation."</a:t>
            </a:r>
          </a:p>
          <a:p>
            <a:pPr marL="0" indent="0">
              <a:buNone/>
            </a:pPr>
            <a:r>
              <a:rPr lang="en-US" sz="2000" dirty="0">
                <a:solidFill>
                  <a:srgbClr val="000000"/>
                </a:solidFill>
                <a:cs typeface="Calibri"/>
              </a:rPr>
              <a:t>(</a:t>
            </a:r>
            <a:r>
              <a:rPr lang="en-US" sz="2000" dirty="0">
                <a:solidFill>
                  <a:srgbClr val="000000"/>
                </a:solidFill>
                <a:ea typeface="+mn-lt"/>
                <a:cs typeface="+mn-lt"/>
                <a:hlinkClick r:id="rId5"/>
              </a:rPr>
              <a:t>https://www.ncbi.nlm.nih.gov/pmc/articles/PMC6090170/</a:t>
            </a:r>
            <a:r>
              <a:rPr lang="en-US" sz="2000" dirty="0">
                <a:solidFill>
                  <a:srgbClr val="000000"/>
                </a:solidFill>
                <a:ea typeface="+mn-lt"/>
                <a:cs typeface="+mn-lt"/>
              </a:rPr>
              <a:t>)</a:t>
            </a:r>
          </a:p>
        </p:txBody>
      </p:sp>
    </p:spTree>
    <p:extLst>
      <p:ext uri="{BB962C8B-B14F-4D97-AF65-F5344CB8AC3E}">
        <p14:creationId xmlns:p14="http://schemas.microsoft.com/office/powerpoint/2010/main" val="2250227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E388A7-2990-468C-89FD-2DF485F8C28E}"/>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cs typeface="Calibri Light"/>
              </a:rPr>
              <a:t>How widespread is this?</a:t>
            </a:r>
            <a:endParaRPr lang="en-US">
              <a:solidFill>
                <a:schemeClr val="accent1"/>
              </a:solidFill>
            </a:endParaRPr>
          </a:p>
        </p:txBody>
      </p:sp>
      <p:cxnSp>
        <p:nvCxnSpPr>
          <p:cNvPr id="39"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8CCA645-8AF3-4584-B6E3-72E265D392B2}"/>
              </a:ext>
            </a:extLst>
          </p:cNvPr>
          <p:cNvSpPr>
            <a:spLocks noGrp="1"/>
          </p:cNvSpPr>
          <p:nvPr>
            <p:ph idx="1"/>
          </p:nvPr>
        </p:nvSpPr>
        <p:spPr>
          <a:xfrm>
            <a:off x="4976031" y="963877"/>
            <a:ext cx="6377769" cy="4930246"/>
          </a:xfrm>
        </p:spPr>
        <p:txBody>
          <a:bodyPr vert="horz" lIns="91440" tIns="45720" rIns="91440" bIns="45720" rtlCol="0" anchor="ctr">
            <a:normAutofit/>
          </a:bodyPr>
          <a:lstStyle/>
          <a:p>
            <a:r>
              <a:rPr lang="en-US" sz="2400">
                <a:ea typeface="+mn-lt"/>
                <a:cs typeface="+mn-lt"/>
              </a:rPr>
              <a:t>From a 2014 survey, more than a third of physicians had recommended that patients use health apps in the past year. </a:t>
            </a:r>
            <a:endParaRPr lang="en-US" sz="2400">
              <a:cs typeface="Calibri"/>
            </a:endParaRPr>
          </a:p>
          <a:p>
            <a:r>
              <a:rPr lang="en-US" sz="2400">
                <a:ea typeface="+mn-lt"/>
                <a:cs typeface="+mn-lt"/>
              </a:rPr>
              <a:t>(Key findings on physician digital behavior from </a:t>
            </a:r>
            <a:r>
              <a:rPr lang="en-US" sz="2400" i="1">
                <a:ea typeface="+mn-lt"/>
                <a:cs typeface="+mn-lt"/>
              </a:rPr>
              <a:t>Taking the Pulse</a:t>
            </a:r>
            <a:r>
              <a:rPr lang="en-US" sz="2400" i="1" baseline="30000">
                <a:ea typeface="+mn-lt"/>
                <a:cs typeface="+mn-lt"/>
              </a:rPr>
              <a:t>®</a:t>
            </a:r>
            <a:r>
              <a:rPr lang="en-US" sz="2400" i="1">
                <a:ea typeface="+mn-lt"/>
                <a:cs typeface="+mn-lt"/>
              </a:rPr>
              <a:t> U.S. 2014)</a:t>
            </a:r>
          </a:p>
          <a:p>
            <a:endParaRPr lang="en-US" sz="2400" i="1">
              <a:cs typeface="Calibri"/>
            </a:endParaRPr>
          </a:p>
          <a:p>
            <a:r>
              <a:rPr lang="en-US" sz="2400" i="1">
                <a:cs typeface="Calibri"/>
              </a:rPr>
              <a:t>This number has no doubt risen, as we see an increase in the usage of mHealth apps. </a:t>
            </a:r>
          </a:p>
        </p:txBody>
      </p:sp>
    </p:spTree>
    <p:extLst>
      <p:ext uri="{BB962C8B-B14F-4D97-AF65-F5344CB8AC3E}">
        <p14:creationId xmlns:p14="http://schemas.microsoft.com/office/powerpoint/2010/main" val="10256560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person posing for the camera&#10;&#10;Description generated with very high confidence">
            <a:extLst>
              <a:ext uri="{FF2B5EF4-FFF2-40B4-BE49-F238E27FC236}">
                <a16:creationId xmlns:a16="http://schemas.microsoft.com/office/drawing/2014/main" id="{EE6E0244-0EE4-4C6B-9B98-9EEBB355092C}"/>
              </a:ext>
            </a:extLst>
          </p:cNvPr>
          <p:cNvPicPr>
            <a:picLocks noGrp="1" noChangeAspect="1"/>
          </p:cNvPicPr>
          <p:nvPr>
            <p:ph idx="1"/>
          </p:nvPr>
        </p:nvPicPr>
        <p:blipFill rotWithShape="1">
          <a:blip r:embed="rId2"/>
          <a:srcRect b="15730"/>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15B7D4-2AD3-4448-8580-18B93BD458FE}"/>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i="1">
                <a:solidFill>
                  <a:schemeClr val="tx1">
                    <a:lumMod val="85000"/>
                    <a:lumOff val="15000"/>
                  </a:schemeClr>
                </a:solidFill>
              </a:rPr>
              <a:t>primum non nocere</a:t>
            </a:r>
            <a:endParaRPr lang="en-US" sz="3600">
              <a:solidFill>
                <a:schemeClr val="tx1">
                  <a:lumMod val="85000"/>
                  <a:lumOff val="15000"/>
                </a:schemeClr>
              </a:solidFill>
            </a:endParaRPr>
          </a:p>
        </p:txBody>
      </p:sp>
      <p:cxnSp>
        <p:nvCxnSpPr>
          <p:cNvPr id="11" name="Straight Connector 10">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91975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8070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18B7BD2-B7E5-4CA8-BC37-80E3457981C2}"/>
              </a:ext>
            </a:extLst>
          </p:cNvPr>
          <p:cNvSpPr>
            <a:spLocks noGrp="1"/>
          </p:cNvSpPr>
          <p:nvPr>
            <p:ph type="title"/>
          </p:nvPr>
        </p:nvSpPr>
        <p:spPr>
          <a:xfrm>
            <a:off x="524256" y="4767072"/>
            <a:ext cx="6594189" cy="1625210"/>
          </a:xfrm>
        </p:spPr>
        <p:txBody>
          <a:bodyPr>
            <a:normAutofit/>
          </a:bodyPr>
          <a:lstStyle/>
          <a:p>
            <a:pPr algn="r"/>
            <a:r>
              <a:rPr lang="en-US">
                <a:solidFill>
                  <a:srgbClr val="FFFFFF"/>
                </a:solidFill>
              </a:rPr>
              <a:t>Acknowledgments</a:t>
            </a:r>
          </a:p>
        </p:txBody>
      </p:sp>
      <p:pic>
        <p:nvPicPr>
          <p:cNvPr id="5" name="Picture 4">
            <a:extLst>
              <a:ext uri="{FF2B5EF4-FFF2-40B4-BE49-F238E27FC236}">
                <a16:creationId xmlns:a16="http://schemas.microsoft.com/office/drawing/2014/main" id="{BBC5AC0C-C26C-45B1-AFE6-DC1AD0753299}"/>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1" b="12494"/>
          <a:stretch/>
        </p:blipFill>
        <p:spPr>
          <a:xfrm>
            <a:off x="327547" y="321733"/>
            <a:ext cx="7058306" cy="4107392"/>
          </a:xfrm>
          <a:prstGeom prst="rect">
            <a:avLst/>
          </a:prstGeom>
        </p:spPr>
      </p:pic>
      <p:sp>
        <p:nvSpPr>
          <p:cNvPr id="13" name="Rectangle 1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8E575B1-3468-400A-9438-4B7A890994F4}"/>
              </a:ext>
            </a:extLst>
          </p:cNvPr>
          <p:cNvSpPr>
            <a:spLocks noGrp="1"/>
          </p:cNvSpPr>
          <p:nvPr>
            <p:ph idx="1"/>
          </p:nvPr>
        </p:nvSpPr>
        <p:spPr>
          <a:xfrm>
            <a:off x="8029319" y="917725"/>
            <a:ext cx="3424739" cy="4852362"/>
          </a:xfrm>
        </p:spPr>
        <p:txBody>
          <a:bodyPr anchor="ctr">
            <a:normAutofit/>
          </a:bodyPr>
          <a:lstStyle/>
          <a:p>
            <a:r>
              <a:rPr lang="en-US" sz="3200" dirty="0">
                <a:solidFill>
                  <a:srgbClr val="FFFFFF"/>
                </a:solidFill>
              </a:rPr>
              <a:t>Capsule8</a:t>
            </a:r>
          </a:p>
          <a:p>
            <a:r>
              <a:rPr lang="en-US" sz="3200" dirty="0" err="1">
                <a:solidFill>
                  <a:srgbClr val="FFFFFF"/>
                </a:solidFill>
              </a:rPr>
              <a:t>Summercon</a:t>
            </a:r>
            <a:r>
              <a:rPr lang="en-US" sz="3200" dirty="0">
                <a:solidFill>
                  <a:srgbClr val="FFFFFF"/>
                </a:solidFill>
              </a:rPr>
              <a:t> Staff</a:t>
            </a:r>
          </a:p>
          <a:p>
            <a:r>
              <a:rPr lang="en-US" sz="3200" dirty="0">
                <a:solidFill>
                  <a:srgbClr val="FFFFFF"/>
                </a:solidFill>
              </a:rPr>
              <a:t>CU2600</a:t>
            </a:r>
          </a:p>
          <a:p>
            <a:pPr marL="0" indent="0">
              <a:buNone/>
            </a:pPr>
            <a:endParaRPr lang="en-US" sz="2000" dirty="0">
              <a:solidFill>
                <a:srgbClr val="FFFFFF"/>
              </a:solidFill>
            </a:endParaRPr>
          </a:p>
        </p:txBody>
      </p:sp>
      <p:sp>
        <p:nvSpPr>
          <p:cNvPr id="6" name="TextBox 5">
            <a:extLst>
              <a:ext uri="{FF2B5EF4-FFF2-40B4-BE49-F238E27FC236}">
                <a16:creationId xmlns:a16="http://schemas.microsoft.com/office/drawing/2014/main" id="{880ECA5E-C772-4D8B-B596-376589AC1D20}"/>
              </a:ext>
            </a:extLst>
          </p:cNvPr>
          <p:cNvSpPr txBox="1"/>
          <p:nvPr/>
        </p:nvSpPr>
        <p:spPr>
          <a:xfrm>
            <a:off x="4926525" y="4229070"/>
            <a:ext cx="2459328"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hellaheaven-ana.blogspot.com/2011/02/thank-you-all-my-blog-friends.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Tree>
    <p:extLst>
      <p:ext uri="{BB962C8B-B14F-4D97-AF65-F5344CB8AC3E}">
        <p14:creationId xmlns:p14="http://schemas.microsoft.com/office/powerpoint/2010/main" val="3049884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B70DE3D-E4DE-49C5-AAB2-8D82CF58417C}"/>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Android Period Tracker Apps</a:t>
            </a:r>
          </a:p>
        </p:txBody>
      </p:sp>
      <p:sp>
        <p:nvSpPr>
          <p:cNvPr id="6" name="Content Placeholder 5">
            <a:extLst>
              <a:ext uri="{FF2B5EF4-FFF2-40B4-BE49-F238E27FC236}">
                <a16:creationId xmlns:a16="http://schemas.microsoft.com/office/drawing/2014/main" id="{891A32AD-E7DE-4978-AF57-8513F2E36EB0}"/>
              </a:ext>
            </a:extLst>
          </p:cNvPr>
          <p:cNvSpPr>
            <a:spLocks noGrp="1"/>
          </p:cNvSpPr>
          <p:nvPr>
            <p:ph idx="1"/>
          </p:nvPr>
        </p:nvSpPr>
        <p:spPr>
          <a:xfrm>
            <a:off x="6090574" y="801866"/>
            <a:ext cx="5306084" cy="5230634"/>
          </a:xfrm>
        </p:spPr>
        <p:txBody>
          <a:bodyPr anchor="ctr">
            <a:normAutofit/>
          </a:bodyPr>
          <a:lstStyle/>
          <a:p>
            <a:r>
              <a:rPr lang="en-US" sz="2400">
                <a:solidFill>
                  <a:srgbClr val="000000"/>
                </a:solidFill>
              </a:rPr>
              <a:t>Clue Period Tracker (Biowink)</a:t>
            </a:r>
          </a:p>
          <a:p>
            <a:r>
              <a:rPr lang="en-US" sz="2400">
                <a:solidFill>
                  <a:srgbClr val="000000"/>
                </a:solidFill>
              </a:rPr>
              <a:t>Eve Period Tracker (Glow)</a:t>
            </a:r>
          </a:p>
          <a:p>
            <a:r>
              <a:rPr lang="en-US" sz="2400">
                <a:solidFill>
                  <a:srgbClr val="000000"/>
                </a:solidFill>
              </a:rPr>
              <a:t>My Calendar (SimpleInnovation)</a:t>
            </a:r>
          </a:p>
          <a:p>
            <a:r>
              <a:rPr lang="en-US" sz="2400">
                <a:solidFill>
                  <a:srgbClr val="000000"/>
                </a:solidFill>
              </a:rPr>
              <a:t>Ovia Fertility (Ovia Health)</a:t>
            </a:r>
          </a:p>
          <a:p>
            <a:r>
              <a:rPr lang="en-US" sz="2400">
                <a:solidFill>
                  <a:srgbClr val="000000"/>
                </a:solidFill>
              </a:rPr>
              <a:t>Period Tracker (GP International)</a:t>
            </a:r>
          </a:p>
          <a:p>
            <a:r>
              <a:rPr lang="en-US" sz="2400">
                <a:solidFill>
                  <a:srgbClr val="000000"/>
                </a:solidFill>
              </a:rPr>
              <a:t>Period Tracker (Amila)</a:t>
            </a:r>
          </a:p>
          <a:p>
            <a:r>
              <a:rPr lang="en-US" sz="2400">
                <a:solidFill>
                  <a:srgbClr val="000000"/>
                </a:solidFill>
              </a:rPr>
              <a:t>Period Tracker (Simple Design Ltd)</a:t>
            </a:r>
          </a:p>
          <a:p>
            <a:r>
              <a:rPr lang="en-US" sz="2400">
                <a:solidFill>
                  <a:srgbClr val="000000"/>
                </a:solidFill>
              </a:rPr>
              <a:t>Spot On (Planned Parenthood)</a:t>
            </a:r>
          </a:p>
          <a:p>
            <a:r>
              <a:rPr lang="en-US" sz="2400">
                <a:solidFill>
                  <a:srgbClr val="000000"/>
                </a:solidFill>
              </a:rPr>
              <a:t>Period Tracker Flo (Flo)</a:t>
            </a:r>
          </a:p>
          <a:p>
            <a:r>
              <a:rPr lang="en-US" sz="2400">
                <a:solidFill>
                  <a:srgbClr val="000000"/>
                </a:solidFill>
              </a:rPr>
              <a:t>Period Tracker (Leap Fitness Group)</a:t>
            </a:r>
          </a:p>
        </p:txBody>
      </p:sp>
    </p:spTree>
    <p:extLst>
      <p:ext uri="{BB962C8B-B14F-4D97-AF65-F5344CB8AC3E}">
        <p14:creationId xmlns:p14="http://schemas.microsoft.com/office/powerpoint/2010/main" val="37993304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F6DB7E-AEFA-499B-971F-2E9080E2E46A}"/>
              </a:ext>
            </a:extLst>
          </p:cNvPr>
          <p:cNvSpPr>
            <a:spLocks noGrp="1"/>
          </p:cNvSpPr>
          <p:nvPr>
            <p:ph type="ctrTitle"/>
          </p:nvPr>
        </p:nvSpPr>
        <p:spPr>
          <a:xfrm>
            <a:off x="742950" y="742951"/>
            <a:ext cx="3476625" cy="4962524"/>
          </a:xfrm>
        </p:spPr>
        <p:txBody>
          <a:bodyPr vert="horz" lIns="91440" tIns="45720" rIns="91440" bIns="45720" rtlCol="0" anchor="ctr">
            <a:normAutofit/>
          </a:bodyPr>
          <a:lstStyle/>
          <a:p>
            <a:r>
              <a:rPr lang="en-US" sz="4800" kern="1200">
                <a:solidFill>
                  <a:srgbClr val="FFFFFF"/>
                </a:solidFill>
                <a:latin typeface="+mj-lt"/>
                <a:ea typeface="+mj-ea"/>
                <a:cs typeface="+mj-cs"/>
              </a:rPr>
              <a:t>Questions?</a:t>
            </a:r>
          </a:p>
        </p:txBody>
      </p:sp>
      <p:pic>
        <p:nvPicPr>
          <p:cNvPr id="5" name="Picture 4">
            <a:extLst>
              <a:ext uri="{FF2B5EF4-FFF2-40B4-BE49-F238E27FC236}">
                <a16:creationId xmlns:a16="http://schemas.microsoft.com/office/drawing/2014/main" id="{DCAC9FD5-982C-44F3-BC84-40C8E6EB64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3822" y="1586902"/>
            <a:ext cx="6553545" cy="3692138"/>
          </a:xfrm>
          <a:prstGeom prst="rect">
            <a:avLst/>
          </a:prstGeom>
        </p:spPr>
      </p:pic>
    </p:spTree>
    <p:extLst>
      <p:ext uri="{BB962C8B-B14F-4D97-AF65-F5344CB8AC3E}">
        <p14:creationId xmlns:p14="http://schemas.microsoft.com/office/powerpoint/2010/main" val="2546946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91E5-C188-44A9-8A0B-057DA81BC3D4}"/>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5600"/>
              <a:t>But Is There a Privacy-Positive Squad?</a:t>
            </a:r>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B36194BB-0ADB-4201-83F7-CD082CAFD39D}"/>
              </a:ext>
            </a:extLst>
          </p:cNvPr>
          <p:cNvPicPr>
            <a:picLocks noChangeAspect="1"/>
          </p:cNvPicPr>
          <p:nvPr/>
        </p:nvPicPr>
        <p:blipFill rotWithShape="1">
          <a:blip r:embed="rId2">
            <a:extLst>
              <a:ext uri="{28A0092B-C50C-407E-A947-70E740481C1C}">
                <a14:useLocalDpi xmlns:a14="http://schemas.microsoft.com/office/drawing/2010/main" val="0"/>
              </a:ext>
            </a:extLst>
          </a:blip>
          <a:srcRect t="17652" r="-2" b="14610"/>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96122136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D0431BC-2776-4C5C-B9B2-A2CE43A14240}"/>
              </a:ext>
            </a:extLst>
          </p:cNvPr>
          <p:cNvSpPr>
            <a:spLocks noGrp="1"/>
          </p:cNvSpPr>
          <p:nvPr>
            <p:ph type="title"/>
          </p:nvPr>
        </p:nvSpPr>
        <p:spPr>
          <a:xfrm>
            <a:off x="863029" y="1012004"/>
            <a:ext cx="3416158" cy="4795408"/>
          </a:xfrm>
        </p:spPr>
        <p:txBody>
          <a:bodyPr>
            <a:normAutofit/>
          </a:bodyPr>
          <a:lstStyle/>
          <a:p>
            <a:r>
              <a:rPr lang="en-US">
                <a:solidFill>
                  <a:srgbClr val="FFFFFF"/>
                </a:solidFill>
              </a:rPr>
              <a:t>Android Apps and Privacy</a:t>
            </a:r>
          </a:p>
        </p:txBody>
      </p:sp>
      <p:graphicFrame>
        <p:nvGraphicFramePr>
          <p:cNvPr id="5" name="Content Placeholder 2">
            <a:extLst>
              <a:ext uri="{FF2B5EF4-FFF2-40B4-BE49-F238E27FC236}">
                <a16:creationId xmlns:a16="http://schemas.microsoft.com/office/drawing/2014/main" id="{B1B9A2C1-329D-468F-A35B-7154A381FDC1}"/>
              </a:ext>
            </a:extLst>
          </p:cNvPr>
          <p:cNvGraphicFramePr>
            <a:graphicFrameLocks noGrp="1"/>
          </p:cNvGraphicFramePr>
          <p:nvPr>
            <p:ph idx="1"/>
            <p:extLst>
              <p:ext uri="{D42A27DB-BD31-4B8C-83A1-F6EECF244321}">
                <p14:modId xmlns:p14="http://schemas.microsoft.com/office/powerpoint/2010/main" val="313702927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0922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FE187B-85C5-418A-ABEE-07CEC6C69175}"/>
              </a:ext>
            </a:extLst>
          </p:cNvPr>
          <p:cNvSpPr>
            <a:spLocks noGrp="1"/>
          </p:cNvSpPr>
          <p:nvPr>
            <p:ph type="title"/>
          </p:nvPr>
        </p:nvSpPr>
        <p:spPr>
          <a:xfrm>
            <a:off x="863029" y="1012004"/>
            <a:ext cx="3416158" cy="4795408"/>
          </a:xfrm>
        </p:spPr>
        <p:txBody>
          <a:bodyPr>
            <a:normAutofit/>
          </a:bodyPr>
          <a:lstStyle/>
          <a:p>
            <a:r>
              <a:rPr lang="en-US">
                <a:solidFill>
                  <a:srgbClr val="FFFFFF"/>
                </a:solidFill>
              </a:rPr>
              <a:t>Analyzing Android Apps</a:t>
            </a:r>
          </a:p>
        </p:txBody>
      </p:sp>
      <p:sp>
        <p:nvSpPr>
          <p:cNvPr id="9" name="TextBox 8">
            <a:extLst>
              <a:ext uri="{FF2B5EF4-FFF2-40B4-BE49-F238E27FC236}">
                <a16:creationId xmlns:a16="http://schemas.microsoft.com/office/drawing/2014/main" id="{2200EE70-2B88-4BF2-8B06-4578F7640F94}"/>
              </a:ext>
            </a:extLst>
          </p:cNvPr>
          <p:cNvSpPr txBox="1"/>
          <p:nvPr/>
        </p:nvSpPr>
        <p:spPr>
          <a:xfrm>
            <a:off x="10005184" y="6870700"/>
            <a:ext cx="218681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2" tooltip="http://alexis.monville.com/2012/04/30/hacker-a-vendr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3"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graphicFrame>
        <p:nvGraphicFramePr>
          <p:cNvPr id="11" name="Content Placeholder 2">
            <a:extLst>
              <a:ext uri="{FF2B5EF4-FFF2-40B4-BE49-F238E27FC236}">
                <a16:creationId xmlns:a16="http://schemas.microsoft.com/office/drawing/2014/main" id="{6C775F00-C95B-4AF5-9A8D-0C183D56C7C0}"/>
              </a:ext>
            </a:extLst>
          </p:cNvPr>
          <p:cNvGraphicFramePr>
            <a:graphicFrameLocks noGrp="1"/>
          </p:cNvGraphicFramePr>
          <p:nvPr>
            <p:ph idx="1"/>
            <p:extLst>
              <p:ext uri="{D42A27DB-BD31-4B8C-83A1-F6EECF244321}">
                <p14:modId xmlns:p14="http://schemas.microsoft.com/office/powerpoint/2010/main" val="32477130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46493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3">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F87D00-BCDE-4A16-A1B0-F4719C77764A}"/>
              </a:ext>
            </a:extLst>
          </p:cNvPr>
          <p:cNvSpPr>
            <a:spLocks noGrp="1"/>
          </p:cNvSpPr>
          <p:nvPr>
            <p:ph type="title"/>
          </p:nvPr>
        </p:nvSpPr>
        <p:spPr>
          <a:xfrm>
            <a:off x="838200" y="631825"/>
            <a:ext cx="10515600" cy="1325563"/>
          </a:xfrm>
        </p:spPr>
        <p:txBody>
          <a:bodyPr>
            <a:normAutofit/>
          </a:bodyPr>
          <a:lstStyle/>
          <a:p>
            <a:r>
              <a:rPr lang="en-US"/>
              <a:t>Existing Resources</a:t>
            </a:r>
          </a:p>
        </p:txBody>
      </p:sp>
      <p:sp>
        <p:nvSpPr>
          <p:cNvPr id="3" name="Content Placeholder 2">
            <a:extLst>
              <a:ext uri="{FF2B5EF4-FFF2-40B4-BE49-F238E27FC236}">
                <a16:creationId xmlns:a16="http://schemas.microsoft.com/office/drawing/2014/main" id="{4D2E9531-AF61-435B-9FF9-DFD26D02035B}"/>
              </a:ext>
            </a:extLst>
          </p:cNvPr>
          <p:cNvSpPr>
            <a:spLocks noGrp="1"/>
          </p:cNvSpPr>
          <p:nvPr>
            <p:ph idx="1"/>
          </p:nvPr>
        </p:nvSpPr>
        <p:spPr>
          <a:xfrm>
            <a:off x="838200" y="2057400"/>
            <a:ext cx="10515600" cy="3871762"/>
          </a:xfrm>
        </p:spPr>
        <p:txBody>
          <a:bodyPr>
            <a:normAutofit fontScale="92500" lnSpcReduction="20000"/>
          </a:bodyPr>
          <a:lstStyle/>
          <a:p>
            <a:r>
              <a:rPr lang="en-US" dirty="0" err="1"/>
              <a:t>VirusTotal</a:t>
            </a:r>
            <a:r>
              <a:rPr lang="en-US" dirty="0"/>
              <a:t> (</a:t>
            </a:r>
            <a:r>
              <a:rPr lang="en-US" dirty="0">
                <a:hlinkClick r:id="rId2"/>
              </a:rPr>
              <a:t>https://www.virustotal.com/gui/home/upload</a:t>
            </a:r>
            <a:r>
              <a:rPr lang="en-US" dirty="0"/>
              <a:t>)</a:t>
            </a:r>
          </a:p>
          <a:p>
            <a:pPr lvl="1"/>
            <a:r>
              <a:rPr lang="en-US" sz="2800" dirty="0"/>
              <a:t>Online resource aggregating numerous antivirus and scan engines online</a:t>
            </a:r>
          </a:p>
          <a:p>
            <a:pPr lvl="1"/>
            <a:r>
              <a:rPr lang="en-US" sz="2800" dirty="0"/>
              <a:t>Includes </a:t>
            </a:r>
            <a:r>
              <a:rPr lang="en-US" sz="2800" dirty="0" err="1"/>
              <a:t>Droidy</a:t>
            </a:r>
            <a:r>
              <a:rPr lang="en-US" sz="2800" dirty="0"/>
              <a:t>, a sandbox for Android</a:t>
            </a:r>
          </a:p>
          <a:p>
            <a:r>
              <a:rPr lang="en-US" dirty="0" err="1"/>
              <a:t>AppCensus</a:t>
            </a:r>
            <a:r>
              <a:rPr lang="en-US" dirty="0"/>
              <a:t> (</a:t>
            </a:r>
            <a:r>
              <a:rPr lang="en-US" dirty="0">
                <a:hlinkClick r:id="rId3"/>
              </a:rPr>
              <a:t>https://search.appcensus.io</a:t>
            </a:r>
            <a:r>
              <a:rPr lang="en-US" dirty="0"/>
              <a:t>)</a:t>
            </a:r>
          </a:p>
          <a:p>
            <a:pPr lvl="1"/>
            <a:r>
              <a:rPr lang="en-US" sz="2800" dirty="0"/>
              <a:t>Searchable database of Android apps that have been dynamically tested for private and personally identifying information</a:t>
            </a:r>
          </a:p>
          <a:p>
            <a:r>
              <a:rPr lang="en-US" dirty="0"/>
              <a:t>Exodus (</a:t>
            </a:r>
            <a:r>
              <a:rPr lang="en-US" dirty="0">
                <a:hlinkClick r:id="rId4"/>
              </a:rPr>
              <a:t>https://reports.exodus-privacy.eu.org</a:t>
            </a:r>
            <a:r>
              <a:rPr lang="en-US" dirty="0"/>
              <a:t>)  </a:t>
            </a:r>
          </a:p>
          <a:p>
            <a:pPr lvl="1"/>
            <a:r>
              <a:rPr lang="en-US" dirty="0"/>
              <a:t>Another searchable database with reports on Android apps and privacy</a:t>
            </a:r>
          </a:p>
          <a:p>
            <a:r>
              <a:rPr lang="en-US" dirty="0"/>
              <a:t>Other static analysis tools</a:t>
            </a:r>
          </a:p>
          <a:p>
            <a:pPr lvl="1"/>
            <a:r>
              <a:rPr lang="en-US" sz="2800" dirty="0" err="1"/>
              <a:t>ImmuniWeb</a:t>
            </a:r>
            <a:r>
              <a:rPr lang="en-US" sz="2800" dirty="0"/>
              <a:t> (</a:t>
            </a:r>
            <a:r>
              <a:rPr lang="en-US" sz="2800" dirty="0">
                <a:hlinkClick r:id="rId5"/>
              </a:rPr>
              <a:t>https://www.immuniweb.com/</a:t>
            </a:r>
            <a:r>
              <a:rPr lang="en-US" sz="2800" dirty="0"/>
              <a:t>) </a:t>
            </a:r>
          </a:p>
        </p:txBody>
      </p:sp>
    </p:spTree>
    <p:extLst>
      <p:ext uri="{BB962C8B-B14F-4D97-AF65-F5344CB8AC3E}">
        <p14:creationId xmlns:p14="http://schemas.microsoft.com/office/powerpoint/2010/main" val="922666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EED6B8A-9F8A-4B72-964D-1D9C1AC122A1}"/>
              </a:ext>
            </a:extLst>
          </p:cNvPr>
          <p:cNvSpPr>
            <a:spLocks noGrp="1"/>
          </p:cNvSpPr>
          <p:nvPr>
            <p:ph type="title"/>
          </p:nvPr>
        </p:nvSpPr>
        <p:spPr>
          <a:xfrm>
            <a:off x="863029" y="1012004"/>
            <a:ext cx="3416158" cy="4795408"/>
          </a:xfrm>
        </p:spPr>
        <p:txBody>
          <a:bodyPr>
            <a:normAutofit/>
          </a:bodyPr>
          <a:lstStyle/>
          <a:p>
            <a:r>
              <a:rPr lang="en-US">
                <a:solidFill>
                  <a:srgbClr val="FFFFFF"/>
                </a:solidFill>
              </a:rPr>
              <a:t>Static Analysis</a:t>
            </a:r>
          </a:p>
        </p:txBody>
      </p:sp>
      <p:graphicFrame>
        <p:nvGraphicFramePr>
          <p:cNvPr id="5" name="Content Placeholder 2">
            <a:extLst>
              <a:ext uri="{FF2B5EF4-FFF2-40B4-BE49-F238E27FC236}">
                <a16:creationId xmlns:a16="http://schemas.microsoft.com/office/drawing/2014/main" id="{3B5E051C-0F92-48DD-8027-D734ACAEB281}"/>
              </a:ext>
            </a:extLst>
          </p:cNvPr>
          <p:cNvGraphicFramePr>
            <a:graphicFrameLocks noGrp="1"/>
          </p:cNvGraphicFramePr>
          <p:nvPr>
            <p:ph idx="1"/>
            <p:extLst>
              <p:ext uri="{D42A27DB-BD31-4B8C-83A1-F6EECF244321}">
                <p14:modId xmlns:p14="http://schemas.microsoft.com/office/powerpoint/2010/main" val="26685463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1421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0316477-51A7-405D-B3AD-FB18E06DC3D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3793"/>
          <a:stretch/>
        </p:blipFill>
        <p:spPr>
          <a:xfrm>
            <a:off x="20" y="10"/>
            <a:ext cx="12191980" cy="6857990"/>
          </a:xfrm>
          <a:prstGeom prst="rect">
            <a:avLst/>
          </a:prstGeom>
        </p:spPr>
      </p:pic>
    </p:spTree>
    <p:extLst>
      <p:ext uri="{BB962C8B-B14F-4D97-AF65-F5344CB8AC3E}">
        <p14:creationId xmlns:p14="http://schemas.microsoft.com/office/powerpoint/2010/main" val="12389390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1115</Words>
  <Application>Microsoft Office PowerPoint</Application>
  <PresentationFormat>Widescreen</PresentationFormat>
  <Paragraphs>135</Paragraphs>
  <Slides>30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Tracking the Period Trackers</vt:lpstr>
      <vt:lpstr>Femtech</vt:lpstr>
      <vt:lpstr>Android Period Tracker Apps</vt:lpstr>
      <vt:lpstr>But Is There a Privacy-Positive Squad?</vt:lpstr>
      <vt:lpstr>Android Apps and Privacy</vt:lpstr>
      <vt:lpstr>Analyzing Android Apps</vt:lpstr>
      <vt:lpstr>Existing Resources</vt:lpstr>
      <vt:lpstr>Static Analysis</vt:lpstr>
      <vt:lpstr>PowerPoint Presentation</vt:lpstr>
      <vt:lpstr>What to Look For</vt:lpstr>
      <vt:lpstr>Single Sign-On (SSO) Authentication</vt:lpstr>
      <vt:lpstr>Facebook Permissions</vt:lpstr>
      <vt:lpstr>Analyzing Network Traffic</vt:lpstr>
      <vt:lpstr>PowerPoint Presentation</vt:lpstr>
      <vt:lpstr>Certificate Pinning</vt:lpstr>
      <vt:lpstr>Bypassing Certificate Pinning</vt:lpstr>
      <vt:lpstr>Findings</vt:lpstr>
      <vt:lpstr>Trackers</vt:lpstr>
      <vt:lpstr>Information Commonly Sent</vt:lpstr>
      <vt:lpstr>PowerPoint Presentation</vt:lpstr>
      <vt:lpstr>In-App Promotions</vt:lpstr>
      <vt:lpstr>Healthcare Perspective: Why is this important?</vt:lpstr>
      <vt:lpstr>My Tracker offers option to export to doctor</vt:lpstr>
      <vt:lpstr>Patient right to privacy should be held to a high standard</vt:lpstr>
      <vt:lpstr>FDA: What counts as a Mobile Medical App?</vt:lpstr>
      <vt:lpstr>Not Just About Security </vt:lpstr>
      <vt:lpstr>How widespread is this?</vt:lpstr>
      <vt:lpstr>primum non nocere</vt:lpstr>
      <vt:lpstr>Acknowledgments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Tracking the Period Trackers</dc:title>
  <dc:creator>Wendy Edwards</dc:creator>
  <cp:lastModifiedBy>Wendy Edwards</cp:lastModifiedBy>
  <cp:revision>1</cp:revision>
  <dcterms:created xsi:type="dcterms:W3CDTF">2019-06-14T14:12:49Z</dcterms:created>
  <dcterms:modified xsi:type="dcterms:W3CDTF">2019-06-14T14:13:14Z</dcterms:modified>
</cp:coreProperties>
</file>