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84" r:id="rId2"/>
    <p:sldId id="285" r:id="rId3"/>
    <p:sldId id="286" r:id="rId4"/>
    <p:sldId id="287" r:id="rId5"/>
    <p:sldId id="288" r:id="rId6"/>
    <p:sldId id="289" r:id="rId7"/>
    <p:sldId id="279" r:id="rId8"/>
    <p:sldId id="280" r:id="rId9"/>
    <p:sldId id="277" r:id="rId10"/>
    <p:sldId id="276" r:id="rId11"/>
    <p:sldId id="278" r:id="rId12"/>
    <p:sldId id="290" r:id="rId13"/>
    <p:sldId id="281" r:id="rId14"/>
    <p:sldId id="282" r:id="rId15"/>
    <p:sldId id="28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项目背景" id="{1F0EFC5B-5C26-48BA-8F4A-EF47F6C9F1BD}">
          <p14:sldIdLst>
            <p14:sldId id="284"/>
            <p14:sldId id="285"/>
            <p14:sldId id="286"/>
            <p14:sldId id="287"/>
            <p14:sldId id="288"/>
            <p14:sldId id="289"/>
          </p14:sldIdLst>
        </p14:section>
        <p14:section name="职责" id="{D64138B4-132C-4A3A-A710-D4820F682537}">
          <p14:sldIdLst>
            <p14:sldId id="279"/>
            <p14:sldId id="280"/>
            <p14:sldId id="277"/>
            <p14:sldId id="276"/>
            <p14:sldId id="278"/>
            <p14:sldId id="29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94660"/>
  </p:normalViewPr>
  <p:slideViewPr>
    <p:cSldViewPr snapToGrid="0" showGuides="1">
      <p:cViewPr varScale="1">
        <p:scale>
          <a:sx n="83" d="100"/>
          <a:sy n="83" d="100"/>
        </p:scale>
        <p:origin x="936"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2019/5/4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61957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10</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11</a:t>
            </a:fld>
            <a:endParaRPr lang="zh-CN" altLang="en-US"/>
          </a:p>
        </p:txBody>
      </p:sp>
    </p:spTree>
    <p:extLst>
      <p:ext uri="{BB962C8B-B14F-4D97-AF65-F5344CB8AC3E}">
        <p14:creationId xmlns:p14="http://schemas.microsoft.com/office/powerpoint/2010/main" val="2351133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12</a:t>
            </a:fld>
            <a:endParaRPr lang="zh-CN" altLang="en-US"/>
          </a:p>
        </p:txBody>
      </p:sp>
    </p:spTree>
    <p:extLst>
      <p:ext uri="{BB962C8B-B14F-4D97-AF65-F5344CB8AC3E}">
        <p14:creationId xmlns:p14="http://schemas.microsoft.com/office/powerpoint/2010/main" val="274404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13</a:t>
            </a:fld>
            <a:endParaRPr lang="zh-CN" altLang="en-US"/>
          </a:p>
        </p:txBody>
      </p:sp>
    </p:spTree>
    <p:extLst>
      <p:ext uri="{BB962C8B-B14F-4D97-AF65-F5344CB8AC3E}">
        <p14:creationId xmlns:p14="http://schemas.microsoft.com/office/powerpoint/2010/main" val="48729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33503-B4A9-4273-8D5C-F1CAFA629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010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15</a:t>
            </a:fld>
            <a:endParaRPr lang="zh-CN" altLang="en-US"/>
          </a:p>
        </p:txBody>
      </p:sp>
    </p:spTree>
    <p:extLst>
      <p:ext uri="{BB962C8B-B14F-4D97-AF65-F5344CB8AC3E}">
        <p14:creationId xmlns:p14="http://schemas.microsoft.com/office/powerpoint/2010/main" val="24395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a:t>
            </a:fld>
            <a:endParaRPr lang="zh-CN" altLang="en-US"/>
          </a:p>
        </p:txBody>
      </p:sp>
    </p:spTree>
    <p:extLst>
      <p:ext uri="{BB962C8B-B14F-4D97-AF65-F5344CB8AC3E}">
        <p14:creationId xmlns:p14="http://schemas.microsoft.com/office/powerpoint/2010/main" val="102193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3</a:t>
            </a:fld>
            <a:endParaRPr lang="zh-CN" altLang="en-US"/>
          </a:p>
        </p:txBody>
      </p:sp>
    </p:spTree>
    <p:extLst>
      <p:ext uri="{BB962C8B-B14F-4D97-AF65-F5344CB8AC3E}">
        <p14:creationId xmlns:p14="http://schemas.microsoft.com/office/powerpoint/2010/main" val="319999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256202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5</a:t>
            </a:fld>
            <a:endParaRPr lang="zh-CN" altLang="en-US"/>
          </a:p>
        </p:txBody>
      </p:sp>
    </p:spTree>
    <p:extLst>
      <p:ext uri="{BB962C8B-B14F-4D97-AF65-F5344CB8AC3E}">
        <p14:creationId xmlns:p14="http://schemas.microsoft.com/office/powerpoint/2010/main" val="84743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6</a:t>
            </a:fld>
            <a:endParaRPr lang="zh-CN" altLang="en-US"/>
          </a:p>
        </p:txBody>
      </p:sp>
    </p:spTree>
    <p:extLst>
      <p:ext uri="{BB962C8B-B14F-4D97-AF65-F5344CB8AC3E}">
        <p14:creationId xmlns:p14="http://schemas.microsoft.com/office/powerpoint/2010/main" val="64861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44135CD-E861-41A7-81F0-F3B524A288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6542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44135CD-E861-41A7-81F0-F3B524A288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62689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135CD-E861-41A7-81F0-F3B524A2884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8029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spTree>
    <p:extLst>
      <p:ext uri="{BB962C8B-B14F-4D97-AF65-F5344CB8AC3E}">
        <p14:creationId xmlns:p14="http://schemas.microsoft.com/office/powerpoint/2010/main" val="29135565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3938340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194452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40359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2905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flipH="1">
            <a:off x="0" y="13413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0" r:id="rId5"/>
    <p:sldLayoutId id="2147483671" r:id="rId6"/>
    <p:sldLayoutId id="2147483672" r:id="rId7"/>
    <p:sldLayoutId id="214748367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项目背景</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7550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a:extLst>
              <a:ext uri="{FF2B5EF4-FFF2-40B4-BE49-F238E27FC236}">
                <a16:creationId xmlns:a16="http://schemas.microsoft.com/office/drawing/2014/main" id="{FF70B902-FE05-4525-B0AA-27687B05DD4C}"/>
              </a:ext>
            </a:extLst>
          </p:cNvPr>
          <p:cNvGrpSpPr>
            <a:grpSpLocks noChangeAspect="1"/>
          </p:cNvGrpSpPr>
          <p:nvPr/>
        </p:nvGrpSpPr>
        <p:grpSpPr>
          <a:xfrm>
            <a:off x="4660899" y="2314799"/>
            <a:ext cx="2870202" cy="2949128"/>
            <a:chOff x="4833170" y="2051499"/>
            <a:chExt cx="2637450" cy="2709979"/>
          </a:xfrm>
        </p:grpSpPr>
        <p:grpSp>
          <p:nvGrpSpPr>
            <p:cNvPr id="4" name="Group 25">
              <a:extLst>
                <a:ext uri="{FF2B5EF4-FFF2-40B4-BE49-F238E27FC236}">
                  <a16:creationId xmlns:a16="http://schemas.microsoft.com/office/drawing/2014/main" id="{6013CE67-DAEA-482B-8F89-1414A2199DAE}"/>
                </a:ext>
              </a:extLst>
            </p:cNvPr>
            <p:cNvGrpSpPr/>
            <p:nvPr/>
          </p:nvGrpSpPr>
          <p:grpSpPr>
            <a:xfrm rot="2700000">
              <a:off x="4822854" y="2089284"/>
              <a:ext cx="2616623" cy="2595992"/>
              <a:chOff x="4567237" y="1765300"/>
              <a:chExt cx="3422651" cy="3395663"/>
            </a:xfrm>
          </p:grpSpPr>
          <p:sp>
            <p:nvSpPr>
              <p:cNvPr id="21" name="Freeform: Shape 10">
                <a:extLst>
                  <a:ext uri="{FF2B5EF4-FFF2-40B4-BE49-F238E27FC236}">
                    <a16:creationId xmlns:a16="http://schemas.microsoft.com/office/drawing/2014/main" id="{76CD7CEB-CB6F-4EEA-A667-D200C470086D}"/>
                  </a:ext>
                </a:extLst>
              </p:cNvPr>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23">
                <a:extLst>
                  <a:ext uri="{FF2B5EF4-FFF2-40B4-BE49-F238E27FC236}">
                    <a16:creationId xmlns:a16="http://schemas.microsoft.com/office/drawing/2014/main" id="{89C25E98-50E7-4AC8-A598-0C4882B1C1DF}"/>
                  </a:ext>
                </a:extLst>
              </p:cNvPr>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20">
                <a:extLst>
                  <a:ext uri="{FF2B5EF4-FFF2-40B4-BE49-F238E27FC236}">
                    <a16:creationId xmlns:a16="http://schemas.microsoft.com/office/drawing/2014/main" id="{CB3DA480-9550-4510-90D4-08A1D71090E2}"/>
                  </a:ext>
                </a:extLst>
              </p:cNvPr>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Freeform: Shape 13">
                <a:extLst>
                  <a:ext uri="{FF2B5EF4-FFF2-40B4-BE49-F238E27FC236}">
                    <a16:creationId xmlns:a16="http://schemas.microsoft.com/office/drawing/2014/main" id="{354F6A13-1B69-469E-A0AF-44462F3E13F4}"/>
                  </a:ext>
                </a:extLst>
              </p:cNvPr>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Freeform: Shape 21">
              <a:extLst>
                <a:ext uri="{FF2B5EF4-FFF2-40B4-BE49-F238E27FC236}">
                  <a16:creationId xmlns:a16="http://schemas.microsoft.com/office/drawing/2014/main" id="{D95F1711-7F4D-4E5B-8287-90FF99115A2E}"/>
                </a:ext>
              </a:extLst>
            </p:cNvPr>
            <p:cNvSpPr>
              <a:spLocks/>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a:extLst/>
          </p:spPr>
          <p:txBody>
            <a:bodyPr anchor="ctr"/>
            <a:lstStyle/>
            <a:p>
              <a:pPr algn="ctr"/>
              <a:endParaRPr/>
            </a:p>
          </p:txBody>
        </p:sp>
        <p:sp>
          <p:nvSpPr>
            <p:cNvPr id="12" name="Freeform: Shape 26">
              <a:extLst>
                <a:ext uri="{FF2B5EF4-FFF2-40B4-BE49-F238E27FC236}">
                  <a16:creationId xmlns:a16="http://schemas.microsoft.com/office/drawing/2014/main" id="{03A11AD6-33D6-436B-8382-67284DDBBAB4}"/>
                </a:ext>
              </a:extLst>
            </p:cNvPr>
            <p:cNvSpPr>
              <a:spLocks/>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a:extLst/>
          </p:spPr>
          <p:txBody>
            <a:bodyPr anchor="ctr"/>
            <a:lstStyle/>
            <a:p>
              <a:pPr algn="ctr"/>
              <a:endParaRPr/>
            </a:p>
          </p:txBody>
        </p:sp>
        <p:sp>
          <p:nvSpPr>
            <p:cNvPr id="13" name="Freeform: Shape 29">
              <a:extLst>
                <a:ext uri="{FF2B5EF4-FFF2-40B4-BE49-F238E27FC236}">
                  <a16:creationId xmlns:a16="http://schemas.microsoft.com/office/drawing/2014/main" id="{8FE9603A-26F6-4022-849B-CE0020923C25}"/>
                </a:ext>
              </a:extLst>
            </p:cNvPr>
            <p:cNvSpPr>
              <a:spLocks/>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a:extLst/>
          </p:spPr>
          <p:txBody>
            <a:bodyPr anchor="ctr"/>
            <a:lstStyle/>
            <a:p>
              <a:pPr algn="ctr"/>
              <a:endParaRPr/>
            </a:p>
          </p:txBody>
        </p:sp>
        <p:sp>
          <p:nvSpPr>
            <p:cNvPr id="14" name="Freeform: Shape 32">
              <a:extLst>
                <a:ext uri="{FF2B5EF4-FFF2-40B4-BE49-F238E27FC236}">
                  <a16:creationId xmlns:a16="http://schemas.microsoft.com/office/drawing/2014/main" id="{4D429E68-58CB-4029-8D43-96697376F7E7}"/>
                </a:ext>
              </a:extLst>
            </p:cNvPr>
            <p:cNvSpPr>
              <a:spLocks/>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a:extLst/>
          </p:spPr>
          <p:txBody>
            <a:bodyPr anchor="ctr"/>
            <a:lstStyle/>
            <a:p>
              <a:pPr algn="ctr"/>
              <a:endParaRPr/>
            </a:p>
          </p:txBody>
        </p:sp>
      </p:grpSp>
      <p:grpSp>
        <p:nvGrpSpPr>
          <p:cNvPr id="38" name="组合 37">
            <a:extLst>
              <a:ext uri="{FF2B5EF4-FFF2-40B4-BE49-F238E27FC236}">
                <a16:creationId xmlns:a16="http://schemas.microsoft.com/office/drawing/2014/main" id="{CB6571A6-8559-419A-BF2D-1677209E053C}"/>
              </a:ext>
            </a:extLst>
          </p:cNvPr>
          <p:cNvGrpSpPr/>
          <p:nvPr/>
        </p:nvGrpSpPr>
        <p:grpSpPr>
          <a:xfrm>
            <a:off x="7480180" y="1851774"/>
            <a:ext cx="3327636" cy="1456772"/>
            <a:chOff x="6462713" y="2410788"/>
            <a:chExt cx="3327636" cy="1456772"/>
          </a:xfrm>
        </p:grpSpPr>
        <p:sp>
          <p:nvSpPr>
            <p:cNvPr id="39" name="矩形 38">
              <a:extLst>
                <a:ext uri="{FF2B5EF4-FFF2-40B4-BE49-F238E27FC236}">
                  <a16:creationId xmlns:a16="http://schemas.microsoft.com/office/drawing/2014/main" id="{FBFBB188-5F63-47B9-A93E-2CAECD8076EB}"/>
                </a:ext>
              </a:extLst>
            </p:cNvPr>
            <p:cNvSpPr/>
            <p:nvPr/>
          </p:nvSpPr>
          <p:spPr>
            <a:xfrm>
              <a:off x="6462713" y="2763412"/>
              <a:ext cx="3327636" cy="110414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“质量保证”，大多数的关注点集中于体系文件的维护。检验中发现的不合格，客户投诉，产品不合格，审核中发现的问题，形成内部质量改进的主要输入。</a:t>
              </a:r>
              <a:endParaRPr lang="zh-CN" altLang="en-US" sz="1400" dirty="0">
                <a:solidFill>
                  <a:schemeClr val="tx1">
                    <a:lumMod val="65000"/>
                    <a:lumOff val="35000"/>
                  </a:schemeClr>
                </a:solidFill>
              </a:endParaRPr>
            </a:p>
          </p:txBody>
        </p:sp>
        <p:sp>
          <p:nvSpPr>
            <p:cNvPr id="40" name="矩形 39">
              <a:extLst>
                <a:ext uri="{FF2B5EF4-FFF2-40B4-BE49-F238E27FC236}">
                  <a16:creationId xmlns:a16="http://schemas.microsoft.com/office/drawing/2014/main" id="{820AA723-05BB-43C0-B1CA-57EEC8C8ACB9}"/>
                </a:ext>
              </a:extLst>
            </p:cNvPr>
            <p:cNvSpPr/>
            <p:nvPr/>
          </p:nvSpPr>
          <p:spPr>
            <a:xfrm>
              <a:off x="6462713" y="24107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solidFill>
                    <a:schemeClr val="tx1">
                      <a:lumMod val="95000"/>
                      <a:lumOff val="5000"/>
                    </a:schemeClr>
                  </a:solidFill>
                </a:rPr>
                <a:t>质量保证</a:t>
              </a:r>
              <a:endParaRPr lang="zh-CN" altLang="en-US" b="1" dirty="0">
                <a:solidFill>
                  <a:schemeClr val="tx1">
                    <a:lumMod val="95000"/>
                    <a:lumOff val="5000"/>
                  </a:schemeClr>
                </a:solidFill>
              </a:endParaRPr>
            </a:p>
          </p:txBody>
        </p:sp>
      </p:grpSp>
      <p:grpSp>
        <p:nvGrpSpPr>
          <p:cNvPr id="41" name="组合 40">
            <a:extLst>
              <a:ext uri="{FF2B5EF4-FFF2-40B4-BE49-F238E27FC236}">
                <a16:creationId xmlns:a16="http://schemas.microsoft.com/office/drawing/2014/main" id="{4196A930-4BE9-4E0D-85FF-7206BAAD2182}"/>
              </a:ext>
            </a:extLst>
          </p:cNvPr>
          <p:cNvGrpSpPr/>
          <p:nvPr/>
        </p:nvGrpSpPr>
        <p:grpSpPr>
          <a:xfrm>
            <a:off x="7480180" y="4482158"/>
            <a:ext cx="3327636" cy="1715305"/>
            <a:chOff x="6462713" y="2410788"/>
            <a:chExt cx="3327636" cy="1715305"/>
          </a:xfrm>
        </p:grpSpPr>
        <p:sp>
          <p:nvSpPr>
            <p:cNvPr id="42" name="矩形 41">
              <a:extLst>
                <a:ext uri="{FF2B5EF4-FFF2-40B4-BE49-F238E27FC236}">
                  <a16:creationId xmlns:a16="http://schemas.microsoft.com/office/drawing/2014/main" id="{1C5EE00B-2742-4BCC-B296-7C0479ED2D29}"/>
                </a:ext>
              </a:extLst>
            </p:cNvPr>
            <p:cNvSpPr/>
            <p:nvPr/>
          </p:nvSpPr>
          <p:spPr>
            <a:xfrm>
              <a:off x="6462713" y="2763412"/>
              <a:ext cx="3327636" cy="136268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帮助、支持、保证全公司自上而下地、高质量地完成自己的分析，形成长期目标，短期目标，行动计划，并实施统计，跟踪，不断修正，持续改善，使得企业能实现既定的方向。</a:t>
              </a:r>
              <a:endParaRPr lang="zh-CN" altLang="en-US" sz="1400" dirty="0">
                <a:solidFill>
                  <a:schemeClr val="tx1">
                    <a:lumMod val="65000"/>
                    <a:lumOff val="35000"/>
                  </a:schemeClr>
                </a:solidFill>
              </a:endParaRPr>
            </a:p>
          </p:txBody>
        </p:sp>
        <p:sp>
          <p:nvSpPr>
            <p:cNvPr id="43" name="矩形 42">
              <a:extLst>
                <a:ext uri="{FF2B5EF4-FFF2-40B4-BE49-F238E27FC236}">
                  <a16:creationId xmlns:a16="http://schemas.microsoft.com/office/drawing/2014/main" id="{6B7451CF-01C1-4267-9691-10CF0FE07D20}"/>
                </a:ext>
              </a:extLst>
            </p:cNvPr>
            <p:cNvSpPr/>
            <p:nvPr/>
          </p:nvSpPr>
          <p:spPr>
            <a:xfrm>
              <a:off x="6462713" y="24107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95000"/>
                      <a:lumOff val="5000"/>
                    </a:schemeClr>
                  </a:solidFill>
                </a:rPr>
                <a:t>保障组织形成</a:t>
              </a:r>
              <a:endParaRPr lang="zh-CN" altLang="en-US" b="1" dirty="0">
                <a:solidFill>
                  <a:schemeClr val="tx1">
                    <a:lumMod val="95000"/>
                    <a:lumOff val="5000"/>
                  </a:schemeClr>
                </a:solidFill>
              </a:endParaRPr>
            </a:p>
          </p:txBody>
        </p:sp>
      </p:grpSp>
      <p:grpSp>
        <p:nvGrpSpPr>
          <p:cNvPr id="44" name="组合 43">
            <a:extLst>
              <a:ext uri="{FF2B5EF4-FFF2-40B4-BE49-F238E27FC236}">
                <a16:creationId xmlns:a16="http://schemas.microsoft.com/office/drawing/2014/main" id="{122DAB5B-81FD-4555-A799-8989D5B29358}"/>
              </a:ext>
            </a:extLst>
          </p:cNvPr>
          <p:cNvGrpSpPr/>
          <p:nvPr/>
        </p:nvGrpSpPr>
        <p:grpSpPr>
          <a:xfrm>
            <a:off x="1325465" y="1851774"/>
            <a:ext cx="3327636" cy="939708"/>
            <a:chOff x="6462713" y="2410788"/>
            <a:chExt cx="3327636" cy="939708"/>
          </a:xfrm>
        </p:grpSpPr>
        <p:sp>
          <p:nvSpPr>
            <p:cNvPr id="45" name="矩形 44">
              <a:extLst>
                <a:ext uri="{FF2B5EF4-FFF2-40B4-BE49-F238E27FC236}">
                  <a16:creationId xmlns:a16="http://schemas.microsoft.com/office/drawing/2014/main" id="{3A54F77B-0602-4F41-9E43-F06A8F282755}"/>
                </a:ext>
              </a:extLst>
            </p:cNvPr>
            <p:cNvSpPr/>
            <p:nvPr/>
          </p:nvSpPr>
          <p:spPr>
            <a:xfrm>
              <a:off x="6462713" y="2763412"/>
              <a:ext cx="3327636" cy="587084"/>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rPr>
                <a:t>“质量控制”在实际上等同于检验产品是否符合要求</a:t>
              </a:r>
              <a:endParaRPr lang="zh-CN" altLang="en-US" sz="1400" dirty="0">
                <a:solidFill>
                  <a:schemeClr val="tx1">
                    <a:lumMod val="65000"/>
                    <a:lumOff val="35000"/>
                  </a:schemeClr>
                </a:solidFill>
              </a:endParaRPr>
            </a:p>
          </p:txBody>
        </p:sp>
        <p:sp>
          <p:nvSpPr>
            <p:cNvPr id="46" name="矩形 45">
              <a:extLst>
                <a:ext uri="{FF2B5EF4-FFF2-40B4-BE49-F238E27FC236}">
                  <a16:creationId xmlns:a16="http://schemas.microsoft.com/office/drawing/2014/main" id="{74DC8407-64B8-4959-B257-F59249D574A2}"/>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95000"/>
                      <a:lumOff val="5000"/>
                    </a:schemeClr>
                  </a:solidFill>
                </a:rPr>
                <a:t>质量控制</a:t>
              </a:r>
              <a:endParaRPr lang="zh-CN" altLang="en-US" b="1" dirty="0">
                <a:solidFill>
                  <a:schemeClr val="tx1">
                    <a:lumMod val="95000"/>
                    <a:lumOff val="5000"/>
                  </a:schemeClr>
                </a:solidFill>
              </a:endParaRPr>
            </a:p>
          </p:txBody>
        </p:sp>
      </p:grpSp>
      <p:grpSp>
        <p:nvGrpSpPr>
          <p:cNvPr id="47" name="组合 46">
            <a:extLst>
              <a:ext uri="{FF2B5EF4-FFF2-40B4-BE49-F238E27FC236}">
                <a16:creationId xmlns:a16="http://schemas.microsoft.com/office/drawing/2014/main" id="{F9722F5C-4AD9-4157-91BD-DE8B366A6358}"/>
              </a:ext>
            </a:extLst>
          </p:cNvPr>
          <p:cNvGrpSpPr/>
          <p:nvPr/>
        </p:nvGrpSpPr>
        <p:grpSpPr>
          <a:xfrm>
            <a:off x="1320489" y="4482158"/>
            <a:ext cx="3332612" cy="1235536"/>
            <a:chOff x="6457737" y="2410788"/>
            <a:chExt cx="3332612" cy="1235536"/>
          </a:xfrm>
        </p:grpSpPr>
        <p:sp>
          <p:nvSpPr>
            <p:cNvPr id="48" name="矩形 47">
              <a:extLst>
                <a:ext uri="{FF2B5EF4-FFF2-40B4-BE49-F238E27FC236}">
                  <a16:creationId xmlns:a16="http://schemas.microsoft.com/office/drawing/2014/main" id="{24D1D6F0-CAD7-44CB-9A26-721832CFC3BC}"/>
                </a:ext>
              </a:extLst>
            </p:cNvPr>
            <p:cNvSpPr/>
            <p:nvPr/>
          </p:nvSpPr>
          <p:spPr>
            <a:xfrm>
              <a:off x="6457737" y="3036926"/>
              <a:ext cx="3327636"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smtClean="0">
                  <a:solidFill>
                    <a:schemeClr val="tx1">
                      <a:lumMod val="65000"/>
                      <a:lumOff val="35000"/>
                    </a:schemeClr>
                  </a:solidFill>
                </a:rPr>
                <a:t>  质量</a:t>
              </a:r>
              <a:r>
                <a:rPr lang="zh-CN" altLang="en-US" sz="1400" dirty="0">
                  <a:solidFill>
                    <a:schemeClr val="tx1">
                      <a:lumMod val="65000"/>
                      <a:lumOff val="35000"/>
                    </a:schemeClr>
                  </a:solidFill>
                </a:rPr>
                <a:t>部门有进一步的活动时需要积极组织、发动员工开展质量改进</a:t>
              </a:r>
              <a:r>
                <a:rPr lang="zh-CN" altLang="en-US" sz="1400" dirty="0" smtClean="0">
                  <a:solidFill>
                    <a:schemeClr val="tx1">
                      <a:lumMod val="65000"/>
                      <a:lumOff val="35000"/>
                    </a:schemeClr>
                  </a:solidFill>
                </a:rPr>
                <a:t>行动。</a:t>
              </a:r>
              <a:endParaRPr lang="zh-CN" altLang="en-US" sz="1400" dirty="0">
                <a:solidFill>
                  <a:schemeClr val="tx1">
                    <a:lumMod val="65000"/>
                    <a:lumOff val="35000"/>
                  </a:schemeClr>
                </a:solidFill>
              </a:endParaRPr>
            </a:p>
          </p:txBody>
        </p:sp>
        <p:sp>
          <p:nvSpPr>
            <p:cNvPr id="49" name="矩形 48">
              <a:extLst>
                <a:ext uri="{FF2B5EF4-FFF2-40B4-BE49-F238E27FC236}">
                  <a16:creationId xmlns:a16="http://schemas.microsoft.com/office/drawing/2014/main" id="{C9837D5C-F350-45AF-9F4D-A85C4F70315E}"/>
                </a:ext>
              </a:extLst>
            </p:cNvPr>
            <p:cNvSpPr/>
            <p:nvPr/>
          </p:nvSpPr>
          <p:spPr>
            <a:xfrm>
              <a:off x="6735139" y="2410788"/>
              <a:ext cx="3055210"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95000"/>
                      <a:lumOff val="5000"/>
                    </a:schemeClr>
                  </a:solidFill>
                </a:rPr>
                <a:t>把质量工作融入日常运作中</a:t>
              </a:r>
              <a:endParaRPr lang="zh-CN" altLang="en-US" b="1" dirty="0">
                <a:solidFill>
                  <a:schemeClr val="tx1">
                    <a:lumMod val="95000"/>
                    <a:lumOff val="5000"/>
                  </a:schemeClr>
                </a:solidFill>
              </a:endParaRPr>
            </a:p>
          </p:txBody>
        </p:sp>
      </p:grpSp>
      <p:sp>
        <p:nvSpPr>
          <p:cNvPr id="26" name="文本框 25"/>
          <p:cNvSpPr txBox="1"/>
          <p:nvPr/>
        </p:nvSpPr>
        <p:spPr>
          <a:xfrm>
            <a:off x="1740503" y="450599"/>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595959"/>
                </a:solidFill>
                <a:latin typeface="Arial"/>
                <a:ea typeface="微软雅黑"/>
              </a:rPr>
              <a:t>质量</a:t>
            </a:r>
            <a:r>
              <a:rPr lang="zh-CN" altLang="en-US" sz="2800" b="1" dirty="0" smtClean="0">
                <a:solidFill>
                  <a:srgbClr val="595959"/>
                </a:solidFill>
                <a:latin typeface="Arial"/>
                <a:ea typeface="微软雅黑"/>
              </a:rPr>
              <a:t>经理</a:t>
            </a:r>
            <a:r>
              <a:rPr lang="en-US" altLang="zh-CN" sz="2800" b="1" dirty="0" smtClean="0">
                <a:solidFill>
                  <a:srgbClr val="595959"/>
                </a:solidFill>
                <a:latin typeface="Arial"/>
                <a:ea typeface="微软雅黑"/>
              </a:rPr>
              <a:t>—</a:t>
            </a:r>
            <a:r>
              <a:rPr lang="zh-CN" altLang="en-US" sz="2800" b="1" dirty="0" smtClean="0">
                <a:solidFill>
                  <a:srgbClr val="595959"/>
                </a:solidFill>
                <a:latin typeface="Arial"/>
                <a:ea typeface="微软雅黑"/>
              </a:rPr>
              <a:t>白丰硕</a:t>
            </a:r>
            <a:endParaRPr lang="zh-CN" altLang="en-US" sz="2800" b="1" dirty="0">
              <a:solidFill>
                <a:srgbClr val="595959"/>
              </a:solidFill>
              <a:latin typeface="Arial"/>
              <a:ea typeface="微软雅黑"/>
            </a:endParaRPr>
          </a:p>
        </p:txBody>
      </p:sp>
    </p:spTree>
    <p:extLst>
      <p:ext uri="{BB962C8B-B14F-4D97-AF65-F5344CB8AC3E}">
        <p14:creationId xmlns:p14="http://schemas.microsoft.com/office/powerpoint/2010/main" val="23230933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p:tgtEl>
                                          <p:spTgt spid="44"/>
                                        </p:tgtEl>
                                        <p:attrNameLst>
                                          <p:attrName>ppt_x</p:attrName>
                                        </p:attrNameLst>
                                      </p:cBhvr>
                                      <p:tavLst>
                                        <p:tav tm="0">
                                          <p:val>
                                            <p:strVal val="#ppt_x+#ppt_w*1.125000"/>
                                          </p:val>
                                        </p:tav>
                                        <p:tav tm="100000">
                                          <p:val>
                                            <p:strVal val="#ppt_x"/>
                                          </p:val>
                                        </p:tav>
                                      </p:tavLst>
                                    </p:anim>
                                    <p:animEffect transition="in" filter="wipe(left)">
                                      <p:cBhvr>
                                        <p:cTn id="15" dur="500"/>
                                        <p:tgtEl>
                                          <p:spTgt spid="44"/>
                                        </p:tgtEl>
                                      </p:cBhvr>
                                    </p:animEffect>
                                  </p:childTnLst>
                                </p:cTn>
                              </p:par>
                              <p:par>
                                <p:cTn id="16" presetID="12" presetClass="entr" presetSubtype="2" fill="hold"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p:tgtEl>
                                          <p:spTgt spid="47"/>
                                        </p:tgtEl>
                                        <p:attrNameLst>
                                          <p:attrName>ppt_x</p:attrName>
                                        </p:attrNameLst>
                                      </p:cBhvr>
                                      <p:tavLst>
                                        <p:tav tm="0">
                                          <p:val>
                                            <p:strVal val="#ppt_x+#ppt_w*1.125000"/>
                                          </p:val>
                                        </p:tav>
                                        <p:tav tm="100000">
                                          <p:val>
                                            <p:strVal val="#ppt_x"/>
                                          </p:val>
                                        </p:tav>
                                      </p:tavLst>
                                    </p:anim>
                                    <p:animEffect transition="in" filter="wipe(left)">
                                      <p:cBhvr>
                                        <p:cTn id="19" dur="500"/>
                                        <p:tgtEl>
                                          <p:spTgt spid="47"/>
                                        </p:tgtEl>
                                      </p:cBhvr>
                                    </p:animEffect>
                                  </p:childTnLst>
                                </p:cTn>
                              </p:par>
                              <p:par>
                                <p:cTn id="20" presetID="12" presetClass="entr" presetSubtype="8"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par>
                                <p:cTn id="24" presetID="12" presetClass="entr" presetSubtype="8" fill="hold"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p:tgtEl>
                                          <p:spTgt spid="41"/>
                                        </p:tgtEl>
                                        <p:attrNameLst>
                                          <p:attrName>ppt_x</p:attrName>
                                        </p:attrNameLst>
                                      </p:cBhvr>
                                      <p:tavLst>
                                        <p:tav tm="0">
                                          <p:val>
                                            <p:strVal val="#ppt_x-#ppt_w*1.125000"/>
                                          </p:val>
                                        </p:tav>
                                        <p:tav tm="100000">
                                          <p:val>
                                            <p:strVal val="#ppt_x"/>
                                          </p:val>
                                        </p:tav>
                                      </p:tavLst>
                                    </p:anim>
                                    <p:animEffect transition="in" filter="wipe(right)">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id="{6EA61E07-60A3-40F4-B834-E04E5145618C}"/>
              </a:ext>
            </a:extLst>
          </p:cNvPr>
          <p:cNvSpPr/>
          <p:nvPr/>
        </p:nvSpPr>
        <p:spPr>
          <a:xfrm>
            <a:off x="8643488" y="2873594"/>
            <a:ext cx="260877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smtClean="0">
                <a:solidFill>
                  <a:schemeClr val="tx1">
                    <a:lumMod val="65000"/>
                    <a:lumOff val="35000"/>
                  </a:schemeClr>
                </a:solidFill>
              </a:rPr>
              <a:t>明确各项技术优劣，分析未来的风险和挑战，依据</a:t>
            </a:r>
            <a:r>
              <a:rPr lang="zh-CN" altLang="en-US" sz="1400" dirty="0">
                <a:solidFill>
                  <a:schemeClr val="tx1">
                    <a:lumMod val="65000"/>
                    <a:lumOff val="35000"/>
                  </a:schemeClr>
                </a:solidFill>
              </a:rPr>
              <a:t>整体架构需要进行技术选型</a:t>
            </a:r>
          </a:p>
        </p:txBody>
      </p:sp>
      <p:grpSp>
        <p:nvGrpSpPr>
          <p:cNvPr id="91" name="组合 90">
            <a:extLst>
              <a:ext uri="{FF2B5EF4-FFF2-40B4-BE49-F238E27FC236}">
                <a16:creationId xmlns:a16="http://schemas.microsoft.com/office/drawing/2014/main" id="{D8519644-A1FF-47A0-AAA5-3795593E60B0}"/>
              </a:ext>
            </a:extLst>
          </p:cNvPr>
          <p:cNvGrpSpPr/>
          <p:nvPr/>
        </p:nvGrpSpPr>
        <p:grpSpPr>
          <a:xfrm>
            <a:off x="3442158" y="2277691"/>
            <a:ext cx="5395910" cy="3023344"/>
            <a:chOff x="3442158" y="2277691"/>
            <a:chExt cx="5395910" cy="3023344"/>
          </a:xfrm>
        </p:grpSpPr>
        <p:grpSp>
          <p:nvGrpSpPr>
            <p:cNvPr id="24" name="Group 2">
              <a:extLst>
                <a:ext uri="{FF2B5EF4-FFF2-40B4-BE49-F238E27FC236}">
                  <a16:creationId xmlns:a16="http://schemas.microsoft.com/office/drawing/2014/main" id="{0FCE2B64-328F-4449-974C-97D6EF2D4CBF}"/>
                </a:ext>
              </a:extLst>
            </p:cNvPr>
            <p:cNvGrpSpPr>
              <a:grpSpLocks noChangeAspect="1"/>
            </p:cNvGrpSpPr>
            <p:nvPr/>
          </p:nvGrpSpPr>
          <p:grpSpPr bwMode="auto">
            <a:xfrm rot="5400000">
              <a:off x="4628441" y="1091408"/>
              <a:ext cx="3023344" cy="5395910"/>
              <a:chOff x="2689" y="825"/>
              <a:chExt cx="2311" cy="3300"/>
            </a:xfrm>
          </p:grpSpPr>
          <p:sp>
            <p:nvSpPr>
              <p:cNvPr id="29" name="Freeform: Shape 7">
                <a:extLst>
                  <a:ext uri="{FF2B5EF4-FFF2-40B4-BE49-F238E27FC236}">
                    <a16:creationId xmlns:a16="http://schemas.microsoft.com/office/drawing/2014/main" id="{7BF76DB9-B3B5-4998-8DB4-8C1BA24CB245}"/>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8">
                <a:extLst>
                  <a:ext uri="{FF2B5EF4-FFF2-40B4-BE49-F238E27FC236}">
                    <a16:creationId xmlns:a16="http://schemas.microsoft.com/office/drawing/2014/main" id="{F79FDDC9-8A40-4E0E-BFB1-17A468B0CE22}"/>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9">
                <a:extLst>
                  <a:ext uri="{FF2B5EF4-FFF2-40B4-BE49-F238E27FC236}">
                    <a16:creationId xmlns:a16="http://schemas.microsoft.com/office/drawing/2014/main" id="{40747FDC-28B3-4020-8836-D3DCE1591963}"/>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0">
                <a:extLst>
                  <a:ext uri="{FF2B5EF4-FFF2-40B4-BE49-F238E27FC236}">
                    <a16:creationId xmlns:a16="http://schemas.microsoft.com/office/drawing/2014/main" id="{DB840E9B-5D97-4851-87B7-198ED7E0A31F}"/>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11">
                <a:extLst>
                  <a:ext uri="{FF2B5EF4-FFF2-40B4-BE49-F238E27FC236}">
                    <a16:creationId xmlns:a16="http://schemas.microsoft.com/office/drawing/2014/main" id="{4699FB68-96B5-4A1D-9156-32D11A07FDF6}"/>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2">
                <a:extLst>
                  <a:ext uri="{FF2B5EF4-FFF2-40B4-BE49-F238E27FC236}">
                    <a16:creationId xmlns:a16="http://schemas.microsoft.com/office/drawing/2014/main" id="{87983A76-CE2A-43B0-8FA7-6640C8D02781}"/>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3">
                <a:extLst>
                  <a:ext uri="{FF2B5EF4-FFF2-40B4-BE49-F238E27FC236}">
                    <a16:creationId xmlns:a16="http://schemas.microsoft.com/office/drawing/2014/main" id="{E978337A-9B12-4FFA-BD5A-571A4F4EBD60}"/>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4">
                <a:extLst>
                  <a:ext uri="{FF2B5EF4-FFF2-40B4-BE49-F238E27FC236}">
                    <a16:creationId xmlns:a16="http://schemas.microsoft.com/office/drawing/2014/main" id="{FBCE0E89-1D44-45C9-9C4A-C11C7EC43D75}"/>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5">
                <a:extLst>
                  <a:ext uri="{FF2B5EF4-FFF2-40B4-BE49-F238E27FC236}">
                    <a16:creationId xmlns:a16="http://schemas.microsoft.com/office/drawing/2014/main" id="{DBCC9F92-C3D9-4F62-8BE5-4F42897700F1}"/>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6">
                <a:extLst>
                  <a:ext uri="{FF2B5EF4-FFF2-40B4-BE49-F238E27FC236}">
                    <a16:creationId xmlns:a16="http://schemas.microsoft.com/office/drawing/2014/main" id="{DA0F495F-7C69-4E1E-BA93-70C38600F619}"/>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7">
                <a:extLst>
                  <a:ext uri="{FF2B5EF4-FFF2-40B4-BE49-F238E27FC236}">
                    <a16:creationId xmlns:a16="http://schemas.microsoft.com/office/drawing/2014/main" id="{CC338025-2A38-4325-8A81-5DA72A392038}"/>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18">
                <a:extLst>
                  <a:ext uri="{FF2B5EF4-FFF2-40B4-BE49-F238E27FC236}">
                    <a16:creationId xmlns:a16="http://schemas.microsoft.com/office/drawing/2014/main" id="{1E6E0CEE-F40F-4C1C-98F2-AA6549B9FFF0}"/>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19">
                <a:extLst>
                  <a:ext uri="{FF2B5EF4-FFF2-40B4-BE49-F238E27FC236}">
                    <a16:creationId xmlns:a16="http://schemas.microsoft.com/office/drawing/2014/main" id="{1AC3C35C-5600-4DED-A36B-80E67F71F6A6}"/>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0">
                <a:extLst>
                  <a:ext uri="{FF2B5EF4-FFF2-40B4-BE49-F238E27FC236}">
                    <a16:creationId xmlns:a16="http://schemas.microsoft.com/office/drawing/2014/main" id="{5B3D78AE-25E1-4132-A8FD-439962878094}"/>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21">
                <a:extLst>
                  <a:ext uri="{FF2B5EF4-FFF2-40B4-BE49-F238E27FC236}">
                    <a16:creationId xmlns:a16="http://schemas.microsoft.com/office/drawing/2014/main" id="{0065FA5D-6CD7-4D25-AA70-BA4C4E9579EA}"/>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22">
                <a:extLst>
                  <a:ext uri="{FF2B5EF4-FFF2-40B4-BE49-F238E27FC236}">
                    <a16:creationId xmlns:a16="http://schemas.microsoft.com/office/drawing/2014/main" id="{D25E0F78-2971-4A6E-9C85-6762D10DB9FB}"/>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3">
                <a:extLst>
                  <a:ext uri="{FF2B5EF4-FFF2-40B4-BE49-F238E27FC236}">
                    <a16:creationId xmlns:a16="http://schemas.microsoft.com/office/drawing/2014/main" id="{98219631-F95E-419E-A250-A98F26D4A0B8}"/>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4">
                <a:extLst>
                  <a:ext uri="{FF2B5EF4-FFF2-40B4-BE49-F238E27FC236}">
                    <a16:creationId xmlns:a16="http://schemas.microsoft.com/office/drawing/2014/main" id="{43880A85-9EAF-4297-A168-C9F51ADB2D87}"/>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5">
                <a:extLst>
                  <a:ext uri="{FF2B5EF4-FFF2-40B4-BE49-F238E27FC236}">
                    <a16:creationId xmlns:a16="http://schemas.microsoft.com/office/drawing/2014/main" id="{5D02524D-1DBB-4131-8EF9-A4E04CC60B1E}"/>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6">
                <a:extLst>
                  <a:ext uri="{FF2B5EF4-FFF2-40B4-BE49-F238E27FC236}">
                    <a16:creationId xmlns:a16="http://schemas.microsoft.com/office/drawing/2014/main" id="{18F532F2-83FA-4445-A8F2-36A55539F715}"/>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7">
                <a:extLst>
                  <a:ext uri="{FF2B5EF4-FFF2-40B4-BE49-F238E27FC236}">
                    <a16:creationId xmlns:a16="http://schemas.microsoft.com/office/drawing/2014/main" id="{E824233F-DB1C-4572-BAAB-6B023AB13DFB}"/>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8">
                <a:extLst>
                  <a:ext uri="{FF2B5EF4-FFF2-40B4-BE49-F238E27FC236}">
                    <a16:creationId xmlns:a16="http://schemas.microsoft.com/office/drawing/2014/main" id="{46975956-DA73-4B3A-8494-A16FC385936E}"/>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9">
                <a:extLst>
                  <a:ext uri="{FF2B5EF4-FFF2-40B4-BE49-F238E27FC236}">
                    <a16:creationId xmlns:a16="http://schemas.microsoft.com/office/drawing/2014/main" id="{1202BB33-DB57-4501-B138-7A71CB300755}"/>
                  </a:ext>
                </a:extLst>
              </p:cNvPr>
              <p:cNvSpPr>
                <a:spLocks/>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30">
                <a:extLst>
                  <a:ext uri="{FF2B5EF4-FFF2-40B4-BE49-F238E27FC236}">
                    <a16:creationId xmlns:a16="http://schemas.microsoft.com/office/drawing/2014/main" id="{21BBF25B-69AB-4ED4-9E24-4D91484A3764}"/>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31">
                <a:extLst>
                  <a:ext uri="{FF2B5EF4-FFF2-40B4-BE49-F238E27FC236}">
                    <a16:creationId xmlns:a16="http://schemas.microsoft.com/office/drawing/2014/main" id="{3AF10D94-9085-448E-88C8-5F8402B91EFF}"/>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32">
                <a:extLst>
                  <a:ext uri="{FF2B5EF4-FFF2-40B4-BE49-F238E27FC236}">
                    <a16:creationId xmlns:a16="http://schemas.microsoft.com/office/drawing/2014/main" id="{1F74E722-666B-43C9-B835-C05F7D9F2811}"/>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33">
                <a:extLst>
                  <a:ext uri="{FF2B5EF4-FFF2-40B4-BE49-F238E27FC236}">
                    <a16:creationId xmlns:a16="http://schemas.microsoft.com/office/drawing/2014/main" id="{CDA468D3-9AF1-473E-B29E-1C8E4402A302}"/>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34">
                <a:extLst>
                  <a:ext uri="{FF2B5EF4-FFF2-40B4-BE49-F238E27FC236}">
                    <a16:creationId xmlns:a16="http://schemas.microsoft.com/office/drawing/2014/main" id="{43F86DAE-A01B-4440-95C3-A35B94C1BC34}"/>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5">
                <a:extLst>
                  <a:ext uri="{FF2B5EF4-FFF2-40B4-BE49-F238E27FC236}">
                    <a16:creationId xmlns:a16="http://schemas.microsoft.com/office/drawing/2014/main" id="{6B3309C4-2441-45AD-98B3-B14FF8DD221A}"/>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36">
                <a:extLst>
                  <a:ext uri="{FF2B5EF4-FFF2-40B4-BE49-F238E27FC236}">
                    <a16:creationId xmlns:a16="http://schemas.microsoft.com/office/drawing/2014/main" id="{5CF08872-CA13-4B6E-B1AB-1A243A0E6883}"/>
                  </a:ext>
                </a:extLst>
              </p:cNvPr>
              <p:cNvSpPr>
                <a:spLocks/>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37">
                <a:extLst>
                  <a:ext uri="{FF2B5EF4-FFF2-40B4-BE49-F238E27FC236}">
                    <a16:creationId xmlns:a16="http://schemas.microsoft.com/office/drawing/2014/main" id="{0F722481-381A-4E38-BFE8-4CB048515862}"/>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38">
                <a:extLst>
                  <a:ext uri="{FF2B5EF4-FFF2-40B4-BE49-F238E27FC236}">
                    <a16:creationId xmlns:a16="http://schemas.microsoft.com/office/drawing/2014/main" id="{978A7C65-51E0-4C78-8557-3C9ECBA92219}"/>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9">
                <a:extLst>
                  <a:ext uri="{FF2B5EF4-FFF2-40B4-BE49-F238E27FC236}">
                    <a16:creationId xmlns:a16="http://schemas.microsoft.com/office/drawing/2014/main" id="{0D67C474-B884-4696-A47A-A23FCA21CAC0}"/>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40">
                <a:extLst>
                  <a:ext uri="{FF2B5EF4-FFF2-40B4-BE49-F238E27FC236}">
                    <a16:creationId xmlns:a16="http://schemas.microsoft.com/office/drawing/2014/main" id="{A6D27F40-82C0-42C5-8A78-A30462DE7231}"/>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1">
                <a:extLst>
                  <a:ext uri="{FF2B5EF4-FFF2-40B4-BE49-F238E27FC236}">
                    <a16:creationId xmlns:a16="http://schemas.microsoft.com/office/drawing/2014/main" id="{C6269385-002C-4F75-9269-71F67C76A520}"/>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42">
                <a:extLst>
                  <a:ext uri="{FF2B5EF4-FFF2-40B4-BE49-F238E27FC236}">
                    <a16:creationId xmlns:a16="http://schemas.microsoft.com/office/drawing/2014/main" id="{B576FFB6-1779-431B-8CA2-6293FD2F9C9C}"/>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43">
                <a:extLst>
                  <a:ext uri="{FF2B5EF4-FFF2-40B4-BE49-F238E27FC236}">
                    <a16:creationId xmlns:a16="http://schemas.microsoft.com/office/drawing/2014/main" id="{53E133A8-80E6-4A86-A722-5098A1AA37A9}"/>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44">
                <a:extLst>
                  <a:ext uri="{FF2B5EF4-FFF2-40B4-BE49-F238E27FC236}">
                    <a16:creationId xmlns:a16="http://schemas.microsoft.com/office/drawing/2014/main" id="{27746ED1-3D55-463A-9302-4D147C0BF7F6}"/>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5">
                <a:extLst>
                  <a:ext uri="{FF2B5EF4-FFF2-40B4-BE49-F238E27FC236}">
                    <a16:creationId xmlns:a16="http://schemas.microsoft.com/office/drawing/2014/main" id="{0DAFF162-C6DF-4EA5-B551-77747068CD5F}"/>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6">
                <a:extLst>
                  <a:ext uri="{FF2B5EF4-FFF2-40B4-BE49-F238E27FC236}">
                    <a16:creationId xmlns:a16="http://schemas.microsoft.com/office/drawing/2014/main" id="{90B1F981-6B75-42FD-8CA6-0DC2C7E381E1}"/>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4" name="矩形 83">
              <a:extLst>
                <a:ext uri="{FF2B5EF4-FFF2-40B4-BE49-F238E27FC236}">
                  <a16:creationId xmlns:a16="http://schemas.microsoft.com/office/drawing/2014/main" id="{16036F8C-060D-4C9C-9E5C-185723E8EBB1}"/>
                </a:ext>
              </a:extLst>
            </p:cNvPr>
            <p:cNvSpPr/>
            <p:nvPr/>
          </p:nvSpPr>
          <p:spPr>
            <a:xfrm>
              <a:off x="4173814" y="267296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确认需求与拆分系统</a:t>
              </a:r>
            </a:p>
          </p:txBody>
        </p:sp>
        <p:sp>
          <p:nvSpPr>
            <p:cNvPr id="85" name="矩形 84">
              <a:extLst>
                <a:ext uri="{FF2B5EF4-FFF2-40B4-BE49-F238E27FC236}">
                  <a16:creationId xmlns:a16="http://schemas.microsoft.com/office/drawing/2014/main" id="{6544DF4E-F67F-4D7F-89F1-EBE99CB736EE}"/>
                </a:ext>
              </a:extLst>
            </p:cNvPr>
            <p:cNvSpPr/>
            <p:nvPr/>
          </p:nvSpPr>
          <p:spPr>
            <a:xfrm>
              <a:off x="4173814" y="3849907"/>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系统分解</a:t>
              </a:r>
            </a:p>
          </p:txBody>
        </p:sp>
        <p:sp>
          <p:nvSpPr>
            <p:cNvPr id="86" name="矩形 85">
              <a:extLst>
                <a:ext uri="{FF2B5EF4-FFF2-40B4-BE49-F238E27FC236}">
                  <a16:creationId xmlns:a16="http://schemas.microsoft.com/office/drawing/2014/main" id="{D2987350-C3BA-4DDF-A44A-04450D6DB812}"/>
                </a:ext>
              </a:extLst>
            </p:cNvPr>
            <p:cNvSpPr/>
            <p:nvPr/>
          </p:nvSpPr>
          <p:spPr>
            <a:xfrm>
              <a:off x="5579047" y="3277649"/>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技术选型</a:t>
              </a:r>
            </a:p>
          </p:txBody>
        </p:sp>
        <p:sp>
          <p:nvSpPr>
            <p:cNvPr id="87" name="矩形 86">
              <a:extLst>
                <a:ext uri="{FF2B5EF4-FFF2-40B4-BE49-F238E27FC236}">
                  <a16:creationId xmlns:a16="http://schemas.microsoft.com/office/drawing/2014/main" id="{690DD37D-6B8F-4519-A3C3-4FFB54F20D4E}"/>
                </a:ext>
              </a:extLst>
            </p:cNvPr>
            <p:cNvSpPr/>
            <p:nvPr/>
          </p:nvSpPr>
          <p:spPr>
            <a:xfrm>
              <a:off x="5579047" y="449675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制作技术规格说明</a:t>
              </a:r>
            </a:p>
          </p:txBody>
        </p:sp>
      </p:grpSp>
      <p:sp>
        <p:nvSpPr>
          <p:cNvPr id="88" name="矩形 87">
            <a:extLst>
              <a:ext uri="{FF2B5EF4-FFF2-40B4-BE49-F238E27FC236}">
                <a16:creationId xmlns:a16="http://schemas.microsoft.com/office/drawing/2014/main" id="{D9FC6E06-8AAE-4862-BDAD-205C6BF9DD07}"/>
              </a:ext>
            </a:extLst>
          </p:cNvPr>
          <p:cNvSpPr/>
          <p:nvPr/>
        </p:nvSpPr>
        <p:spPr>
          <a:xfrm>
            <a:off x="8702352" y="5045971"/>
            <a:ext cx="2217007" cy="8456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smtClean="0">
                <a:solidFill>
                  <a:schemeClr val="tx1">
                    <a:lumMod val="65000"/>
                    <a:lumOff val="35000"/>
                  </a:schemeClr>
                </a:solidFill>
              </a:rPr>
              <a:t>制作技术规格说明书，保证开发者按照原定框架意图实现功能</a:t>
            </a:r>
            <a:endParaRPr lang="zh-CN" altLang="en-US" sz="1400" dirty="0">
              <a:solidFill>
                <a:schemeClr val="tx1">
                  <a:lumMod val="65000"/>
                  <a:lumOff val="35000"/>
                </a:schemeClr>
              </a:solidFill>
            </a:endParaRPr>
          </a:p>
        </p:txBody>
      </p:sp>
      <p:sp>
        <p:nvSpPr>
          <p:cNvPr id="89" name="矩形 88">
            <a:extLst>
              <a:ext uri="{FF2B5EF4-FFF2-40B4-BE49-F238E27FC236}">
                <a16:creationId xmlns:a16="http://schemas.microsoft.com/office/drawing/2014/main" id="{5306171B-CBCC-419D-90BD-0C296016F6C4}"/>
              </a:ext>
            </a:extLst>
          </p:cNvPr>
          <p:cNvSpPr/>
          <p:nvPr/>
        </p:nvSpPr>
        <p:spPr>
          <a:xfrm>
            <a:off x="881170" y="2065420"/>
            <a:ext cx="258916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rPr>
              <a:t>依据用户需求，</a:t>
            </a:r>
            <a:r>
              <a:rPr lang="zh-CN" altLang="en-US" sz="1400" dirty="0" smtClean="0">
                <a:solidFill>
                  <a:schemeClr val="tx1">
                    <a:lumMod val="65000"/>
                    <a:lumOff val="35000"/>
                  </a:schemeClr>
                </a:solidFill>
              </a:rPr>
              <a:t>将系统拆分，</a:t>
            </a:r>
            <a:r>
              <a:rPr lang="zh-CN" altLang="en-US" sz="1400" dirty="0">
                <a:solidFill>
                  <a:schemeClr val="tx1">
                    <a:lumMod val="65000"/>
                    <a:lumOff val="35000"/>
                  </a:schemeClr>
                </a:solidFill>
              </a:rPr>
              <a:t>形成不同的逻辑层或服务，</a:t>
            </a:r>
            <a:r>
              <a:rPr lang="zh-CN" altLang="en-US" sz="1400" dirty="0" smtClean="0">
                <a:solidFill>
                  <a:schemeClr val="tx1">
                    <a:lumMod val="65000"/>
                    <a:lumOff val="35000"/>
                  </a:schemeClr>
                </a:solidFill>
              </a:rPr>
              <a:t>确定接口</a:t>
            </a:r>
            <a:r>
              <a:rPr lang="zh-CN" altLang="en-US" sz="1400" dirty="0">
                <a:solidFill>
                  <a:schemeClr val="tx1">
                    <a:lumMod val="65000"/>
                    <a:lumOff val="35000"/>
                  </a:schemeClr>
                </a:solidFill>
              </a:rPr>
              <a:t>、层与</a:t>
            </a:r>
            <a:r>
              <a:rPr lang="zh-CN" altLang="en-US" sz="1400" dirty="0" smtClean="0">
                <a:solidFill>
                  <a:schemeClr val="tx1">
                    <a:lumMod val="65000"/>
                    <a:lumOff val="35000"/>
                  </a:schemeClr>
                </a:solidFill>
              </a:rPr>
              <a:t>层之间</a:t>
            </a:r>
            <a:r>
              <a:rPr lang="zh-CN" altLang="en-US" sz="1400" dirty="0">
                <a:solidFill>
                  <a:schemeClr val="tx1">
                    <a:lumMod val="65000"/>
                    <a:lumOff val="35000"/>
                  </a:schemeClr>
                </a:solidFill>
              </a:rPr>
              <a:t>的关系</a:t>
            </a:r>
          </a:p>
        </p:txBody>
      </p:sp>
      <p:sp>
        <p:nvSpPr>
          <p:cNvPr id="90" name="矩形 89">
            <a:extLst>
              <a:ext uri="{FF2B5EF4-FFF2-40B4-BE49-F238E27FC236}">
                <a16:creationId xmlns:a16="http://schemas.microsoft.com/office/drawing/2014/main" id="{D9CB9182-2957-450B-9243-6487CC69FB37}"/>
              </a:ext>
            </a:extLst>
          </p:cNvPr>
          <p:cNvSpPr/>
          <p:nvPr/>
        </p:nvSpPr>
        <p:spPr>
          <a:xfrm>
            <a:off x="1039068" y="4024951"/>
            <a:ext cx="2217007"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从技术的角度</a:t>
            </a:r>
            <a:r>
              <a:rPr lang="zh-CN" altLang="en-US" sz="1400" dirty="0" smtClean="0">
                <a:solidFill>
                  <a:schemeClr val="tx1">
                    <a:lumMod val="65000"/>
                    <a:lumOff val="35000"/>
                  </a:schemeClr>
                </a:solidFill>
              </a:rPr>
              <a:t>完整地拆</a:t>
            </a:r>
            <a:r>
              <a:rPr lang="zh-CN" altLang="en-US" sz="1400" dirty="0">
                <a:solidFill>
                  <a:schemeClr val="tx1">
                    <a:lumMod val="65000"/>
                    <a:lumOff val="35000"/>
                  </a:schemeClr>
                </a:solidFill>
              </a:rPr>
              <a:t>解业务，把控好技术的细节</a:t>
            </a:r>
          </a:p>
        </p:txBody>
      </p:sp>
      <p:sp>
        <p:nvSpPr>
          <p:cNvPr id="70" name="文本框 69"/>
          <p:cNvSpPr txBox="1"/>
          <p:nvPr/>
        </p:nvSpPr>
        <p:spPr>
          <a:xfrm>
            <a:off x="1740503" y="450599"/>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2"/>
                </a:solidFill>
              </a:rPr>
              <a:t>系统架构师</a:t>
            </a:r>
            <a:r>
              <a:rPr lang="en-US" altLang="zh-CN" sz="2800" b="1" dirty="0" smtClean="0">
                <a:solidFill>
                  <a:schemeClr val="accent2"/>
                </a:solidFill>
              </a:rPr>
              <a:t>—</a:t>
            </a:r>
            <a:r>
              <a:rPr lang="zh-CN" altLang="en-US" sz="2800" b="1" dirty="0" smtClean="0">
                <a:solidFill>
                  <a:schemeClr val="accent2"/>
                </a:solidFill>
              </a:rPr>
              <a:t>叶绵和</a:t>
            </a:r>
            <a:endParaRPr lang="zh-CN" altLang="en-US" sz="2800" b="1" dirty="0">
              <a:solidFill>
                <a:schemeClr val="accent2"/>
              </a:solidFill>
            </a:endParaRPr>
          </a:p>
        </p:txBody>
      </p:sp>
    </p:spTree>
    <p:extLst>
      <p:ext uri="{BB962C8B-B14F-4D97-AF65-F5344CB8AC3E}">
        <p14:creationId xmlns:p14="http://schemas.microsoft.com/office/powerpoint/2010/main" val="15835725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1000" fill="hold"/>
                                        <p:tgtEl>
                                          <p:spTgt spid="91"/>
                                        </p:tgtEl>
                                        <p:attrNameLst>
                                          <p:attrName>ppt_w</p:attrName>
                                        </p:attrNameLst>
                                      </p:cBhvr>
                                      <p:tavLst>
                                        <p:tav tm="0">
                                          <p:val>
                                            <p:fltVal val="0"/>
                                          </p:val>
                                        </p:tav>
                                        <p:tav tm="100000">
                                          <p:val>
                                            <p:strVal val="#ppt_w"/>
                                          </p:val>
                                        </p:tav>
                                      </p:tavLst>
                                    </p:anim>
                                    <p:anim calcmode="lin" valueType="num">
                                      <p:cBhvr>
                                        <p:cTn id="8" dur="1000" fill="hold"/>
                                        <p:tgtEl>
                                          <p:spTgt spid="91"/>
                                        </p:tgtEl>
                                        <p:attrNameLst>
                                          <p:attrName>ppt_h</p:attrName>
                                        </p:attrNameLst>
                                      </p:cBhvr>
                                      <p:tavLst>
                                        <p:tav tm="0">
                                          <p:val>
                                            <p:fltVal val="0"/>
                                          </p:val>
                                        </p:tav>
                                        <p:tav tm="100000">
                                          <p:val>
                                            <p:strVal val="#ppt_h"/>
                                          </p:val>
                                        </p:tav>
                                      </p:tavLst>
                                    </p:anim>
                                    <p:anim calcmode="lin" valueType="num">
                                      <p:cBhvr>
                                        <p:cTn id="9" dur="1000" fill="hold"/>
                                        <p:tgtEl>
                                          <p:spTgt spid="91"/>
                                        </p:tgtEl>
                                        <p:attrNameLst>
                                          <p:attrName>style.rotation</p:attrName>
                                        </p:attrNameLst>
                                      </p:cBhvr>
                                      <p:tavLst>
                                        <p:tav tm="0">
                                          <p:val>
                                            <p:fltVal val="90"/>
                                          </p:val>
                                        </p:tav>
                                        <p:tav tm="100000">
                                          <p:val>
                                            <p:fltVal val="0"/>
                                          </p:val>
                                        </p:tav>
                                      </p:tavLst>
                                    </p:anim>
                                    <p:animEffect transition="in" filter="fade">
                                      <p:cBhvr>
                                        <p:cTn id="10" dur="1000"/>
                                        <p:tgtEl>
                                          <p:spTgt spid="9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 calcmode="lin" valueType="num">
                                      <p:cBhvr additive="base">
                                        <p:cTn id="14" dur="500" fill="hold"/>
                                        <p:tgtEl>
                                          <p:spTgt spid="89"/>
                                        </p:tgtEl>
                                        <p:attrNameLst>
                                          <p:attrName>ppt_x</p:attrName>
                                        </p:attrNameLst>
                                      </p:cBhvr>
                                      <p:tavLst>
                                        <p:tav tm="0">
                                          <p:val>
                                            <p:strVal val="#ppt_x"/>
                                          </p:val>
                                        </p:tav>
                                        <p:tav tm="100000">
                                          <p:val>
                                            <p:strVal val="#ppt_x"/>
                                          </p:val>
                                        </p:tav>
                                      </p:tavLst>
                                    </p:anim>
                                    <p:anim calcmode="lin" valueType="num">
                                      <p:cBhvr additive="base">
                                        <p:cTn id="15" dur="500" fill="hold"/>
                                        <p:tgtEl>
                                          <p:spTgt spid="8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500" fill="hold"/>
                                        <p:tgtEl>
                                          <p:spTgt spid="83"/>
                                        </p:tgtEl>
                                        <p:attrNameLst>
                                          <p:attrName>ppt_x</p:attrName>
                                        </p:attrNameLst>
                                      </p:cBhvr>
                                      <p:tavLst>
                                        <p:tav tm="0">
                                          <p:val>
                                            <p:strVal val="#ppt_x"/>
                                          </p:val>
                                        </p:tav>
                                        <p:tav tm="100000">
                                          <p:val>
                                            <p:strVal val="#ppt_x"/>
                                          </p:val>
                                        </p:tav>
                                      </p:tavLst>
                                    </p:anim>
                                    <p:anim calcmode="lin" valueType="num">
                                      <p:cBhvr additive="base">
                                        <p:cTn id="23" dur="500" fill="hold"/>
                                        <p:tgtEl>
                                          <p:spTgt spid="8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ppt_x"/>
                                          </p:val>
                                        </p:tav>
                                        <p:tav tm="100000">
                                          <p:val>
                                            <p:strVal val="#ppt_x"/>
                                          </p:val>
                                        </p:tav>
                                      </p:tavLst>
                                    </p:anim>
                                    <p:anim calcmode="lin" valueType="num">
                                      <p:cBhvr additive="base">
                                        <p:cTn id="2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89"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155700" y="1981091"/>
            <a:ext cx="5114012" cy="3835509"/>
          </a:xfrm>
        </p:spPr>
      </p:pic>
      <p:sp>
        <p:nvSpPr>
          <p:cNvPr id="16" name="TextBox 11"/>
          <p:cNvSpPr txBox="1"/>
          <p:nvPr/>
        </p:nvSpPr>
        <p:spPr>
          <a:xfrm>
            <a:off x="6758940" y="2102485"/>
            <a:ext cx="3314700" cy="55372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设计用户友好的</a:t>
            </a:r>
            <a:r>
              <a:rPr lang="en-US" altLang="zh-CN" dirty="0">
                <a:solidFill>
                  <a:schemeClr val="tx1">
                    <a:lumMod val="65000"/>
                    <a:lumOff val="35000"/>
                  </a:schemeClr>
                </a:solidFill>
              </a:rPr>
              <a:t>Web</a:t>
            </a:r>
            <a:r>
              <a:rPr lang="zh-CN" altLang="en-US" dirty="0">
                <a:solidFill>
                  <a:schemeClr val="tx1">
                    <a:lumMod val="65000"/>
                    <a:lumOff val="35000"/>
                  </a:schemeClr>
                </a:solidFill>
              </a:rPr>
              <a:t>端、安卓端、</a:t>
            </a:r>
            <a:r>
              <a:rPr lang="en-US" altLang="zh-CN" dirty="0">
                <a:solidFill>
                  <a:schemeClr val="tx1">
                    <a:lumMod val="65000"/>
                    <a:lumOff val="35000"/>
                  </a:schemeClr>
                </a:solidFill>
              </a:rPr>
              <a:t>IOS</a:t>
            </a:r>
            <a:r>
              <a:rPr lang="zh-CN" altLang="en-US" dirty="0">
                <a:solidFill>
                  <a:schemeClr val="tx1">
                    <a:lumMod val="65000"/>
                    <a:lumOff val="35000"/>
                  </a:schemeClr>
                </a:solidFill>
              </a:rPr>
              <a:t>端程序界面</a:t>
            </a:r>
          </a:p>
        </p:txBody>
      </p:sp>
      <p:sp>
        <p:nvSpPr>
          <p:cNvPr id="20" name="TextBox 11"/>
          <p:cNvSpPr txBox="1"/>
          <p:nvPr/>
        </p:nvSpPr>
        <p:spPr>
          <a:xfrm>
            <a:off x="6758940" y="3073400"/>
            <a:ext cx="3314700" cy="55372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基于后端提供的接口，设计合理的前端工作流程</a:t>
            </a:r>
          </a:p>
        </p:txBody>
      </p:sp>
      <p:sp>
        <p:nvSpPr>
          <p:cNvPr id="23" name="TextBox 11"/>
          <p:cNvSpPr txBox="1"/>
          <p:nvPr/>
        </p:nvSpPr>
        <p:spPr>
          <a:xfrm>
            <a:off x="6758940" y="4043680"/>
            <a:ext cx="3314700" cy="55372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根据设计，实现</a:t>
            </a:r>
            <a:r>
              <a:rPr lang="en-US" altLang="zh-CN" dirty="0">
                <a:solidFill>
                  <a:schemeClr val="tx1">
                    <a:lumMod val="65000"/>
                    <a:lumOff val="35000"/>
                  </a:schemeClr>
                </a:solidFill>
              </a:rPr>
              <a:t>Web</a:t>
            </a:r>
            <a:r>
              <a:rPr lang="zh-CN" altLang="en-US" dirty="0">
                <a:solidFill>
                  <a:schemeClr val="tx1">
                    <a:lumMod val="65000"/>
                    <a:lumOff val="35000"/>
                  </a:schemeClr>
                </a:solidFill>
              </a:rPr>
              <a:t>前端、安卓端和</a:t>
            </a:r>
            <a:r>
              <a:rPr lang="en-US" altLang="zh-CN" dirty="0">
                <a:solidFill>
                  <a:schemeClr val="tx1">
                    <a:lumMod val="65000"/>
                    <a:lumOff val="35000"/>
                  </a:schemeClr>
                </a:solidFill>
              </a:rPr>
              <a:t>IOS</a:t>
            </a:r>
            <a:r>
              <a:rPr lang="zh-CN" altLang="en-US" dirty="0">
                <a:solidFill>
                  <a:schemeClr val="tx1">
                    <a:lumMod val="65000"/>
                    <a:lumOff val="35000"/>
                  </a:schemeClr>
                </a:solidFill>
              </a:rPr>
              <a:t>端开发</a:t>
            </a:r>
          </a:p>
        </p:txBody>
      </p:sp>
      <p:sp>
        <p:nvSpPr>
          <p:cNvPr id="29" name="文本框 28"/>
          <p:cNvSpPr txBox="1"/>
          <p:nvPr/>
        </p:nvSpPr>
        <p:spPr>
          <a:xfrm>
            <a:off x="1740535" y="450850"/>
            <a:ext cx="5211683"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前端客户端开发</a:t>
            </a:r>
            <a:r>
              <a:rPr lang="zh-CN" altLang="en-US" sz="2800" b="1" dirty="0" smtClean="0">
                <a:solidFill>
                  <a:schemeClr val="accent2"/>
                </a:solidFill>
              </a:rPr>
              <a:t>工程师</a:t>
            </a:r>
            <a:r>
              <a:rPr lang="en-US" altLang="zh-CN" sz="2800" b="1" dirty="0" smtClean="0">
                <a:solidFill>
                  <a:schemeClr val="accent2"/>
                </a:solidFill>
              </a:rPr>
              <a:t>—</a:t>
            </a:r>
            <a:r>
              <a:rPr lang="zh-CN" altLang="en-US" sz="2800" b="1" dirty="0" smtClean="0">
                <a:solidFill>
                  <a:schemeClr val="accent2"/>
                </a:solidFill>
              </a:rPr>
              <a:t>杨昱昊</a:t>
            </a:r>
            <a:endParaRPr lang="zh-CN" altLang="en-US" sz="2800" b="1" dirty="0">
              <a:solidFill>
                <a:schemeClr val="accent2"/>
              </a:solidFill>
            </a:endParaRPr>
          </a:p>
        </p:txBody>
      </p:sp>
    </p:spTree>
    <p:extLst>
      <p:ext uri="{BB962C8B-B14F-4D97-AF65-F5344CB8AC3E}">
        <p14:creationId xmlns:p14="http://schemas.microsoft.com/office/powerpoint/2010/main" val="279366230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50" name="矩形 49"/>
          <p:cNvSpPr/>
          <p:nvPr/>
        </p:nvSpPr>
        <p:spPr>
          <a:xfrm>
            <a:off x="2891165" y="3499676"/>
            <a:ext cx="2905153" cy="3877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大</a:t>
            </a:r>
            <a:r>
              <a:rPr lang="zh-CN" altLang="en-US" sz="1600" dirty="0" smtClean="0">
                <a:solidFill>
                  <a:schemeClr val="bg1"/>
                </a:solidFill>
              </a:rPr>
              <a:t>数据处理，分析与存储</a:t>
            </a:r>
            <a:endParaRPr lang="zh-CN" altLang="en-US" sz="1600" dirty="0">
              <a:solidFill>
                <a:schemeClr val="bg1"/>
              </a:solidFill>
            </a:endParaRPr>
          </a:p>
        </p:txBody>
      </p:sp>
      <p:sp>
        <p:nvSpPr>
          <p:cNvPr id="52" name="矩形 51"/>
          <p:cNvSpPr/>
          <p:nvPr/>
        </p:nvSpPr>
        <p:spPr>
          <a:xfrm>
            <a:off x="6709050"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审核通过后，细化具体的开发逻辑以及确定功能如何实现</a:t>
            </a:r>
            <a:endParaRPr lang="zh-CN" altLang="en-US" sz="1600" dirty="0">
              <a:solidFill>
                <a:schemeClr val="bg1"/>
              </a:solidFill>
            </a:endParaRPr>
          </a:p>
        </p:txBody>
      </p:sp>
      <p:sp>
        <p:nvSpPr>
          <p:cNvPr id="53" name="矩形 52"/>
          <p:cNvSpPr/>
          <p:nvPr/>
        </p:nvSpPr>
        <p:spPr>
          <a:xfrm>
            <a:off x="3486708" y="5282872"/>
            <a:ext cx="2905153" cy="3877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业务逻辑功能开发</a:t>
            </a:r>
            <a:endParaRPr lang="zh-CN" altLang="en-US" sz="1600" dirty="0">
              <a:solidFill>
                <a:schemeClr val="bg1"/>
              </a:solidFill>
            </a:endParaRPr>
          </a:p>
        </p:txBody>
      </p:sp>
      <p:sp>
        <p:nvSpPr>
          <p:cNvPr id="54" name="矩形 53"/>
          <p:cNvSpPr/>
          <p:nvPr/>
        </p:nvSpPr>
        <p:spPr>
          <a:xfrm>
            <a:off x="6709050"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开发完毕，移交测试并提供接口</a:t>
            </a:r>
            <a:endParaRPr lang="zh-CN" altLang="en-US" sz="1600" dirty="0">
              <a:solidFill>
                <a:schemeClr val="bg1"/>
              </a:solidFill>
            </a:endParaRPr>
          </a:p>
        </p:txBody>
      </p:sp>
      <p:sp>
        <p:nvSpPr>
          <p:cNvPr id="55" name="矩形 54"/>
          <p:cNvSpPr/>
          <p:nvPr/>
        </p:nvSpPr>
        <p:spPr>
          <a:xfrm>
            <a:off x="4910975" y="1744288"/>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根据需求以及整体架构确定任务，确定开发进程，等待审核。</a:t>
            </a:r>
            <a:endParaRPr lang="zh-CN" altLang="en-US" sz="1600" dirty="0">
              <a:solidFill>
                <a:schemeClr val="bg1"/>
              </a:solidFill>
            </a:endParaRPr>
          </a:p>
        </p:txBody>
      </p:sp>
      <p:sp>
        <p:nvSpPr>
          <p:cNvPr id="29" name="文本框 28"/>
          <p:cNvSpPr txBox="1"/>
          <p:nvPr/>
        </p:nvSpPr>
        <p:spPr>
          <a:xfrm>
            <a:off x="1740503" y="450599"/>
            <a:ext cx="3416320"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rgbClr val="595959"/>
                </a:solidFill>
                <a:latin typeface="Arial"/>
                <a:ea typeface="微软雅黑"/>
              </a:rPr>
              <a:t>后端工程师</a:t>
            </a:r>
            <a:r>
              <a:rPr kumimoji="0" lang="en-US" altLang="zh-CN" sz="2800" b="1" i="0" u="none" strike="noStrike" kern="1200" cap="none" spc="0" normalizeH="0" baseline="0" noProof="0" dirty="0" smtClean="0">
                <a:ln>
                  <a:noFill/>
                </a:ln>
                <a:solidFill>
                  <a:srgbClr val="595959"/>
                </a:solidFill>
                <a:effectLst/>
                <a:uLnTx/>
                <a:uFillTx/>
                <a:latin typeface="Arial"/>
                <a:ea typeface="微软雅黑"/>
                <a:cs typeface="+mn-cs"/>
              </a:rPr>
              <a:t>—</a:t>
            </a:r>
            <a:r>
              <a:rPr lang="zh-CN" altLang="en-US" sz="2800" b="1" dirty="0">
                <a:solidFill>
                  <a:srgbClr val="595959"/>
                </a:solidFill>
                <a:latin typeface="Arial"/>
                <a:ea typeface="微软雅黑"/>
              </a:rPr>
              <a:t>杨志成</a:t>
            </a:r>
            <a:endParaRPr kumimoji="0" lang="zh-CN" altLang="en-US" sz="2800" b="1" i="0" u="none" strike="noStrike" kern="1200" cap="none" spc="0" normalizeH="0" baseline="0" noProof="0" dirty="0">
              <a:ln>
                <a:noFill/>
              </a:ln>
              <a:solidFill>
                <a:srgbClr val="595959"/>
              </a:solidFill>
              <a:effectLst/>
              <a:uLnTx/>
              <a:uFillTx/>
              <a:latin typeface="Arial"/>
              <a:ea typeface="微软雅黑"/>
              <a:cs typeface="+mn-cs"/>
            </a:endParaRPr>
          </a:p>
        </p:txBody>
      </p:sp>
    </p:spTree>
    <p:extLst>
      <p:ext uri="{BB962C8B-B14F-4D97-AF65-F5344CB8AC3E}">
        <p14:creationId xmlns:p14="http://schemas.microsoft.com/office/powerpoint/2010/main" val="60645301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500" fill="hold"/>
                                        <p:tgtEl>
                                          <p:spTgt spid="52"/>
                                        </p:tgtEl>
                                        <p:attrNameLst>
                                          <p:attrName>ppt_w</p:attrName>
                                        </p:attrNameLst>
                                      </p:cBhvr>
                                      <p:tavLst>
                                        <p:tav tm="0">
                                          <p:val>
                                            <p:fltVal val="0"/>
                                          </p:val>
                                        </p:tav>
                                        <p:tav tm="100000">
                                          <p:val>
                                            <p:strVal val="#ppt_w"/>
                                          </p:val>
                                        </p:tav>
                                      </p:tavLst>
                                    </p:anim>
                                    <p:anim calcmode="lin" valueType="num">
                                      <p:cBhvr>
                                        <p:cTn id="21" dur="500" fill="hold"/>
                                        <p:tgtEl>
                                          <p:spTgt spid="52"/>
                                        </p:tgtEl>
                                        <p:attrNameLst>
                                          <p:attrName>ppt_h</p:attrName>
                                        </p:attrNameLst>
                                      </p:cBhvr>
                                      <p:tavLst>
                                        <p:tav tm="0">
                                          <p:val>
                                            <p:fltVal val="0"/>
                                          </p:val>
                                        </p:tav>
                                        <p:tav tm="100000">
                                          <p:val>
                                            <p:strVal val="#ppt_h"/>
                                          </p:val>
                                        </p:tav>
                                      </p:tavLst>
                                    </p:anim>
                                    <p:animEffect transition="in" filter="fade">
                                      <p:cBhvr>
                                        <p:cTn id="22" dur="500"/>
                                        <p:tgtEl>
                                          <p:spTgt spid="5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Effect transition="in" filter="fade">
                                      <p:cBhvr>
                                        <p:cTn id="34" dur="500"/>
                                        <p:tgtEl>
                                          <p:spTgt spid="53"/>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p:cTn id="38" dur="500" fill="hold"/>
                                        <p:tgtEl>
                                          <p:spTgt spid="54"/>
                                        </p:tgtEl>
                                        <p:attrNameLst>
                                          <p:attrName>ppt_w</p:attrName>
                                        </p:attrNameLst>
                                      </p:cBhvr>
                                      <p:tavLst>
                                        <p:tav tm="0">
                                          <p:val>
                                            <p:fltVal val="0"/>
                                          </p:val>
                                        </p:tav>
                                        <p:tav tm="100000">
                                          <p:val>
                                            <p:strVal val="#ppt_w"/>
                                          </p:val>
                                        </p:tav>
                                      </p:tavLst>
                                    </p:anim>
                                    <p:anim calcmode="lin" valueType="num">
                                      <p:cBhvr>
                                        <p:cTn id="39" dur="500" fill="hold"/>
                                        <p:tgtEl>
                                          <p:spTgt spid="54"/>
                                        </p:tgtEl>
                                        <p:attrNameLst>
                                          <p:attrName>ppt_h</p:attrName>
                                        </p:attrNameLst>
                                      </p:cBhvr>
                                      <p:tavLst>
                                        <p:tav tm="0">
                                          <p:val>
                                            <p:fltVal val="0"/>
                                          </p:val>
                                        </p:tav>
                                        <p:tav tm="100000">
                                          <p:val>
                                            <p:strVal val="#ppt_h"/>
                                          </p:val>
                                        </p:tav>
                                      </p:tavLst>
                                    </p:anim>
                                    <p:animEffect transition="in" filter="fade">
                                      <p:cBhvr>
                                        <p:cTn id="4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49723" y="190403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矩形 4"/>
          <p:cNvSpPr/>
          <p:nvPr/>
        </p:nvSpPr>
        <p:spPr>
          <a:xfrm>
            <a:off x="2836945" y="228888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28" name="图片占位符 27"/>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146273" y="2009371"/>
            <a:ext cx="5114012" cy="3835509"/>
          </a:xfrm>
        </p:spPr>
      </p:pic>
      <p:grpSp>
        <p:nvGrpSpPr>
          <p:cNvPr id="14" name="组合 13"/>
          <p:cNvGrpSpPr/>
          <p:nvPr/>
        </p:nvGrpSpPr>
        <p:grpSpPr>
          <a:xfrm>
            <a:off x="6749309" y="1323514"/>
            <a:ext cx="4468066" cy="997013"/>
            <a:chOff x="6736920" y="2319273"/>
            <a:chExt cx="3301253" cy="997013"/>
          </a:xfrm>
        </p:grpSpPr>
        <p:sp>
          <p:nvSpPr>
            <p:cNvPr id="15" name="TextBox 11"/>
            <p:cNvSpPr txBox="1"/>
            <p:nvPr/>
          </p:nvSpPr>
          <p:spPr>
            <a:xfrm>
              <a:off x="6736920" y="2762288"/>
              <a:ext cx="3301253" cy="553998"/>
            </a:xfrm>
            <a:prstGeom prst="rect">
              <a:avLst/>
            </a:prstGeom>
            <a:noFill/>
          </p:spPr>
          <p:txBody>
            <a:bodyPr wrap="square" lIns="0" tIns="0" rIns="0" bIns="0" rtlCol="0">
              <a:spAutoFit/>
              <a:scene3d>
                <a:camera prst="orthographicFront"/>
                <a:lightRig rig="threePt" dir="t"/>
              </a:scene3d>
              <a:sp3d contourW="12700"/>
            </a:bodyPr>
            <a:lstStyle/>
            <a:p>
              <a:r>
                <a:rPr lang="zh-CN" altLang="zh-CN" dirty="0"/>
                <a:t>按照产品需求，以及数据处理层的需求，设计出符合标准的传感器件和道路监控设备</a:t>
              </a:r>
              <a:r>
                <a:rPr lang="zh-CN" altLang="en-US" dirty="0"/>
                <a:t>。</a:t>
              </a:r>
              <a:endParaRPr lang="zh-CN" altLang="zh-CN" dirty="0"/>
            </a:p>
          </p:txBody>
        </p:sp>
        <p:sp>
          <p:nvSpPr>
            <p:cNvPr id="16" name="TextBox 11"/>
            <p:cNvSpPr txBox="1"/>
            <p:nvPr/>
          </p:nvSpPr>
          <p:spPr>
            <a:xfrm>
              <a:off x="6736921" y="2319273"/>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zh-CN" dirty="0"/>
                <a:t>硬件的开发</a:t>
              </a:r>
            </a:p>
          </p:txBody>
        </p:sp>
      </p:grpSp>
      <p:grpSp>
        <p:nvGrpSpPr>
          <p:cNvPr id="18" name="组合 17"/>
          <p:cNvGrpSpPr/>
          <p:nvPr/>
        </p:nvGrpSpPr>
        <p:grpSpPr>
          <a:xfrm>
            <a:off x="6749309" y="2822128"/>
            <a:ext cx="4468065" cy="1448106"/>
            <a:chOff x="6736921" y="2180774"/>
            <a:chExt cx="3301253" cy="1448106"/>
          </a:xfrm>
        </p:grpSpPr>
        <p:sp>
          <p:nvSpPr>
            <p:cNvPr id="19" name="TextBox 11"/>
            <p:cNvSpPr txBox="1"/>
            <p:nvPr/>
          </p:nvSpPr>
          <p:spPr>
            <a:xfrm>
              <a:off x="6736921" y="2520884"/>
              <a:ext cx="3301253" cy="1107996"/>
            </a:xfrm>
            <a:prstGeom prst="rect">
              <a:avLst/>
            </a:prstGeom>
            <a:noFill/>
          </p:spPr>
          <p:txBody>
            <a:bodyPr wrap="square" lIns="0" tIns="0" rIns="0" bIns="0" rtlCol="0">
              <a:spAutoFit/>
              <a:scene3d>
                <a:camera prst="orthographicFront"/>
                <a:lightRig rig="threePt" dir="t"/>
              </a:scene3d>
              <a:sp3d contourW="12700"/>
            </a:bodyPr>
            <a:lstStyle/>
            <a:p>
              <a:r>
                <a:rPr lang="zh-CN" altLang="zh-CN" dirty="0"/>
                <a:t>在交管部门帮助下，在车流密集的主干道，或者一些易拥塞，易发事故地区进行硬件的现场布置，初步布置完后测试硬件效果，与上层数据处理进行对接</a:t>
              </a:r>
              <a:r>
                <a:rPr lang="zh-CN" altLang="en-US" dirty="0"/>
                <a:t>。</a:t>
              </a:r>
              <a:endParaRPr lang="zh-CN" altLang="zh-CN" dirty="0"/>
            </a:p>
          </p:txBody>
        </p:sp>
        <p:sp>
          <p:nvSpPr>
            <p:cNvPr id="20"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zh-CN" dirty="0"/>
                <a:t>硬件的配置</a:t>
              </a:r>
            </a:p>
          </p:txBody>
        </p:sp>
      </p:grpSp>
      <p:sp>
        <p:nvSpPr>
          <p:cNvPr id="29" name="文本框 28"/>
          <p:cNvSpPr txBox="1"/>
          <p:nvPr/>
        </p:nvSpPr>
        <p:spPr>
          <a:xfrm>
            <a:off x="1721840" y="478879"/>
            <a:ext cx="4134465"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595959"/>
                </a:solidFill>
                <a:latin typeface="Arial"/>
                <a:ea typeface="微软雅黑"/>
              </a:rPr>
              <a:t>硬件</a:t>
            </a:r>
            <a:r>
              <a:rPr lang="zh-CN" altLang="en-US" sz="2800" b="1" dirty="0" smtClean="0">
                <a:solidFill>
                  <a:srgbClr val="595959"/>
                </a:solidFill>
                <a:latin typeface="Arial"/>
                <a:ea typeface="微软雅黑"/>
              </a:rPr>
              <a:t>开发工程师</a:t>
            </a:r>
            <a:r>
              <a:rPr lang="en-US" altLang="zh-CN" sz="2800" b="1" dirty="0" smtClean="0">
                <a:solidFill>
                  <a:srgbClr val="595959"/>
                </a:solidFill>
                <a:latin typeface="Arial"/>
                <a:ea typeface="微软雅黑"/>
              </a:rPr>
              <a:t>—</a:t>
            </a:r>
            <a:r>
              <a:rPr lang="zh-CN" altLang="en-US" sz="2800" b="1" dirty="0" smtClean="0">
                <a:solidFill>
                  <a:srgbClr val="595959"/>
                </a:solidFill>
                <a:latin typeface="Arial"/>
                <a:ea typeface="微软雅黑"/>
              </a:rPr>
              <a:t>陈泽远</a:t>
            </a:r>
            <a:endParaRPr kumimoji="0" lang="zh-CN" altLang="en-US" sz="2800" b="1" i="0" u="none" strike="noStrike" kern="1200" cap="none" spc="0" normalizeH="0" baseline="0" noProof="0" dirty="0">
              <a:ln>
                <a:noFill/>
              </a:ln>
              <a:solidFill>
                <a:srgbClr val="595959"/>
              </a:solidFill>
              <a:effectLst/>
              <a:uLnTx/>
              <a:uFillTx/>
              <a:latin typeface="Arial"/>
              <a:ea typeface="微软雅黑"/>
              <a:cs typeface="+mn-cs"/>
            </a:endParaRPr>
          </a:p>
        </p:txBody>
      </p:sp>
      <p:grpSp>
        <p:nvGrpSpPr>
          <p:cNvPr id="31" name="组合 30">
            <a:extLst>
              <a:ext uri="{FF2B5EF4-FFF2-40B4-BE49-F238E27FC236}">
                <a16:creationId xmlns:a16="http://schemas.microsoft.com/office/drawing/2014/main" id="{668AD58A-F583-4677-A3E1-7EF93176AB54}"/>
              </a:ext>
            </a:extLst>
          </p:cNvPr>
          <p:cNvGrpSpPr/>
          <p:nvPr/>
        </p:nvGrpSpPr>
        <p:grpSpPr>
          <a:xfrm>
            <a:off x="6749309" y="4537474"/>
            <a:ext cx="4468065" cy="1448106"/>
            <a:chOff x="6736921" y="2180774"/>
            <a:chExt cx="3301253" cy="1448106"/>
          </a:xfrm>
        </p:grpSpPr>
        <p:sp>
          <p:nvSpPr>
            <p:cNvPr id="32" name="TextBox 11">
              <a:extLst>
                <a:ext uri="{FF2B5EF4-FFF2-40B4-BE49-F238E27FC236}">
                  <a16:creationId xmlns:a16="http://schemas.microsoft.com/office/drawing/2014/main" id="{12277414-D264-404E-9525-D6D419A5F379}"/>
                </a:ext>
              </a:extLst>
            </p:cNvPr>
            <p:cNvSpPr txBox="1"/>
            <p:nvPr/>
          </p:nvSpPr>
          <p:spPr>
            <a:xfrm>
              <a:off x="6736921" y="2520884"/>
              <a:ext cx="3301253" cy="1107996"/>
            </a:xfrm>
            <a:prstGeom prst="rect">
              <a:avLst/>
            </a:prstGeom>
            <a:noFill/>
          </p:spPr>
          <p:txBody>
            <a:bodyPr wrap="square" lIns="0" tIns="0" rIns="0" bIns="0" rtlCol="0">
              <a:spAutoFit/>
              <a:scene3d>
                <a:camera prst="orthographicFront"/>
                <a:lightRig rig="threePt" dir="t"/>
              </a:scene3d>
              <a:sp3d contourW="12700"/>
            </a:bodyPr>
            <a:lstStyle/>
            <a:p>
              <a:r>
                <a:rPr lang="zh-CN" altLang="zh-CN" dirty="0"/>
                <a:t>在硬件出现故障，或者</a:t>
              </a:r>
              <a:r>
                <a:rPr lang="zh-CN" altLang="en-US" dirty="0"/>
                <a:t>向</a:t>
              </a:r>
              <a:r>
                <a:rPr lang="zh-CN" altLang="zh-CN" dirty="0"/>
                <a:t>数据处理层传递的数据出现错误时，对硬件进行错误排查。而且每过一段时期就要对硬件进行必要的更新换代，保证底层数据的可靠性。</a:t>
              </a:r>
            </a:p>
          </p:txBody>
        </p:sp>
        <p:sp>
          <p:nvSpPr>
            <p:cNvPr id="33" name="TextBox 11">
              <a:extLst>
                <a:ext uri="{FF2B5EF4-FFF2-40B4-BE49-F238E27FC236}">
                  <a16:creationId xmlns:a16="http://schemas.microsoft.com/office/drawing/2014/main" id="{D51F9F97-E708-4D38-8351-B9EA0FAE7B5B}"/>
                </a:ext>
              </a:extLst>
            </p:cNvPr>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zh-CN" dirty="0"/>
                <a:t>硬件的</a:t>
              </a:r>
              <a:r>
                <a:rPr lang="zh-CN" altLang="en-US" dirty="0"/>
                <a:t>维护</a:t>
              </a:r>
              <a:endParaRPr lang="zh-CN" altLang="zh-CN" dirty="0"/>
            </a:p>
          </p:txBody>
        </p:sp>
      </p:grpSp>
    </p:spTree>
    <p:extLst>
      <p:ext uri="{BB962C8B-B14F-4D97-AF65-F5344CB8AC3E}">
        <p14:creationId xmlns:p14="http://schemas.microsoft.com/office/powerpoint/2010/main" val="32932475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4" presetClass="entr" presetSubtype="1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randombar(horizontal)">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9bbc85e-124a-484c-b6e8-f26f596bdbac"/>
          <p:cNvGrpSpPr>
            <a:grpSpLocks noChangeAspect="1"/>
          </p:cNvGrpSpPr>
          <p:nvPr/>
        </p:nvGrpSpPr>
        <p:grpSpPr>
          <a:xfrm>
            <a:off x="1384134" y="2004137"/>
            <a:ext cx="9423733" cy="2837478"/>
            <a:chOff x="1352296" y="2075616"/>
            <a:chExt cx="9423733" cy="2837478"/>
          </a:xfrm>
        </p:grpSpPr>
        <p:sp>
          <p:nvSpPr>
            <p:cNvPr id="4" name="Freeform: Shape 1"/>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p>
          </p:txBody>
        </p:sp>
        <p:sp>
          <p:nvSpPr>
            <p:cNvPr id="5" name="Freeform: Shape 2"/>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p>
          </p:txBody>
        </p:sp>
        <p:sp>
          <p:nvSpPr>
            <p:cNvPr id="6" name="Freeform: Shape 3"/>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p>
          </p:txBody>
        </p:sp>
        <p:sp>
          <p:nvSpPr>
            <p:cNvPr id="7" name="Freeform: Shape 4"/>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p>
          </p:txBody>
        </p:sp>
        <p:sp>
          <p:nvSpPr>
            <p:cNvPr id="8" name="Freeform: Shape 5"/>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p>
          </p:txBody>
        </p:sp>
        <p:sp>
          <p:nvSpPr>
            <p:cNvPr id="9" name="Freeform: Shape 6"/>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p>
          </p:txBody>
        </p:sp>
        <p:cxnSp>
          <p:nvCxnSpPr>
            <p:cNvPr id="10" name="Straight Connector 7"/>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0"/>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5"/>
            <p:cNvCxnSpPr/>
            <p:nvPr/>
          </p:nvCxnSpPr>
          <p:spPr>
            <a:xfrm>
              <a:off x="1352296" y="2974263"/>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p:nvPr/>
          </p:nvCxnSpPr>
          <p:spPr>
            <a:xfrm>
              <a:off x="4664383" y="2974263"/>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p:cNvCxnSpPr/>
            <p:nvPr/>
          </p:nvCxnSpPr>
          <p:spPr>
            <a:xfrm>
              <a:off x="7903489" y="2974263"/>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352296" y="49130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7"/>
            <p:cNvCxnSpPr/>
            <p:nvPr/>
          </p:nvCxnSpPr>
          <p:spPr>
            <a:xfrm>
              <a:off x="4664383" y="4913094"/>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0"/>
            <p:cNvCxnSpPr/>
            <p:nvPr/>
          </p:nvCxnSpPr>
          <p:spPr>
            <a:xfrm>
              <a:off x="7903489" y="4913094"/>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384134" y="2563268"/>
            <a:ext cx="2847685" cy="944692"/>
            <a:chOff x="6736921" y="2180774"/>
            <a:chExt cx="2847685" cy="944692"/>
          </a:xfrm>
        </p:grpSpPr>
        <p:sp>
          <p:nvSpPr>
            <p:cNvPr id="42" name="TextBox 11"/>
            <p:cNvSpPr txBox="1"/>
            <p:nvPr/>
          </p:nvSpPr>
          <p:spPr>
            <a:xfrm>
              <a:off x="6736921" y="2586986"/>
              <a:ext cx="2847685" cy="538480"/>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sz="1200">
                  <a:solidFill>
                    <a:schemeClr val="tx1">
                      <a:lumMod val="65000"/>
                      <a:lumOff val="35000"/>
                    </a:schemeClr>
                  </a:solidFill>
                </a:rPr>
                <a:t>知道产品内部结构，检测产品内部通路是否</a:t>
              </a:r>
              <a:r>
                <a:rPr lang="en-US" sz="1200" dirty="0">
                  <a:solidFill>
                    <a:schemeClr val="tx1">
                      <a:lumMod val="65000"/>
                      <a:lumOff val="35000"/>
                    </a:schemeClr>
                  </a:solidFill>
                </a:rPr>
                <a:t> </a:t>
              </a:r>
              <a:r>
                <a:rPr lang="zh-CN" altLang="en-US" sz="1200" dirty="0">
                  <a:solidFill>
                    <a:schemeClr val="tx1">
                      <a:lumMod val="65000"/>
                      <a:lumOff val="35000"/>
                    </a:schemeClr>
                  </a:solidFill>
                </a:rPr>
                <a:t>按照预期执行。有逻辑覆盖、循环覆盖和基本路径测试等。</a:t>
              </a:r>
            </a:p>
          </p:txBody>
        </p:sp>
        <p:sp>
          <p:nvSpPr>
            <p:cNvPr id="43"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lstStyle/>
            <a:p>
              <a:r>
                <a:rPr lang="zh-CN" dirty="0" smtClean="0">
                  <a:solidFill>
                    <a:schemeClr val="tx1">
                      <a:lumMod val="65000"/>
                      <a:lumOff val="35000"/>
                    </a:schemeClr>
                  </a:solidFill>
                </a:rPr>
                <a:t>白盒测试</a:t>
              </a:r>
              <a:endParaRPr lang="zh-CN" dirty="0">
                <a:solidFill>
                  <a:schemeClr val="tx1">
                    <a:lumMod val="65000"/>
                    <a:lumOff val="35000"/>
                  </a:schemeClr>
                </a:solidFill>
              </a:endParaRPr>
            </a:p>
          </p:txBody>
        </p:sp>
      </p:grpSp>
      <p:grpSp>
        <p:nvGrpSpPr>
          <p:cNvPr id="44" name="组合 43"/>
          <p:cNvGrpSpPr/>
          <p:nvPr/>
        </p:nvGrpSpPr>
        <p:grpSpPr>
          <a:xfrm>
            <a:off x="4674187" y="2563268"/>
            <a:ext cx="2847685" cy="944692"/>
            <a:chOff x="6736921" y="2180774"/>
            <a:chExt cx="2847685" cy="944692"/>
          </a:xfrm>
        </p:grpSpPr>
        <p:sp>
          <p:nvSpPr>
            <p:cNvPr id="45" name="TextBox 11"/>
            <p:cNvSpPr txBox="1"/>
            <p:nvPr/>
          </p:nvSpPr>
          <p:spPr>
            <a:xfrm>
              <a:off x="6736921" y="2586986"/>
              <a:ext cx="2847685" cy="538480"/>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a:solidFill>
                    <a:schemeClr val="tx1">
                      <a:lumMod val="65000"/>
                      <a:lumOff val="35000"/>
                    </a:schemeClr>
                  </a:solidFill>
                </a:rPr>
                <a:t>黑盒测试是根据软件的规格对软件进行的测试，这类测试不考虑软件内部的运作原理</a:t>
              </a:r>
              <a:r>
                <a:rPr lang="zh-CN" altLang="en-US" sz="1200">
                  <a:solidFill>
                    <a:schemeClr val="tx1">
                      <a:lumMod val="65000"/>
                      <a:lumOff val="35000"/>
                    </a:schemeClr>
                  </a:solidFill>
                </a:rPr>
                <a:t>，以用户角度观察输入输出结果。</a:t>
              </a:r>
            </a:p>
          </p:txBody>
        </p:sp>
        <p:sp>
          <p:nvSpPr>
            <p:cNvPr id="46" name="TextBox 11"/>
            <p:cNvSpPr txBox="1"/>
            <p:nvPr/>
          </p:nvSpPr>
          <p:spPr>
            <a:xfrm>
              <a:off x="6759146" y="2180774"/>
              <a:ext cx="2449035" cy="276860"/>
            </a:xfrm>
            <a:prstGeom prst="rect">
              <a:avLst/>
            </a:prstGeom>
            <a:noFill/>
          </p:spPr>
          <p:txBody>
            <a:bodyPr wrap="square" lIns="0" tIns="0" rIns="0" bIns="0" rtlCol="0">
              <a:spAutoFit/>
              <a:scene3d>
                <a:camera prst="orthographicFront"/>
                <a:lightRig rig="threePt" dir="t"/>
              </a:scene3d>
              <a:sp3d contourW="12700"/>
            </a:bodyPr>
            <a:lstStyle/>
            <a:p>
              <a:r>
                <a:rPr lang="zh-CN" dirty="0" smtClean="0">
                  <a:solidFill>
                    <a:schemeClr val="tx1">
                      <a:lumMod val="65000"/>
                      <a:lumOff val="35000"/>
                    </a:schemeClr>
                  </a:solidFill>
                </a:rPr>
                <a:t>黑盒测试</a:t>
              </a:r>
              <a:endParaRPr lang="zh-CN" dirty="0">
                <a:solidFill>
                  <a:schemeClr val="tx1">
                    <a:lumMod val="65000"/>
                    <a:lumOff val="35000"/>
                  </a:schemeClr>
                </a:solidFill>
              </a:endParaRPr>
            </a:p>
          </p:txBody>
        </p:sp>
      </p:grpSp>
      <p:grpSp>
        <p:nvGrpSpPr>
          <p:cNvPr id="47" name="组合 46"/>
          <p:cNvGrpSpPr/>
          <p:nvPr/>
        </p:nvGrpSpPr>
        <p:grpSpPr>
          <a:xfrm>
            <a:off x="7898545" y="2563268"/>
            <a:ext cx="2847685" cy="585282"/>
            <a:chOff x="6736921" y="2180774"/>
            <a:chExt cx="2847685" cy="585282"/>
          </a:xfrm>
        </p:grpSpPr>
        <p:sp>
          <p:nvSpPr>
            <p:cNvPr id="48" name="TextBox 11"/>
            <p:cNvSpPr txBox="1"/>
            <p:nvPr/>
          </p:nvSpPr>
          <p:spPr>
            <a:xfrm>
              <a:off x="6736921" y="2586986"/>
              <a:ext cx="2847685" cy="179070"/>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a:solidFill>
                    <a:schemeClr val="tx1">
                      <a:lumMod val="65000"/>
                      <a:lumOff val="35000"/>
                    </a:schemeClr>
                  </a:solidFill>
                </a:rPr>
                <a:t>测试某个小型功能或代码块。</a:t>
              </a:r>
            </a:p>
          </p:txBody>
        </p:sp>
        <p:sp>
          <p:nvSpPr>
            <p:cNvPr id="49" name="TextBox 11"/>
            <p:cNvSpPr txBox="1"/>
            <p:nvPr/>
          </p:nvSpPr>
          <p:spPr>
            <a:xfrm>
              <a:off x="6820741" y="2180774"/>
              <a:ext cx="2449035" cy="276860"/>
            </a:xfrm>
            <a:prstGeom prst="rect">
              <a:avLst/>
            </a:prstGeom>
            <a:noFill/>
          </p:spPr>
          <p:txBody>
            <a:bodyPr wrap="square" lIns="0" tIns="0" rIns="0" bIns="0" rtlCol="0">
              <a:spAutoFit/>
              <a:scene3d>
                <a:camera prst="orthographicFront"/>
                <a:lightRig rig="threePt" dir="t"/>
              </a:scene3d>
              <a:sp3d contourW="12700"/>
            </a:bodyPr>
            <a:lstStyle/>
            <a:p>
              <a:r>
                <a:rPr lang="zh-CN" dirty="0" smtClean="0">
                  <a:solidFill>
                    <a:schemeClr val="tx1">
                      <a:lumMod val="65000"/>
                      <a:lumOff val="35000"/>
                    </a:schemeClr>
                  </a:solidFill>
                </a:rPr>
                <a:t>单元测试</a:t>
              </a:r>
              <a:endParaRPr lang="zh-CN" dirty="0">
                <a:solidFill>
                  <a:schemeClr val="tx1">
                    <a:lumMod val="65000"/>
                    <a:lumOff val="35000"/>
                  </a:schemeClr>
                </a:solidFill>
              </a:endParaRPr>
            </a:p>
          </p:txBody>
        </p:sp>
      </p:grpSp>
      <p:grpSp>
        <p:nvGrpSpPr>
          <p:cNvPr id="50" name="组合 49"/>
          <p:cNvGrpSpPr/>
          <p:nvPr/>
        </p:nvGrpSpPr>
        <p:grpSpPr>
          <a:xfrm>
            <a:off x="1384134" y="4501405"/>
            <a:ext cx="2847685" cy="764987"/>
            <a:chOff x="6736921" y="2180774"/>
            <a:chExt cx="2847685" cy="764987"/>
          </a:xfrm>
        </p:grpSpPr>
        <p:sp>
          <p:nvSpPr>
            <p:cNvPr id="51" name="TextBox 11"/>
            <p:cNvSpPr txBox="1"/>
            <p:nvPr/>
          </p:nvSpPr>
          <p:spPr>
            <a:xfrm>
              <a:off x="6736921" y="2586986"/>
              <a:ext cx="2847685" cy="358775"/>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a:solidFill>
                    <a:schemeClr val="tx1">
                      <a:lumMod val="65000"/>
                      <a:lumOff val="35000"/>
                    </a:schemeClr>
                  </a:solidFill>
                </a:rPr>
                <a:t>验证软件的性能在正常环境和系统条件下重复使用是否还能满足性能指标。</a:t>
              </a:r>
            </a:p>
          </p:txBody>
        </p:sp>
        <p:sp>
          <p:nvSpPr>
            <p:cNvPr id="52"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lstStyle/>
            <a:p>
              <a:r>
                <a:rPr lang="zh-CN" dirty="0" smtClean="0">
                  <a:solidFill>
                    <a:schemeClr val="tx1">
                      <a:lumMod val="65000"/>
                      <a:lumOff val="35000"/>
                    </a:schemeClr>
                  </a:solidFill>
                </a:rPr>
                <a:t>性能测试</a:t>
              </a:r>
              <a:endParaRPr lang="zh-CN" dirty="0">
                <a:solidFill>
                  <a:schemeClr val="tx1">
                    <a:lumMod val="65000"/>
                    <a:lumOff val="35000"/>
                  </a:schemeClr>
                </a:solidFill>
              </a:endParaRPr>
            </a:p>
          </p:txBody>
        </p:sp>
      </p:grpSp>
      <p:grpSp>
        <p:nvGrpSpPr>
          <p:cNvPr id="53" name="组合 52"/>
          <p:cNvGrpSpPr/>
          <p:nvPr/>
        </p:nvGrpSpPr>
        <p:grpSpPr>
          <a:xfrm>
            <a:off x="4674187" y="4501405"/>
            <a:ext cx="2847685" cy="764987"/>
            <a:chOff x="6736921" y="2180774"/>
            <a:chExt cx="2847685" cy="764987"/>
          </a:xfrm>
        </p:grpSpPr>
        <p:sp>
          <p:nvSpPr>
            <p:cNvPr id="54" name="TextBox 11"/>
            <p:cNvSpPr txBox="1"/>
            <p:nvPr/>
          </p:nvSpPr>
          <p:spPr>
            <a:xfrm>
              <a:off x="6736921" y="2586986"/>
              <a:ext cx="2847685" cy="358775"/>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a:solidFill>
                    <a:schemeClr val="tx1">
                      <a:lumMod val="65000"/>
                      <a:lumOff val="35000"/>
                    </a:schemeClr>
                  </a:solidFill>
                </a:rPr>
                <a:t>针对整个产品系统进行的测试，目的是验证系统是否满足了需求规格的定义</a:t>
              </a:r>
              <a:r>
                <a:rPr lang="zh-CN" altLang="en-US" sz="1200">
                  <a:solidFill>
                    <a:schemeClr val="tx1">
                      <a:lumMod val="65000"/>
                      <a:lumOff val="35000"/>
                    </a:schemeClr>
                  </a:solidFill>
                </a:rPr>
                <a:t>。</a:t>
              </a:r>
            </a:p>
          </p:txBody>
        </p:sp>
        <p:sp>
          <p:nvSpPr>
            <p:cNvPr id="55"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lstStyle/>
            <a:p>
              <a:r>
                <a:rPr lang="zh-CN" dirty="0" smtClean="0">
                  <a:solidFill>
                    <a:schemeClr val="tx1">
                      <a:lumMod val="65000"/>
                      <a:lumOff val="35000"/>
                    </a:schemeClr>
                  </a:solidFill>
                </a:rPr>
                <a:t>系统测试</a:t>
              </a:r>
              <a:endParaRPr lang="zh-CN" dirty="0">
                <a:solidFill>
                  <a:schemeClr val="tx1">
                    <a:lumMod val="65000"/>
                    <a:lumOff val="35000"/>
                  </a:schemeClr>
                </a:solidFill>
              </a:endParaRPr>
            </a:p>
          </p:txBody>
        </p:sp>
      </p:grpSp>
      <p:grpSp>
        <p:nvGrpSpPr>
          <p:cNvPr id="56" name="组合 55"/>
          <p:cNvGrpSpPr/>
          <p:nvPr/>
        </p:nvGrpSpPr>
        <p:grpSpPr>
          <a:xfrm>
            <a:off x="7898545" y="4501405"/>
            <a:ext cx="2847685" cy="944692"/>
            <a:chOff x="6736921" y="2180774"/>
            <a:chExt cx="2847685" cy="944692"/>
          </a:xfrm>
        </p:grpSpPr>
        <p:sp>
          <p:nvSpPr>
            <p:cNvPr id="57" name="TextBox 11"/>
            <p:cNvSpPr txBox="1"/>
            <p:nvPr/>
          </p:nvSpPr>
          <p:spPr>
            <a:xfrm>
              <a:off x="6736921" y="2586986"/>
              <a:ext cx="2847685" cy="538480"/>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a:solidFill>
                    <a:schemeClr val="tx1">
                      <a:lumMod val="65000"/>
                      <a:lumOff val="35000"/>
                    </a:schemeClr>
                  </a:solidFill>
                </a:rPr>
                <a:t>指一个应用系统的各个部件的联合测试，以决定它们能否在一起共同工作并没有冲突。</a:t>
              </a:r>
            </a:p>
          </p:txBody>
        </p:sp>
        <p:sp>
          <p:nvSpPr>
            <p:cNvPr id="58"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lstStyle/>
            <a:p>
              <a:r>
                <a:rPr lang="zh-CN" dirty="0" smtClean="0">
                  <a:solidFill>
                    <a:schemeClr val="tx1">
                      <a:lumMod val="65000"/>
                      <a:lumOff val="35000"/>
                    </a:schemeClr>
                  </a:solidFill>
                </a:rPr>
                <a:t>集成测试</a:t>
              </a:r>
              <a:endParaRPr lang="zh-CN" dirty="0">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0" name="文本框 39"/>
            <p:cNvSpPr txBox="1"/>
            <p:nvPr/>
          </p:nvSpPr>
          <p:spPr>
            <a:xfrm>
              <a:off x="6096000" y="2061026"/>
              <a:ext cx="3383280" cy="52197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noProof="0" dirty="0">
                  <a:ln>
                    <a:noFill/>
                  </a:ln>
                  <a:solidFill>
                    <a:srgbClr val="595959"/>
                  </a:solidFill>
                  <a:effectLst/>
                  <a:uLnTx/>
                  <a:uFillTx/>
                  <a:latin typeface="Arial" panose="020B0604020202020204"/>
                  <a:ea typeface="微软雅黑" panose="020B0503020204020204" pitchFamily="34" charset="-122"/>
                  <a:sym typeface="+mn-ea"/>
                </a:rPr>
                <a:t>测试工程师</a:t>
              </a:r>
              <a:r>
                <a:rPr lang="en-US" altLang="zh-CN" sz="2800" b="1" noProof="0" dirty="0">
                  <a:ln>
                    <a:noFill/>
                  </a:ln>
                  <a:solidFill>
                    <a:srgbClr val="595959"/>
                  </a:solidFill>
                  <a:effectLst/>
                  <a:uLnTx/>
                  <a:uFillTx/>
                  <a:latin typeface="Arial" panose="020B0604020202020204"/>
                  <a:ea typeface="微软雅黑" panose="020B0503020204020204" pitchFamily="34" charset="-122"/>
                  <a:sym typeface="+mn-ea"/>
                </a:rPr>
                <a:t>—</a:t>
              </a:r>
              <a:r>
                <a:rPr lang="zh-CN" altLang="en-US" sz="2800" b="1" noProof="0" dirty="0">
                  <a:ln>
                    <a:noFill/>
                  </a:ln>
                  <a:solidFill>
                    <a:srgbClr val="595959"/>
                  </a:solidFill>
                  <a:effectLst/>
                  <a:uLnTx/>
                  <a:uFillTx/>
                  <a:latin typeface="Arial" panose="020B0604020202020204"/>
                  <a:ea typeface="微软雅黑" panose="020B0503020204020204" pitchFamily="34" charset="-122"/>
                  <a:sym typeface="+mn-ea"/>
                </a:rPr>
                <a:t>李寒松</a:t>
              </a:r>
              <a:endParaRPr lang="zh-CN" altLang="en-US" sz="2800" b="1" dirty="0">
                <a:solidFill>
                  <a:schemeClr val="accent2"/>
                </a:solidFill>
              </a:endParaRPr>
            </a:p>
          </p:txBody>
        </p:sp>
        <p:sp>
          <p:nvSpPr>
            <p:cNvPr id="59" name="文本框 5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
        <p:nvSpPr>
          <p:cNvPr id="16" name="TextBox 11"/>
          <p:cNvSpPr txBox="1"/>
          <p:nvPr/>
        </p:nvSpPr>
        <p:spPr>
          <a:xfrm>
            <a:off x="1877695" y="1487170"/>
            <a:ext cx="6104890" cy="179070"/>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2000">
                <a:solidFill>
                  <a:schemeClr val="tx1">
                    <a:lumMod val="65000"/>
                    <a:lumOff val="35000"/>
                  </a:schemeClr>
                </a:solidFill>
              </a:rPr>
              <a:t>目的：</a:t>
            </a:r>
            <a:r>
              <a:rPr lang="en-US" sz="2000">
                <a:solidFill>
                  <a:schemeClr val="tx1">
                    <a:lumMod val="65000"/>
                    <a:lumOff val="35000"/>
                  </a:schemeClr>
                </a:solidFill>
              </a:rPr>
              <a:t>促进鉴定</a:t>
            </a:r>
            <a:r>
              <a:rPr lang="zh-CN" altLang="en-US" sz="2000">
                <a:solidFill>
                  <a:schemeClr val="tx1">
                    <a:lumMod val="65000"/>
                    <a:lumOff val="35000"/>
                  </a:schemeClr>
                </a:solidFill>
              </a:rPr>
              <a:t>系统</a:t>
            </a:r>
            <a:r>
              <a:rPr lang="en-US" sz="2000">
                <a:solidFill>
                  <a:schemeClr val="tx1">
                    <a:lumMod val="65000"/>
                    <a:lumOff val="35000"/>
                  </a:schemeClr>
                </a:solidFill>
              </a:rPr>
              <a:t>的正确性、完整性、安全性和质量</a:t>
            </a:r>
            <a:r>
              <a:rPr lang="en-US" sz="1200" dirty="0">
                <a:solidFill>
                  <a:schemeClr val="tx1">
                    <a:lumMod val="65000"/>
                    <a:lumOff val="35000"/>
                  </a:schemeClr>
                </a:solidFill>
              </a:rPr>
              <a:t> </a:t>
            </a:r>
          </a:p>
        </p:txBody>
      </p:sp>
    </p:spTree>
    <p:extLst>
      <p:ext uri="{BB962C8B-B14F-4D97-AF65-F5344CB8AC3E}">
        <p14:creationId xmlns:p14="http://schemas.microsoft.com/office/powerpoint/2010/main" val="210605179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randombar(horizontal)">
                                      <p:cBhvr>
                                        <p:cTn id="12" dur="500"/>
                                        <p:tgtEl>
                                          <p:spTgt spid="41"/>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randombar(horizontal)">
                                      <p:cBhvr>
                                        <p:cTn id="20" dur="500"/>
                                        <p:tgtEl>
                                          <p:spTgt spid="47"/>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randombar(horizontal)">
                                      <p:cBhvr>
                                        <p:cTn id="24" dur="500"/>
                                        <p:tgtEl>
                                          <p:spTgt spid="50"/>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randombar(horizontal)">
                                      <p:cBhvr>
                                        <p:cTn id="28" dur="500"/>
                                        <p:tgtEl>
                                          <p:spTgt spid="53"/>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randombar(horizontal)">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31" name="文本框 11">
            <a:extLst>
              <a:ext uri="{FF2B5EF4-FFF2-40B4-BE49-F238E27FC236}">
                <a16:creationId xmlns:a16="http://schemas.microsoft.com/office/drawing/2014/main" id="{F676D2BD-58BE-4C4D-9CDB-FF579AFFA116}"/>
              </a:ext>
            </a:extLst>
          </p:cNvPr>
          <p:cNvSpPr txBox="1"/>
          <p:nvPr/>
        </p:nvSpPr>
        <p:spPr>
          <a:xfrm>
            <a:off x="612909" y="2301205"/>
            <a:ext cx="3654414" cy="24853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endParaRPr lang="en-US" altLang="zh-CN" sz="1200" dirty="0">
              <a:solidFill>
                <a:schemeClr val="tx1">
                  <a:lumMod val="75000"/>
                  <a:lumOff val="25000"/>
                </a:schemeClr>
              </a:solidFill>
              <a:cs typeface="+mn-ea"/>
              <a:sym typeface="+mn-lt"/>
            </a:endParaRPr>
          </a:p>
        </p:txBody>
      </p:sp>
      <p:grpSp>
        <p:nvGrpSpPr>
          <p:cNvPr id="38" name="组合 37">
            <a:extLst>
              <a:ext uri="{FF2B5EF4-FFF2-40B4-BE49-F238E27FC236}">
                <a16:creationId xmlns:a16="http://schemas.microsoft.com/office/drawing/2014/main" id="{ABC879A3-FF25-1D40-85E9-F05738AD3611}"/>
              </a:ext>
            </a:extLst>
          </p:cNvPr>
          <p:cNvGrpSpPr/>
          <p:nvPr/>
        </p:nvGrpSpPr>
        <p:grpSpPr>
          <a:xfrm>
            <a:off x="612909" y="1642617"/>
            <a:ext cx="10946875" cy="1848848"/>
            <a:chOff x="578543" y="1830179"/>
            <a:chExt cx="8320314" cy="1491535"/>
          </a:xfrm>
        </p:grpSpPr>
        <p:sp>
          <p:nvSpPr>
            <p:cNvPr id="39" name="矩形 23">
              <a:extLst>
                <a:ext uri="{FF2B5EF4-FFF2-40B4-BE49-F238E27FC236}">
                  <a16:creationId xmlns:a16="http://schemas.microsoft.com/office/drawing/2014/main" id="{68BE3253-B973-F545-9781-0875CAE81D0E}"/>
                </a:ext>
              </a:extLst>
            </p:cNvPr>
            <p:cNvSpPr>
              <a:spLocks noChangeArrowheads="1"/>
            </p:cNvSpPr>
            <p:nvPr/>
          </p:nvSpPr>
          <p:spPr bwMode="auto">
            <a:xfrm>
              <a:off x="578543" y="1830179"/>
              <a:ext cx="8320314" cy="1491535"/>
            </a:xfrm>
            <a:prstGeom prst="rect">
              <a:avLst/>
            </a:prstGeom>
            <a:solidFill>
              <a:srgbClr val="E7E6E6"/>
            </a:solidFill>
            <a:ln w="9525">
              <a:noFill/>
              <a:bevel/>
            </a:ln>
          </p:spPr>
          <p:txBody>
            <a:bodyPr lIns="68580" tIns="34290" rIns="68580" bIns="3429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cs typeface="+mn-ea"/>
                <a:sym typeface="+mn-lt"/>
              </a:endParaRPr>
            </a:p>
          </p:txBody>
        </p:sp>
        <p:sp>
          <p:nvSpPr>
            <p:cNvPr id="40" name="文本框 11">
              <a:extLst>
                <a:ext uri="{FF2B5EF4-FFF2-40B4-BE49-F238E27FC236}">
                  <a16:creationId xmlns:a16="http://schemas.microsoft.com/office/drawing/2014/main" id="{1CF75F34-2845-A54C-B2A5-89A0F80CA5F8}"/>
                </a:ext>
              </a:extLst>
            </p:cNvPr>
            <p:cNvSpPr txBox="1"/>
            <p:nvPr/>
          </p:nvSpPr>
          <p:spPr>
            <a:xfrm>
              <a:off x="1435585" y="2186496"/>
              <a:ext cx="6393668" cy="98754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0" marR="0" lvl="0" indent="0" defTabSz="685800" eaLnBrk="1" fontAlgn="auto" latinLnBrk="0" hangingPunct="1">
                <a:lnSpc>
                  <a:spcPts val="15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lumMod val="75000"/>
                      <a:lumOff val="25000"/>
                    </a:prstClr>
                  </a:solidFill>
                  <a:effectLst/>
                  <a:uLnTx/>
                  <a:uFillTx/>
                  <a:latin typeface="微软雅黑"/>
                  <a:cs typeface="+mn-ea"/>
                  <a:sym typeface="+mn-lt"/>
                </a:rPr>
                <a:t>	</a:t>
              </a:r>
              <a:r>
                <a:rPr kumimoji="0" lang="en-US" altLang="zh-CN" sz="1600" b="0" i="0" u="none" strike="noStrike" kern="0" cap="none" spc="0" normalizeH="0" baseline="0" noProof="0" dirty="0" err="1">
                  <a:ln>
                    <a:noFill/>
                  </a:ln>
                  <a:effectLst/>
                  <a:uLnTx/>
                  <a:uFillTx/>
                  <a:latin typeface="微软雅黑"/>
                  <a:cs typeface="+mn-ea"/>
                  <a:sym typeface="+mn-lt"/>
                </a:rPr>
                <a:t>近年来</a:t>
              </a:r>
              <a:r>
                <a:rPr kumimoji="0" lang="en-US" altLang="zh-CN" sz="1600" b="0" i="0" u="none" strike="noStrike" kern="0" cap="none" spc="0" normalizeH="0" baseline="0" noProof="0" dirty="0">
                  <a:ln>
                    <a:noFill/>
                  </a:ln>
                  <a:effectLst/>
                  <a:uLnTx/>
                  <a:uFillTx/>
                  <a:latin typeface="微软雅黑"/>
                  <a:cs typeface="+mn-ea"/>
                  <a:sym typeface="+mn-lt"/>
                </a:rPr>
                <a:t>， 随着我国城镇化步伐的加快，大量居民涌入城市，汽车拥有</a:t>
              </a:r>
              <a:r>
                <a:rPr kumimoji="0" lang="zh-CN" altLang="en-US" sz="1600" b="0" i="0" u="none" strike="noStrike" kern="0" cap="none" spc="0" normalizeH="0" baseline="0" noProof="0" dirty="0">
                  <a:ln>
                    <a:noFill/>
                  </a:ln>
                  <a:effectLst/>
                  <a:uLnTx/>
                  <a:uFillTx/>
                  <a:latin typeface="微软雅黑"/>
                  <a:cs typeface="+mn-ea"/>
                  <a:sym typeface="+mn-lt"/>
                </a:rPr>
                <a:t>量</a:t>
              </a:r>
              <a:r>
                <a:rPr kumimoji="0" lang="en-US" altLang="zh-CN" sz="1600" b="0" i="0" u="none" strike="noStrike" kern="0" cap="none" spc="0" normalizeH="0" baseline="0" noProof="0" dirty="0" err="1">
                  <a:ln>
                    <a:noFill/>
                  </a:ln>
                  <a:effectLst/>
                  <a:uLnTx/>
                  <a:uFillTx/>
                  <a:latin typeface="微软雅黑"/>
                  <a:cs typeface="+mn-ea"/>
                  <a:sym typeface="+mn-lt"/>
                </a:rPr>
                <a:t>连年增加，这</a:t>
              </a:r>
              <a:endParaRPr kumimoji="0" lang="en-US" altLang="zh-CN" sz="1600" b="0" i="0" u="none" strike="noStrike" kern="0" cap="none" spc="0" normalizeH="0" baseline="0" noProof="0" dirty="0">
                <a:ln>
                  <a:noFill/>
                </a:ln>
                <a:effectLst/>
                <a:uLnTx/>
                <a:uFillTx/>
                <a:latin typeface="微软雅黑"/>
                <a:cs typeface="+mn-ea"/>
                <a:sym typeface="+mn-lt"/>
              </a:endParaRPr>
            </a:p>
            <a:p>
              <a:pPr marL="0" marR="0" lvl="0" indent="0" defTabSz="685800" eaLnBrk="1" fontAlgn="auto" latinLnBrk="0" hangingPunct="1">
                <a:lnSpc>
                  <a:spcPts val="1500"/>
                </a:lnSpc>
                <a:spcBef>
                  <a:spcPts val="0"/>
                </a:spcBef>
                <a:spcAft>
                  <a:spcPts val="0"/>
                </a:spcAft>
                <a:buClrTx/>
                <a:buSzTx/>
                <a:buFontTx/>
                <a:buNone/>
                <a:tabLst/>
                <a:defRPr/>
              </a:pPr>
              <a:endParaRPr lang="en-US" altLang="zh-CN" sz="1600" kern="0" dirty="0">
                <a:latin typeface="微软雅黑"/>
                <a:cs typeface="+mn-ea"/>
                <a:sym typeface="+mn-lt"/>
              </a:endParaRPr>
            </a:p>
            <a:p>
              <a:pPr marL="0" marR="0" lvl="0" indent="0" defTabSz="685800" eaLnBrk="1" fontAlgn="auto" latinLnBrk="0" hangingPunct="1">
                <a:lnSpc>
                  <a:spcPts val="1500"/>
                </a:lnSpc>
                <a:spcBef>
                  <a:spcPts val="0"/>
                </a:spcBef>
                <a:spcAft>
                  <a:spcPts val="0"/>
                </a:spcAft>
                <a:buClrTx/>
                <a:buSzTx/>
                <a:buFontTx/>
                <a:buNone/>
                <a:tabLst/>
                <a:defRPr/>
              </a:pPr>
              <a:r>
                <a:rPr kumimoji="0" lang="en-US" altLang="zh-CN" sz="1600" b="0" i="0" u="none" strike="noStrike" kern="0" cap="none" spc="0" normalizeH="0" baseline="0" noProof="0" dirty="0" err="1">
                  <a:ln>
                    <a:noFill/>
                  </a:ln>
                  <a:effectLst/>
                  <a:uLnTx/>
                  <a:uFillTx/>
                  <a:latin typeface="微软雅黑"/>
                  <a:cs typeface="+mn-ea"/>
                  <a:sym typeface="+mn-lt"/>
                </a:rPr>
                <a:t>给城市道路交通带来了巨大压力与挑战。</a:t>
              </a:r>
              <a:r>
                <a:rPr kumimoji="0" lang="en-US" altLang="zh-CN" sz="1600" b="1" i="0" u="none" strike="noStrike" kern="0" cap="none" spc="0" normalizeH="0" baseline="0" noProof="0" dirty="0" err="1">
                  <a:ln>
                    <a:noFill/>
                  </a:ln>
                  <a:solidFill>
                    <a:srgbClr val="1B4367"/>
                  </a:solidFill>
                  <a:effectLst/>
                  <a:uLnTx/>
                  <a:uFillTx/>
                  <a:latin typeface="微软雅黑"/>
                  <a:cs typeface="+mn-ea"/>
                  <a:sym typeface="+mn-lt"/>
                </a:rPr>
                <a:t>机动车快速增长</a:t>
              </a:r>
              <a:r>
                <a:rPr kumimoji="0" lang="en-US" altLang="zh-CN" sz="1600" b="0" i="0" u="none" strike="noStrike" kern="0" cap="none" spc="0" normalizeH="0" baseline="0" noProof="0" dirty="0" err="1">
                  <a:ln>
                    <a:noFill/>
                  </a:ln>
                  <a:solidFill>
                    <a:prstClr val="black">
                      <a:lumMod val="75000"/>
                      <a:lumOff val="25000"/>
                    </a:prstClr>
                  </a:solidFill>
                  <a:effectLst/>
                  <a:uLnTx/>
                  <a:uFillTx/>
                  <a:latin typeface="微软雅黑"/>
                  <a:cs typeface="+mn-ea"/>
                  <a:sym typeface="+mn-lt"/>
                </a:rPr>
                <a:t>、</a:t>
              </a:r>
              <a:r>
                <a:rPr kumimoji="0" lang="en-US" altLang="zh-CN" sz="1600" b="1" i="0" u="none" strike="noStrike" kern="0" cap="none" spc="0" normalizeH="0" baseline="0" noProof="0" dirty="0" err="1">
                  <a:ln>
                    <a:noFill/>
                  </a:ln>
                  <a:solidFill>
                    <a:srgbClr val="1B4367"/>
                  </a:solidFill>
                  <a:effectLst/>
                  <a:uLnTx/>
                  <a:uFillTx/>
                  <a:latin typeface="微软雅黑"/>
                  <a:cs typeface="+mn-ea"/>
                  <a:sym typeface="+mn-lt"/>
                </a:rPr>
                <a:t>人口急剧增加</a:t>
              </a:r>
              <a:r>
                <a:rPr kumimoji="0" lang="en-US" altLang="zh-CN" sz="1600" b="0" i="0" u="none" strike="noStrike" kern="0" cap="none" spc="0" normalizeH="0" baseline="0" noProof="0" dirty="0" err="1">
                  <a:ln>
                    <a:noFill/>
                  </a:ln>
                  <a:solidFill>
                    <a:prstClr val="black">
                      <a:lumMod val="75000"/>
                      <a:lumOff val="25000"/>
                    </a:prstClr>
                  </a:solidFill>
                  <a:effectLst/>
                  <a:uLnTx/>
                  <a:uFillTx/>
                  <a:latin typeface="微软雅黑"/>
                  <a:cs typeface="+mn-ea"/>
                  <a:sym typeface="+mn-lt"/>
                </a:rPr>
                <a:t>，</a:t>
              </a:r>
              <a:r>
                <a:rPr kumimoji="0" lang="en-US" altLang="zh-CN" sz="1600" b="0" i="0" u="none" strike="noStrike" kern="0" cap="none" spc="0" normalizeH="0" baseline="0" noProof="0" dirty="0" err="1">
                  <a:ln>
                    <a:noFill/>
                  </a:ln>
                  <a:effectLst/>
                  <a:uLnTx/>
                  <a:uFillTx/>
                  <a:latin typeface="微软雅黑"/>
                  <a:cs typeface="+mn-ea"/>
                  <a:sym typeface="+mn-lt"/>
                </a:rPr>
                <a:t>这与道路基础设</a:t>
              </a:r>
              <a:endParaRPr kumimoji="0" lang="en-US" altLang="zh-CN" sz="1600" b="0" i="0" u="none" strike="noStrike" kern="0" cap="none" spc="0" normalizeH="0" baseline="0" noProof="0" dirty="0">
                <a:ln>
                  <a:noFill/>
                </a:ln>
                <a:effectLst/>
                <a:uLnTx/>
                <a:uFillTx/>
                <a:latin typeface="微软雅黑"/>
                <a:cs typeface="+mn-ea"/>
                <a:sym typeface="+mn-lt"/>
              </a:endParaRPr>
            </a:p>
            <a:p>
              <a:pPr marL="0" marR="0" lvl="0" indent="0" defTabSz="685800" eaLnBrk="1" fontAlgn="auto" latinLnBrk="0" hangingPunct="1">
                <a:lnSpc>
                  <a:spcPts val="1500"/>
                </a:lnSpc>
                <a:spcBef>
                  <a:spcPts val="0"/>
                </a:spcBef>
                <a:spcAft>
                  <a:spcPts val="0"/>
                </a:spcAft>
                <a:buClrTx/>
                <a:buSzTx/>
                <a:buFontTx/>
                <a:buNone/>
                <a:tabLst/>
                <a:defRPr/>
              </a:pPr>
              <a:endParaRPr lang="en-US" altLang="zh-CN" sz="1600" kern="0" dirty="0">
                <a:latin typeface="微软雅黑"/>
                <a:cs typeface="+mn-ea"/>
                <a:sym typeface="+mn-lt"/>
              </a:endParaRPr>
            </a:p>
            <a:p>
              <a:pPr marL="0" marR="0" lvl="0" indent="0" defTabSz="685800" eaLnBrk="1" fontAlgn="auto" latinLnBrk="0" hangingPunct="1">
                <a:lnSpc>
                  <a:spcPts val="1500"/>
                </a:lnSpc>
                <a:spcBef>
                  <a:spcPts val="0"/>
                </a:spcBef>
                <a:spcAft>
                  <a:spcPts val="0"/>
                </a:spcAft>
                <a:buClrTx/>
                <a:buSzTx/>
                <a:buFontTx/>
                <a:buNone/>
                <a:tabLst/>
                <a:defRPr/>
              </a:pPr>
              <a:r>
                <a:rPr kumimoji="0" lang="en-US" altLang="zh-CN" sz="1600" b="0" i="0" u="none" strike="noStrike" kern="0" cap="none" spc="0" normalizeH="0" baseline="0" noProof="0" dirty="0" err="1">
                  <a:ln>
                    <a:noFill/>
                  </a:ln>
                  <a:effectLst/>
                  <a:uLnTx/>
                  <a:uFillTx/>
                  <a:latin typeface="微软雅黑"/>
                  <a:cs typeface="+mn-ea"/>
                  <a:sym typeface="+mn-lt"/>
                </a:rPr>
                <a:t>施落后之间的矛盾进一步加剧，交通拥堵、路网瘫痪、事故频发等问题日益显著</a:t>
              </a:r>
              <a:r>
                <a:rPr kumimoji="0" lang="en-US" altLang="zh-CN" sz="1600" b="0" i="0" u="none" strike="noStrike" kern="0" cap="none" spc="0" normalizeH="0" baseline="0" noProof="0" dirty="0">
                  <a:ln>
                    <a:noFill/>
                  </a:ln>
                  <a:effectLst/>
                  <a:uLnTx/>
                  <a:uFillTx/>
                  <a:latin typeface="微软雅黑"/>
                  <a:cs typeface="+mn-ea"/>
                  <a:sym typeface="+mn-lt"/>
                </a:rPr>
                <a:t>。</a:t>
              </a:r>
            </a:p>
            <a:p>
              <a:pPr marL="0" marR="0" lvl="0" indent="0" defTabSz="685800" eaLnBrk="1" fontAlgn="auto" latinLnBrk="0" hangingPunct="1">
                <a:lnSpc>
                  <a:spcPts val="15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lumMod val="75000"/>
                    <a:lumOff val="25000"/>
                  </a:prstClr>
                </a:solidFill>
                <a:effectLst/>
                <a:uLnTx/>
                <a:uFillTx/>
                <a:latin typeface="微软雅黑"/>
                <a:cs typeface="+mn-ea"/>
                <a:sym typeface="+mn-lt"/>
              </a:endParaRPr>
            </a:p>
          </p:txBody>
        </p:sp>
      </p:grpSp>
      <p:sp>
        <p:nvSpPr>
          <p:cNvPr id="42" name="矩形 23">
            <a:extLst>
              <a:ext uri="{FF2B5EF4-FFF2-40B4-BE49-F238E27FC236}">
                <a16:creationId xmlns:a16="http://schemas.microsoft.com/office/drawing/2014/main" id="{86F901D8-0D84-0340-B419-345AEA30F5A0}"/>
              </a:ext>
            </a:extLst>
          </p:cNvPr>
          <p:cNvSpPr>
            <a:spLocks noChangeArrowheads="1"/>
          </p:cNvSpPr>
          <p:nvPr/>
        </p:nvSpPr>
        <p:spPr bwMode="auto">
          <a:xfrm>
            <a:off x="612909" y="3750089"/>
            <a:ext cx="10946875" cy="1848848"/>
          </a:xfrm>
          <a:prstGeom prst="rect">
            <a:avLst/>
          </a:prstGeom>
          <a:solidFill>
            <a:srgbClr val="E7E6E6"/>
          </a:solidFill>
          <a:ln w="9525">
            <a:noFill/>
            <a:bevel/>
          </a:ln>
        </p:spPr>
        <p:txBody>
          <a:bodyPr lIns="68580" tIns="34290" rIns="68580" bIns="3429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black"/>
              </a:solidFill>
              <a:effectLst/>
              <a:uLnTx/>
              <a:uFillTx/>
              <a:latin typeface="微软雅黑"/>
              <a:cs typeface="+mn-ea"/>
              <a:sym typeface="+mn-lt"/>
            </a:endParaRPr>
          </a:p>
        </p:txBody>
      </p:sp>
      <p:sp>
        <p:nvSpPr>
          <p:cNvPr id="16" name="矩形 15">
            <a:extLst>
              <a:ext uri="{FF2B5EF4-FFF2-40B4-BE49-F238E27FC236}">
                <a16:creationId xmlns:a16="http://schemas.microsoft.com/office/drawing/2014/main" id="{21DA3563-FF51-E947-8BFB-1C5D98D818D7}"/>
              </a:ext>
            </a:extLst>
          </p:cNvPr>
          <p:cNvSpPr/>
          <p:nvPr/>
        </p:nvSpPr>
        <p:spPr>
          <a:xfrm>
            <a:off x="1740502" y="4382125"/>
            <a:ext cx="8412024" cy="584775"/>
          </a:xfrm>
          <a:prstGeom prst="rect">
            <a:avLst/>
          </a:prstGeom>
        </p:spPr>
        <p:txBody>
          <a:bodyPr wrap="square">
            <a:spAutoFit/>
          </a:bodyPr>
          <a:lstStyle/>
          <a:p>
            <a:r>
              <a:rPr lang="en-US" altLang="zh-CN" sz="1600" kern="0" dirty="0">
                <a:solidFill>
                  <a:srgbClr val="333333"/>
                </a:solidFill>
                <a:latin typeface="+mn-ea"/>
                <a:cs typeface="宋体" panose="02010600030101010101" pitchFamily="2" charset="-122"/>
              </a:rPr>
              <a:t>	</a:t>
            </a:r>
            <a:r>
              <a:rPr lang="zh-CN" altLang="zh-CN" sz="1600" kern="0" dirty="0">
                <a:solidFill>
                  <a:srgbClr val="333333"/>
                </a:solidFill>
                <a:latin typeface="+mn-ea"/>
                <a:cs typeface="宋体" panose="02010600030101010101" pitchFamily="2" charset="-122"/>
              </a:rPr>
              <a:t>据统计，</a:t>
            </a:r>
            <a:r>
              <a:rPr lang="en-US" altLang="zh-CN" sz="1600" kern="0" dirty="0">
                <a:solidFill>
                  <a:srgbClr val="333333"/>
                </a:solidFill>
                <a:latin typeface="+mn-ea"/>
                <a:cs typeface="宋体" panose="02010600030101010101" pitchFamily="2" charset="-122"/>
              </a:rPr>
              <a:t>2018</a:t>
            </a:r>
            <a:r>
              <a:rPr lang="zh-CN" altLang="zh-CN" sz="1600" kern="0" dirty="0">
                <a:solidFill>
                  <a:srgbClr val="333333"/>
                </a:solidFill>
                <a:latin typeface="+mn-ea"/>
                <a:cs typeface="宋体" panose="02010600030101010101" pitchFamily="2" charset="-122"/>
              </a:rPr>
              <a:t>年全国共处理交通事故</a:t>
            </a:r>
            <a:r>
              <a:rPr lang="en-US" altLang="zh-CN" sz="1600" b="1" kern="0" dirty="0">
                <a:solidFill>
                  <a:srgbClr val="002060"/>
                </a:solidFill>
                <a:latin typeface="+mn-ea"/>
                <a:cs typeface="宋体" panose="02010600030101010101" pitchFamily="2" charset="-122"/>
              </a:rPr>
              <a:t>198394</a:t>
            </a:r>
            <a:r>
              <a:rPr lang="zh-CN" altLang="zh-CN" sz="1600" kern="0" dirty="0">
                <a:solidFill>
                  <a:srgbClr val="333333"/>
                </a:solidFill>
                <a:latin typeface="+mn-ea"/>
                <a:cs typeface="宋体" panose="02010600030101010101" pitchFamily="2" charset="-122"/>
              </a:rPr>
              <a:t>起，死亡</a:t>
            </a:r>
            <a:r>
              <a:rPr lang="en-US" altLang="zh-CN" sz="1600" b="1" kern="0" dirty="0">
                <a:solidFill>
                  <a:srgbClr val="002060"/>
                </a:solidFill>
                <a:latin typeface="+mn-ea"/>
                <a:cs typeface="宋体" panose="02010600030101010101" pitchFamily="2" charset="-122"/>
              </a:rPr>
              <a:t>58539</a:t>
            </a:r>
            <a:r>
              <a:rPr lang="zh-CN" altLang="zh-CN" sz="1600" kern="0" dirty="0">
                <a:solidFill>
                  <a:srgbClr val="333333"/>
                </a:solidFill>
                <a:latin typeface="+mn-ea"/>
                <a:cs typeface="宋体" panose="02010600030101010101" pitchFamily="2" charset="-122"/>
              </a:rPr>
              <a:t>人，受伤</a:t>
            </a:r>
            <a:r>
              <a:rPr lang="en-US" altLang="zh-CN" sz="1600" b="1" kern="0" dirty="0">
                <a:solidFill>
                  <a:srgbClr val="002060"/>
                </a:solidFill>
                <a:latin typeface="+mn-ea"/>
                <a:cs typeface="宋体" panose="02010600030101010101" pitchFamily="2" charset="-122"/>
              </a:rPr>
              <a:t>126163</a:t>
            </a:r>
            <a:r>
              <a:rPr lang="zh-CN" altLang="zh-CN" sz="1600" kern="0" dirty="0">
                <a:solidFill>
                  <a:srgbClr val="333333"/>
                </a:solidFill>
                <a:latin typeface="+mn-ea"/>
                <a:cs typeface="宋体" panose="02010600030101010101" pitchFamily="2" charset="-122"/>
              </a:rPr>
              <a:t>人，直接财产损失达</a:t>
            </a:r>
            <a:r>
              <a:rPr lang="en-US" altLang="zh-CN" sz="1600" b="1" kern="0" dirty="0">
                <a:solidFill>
                  <a:srgbClr val="002060"/>
                </a:solidFill>
                <a:latin typeface="+mn-ea"/>
                <a:cs typeface="宋体" panose="02010600030101010101" pitchFamily="2" charset="-122"/>
              </a:rPr>
              <a:t>10.39</a:t>
            </a:r>
            <a:r>
              <a:rPr lang="zh-CN" altLang="zh-CN" sz="1600" b="1" kern="0" dirty="0">
                <a:solidFill>
                  <a:srgbClr val="002060"/>
                </a:solidFill>
                <a:latin typeface="+mn-ea"/>
                <a:cs typeface="宋体" panose="02010600030101010101" pitchFamily="2" charset="-122"/>
              </a:rPr>
              <a:t>亿</a:t>
            </a:r>
            <a:r>
              <a:rPr lang="zh-CN" altLang="zh-CN" sz="1600" kern="0" dirty="0">
                <a:solidFill>
                  <a:srgbClr val="333333"/>
                </a:solidFill>
                <a:latin typeface="+mn-ea"/>
                <a:cs typeface="宋体" panose="02010600030101010101" pitchFamily="2" charset="-122"/>
              </a:rPr>
              <a:t>元。</a:t>
            </a:r>
            <a:r>
              <a:rPr lang="zh-CN" altLang="zh-CN" sz="1600" dirty="0">
                <a:latin typeface="+mn-ea"/>
              </a:rPr>
              <a:t> </a:t>
            </a:r>
            <a:endParaRPr lang="zh-CN" altLang="en-US" sz="1600" dirty="0">
              <a:latin typeface="+mn-ea"/>
            </a:endParaRPr>
          </a:p>
        </p:txBody>
      </p:sp>
    </p:spTree>
    <p:custDataLst>
      <p:tags r:id="rId1"/>
    </p:custDataLst>
    <p:extLst>
      <p:ext uri="{BB962C8B-B14F-4D97-AF65-F5344CB8AC3E}">
        <p14:creationId xmlns:p14="http://schemas.microsoft.com/office/powerpoint/2010/main" val="36384486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2085961-A047-1E42-98A8-14D3292A4669}"/>
              </a:ext>
            </a:extLst>
          </p:cNvPr>
          <p:cNvPicPr>
            <a:picLocks noChangeAspect="1"/>
          </p:cNvPicPr>
          <p:nvPr/>
        </p:nvPicPr>
        <p:blipFill>
          <a:blip r:embed="rId4"/>
          <a:stretch>
            <a:fillRect/>
          </a:stretch>
        </p:blipFill>
        <p:spPr>
          <a:xfrm>
            <a:off x="2255146" y="450599"/>
            <a:ext cx="8394925" cy="6199921"/>
          </a:xfrm>
          <a:prstGeom prst="rect">
            <a:avLst/>
          </a:prstGeom>
        </p:spPr>
      </p:pic>
      <p:sp>
        <p:nvSpPr>
          <p:cNvPr id="13" name="文本框 12"/>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31" name="文本框 11">
            <a:extLst>
              <a:ext uri="{FF2B5EF4-FFF2-40B4-BE49-F238E27FC236}">
                <a16:creationId xmlns:a16="http://schemas.microsoft.com/office/drawing/2014/main" id="{F676D2BD-58BE-4C4D-9CDB-FF579AFFA116}"/>
              </a:ext>
            </a:extLst>
          </p:cNvPr>
          <p:cNvSpPr txBox="1"/>
          <p:nvPr/>
        </p:nvSpPr>
        <p:spPr>
          <a:xfrm>
            <a:off x="612909" y="2301205"/>
            <a:ext cx="3654414" cy="24853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endParaRPr lang="en-US" altLang="zh-CN" sz="1200" dirty="0">
              <a:solidFill>
                <a:schemeClr val="tx1">
                  <a:lumMod val="75000"/>
                  <a:lumOff val="25000"/>
                </a:schemeClr>
              </a:solidFill>
              <a:cs typeface="+mn-ea"/>
              <a:sym typeface="+mn-lt"/>
            </a:endParaRPr>
          </a:p>
        </p:txBody>
      </p:sp>
    </p:spTree>
    <p:custDataLst>
      <p:tags r:id="rId1"/>
    </p:custDataLst>
    <p:extLst>
      <p:ext uri="{BB962C8B-B14F-4D97-AF65-F5344CB8AC3E}">
        <p14:creationId xmlns:p14="http://schemas.microsoft.com/office/powerpoint/2010/main" val="9976386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35423" y="1518469"/>
            <a:ext cx="10717306" cy="3873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zh-CN" altLang="zh-CN" dirty="0">
                <a:solidFill>
                  <a:schemeClr val="tx1"/>
                </a:solidFill>
              </a:rPr>
              <a:t>研究城市道路交通事故可以从根源上找到事故的影响因素和事故多发位置，对减少交通事故、</a:t>
            </a:r>
            <a:endParaRPr lang="en-US" altLang="zh-CN" dirty="0">
              <a:solidFill>
                <a:schemeClr val="tx1"/>
              </a:solidFill>
            </a:endParaRPr>
          </a:p>
          <a:p>
            <a:endParaRPr lang="en-US" altLang="zh-CN" dirty="0">
              <a:solidFill>
                <a:schemeClr val="tx1"/>
              </a:solidFill>
            </a:endParaRPr>
          </a:p>
          <a:p>
            <a:r>
              <a:rPr lang="zh-CN" altLang="zh-CN" dirty="0">
                <a:solidFill>
                  <a:schemeClr val="tx1"/>
                </a:solidFill>
              </a:rPr>
              <a:t>降低交通事故的严重程度有重要意义。</a:t>
            </a:r>
            <a:r>
              <a:rPr lang="zh-CN" altLang="en-US" dirty="0">
                <a:solidFill>
                  <a:schemeClr val="tx1"/>
                </a:solidFill>
              </a:rPr>
              <a:t>如果我们可以通过预测和分析的方式，去识别城市路网中的</a:t>
            </a:r>
            <a:r>
              <a:rPr lang="zh-CN" altLang="en-US" b="1" dirty="0">
                <a:solidFill>
                  <a:srgbClr val="002060"/>
                </a:solidFill>
              </a:rPr>
              <a:t>黑点</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 就可以为提高道路交通安全的实际举措提供可靠依据。</a:t>
            </a:r>
          </a:p>
        </p:txBody>
      </p:sp>
      <p:sp>
        <p:nvSpPr>
          <p:cNvPr id="18" name="文本框 17"/>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25" name="泪珠形 24">
            <a:extLst>
              <a:ext uri="{FF2B5EF4-FFF2-40B4-BE49-F238E27FC236}">
                <a16:creationId xmlns:a16="http://schemas.microsoft.com/office/drawing/2014/main" id="{66AAC132-CD6C-7F4C-B494-1C38B2BD2F8F}"/>
              </a:ext>
            </a:extLst>
          </p:cNvPr>
          <p:cNvSpPr/>
          <p:nvPr/>
        </p:nvSpPr>
        <p:spPr>
          <a:xfrm>
            <a:off x="5126576" y="4072395"/>
            <a:ext cx="4845268" cy="1494687"/>
          </a:xfrm>
          <a:prstGeom prst="teardrop">
            <a:avLst>
              <a:gd name="adj" fmla="val 150613"/>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道路交通黑点又称事故黑点，是指道路上交通事故显著突出的路段或交叉口。 </a:t>
            </a:r>
            <a:endParaRPr kumimoji="1" lang="zh-CN" altLang="en-US" dirty="0"/>
          </a:p>
        </p:txBody>
      </p:sp>
    </p:spTree>
    <p:extLst>
      <p:ext uri="{BB962C8B-B14F-4D97-AF65-F5344CB8AC3E}">
        <p14:creationId xmlns:p14="http://schemas.microsoft.com/office/powerpoint/2010/main" val="7690595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2" name="矩形 1">
            <a:extLst>
              <a:ext uri="{FF2B5EF4-FFF2-40B4-BE49-F238E27FC236}">
                <a16:creationId xmlns:a16="http://schemas.microsoft.com/office/drawing/2014/main" id="{B240343E-282D-F445-835A-FCD78EF9A720}"/>
              </a:ext>
            </a:extLst>
          </p:cNvPr>
          <p:cNvSpPr/>
          <p:nvPr/>
        </p:nvSpPr>
        <p:spPr>
          <a:xfrm>
            <a:off x="1048871" y="1720840"/>
            <a:ext cx="10690411" cy="3293209"/>
          </a:xfrm>
          <a:prstGeom prst="rect">
            <a:avLst/>
          </a:prstGeom>
          <a:solidFill>
            <a:schemeClr val="bg2"/>
          </a:solidFill>
        </p:spPr>
        <p:txBody>
          <a:bodyPr wrap="square">
            <a:spAutoFit/>
          </a:bodyPr>
          <a:lstStyle/>
          <a:p>
            <a:pPr>
              <a:spcAft>
                <a:spcPts val="0"/>
              </a:spcAft>
            </a:pPr>
            <a:r>
              <a:rPr lang="en-US" altLang="zh-CN" dirty="0">
                <a:solidFill>
                  <a:srgbClr val="333333"/>
                </a:solidFill>
                <a:latin typeface="+mn-ea"/>
                <a:cs typeface="宋体" panose="02010600030101010101" pitchFamily="2" charset="-122"/>
              </a:rPr>
              <a:t>	</a:t>
            </a:r>
          </a:p>
          <a:p>
            <a:pPr>
              <a:spcAft>
                <a:spcPts val="0"/>
              </a:spcAft>
            </a:pPr>
            <a:r>
              <a:rPr lang="en-US" altLang="zh-CN" dirty="0">
                <a:solidFill>
                  <a:srgbClr val="333333"/>
                </a:solidFill>
                <a:latin typeface="+mn-ea"/>
                <a:cs typeface="宋体" panose="02010600030101010101" pitchFamily="2" charset="-122"/>
              </a:rPr>
              <a:t>	</a:t>
            </a:r>
            <a:r>
              <a:rPr lang="zh-CN" altLang="en-US" dirty="0">
                <a:solidFill>
                  <a:srgbClr val="333333"/>
                </a:solidFill>
                <a:latin typeface="+mn-ea"/>
                <a:cs typeface="宋体" panose="02010600030101010101" pitchFamily="2" charset="-122"/>
              </a:rPr>
              <a:t>然而，</a:t>
            </a:r>
            <a:r>
              <a:rPr lang="zh-CN" altLang="zh-CN" dirty="0">
                <a:solidFill>
                  <a:srgbClr val="333333"/>
                </a:solidFill>
                <a:latin typeface="+mn-ea"/>
                <a:cs typeface="宋体" panose="02010600030101010101" pitchFamily="2" charset="-122"/>
              </a:rPr>
              <a:t>近年来，针对城市道路交通事故的研究大多是基于</a:t>
            </a:r>
            <a:r>
              <a:rPr lang="zh-CN" altLang="zh-CN" dirty="0">
                <a:latin typeface="+mn-ea"/>
                <a:cs typeface="宋体" panose="02010600030101010101" pitchFamily="2" charset="-122"/>
              </a:rPr>
              <a:t>统计分析</a:t>
            </a:r>
            <a:r>
              <a:rPr lang="zh-CN" altLang="zh-CN" dirty="0">
                <a:solidFill>
                  <a:srgbClr val="333333"/>
                </a:solidFill>
                <a:latin typeface="+mn-ea"/>
                <a:cs typeface="宋体" panose="02010600030101010101" pitchFamily="2" charset="-122"/>
              </a:rPr>
              <a:t>，利用统计数据来揭示事故</a:t>
            </a:r>
            <a:endParaRPr lang="en-US" altLang="zh-CN" dirty="0">
              <a:solidFill>
                <a:srgbClr val="333333"/>
              </a:solidFill>
              <a:latin typeface="+mn-ea"/>
              <a:cs typeface="宋体" panose="02010600030101010101" pitchFamily="2" charset="-122"/>
            </a:endParaRPr>
          </a:p>
          <a:p>
            <a:pPr>
              <a:spcAft>
                <a:spcPts val="0"/>
              </a:spcAft>
            </a:pPr>
            <a:endParaRPr lang="en-US" altLang="zh-CN" dirty="0">
              <a:solidFill>
                <a:srgbClr val="333333"/>
              </a:solidFill>
              <a:latin typeface="+mn-ea"/>
              <a:cs typeface="宋体" panose="02010600030101010101" pitchFamily="2" charset="-122"/>
            </a:endParaRPr>
          </a:p>
          <a:p>
            <a:pPr>
              <a:spcAft>
                <a:spcPts val="0"/>
              </a:spcAft>
            </a:pPr>
            <a:r>
              <a:rPr lang="zh-CN" altLang="zh-CN" dirty="0">
                <a:solidFill>
                  <a:srgbClr val="333333"/>
                </a:solidFill>
                <a:latin typeface="+mn-ea"/>
                <a:cs typeface="宋体" panose="02010600030101010101" pitchFamily="2" charset="-122"/>
              </a:rPr>
              <a:t>的影响因素，很少综合考虑各个影响因素之间的相互关系及各因素对事故的影响程度。为有效解决城市</a:t>
            </a:r>
            <a:endParaRPr lang="en-US" altLang="zh-CN" dirty="0">
              <a:solidFill>
                <a:srgbClr val="333333"/>
              </a:solidFill>
              <a:latin typeface="+mn-ea"/>
              <a:cs typeface="宋体" panose="02010600030101010101" pitchFamily="2" charset="-122"/>
            </a:endParaRPr>
          </a:p>
          <a:p>
            <a:pPr>
              <a:spcAft>
                <a:spcPts val="0"/>
              </a:spcAft>
            </a:pPr>
            <a:endParaRPr lang="en-US" altLang="zh-CN" dirty="0">
              <a:solidFill>
                <a:srgbClr val="333333"/>
              </a:solidFill>
              <a:latin typeface="+mn-ea"/>
              <a:cs typeface="宋体" panose="02010600030101010101" pitchFamily="2" charset="-122"/>
            </a:endParaRPr>
          </a:p>
          <a:p>
            <a:pPr>
              <a:spcAft>
                <a:spcPts val="0"/>
              </a:spcAft>
            </a:pPr>
            <a:r>
              <a:rPr lang="zh-CN" altLang="zh-CN" dirty="0">
                <a:solidFill>
                  <a:srgbClr val="333333"/>
                </a:solidFill>
                <a:latin typeface="+mn-ea"/>
                <a:cs typeface="宋体" panose="02010600030101010101" pitchFamily="2" charset="-122"/>
              </a:rPr>
              <a:t>道路交通事故这一难题，我们</a:t>
            </a:r>
            <a:r>
              <a:rPr lang="zh-CN" altLang="en-US" dirty="0">
                <a:solidFill>
                  <a:srgbClr val="333333"/>
                </a:solidFill>
                <a:latin typeface="+mn-ea"/>
                <a:cs typeface="宋体" panose="02010600030101010101" pitchFamily="2" charset="-122"/>
              </a:rPr>
              <a:t>使用</a:t>
            </a:r>
            <a:r>
              <a:rPr lang="zh-CN" altLang="en-US" b="1" dirty="0">
                <a:solidFill>
                  <a:srgbClr val="002060"/>
                </a:solidFill>
                <a:latin typeface="+mn-ea"/>
                <a:cs typeface="宋体" panose="02010600030101010101" pitchFamily="2" charset="-122"/>
              </a:rPr>
              <a:t>硬件捕获</a:t>
            </a:r>
            <a:r>
              <a:rPr lang="zh-CN" altLang="en-US" dirty="0">
                <a:solidFill>
                  <a:srgbClr val="333333"/>
                </a:solidFill>
                <a:latin typeface="+mn-ea"/>
                <a:cs typeface="宋体" panose="02010600030101010101" pitchFamily="2" charset="-122"/>
              </a:rPr>
              <a:t>事故及道路特征。数据整理后，</a:t>
            </a:r>
            <a:r>
              <a:rPr lang="zh-CN" altLang="zh-CN" dirty="0">
                <a:solidFill>
                  <a:srgbClr val="333333"/>
                </a:solidFill>
                <a:latin typeface="+mn-ea"/>
                <a:cs typeface="宋体" panose="02010600030101010101" pitchFamily="2" charset="-122"/>
              </a:rPr>
              <a:t>从</a:t>
            </a:r>
            <a:r>
              <a:rPr lang="zh-CN" altLang="zh-CN" b="1" dirty="0">
                <a:solidFill>
                  <a:srgbClr val="002060"/>
                </a:solidFill>
                <a:latin typeface="+mn-ea"/>
                <a:cs typeface="宋体" panose="02010600030101010101" pitchFamily="2" charset="-122"/>
              </a:rPr>
              <a:t>分析事故案例</a:t>
            </a:r>
            <a:r>
              <a:rPr lang="zh-CN" altLang="zh-CN" dirty="0">
                <a:solidFill>
                  <a:srgbClr val="333333"/>
                </a:solidFill>
                <a:latin typeface="+mn-ea"/>
                <a:cs typeface="宋体" panose="02010600030101010101" pitchFamily="2" charset="-122"/>
              </a:rPr>
              <a:t>入手，</a:t>
            </a:r>
            <a:r>
              <a:rPr lang="zh-CN" altLang="zh-CN" b="1" dirty="0">
                <a:solidFill>
                  <a:srgbClr val="002060"/>
                </a:solidFill>
                <a:latin typeface="+mn-ea"/>
                <a:cs typeface="宋体" panose="02010600030101010101" pitchFamily="2" charset="-122"/>
              </a:rPr>
              <a:t>结合</a:t>
            </a:r>
            <a:endParaRPr lang="en-US" altLang="zh-CN" b="1" dirty="0">
              <a:solidFill>
                <a:srgbClr val="002060"/>
              </a:solidFill>
              <a:latin typeface="+mn-ea"/>
              <a:cs typeface="宋体" panose="02010600030101010101" pitchFamily="2" charset="-122"/>
            </a:endParaRPr>
          </a:p>
          <a:p>
            <a:pPr>
              <a:spcAft>
                <a:spcPts val="0"/>
              </a:spcAft>
            </a:pPr>
            <a:endParaRPr lang="en-US" altLang="zh-CN" b="1" dirty="0">
              <a:solidFill>
                <a:srgbClr val="002060"/>
              </a:solidFill>
              <a:latin typeface="+mn-ea"/>
              <a:cs typeface="宋体" panose="02010600030101010101" pitchFamily="2" charset="-122"/>
            </a:endParaRPr>
          </a:p>
          <a:p>
            <a:pPr>
              <a:spcAft>
                <a:spcPts val="0"/>
              </a:spcAft>
            </a:pPr>
            <a:r>
              <a:rPr lang="zh-CN" altLang="en-US" b="1" dirty="0">
                <a:solidFill>
                  <a:srgbClr val="002060"/>
                </a:solidFill>
                <a:latin typeface="+mn-ea"/>
                <a:cs typeface="宋体" panose="02010600030101010101" pitchFamily="2" charset="-122"/>
              </a:rPr>
              <a:t>道路</a:t>
            </a:r>
            <a:r>
              <a:rPr lang="zh-CN" altLang="zh-CN" b="1" dirty="0">
                <a:solidFill>
                  <a:srgbClr val="002060"/>
                </a:solidFill>
                <a:latin typeface="+mn-ea"/>
                <a:cs typeface="宋体" panose="02010600030101010101" pitchFamily="2" charset="-122"/>
              </a:rPr>
              <a:t>的具体情况</a:t>
            </a:r>
            <a:r>
              <a:rPr lang="zh-CN" altLang="zh-CN" dirty="0">
                <a:solidFill>
                  <a:srgbClr val="333333"/>
                </a:solidFill>
                <a:latin typeface="+mn-ea"/>
                <a:cs typeface="宋体" panose="02010600030101010101" pitchFamily="2" charset="-122"/>
              </a:rPr>
              <a:t>，进一步明晰交通事故的多发</a:t>
            </a:r>
            <a:r>
              <a:rPr lang="zh-CN" altLang="zh-CN" b="1" dirty="0">
                <a:solidFill>
                  <a:srgbClr val="002060"/>
                </a:solidFill>
                <a:latin typeface="+mn-ea"/>
                <a:cs typeface="宋体" panose="02010600030101010101" pitchFamily="2" charset="-122"/>
              </a:rPr>
              <a:t>地点、</a:t>
            </a:r>
            <a:r>
              <a:rPr lang="zh-CN" altLang="en-US" b="1" dirty="0">
                <a:solidFill>
                  <a:srgbClr val="002060"/>
                </a:solidFill>
                <a:latin typeface="+mn-ea"/>
                <a:cs typeface="宋体" panose="02010600030101010101" pitchFamily="2" charset="-122"/>
              </a:rPr>
              <a:t>时间、</a:t>
            </a:r>
            <a:r>
              <a:rPr lang="zh-CN" altLang="zh-CN" b="1" dirty="0">
                <a:solidFill>
                  <a:srgbClr val="002060"/>
                </a:solidFill>
                <a:latin typeface="+mn-ea"/>
                <a:cs typeface="宋体" panose="02010600030101010101" pitchFamily="2" charset="-122"/>
              </a:rPr>
              <a:t>特征、形态、</a:t>
            </a:r>
            <a:r>
              <a:rPr lang="zh-CN" altLang="zh-CN" dirty="0">
                <a:solidFill>
                  <a:srgbClr val="333333"/>
                </a:solidFill>
                <a:latin typeface="+mn-ea"/>
                <a:cs typeface="宋体" panose="02010600030101010101" pitchFamily="2" charset="-122"/>
              </a:rPr>
              <a:t>及其</a:t>
            </a:r>
            <a:r>
              <a:rPr lang="zh-CN" altLang="zh-CN" b="1" dirty="0">
                <a:solidFill>
                  <a:srgbClr val="002060"/>
                </a:solidFill>
                <a:latin typeface="+mn-ea"/>
                <a:cs typeface="宋体" panose="02010600030101010101" pitchFamily="2" charset="-122"/>
              </a:rPr>
              <a:t>发生规律</a:t>
            </a:r>
            <a:r>
              <a:rPr lang="zh-CN" altLang="zh-CN" dirty="0">
                <a:solidFill>
                  <a:srgbClr val="333333"/>
                </a:solidFill>
                <a:latin typeface="+mn-ea"/>
                <a:cs typeface="宋体" panose="02010600030101010101" pitchFamily="2" charset="-122"/>
              </a:rPr>
              <a:t>，找到引发交通</a:t>
            </a:r>
            <a:endParaRPr lang="en-US" altLang="zh-CN" dirty="0">
              <a:solidFill>
                <a:srgbClr val="333333"/>
              </a:solidFill>
              <a:latin typeface="+mn-ea"/>
              <a:cs typeface="宋体" panose="02010600030101010101" pitchFamily="2" charset="-122"/>
            </a:endParaRPr>
          </a:p>
          <a:p>
            <a:pPr>
              <a:spcAft>
                <a:spcPts val="0"/>
              </a:spcAft>
            </a:pPr>
            <a:endParaRPr lang="en-US" altLang="zh-CN" dirty="0">
              <a:solidFill>
                <a:srgbClr val="333333"/>
              </a:solidFill>
              <a:latin typeface="+mn-ea"/>
              <a:cs typeface="宋体" panose="02010600030101010101" pitchFamily="2" charset="-122"/>
            </a:endParaRPr>
          </a:p>
          <a:p>
            <a:pPr>
              <a:spcAft>
                <a:spcPts val="0"/>
              </a:spcAft>
            </a:pPr>
            <a:r>
              <a:rPr lang="zh-CN" altLang="zh-CN" dirty="0">
                <a:solidFill>
                  <a:srgbClr val="333333"/>
                </a:solidFill>
                <a:latin typeface="+mn-ea"/>
                <a:cs typeface="宋体" panose="02010600030101010101" pitchFamily="2" charset="-122"/>
              </a:rPr>
              <a:t>事故的内在因素， </a:t>
            </a:r>
            <a:r>
              <a:rPr lang="zh-CN" altLang="en-US" dirty="0">
                <a:solidFill>
                  <a:srgbClr val="333333"/>
                </a:solidFill>
                <a:latin typeface="+mn-ea"/>
                <a:cs typeface="宋体" panose="02010600030101010101" pitchFamily="2" charset="-122"/>
              </a:rPr>
              <a:t>进而</a:t>
            </a:r>
            <a:r>
              <a:rPr lang="zh-CN" altLang="zh-CN" dirty="0">
                <a:solidFill>
                  <a:srgbClr val="333333"/>
                </a:solidFill>
                <a:latin typeface="+mn-ea"/>
                <a:cs typeface="宋体" panose="02010600030101010101" pitchFamily="2" charset="-122"/>
              </a:rPr>
              <a:t>建立其事故分析体系</a:t>
            </a:r>
            <a:r>
              <a:rPr lang="zh-CN" altLang="en-US" dirty="0">
                <a:solidFill>
                  <a:srgbClr val="333333"/>
                </a:solidFill>
                <a:latin typeface="+mn-ea"/>
                <a:cs typeface="宋体" panose="02010600030101010101" pitchFamily="2" charset="-122"/>
              </a:rPr>
              <a:t>。</a:t>
            </a:r>
            <a:endParaRPr lang="en-US" altLang="zh-CN" dirty="0">
              <a:solidFill>
                <a:srgbClr val="333333"/>
              </a:solidFill>
              <a:latin typeface="+mn-ea"/>
              <a:cs typeface="宋体" panose="02010600030101010101" pitchFamily="2" charset="-122"/>
            </a:endParaRPr>
          </a:p>
          <a:p>
            <a:pPr>
              <a:spcAft>
                <a:spcPts val="0"/>
              </a:spcAft>
            </a:pPr>
            <a:endParaRPr lang="zh-CN" altLang="zh-CN" sz="2800" dirty="0">
              <a:effectLst/>
              <a:latin typeface="+mn-ea"/>
              <a:cs typeface="宋体" panose="02010600030101010101" pitchFamily="2" charset="-122"/>
            </a:endParaRPr>
          </a:p>
        </p:txBody>
      </p:sp>
    </p:spTree>
    <p:custDataLst>
      <p:tags r:id="rId1"/>
    </p:custDataLst>
    <p:extLst>
      <p:ext uri="{BB962C8B-B14F-4D97-AF65-F5344CB8AC3E}">
        <p14:creationId xmlns:p14="http://schemas.microsoft.com/office/powerpoint/2010/main" val="22221149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9" name="矩形 8">
            <a:extLst>
              <a:ext uri="{FF2B5EF4-FFF2-40B4-BE49-F238E27FC236}">
                <a16:creationId xmlns:a16="http://schemas.microsoft.com/office/drawing/2014/main" id="{AFFECEE6-2281-234B-87AA-20702B053168}"/>
              </a:ext>
            </a:extLst>
          </p:cNvPr>
          <p:cNvSpPr/>
          <p:nvPr/>
        </p:nvSpPr>
        <p:spPr>
          <a:xfrm>
            <a:off x="1075762" y="2094504"/>
            <a:ext cx="10461811" cy="66892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bg1"/>
                </a:solidFill>
              </a:rPr>
              <a:t>1.</a:t>
            </a:r>
            <a:r>
              <a:rPr lang="zh-CN" altLang="en-US" dirty="0">
                <a:solidFill>
                  <a:schemeClr val="bg1"/>
                </a:solidFill>
              </a:rPr>
              <a:t>帮助决策者指定更加有效的交通安全举措</a:t>
            </a:r>
          </a:p>
        </p:txBody>
      </p:sp>
      <p:sp>
        <p:nvSpPr>
          <p:cNvPr id="10" name="矩形 9">
            <a:extLst>
              <a:ext uri="{FF2B5EF4-FFF2-40B4-BE49-F238E27FC236}">
                <a16:creationId xmlns:a16="http://schemas.microsoft.com/office/drawing/2014/main" id="{59139ACF-5ABA-084F-9B75-F58C9865EF4A}"/>
              </a:ext>
            </a:extLst>
          </p:cNvPr>
          <p:cNvSpPr/>
          <p:nvPr/>
        </p:nvSpPr>
        <p:spPr>
          <a:xfrm>
            <a:off x="1075763" y="3115313"/>
            <a:ext cx="10461811" cy="66892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bg1"/>
                </a:solidFill>
              </a:rPr>
              <a:t>2.</a:t>
            </a:r>
            <a:r>
              <a:rPr lang="zh-CN" altLang="en-US" dirty="0">
                <a:solidFill>
                  <a:schemeClr val="bg1"/>
                </a:solidFill>
              </a:rPr>
              <a:t>在导航中提醒驾驶员黑点位置，规划更加科学的路线</a:t>
            </a:r>
          </a:p>
        </p:txBody>
      </p:sp>
      <p:sp>
        <p:nvSpPr>
          <p:cNvPr id="11" name="矩形 10">
            <a:extLst>
              <a:ext uri="{FF2B5EF4-FFF2-40B4-BE49-F238E27FC236}">
                <a16:creationId xmlns:a16="http://schemas.microsoft.com/office/drawing/2014/main" id="{2762B260-EA90-4149-A069-A39E2F333442}"/>
              </a:ext>
            </a:extLst>
          </p:cNvPr>
          <p:cNvSpPr/>
          <p:nvPr/>
        </p:nvSpPr>
        <p:spPr>
          <a:xfrm>
            <a:off x="1075762" y="4219690"/>
            <a:ext cx="10461811" cy="66892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bg1"/>
                </a:solidFill>
              </a:rPr>
              <a:t>3.</a:t>
            </a:r>
            <a:r>
              <a:rPr lang="zh-CN" altLang="en-US" dirty="0">
                <a:solidFill>
                  <a:schemeClr val="bg1"/>
                </a:solidFill>
              </a:rPr>
              <a:t>模拟建路，为道路设计提供参考</a:t>
            </a:r>
          </a:p>
        </p:txBody>
      </p:sp>
    </p:spTree>
    <p:custDataLst>
      <p:tags r:id="rId1"/>
    </p:custDataLst>
    <p:extLst>
      <p:ext uri="{BB962C8B-B14F-4D97-AF65-F5344CB8AC3E}">
        <p14:creationId xmlns:p14="http://schemas.microsoft.com/office/powerpoint/2010/main" val="16787948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740503" y="1715444"/>
            <a:ext cx="2458925" cy="3800313"/>
            <a:chOff x="1435101" y="1903702"/>
            <a:chExt cx="2840037" cy="3800313"/>
          </a:xfrm>
        </p:grpSpPr>
        <p:sp>
          <p:nvSpPr>
            <p:cNvPr id="5" name="Arrow: Pentagon 2"/>
            <p:cNvSpPr/>
            <p:nvPr/>
          </p:nvSpPr>
          <p:spPr>
            <a:xfrm rot="5400000">
              <a:off x="2352222" y="986584"/>
              <a:ext cx="965989"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Rectangle 1"/>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26" name="矩形 25"/>
            <p:cNvSpPr/>
            <p:nvPr/>
          </p:nvSpPr>
          <p:spPr>
            <a:xfrm>
              <a:off x="1474908" y="3217715"/>
              <a:ext cx="2800230" cy="127127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cs"/>
                </a:rPr>
                <a:t>   计划项目范围、质量、时间成本。让项目过程标准化，对项目的总体与阶段进行规划。</a:t>
              </a:r>
            </a:p>
          </p:txBody>
        </p:sp>
        <p:sp>
          <p:nvSpPr>
            <p:cNvPr id="27" name="矩形 26"/>
            <p:cNvSpPr/>
            <p:nvPr/>
          </p:nvSpPr>
          <p:spPr>
            <a:xfrm>
              <a:off x="1714230" y="2121896"/>
              <a:ext cx="2241974" cy="42354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计划</a:t>
              </a:r>
            </a:p>
          </p:txBody>
        </p:sp>
      </p:grpSp>
      <p:grpSp>
        <p:nvGrpSpPr>
          <p:cNvPr id="33" name="组合 32"/>
          <p:cNvGrpSpPr/>
          <p:nvPr/>
        </p:nvGrpSpPr>
        <p:grpSpPr>
          <a:xfrm>
            <a:off x="5001287" y="1715444"/>
            <a:ext cx="2424461" cy="3800313"/>
            <a:chOff x="4695885" y="1903702"/>
            <a:chExt cx="2800232" cy="3800313"/>
          </a:xfrm>
        </p:grpSpPr>
        <p:sp>
          <p:nvSpPr>
            <p:cNvPr id="7" name="Arrow: Pentagon 7"/>
            <p:cNvSpPr/>
            <p:nvPr/>
          </p:nvSpPr>
          <p:spPr>
            <a:xfrm rot="5400000">
              <a:off x="5613006" y="986583"/>
              <a:ext cx="96599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Rectangle 6"/>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28" name="矩形 27"/>
            <p:cNvSpPr/>
            <p:nvPr/>
          </p:nvSpPr>
          <p:spPr>
            <a:xfrm>
              <a:off x="4975011" y="2121896"/>
              <a:ext cx="2241974" cy="42354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组织</a:t>
              </a:r>
            </a:p>
          </p:txBody>
        </p:sp>
        <p:sp>
          <p:nvSpPr>
            <p:cNvPr id="30" name="矩形 29"/>
            <p:cNvSpPr/>
            <p:nvPr/>
          </p:nvSpPr>
          <p:spPr>
            <a:xfrm>
              <a:off x="4975011" y="3218158"/>
              <a:ext cx="2243021" cy="164147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cs"/>
                </a:rPr>
                <a:t>    组织项目所需的各种资源，社遏制项目组中的各种角色，并分配额角色和权限，处理项目组内各角色之间的关系</a:t>
              </a:r>
            </a:p>
          </p:txBody>
        </p:sp>
      </p:grpSp>
      <p:grpSp>
        <p:nvGrpSpPr>
          <p:cNvPr id="34" name="组合 33"/>
          <p:cNvGrpSpPr/>
          <p:nvPr/>
        </p:nvGrpSpPr>
        <p:grpSpPr>
          <a:xfrm>
            <a:off x="8262071" y="1715444"/>
            <a:ext cx="2424461" cy="3800313"/>
            <a:chOff x="7956668" y="1903702"/>
            <a:chExt cx="2800232" cy="3800313"/>
          </a:xfrm>
        </p:grpSpPr>
        <p:sp>
          <p:nvSpPr>
            <p:cNvPr id="9" name="Arrow: Pentagon 12"/>
            <p:cNvSpPr/>
            <p:nvPr/>
          </p:nvSpPr>
          <p:spPr>
            <a:xfrm rot="5400000">
              <a:off x="8873788" y="986584"/>
              <a:ext cx="965991"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Rectangle 11"/>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29" name="矩形 28"/>
            <p:cNvSpPr/>
            <p:nvPr/>
          </p:nvSpPr>
          <p:spPr>
            <a:xfrm>
              <a:off x="8235797" y="2121896"/>
              <a:ext cx="2241974" cy="42354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领导</a:t>
              </a:r>
            </a:p>
          </p:txBody>
        </p:sp>
        <p:sp>
          <p:nvSpPr>
            <p:cNvPr id="31" name="矩形 30"/>
            <p:cNvSpPr/>
            <p:nvPr/>
          </p:nvSpPr>
          <p:spPr>
            <a:xfrm>
              <a:off x="8235797" y="3060229"/>
              <a:ext cx="2243021" cy="189992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cs"/>
                </a:rPr>
                <a:t>  保证项目组目标明确且理解一致，提升项目组士气，加强项目组的凝聚力，合理安排项目组各成员的工作，及时发现并处理项目组中出现的问题</a:t>
              </a:r>
            </a:p>
          </p:txBody>
        </p:sp>
      </p:grpSp>
      <p:sp>
        <p:nvSpPr>
          <p:cNvPr id="21" name="文本框 20"/>
          <p:cNvSpPr txBox="1"/>
          <p:nvPr/>
        </p:nvSpPr>
        <p:spPr>
          <a:xfrm>
            <a:off x="1740503" y="450599"/>
            <a:ext cx="2672080" cy="52197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595959"/>
                </a:solidFill>
                <a:effectLst/>
                <a:uLnTx/>
                <a:uFillTx/>
                <a:latin typeface="Arial" panose="020B0604020202020204"/>
                <a:ea typeface="微软雅黑" panose="020B0503020204020204" pitchFamily="34" charset="-122"/>
                <a:cs typeface="+mn-cs"/>
              </a:rPr>
              <a:t>项目经理</a:t>
            </a:r>
            <a:r>
              <a:rPr kumimoji="0" lang="en-US" altLang="zh-CN" sz="2800" b="1" i="0" u="none" strike="noStrike" kern="1200" cap="none" spc="0" normalizeH="0" baseline="0" noProof="0" dirty="0">
                <a:ln>
                  <a:noFill/>
                </a:ln>
                <a:solidFill>
                  <a:srgbClr val="595959"/>
                </a:solidFill>
                <a:effectLst/>
                <a:uLnTx/>
                <a:uFillTx/>
                <a:latin typeface="Arial" panose="020B0604020202020204"/>
                <a:ea typeface="微软雅黑" panose="020B0503020204020204" pitchFamily="34" charset="-122"/>
                <a:cs typeface="+mn-cs"/>
              </a:rPr>
              <a:t>—</a:t>
            </a:r>
            <a:r>
              <a:rPr kumimoji="0" lang="zh-CN" altLang="en-US" sz="2800" b="1" i="0" u="none" strike="noStrike" kern="1200" cap="none" spc="0" normalizeH="0" baseline="0" noProof="0" dirty="0">
                <a:ln>
                  <a:noFill/>
                </a:ln>
                <a:solidFill>
                  <a:srgbClr val="595959"/>
                </a:solidFill>
                <a:effectLst/>
                <a:uLnTx/>
                <a:uFillTx/>
                <a:latin typeface="Arial" panose="020B0604020202020204"/>
                <a:ea typeface="微软雅黑" panose="020B0503020204020204" pitchFamily="34" charset="-122"/>
                <a:cs typeface="+mn-cs"/>
              </a:rPr>
              <a:t>刘骁</a:t>
            </a:r>
          </a:p>
        </p:txBody>
      </p:sp>
      <p:sp>
        <p:nvSpPr>
          <p:cNvPr id="2" name="矩形 1"/>
          <p:cNvSpPr/>
          <p:nvPr/>
        </p:nvSpPr>
        <p:spPr>
          <a:xfrm>
            <a:off x="1740502" y="1129424"/>
            <a:ext cx="8946029" cy="368300"/>
          </a:xfrm>
          <a:prstGeom prst="rect">
            <a:avLst/>
          </a:prstGeom>
          <a:solidFill>
            <a:schemeClr val="bg2"/>
          </a:solidFill>
        </p:spPr>
        <p:txBody>
          <a:bodyPr wrap="square">
            <a:spAutoFit/>
          </a:bodyPr>
          <a:lstStyle/>
          <a:p>
            <a:pPr algn="ctr"/>
            <a:r>
              <a:rPr lang="zh-CN" altLang="zh-CN" dirty="0">
                <a:effectLst/>
              </a:rPr>
              <a:t>把控全局、协调组织 </a:t>
            </a:r>
            <a:endParaRPr lang="zh-CN" altLang="en-US" dirty="0"/>
          </a:p>
        </p:txBody>
      </p:sp>
    </p:spTree>
    <p:extLst>
      <p:ext uri="{BB962C8B-B14F-4D97-AF65-F5344CB8AC3E}">
        <p14:creationId xmlns:p14="http://schemas.microsoft.com/office/powerpoint/2010/main" val="10892139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100000">
                                          <p:val>
                                            <p:strVal val="#ppt_x"/>
                                          </p:val>
                                        </p:tav>
                                      </p:tavLst>
                                    </p:anim>
                                    <p:anim calcmode="lin" valueType="num">
                                      <p:cBhvr>
                                        <p:cTn id="8" dur="500" fill="hold"/>
                                        <p:tgtEl>
                                          <p:spTgt spid="32"/>
                                        </p:tgtEl>
                                        <p:attrNameLst>
                                          <p:attrName>ppt_y</p:attrName>
                                        </p:attrNameLst>
                                      </p:cBhvr>
                                      <p:tavLst>
                                        <p:tav tm="0">
                                          <p:val>
                                            <p:strVal val="#ppt_y-#ppt_h/2"/>
                                          </p:val>
                                        </p:tav>
                                        <p:tav tm="100000">
                                          <p:val>
                                            <p:strVal val="#ppt_y"/>
                                          </p:val>
                                        </p:tav>
                                      </p:tavLst>
                                    </p:anim>
                                    <p:anim calcmode="lin" valueType="num">
                                      <p:cBhvr>
                                        <p:cTn id="9" dur="500" fill="hold"/>
                                        <p:tgtEl>
                                          <p:spTgt spid="32"/>
                                        </p:tgtEl>
                                        <p:attrNameLst>
                                          <p:attrName>ppt_w</p:attrName>
                                        </p:attrNameLst>
                                      </p:cBhvr>
                                      <p:tavLst>
                                        <p:tav tm="0">
                                          <p:val>
                                            <p:strVal val="#ppt_w"/>
                                          </p:val>
                                        </p:tav>
                                        <p:tav tm="100000">
                                          <p:val>
                                            <p:strVal val="#ppt_w"/>
                                          </p:val>
                                        </p:tav>
                                      </p:tavLst>
                                    </p:anim>
                                    <p:anim calcmode="lin" valueType="num">
                                      <p:cBhvr>
                                        <p:cTn id="10" dur="500" fill="hold"/>
                                        <p:tgtEl>
                                          <p:spTgt spid="3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ppt_h/2"/>
                                          </p:val>
                                        </p:tav>
                                        <p:tav tm="100000">
                                          <p:val>
                                            <p:strVal val="#ppt_y"/>
                                          </p:val>
                                        </p:tav>
                                      </p:tavLst>
                                    </p:anim>
                                    <p:anim calcmode="lin" valueType="num">
                                      <p:cBhvr>
                                        <p:cTn id="16" dur="500" fill="hold"/>
                                        <p:tgtEl>
                                          <p:spTgt spid="33"/>
                                        </p:tgtEl>
                                        <p:attrNameLst>
                                          <p:attrName>ppt_w</p:attrName>
                                        </p:attrNameLst>
                                      </p:cBhvr>
                                      <p:tavLst>
                                        <p:tav tm="0">
                                          <p:val>
                                            <p:strVal val="#ppt_w"/>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ppt_x</p:attrName>
                                        </p:attrNameLst>
                                      </p:cBhvr>
                                      <p:tavLst>
                                        <p:tav tm="0">
                                          <p:val>
                                            <p:strVal val="#ppt_x"/>
                                          </p:val>
                                        </p:tav>
                                        <p:tav tm="100000">
                                          <p:val>
                                            <p:strVal val="#ppt_x"/>
                                          </p:val>
                                        </p:tav>
                                      </p:tavLst>
                                    </p:anim>
                                    <p:anim calcmode="lin" valueType="num">
                                      <p:cBhvr>
                                        <p:cTn id="22" dur="500" fill="hold"/>
                                        <p:tgtEl>
                                          <p:spTgt spid="34"/>
                                        </p:tgtEl>
                                        <p:attrNameLst>
                                          <p:attrName>ppt_y</p:attrName>
                                        </p:attrNameLst>
                                      </p:cBhvr>
                                      <p:tavLst>
                                        <p:tav tm="0">
                                          <p:val>
                                            <p:strVal val="#ppt_y-#ppt_h/2"/>
                                          </p:val>
                                        </p:tav>
                                        <p:tav tm="100000">
                                          <p:val>
                                            <p:strVal val="#ppt_y"/>
                                          </p:val>
                                        </p:tav>
                                      </p:tavLst>
                                    </p:anim>
                                    <p:anim calcmode="lin" valueType="num">
                                      <p:cBhvr>
                                        <p:cTn id="23" dur="500" fill="hold"/>
                                        <p:tgtEl>
                                          <p:spTgt spid="34"/>
                                        </p:tgtEl>
                                        <p:attrNameLst>
                                          <p:attrName>ppt_w</p:attrName>
                                        </p:attrNameLst>
                                      </p:cBhvr>
                                      <p:tavLst>
                                        <p:tav tm="0">
                                          <p:val>
                                            <p:strVal val="#ppt_w"/>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63363" y="140084"/>
            <a:ext cx="2672080" cy="52197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595959"/>
                </a:solidFill>
                <a:effectLst/>
                <a:uLnTx/>
                <a:uFillTx/>
                <a:latin typeface="Arial" panose="020B0604020202020204"/>
                <a:ea typeface="微软雅黑" panose="020B0503020204020204" pitchFamily="34" charset="-122"/>
                <a:cs typeface="+mn-cs"/>
              </a:rPr>
              <a:t>项目成员关系图</a:t>
            </a:r>
          </a:p>
        </p:txBody>
      </p:sp>
      <p:pic>
        <p:nvPicPr>
          <p:cNvPr id="3" name="图片 2" descr="成员关系图"/>
          <p:cNvPicPr>
            <a:picLocks noChangeAspect="1"/>
          </p:cNvPicPr>
          <p:nvPr/>
        </p:nvPicPr>
        <p:blipFill>
          <a:blip r:embed="rId3"/>
          <a:stretch>
            <a:fillRect/>
          </a:stretch>
        </p:blipFill>
        <p:spPr>
          <a:xfrm>
            <a:off x="2730500" y="512445"/>
            <a:ext cx="6038850" cy="6194425"/>
          </a:xfrm>
          <a:prstGeom prst="rect">
            <a:avLst/>
          </a:prstGeom>
        </p:spPr>
      </p:pic>
    </p:spTree>
    <p:extLst>
      <p:ext uri="{BB962C8B-B14F-4D97-AF65-F5344CB8AC3E}">
        <p14:creationId xmlns:p14="http://schemas.microsoft.com/office/powerpoint/2010/main" val="15067659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18153373-87D3-4AAC-ABD9-55A3BBC4516E}"/>
              </a:ext>
            </a:extLst>
          </p:cNvPr>
          <p:cNvGrpSpPr/>
          <p:nvPr/>
        </p:nvGrpSpPr>
        <p:grpSpPr>
          <a:xfrm>
            <a:off x="1740503" y="1715444"/>
            <a:ext cx="2458925" cy="3800313"/>
            <a:chOff x="1435101" y="1903702"/>
            <a:chExt cx="2840037" cy="3800313"/>
          </a:xfrm>
        </p:grpSpPr>
        <p:sp>
          <p:nvSpPr>
            <p:cNvPr id="5" name="Arrow: Pentagon 2">
              <a:extLst>
                <a:ext uri="{FF2B5EF4-FFF2-40B4-BE49-F238E27FC236}">
                  <a16:creationId xmlns:a16="http://schemas.microsoft.com/office/drawing/2014/main" id="{AE426E97-A5B1-4BC0-9C74-456C72D49A28}"/>
                </a:ext>
              </a:extLst>
            </p:cNvPr>
            <p:cNvSpPr/>
            <p:nvPr/>
          </p:nvSpPr>
          <p:spPr>
            <a:xfrm rot="5400000">
              <a:off x="2352222" y="986584"/>
              <a:ext cx="965989"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 name="Rectangle 1">
              <a:extLst>
                <a:ext uri="{FF2B5EF4-FFF2-40B4-BE49-F238E27FC236}">
                  <a16:creationId xmlns:a16="http://schemas.microsoft.com/office/drawing/2014/main" id="{5BE7DF97-3FC6-4C3B-9AB2-A194A8EA83E8}"/>
                </a:ext>
              </a:extLst>
            </p:cNvPr>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F1F983FB-011F-467D-A1E1-DE3EDF19C057}"/>
                </a:ext>
              </a:extLst>
            </p:cNvPr>
            <p:cNvSpPr/>
            <p:nvPr/>
          </p:nvSpPr>
          <p:spPr>
            <a:xfrm>
              <a:off x="1474908" y="3217715"/>
              <a:ext cx="2800230" cy="2138278"/>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    建立多种需求收集渠道，具备结构化整理需求的能力，多方收集必然信息爆棚，做到杂而不乱是产品经理结构化整理需求的目标。产品经理需要根据产品结构，用户问题域或者系统流程等维度把问题进行归类。</a:t>
              </a:r>
            </a:p>
          </p:txBody>
        </p:sp>
        <p:sp>
          <p:nvSpPr>
            <p:cNvPr id="27" name="矩形 26">
              <a:extLst>
                <a:ext uri="{FF2B5EF4-FFF2-40B4-BE49-F238E27FC236}">
                  <a16:creationId xmlns:a16="http://schemas.microsoft.com/office/drawing/2014/main" id="{2C4F63C9-B35F-4AF7-A419-E6895264FB5C}"/>
                </a:ext>
              </a:extLst>
            </p:cNvPr>
            <p:cNvSpPr/>
            <p:nvPr/>
          </p:nvSpPr>
          <p:spPr>
            <a:xfrm>
              <a:off x="1714230" y="2121896"/>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问题的定义者</a:t>
              </a:r>
            </a:p>
          </p:txBody>
        </p:sp>
      </p:grpSp>
      <p:grpSp>
        <p:nvGrpSpPr>
          <p:cNvPr id="33" name="组合 32">
            <a:extLst>
              <a:ext uri="{FF2B5EF4-FFF2-40B4-BE49-F238E27FC236}">
                <a16:creationId xmlns:a16="http://schemas.microsoft.com/office/drawing/2014/main" id="{C7DFE3CA-E1CA-4064-B762-7230B90584D6}"/>
              </a:ext>
            </a:extLst>
          </p:cNvPr>
          <p:cNvGrpSpPr/>
          <p:nvPr/>
        </p:nvGrpSpPr>
        <p:grpSpPr>
          <a:xfrm>
            <a:off x="5001287" y="1715444"/>
            <a:ext cx="2424460" cy="3800313"/>
            <a:chOff x="4695885" y="1903702"/>
            <a:chExt cx="2800231" cy="3800313"/>
          </a:xfrm>
        </p:grpSpPr>
        <p:sp>
          <p:nvSpPr>
            <p:cNvPr id="7" name="Arrow: Pentagon 7">
              <a:extLst>
                <a:ext uri="{FF2B5EF4-FFF2-40B4-BE49-F238E27FC236}">
                  <a16:creationId xmlns:a16="http://schemas.microsoft.com/office/drawing/2014/main" id="{D744D063-D6D8-499A-95FF-1AAF15761078}"/>
                </a:ext>
              </a:extLst>
            </p:cNvPr>
            <p:cNvSpPr/>
            <p:nvPr/>
          </p:nvSpPr>
          <p:spPr>
            <a:xfrm rot="5400000">
              <a:off x="5613006" y="986583"/>
              <a:ext cx="96599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 name="Rectangle 6">
              <a:extLst>
                <a:ext uri="{FF2B5EF4-FFF2-40B4-BE49-F238E27FC236}">
                  <a16:creationId xmlns:a16="http://schemas.microsoft.com/office/drawing/2014/main" id="{EC091D1B-0D6C-4942-AF29-080F18FE4969}"/>
                </a:ext>
              </a:extLst>
            </p:cNvPr>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8" name="矩形 27">
              <a:extLst>
                <a:ext uri="{FF2B5EF4-FFF2-40B4-BE49-F238E27FC236}">
                  <a16:creationId xmlns:a16="http://schemas.microsoft.com/office/drawing/2014/main" id="{78FAE88E-3B1E-4B72-8FE2-CC2C520627F0}"/>
                </a:ext>
              </a:extLst>
            </p:cNvPr>
            <p:cNvSpPr/>
            <p:nvPr/>
          </p:nvSpPr>
          <p:spPr>
            <a:xfrm>
              <a:off x="4975011" y="212189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收益的评估者</a:t>
              </a:r>
            </a:p>
          </p:txBody>
        </p:sp>
        <p:sp>
          <p:nvSpPr>
            <p:cNvPr id="30" name="矩形 29">
              <a:extLst>
                <a:ext uri="{FF2B5EF4-FFF2-40B4-BE49-F238E27FC236}">
                  <a16:creationId xmlns:a16="http://schemas.microsoft.com/office/drawing/2014/main" id="{D3EABEEF-A8D8-4C3B-9F82-D177013FCDF9}"/>
                </a:ext>
              </a:extLst>
            </p:cNvPr>
            <p:cNvSpPr/>
            <p:nvPr/>
          </p:nvSpPr>
          <p:spPr>
            <a:xfrm>
              <a:off x="4975011" y="3448028"/>
              <a:ext cx="2243021" cy="1621213"/>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    尝试运用自己掌握的信息，例如业务运营计划、当前产品成熟度、研发团队的产能，对产品价值做出基础的判断。</a:t>
              </a:r>
            </a:p>
          </p:txBody>
        </p:sp>
      </p:grpSp>
      <p:grpSp>
        <p:nvGrpSpPr>
          <p:cNvPr id="34" name="组合 33">
            <a:extLst>
              <a:ext uri="{FF2B5EF4-FFF2-40B4-BE49-F238E27FC236}">
                <a16:creationId xmlns:a16="http://schemas.microsoft.com/office/drawing/2014/main" id="{7571B6D6-9464-4CF3-AF68-B66693C8F4FF}"/>
              </a:ext>
            </a:extLst>
          </p:cNvPr>
          <p:cNvGrpSpPr/>
          <p:nvPr/>
        </p:nvGrpSpPr>
        <p:grpSpPr>
          <a:xfrm>
            <a:off x="8262071" y="1715444"/>
            <a:ext cx="2424461" cy="3800313"/>
            <a:chOff x="7956668" y="1903702"/>
            <a:chExt cx="2800232" cy="3800313"/>
          </a:xfrm>
        </p:grpSpPr>
        <p:sp>
          <p:nvSpPr>
            <p:cNvPr id="9" name="Arrow: Pentagon 12">
              <a:extLst>
                <a:ext uri="{FF2B5EF4-FFF2-40B4-BE49-F238E27FC236}">
                  <a16:creationId xmlns:a16="http://schemas.microsoft.com/office/drawing/2014/main" id="{17000868-7A02-40DD-BE03-503F264DB466}"/>
                </a:ext>
              </a:extLst>
            </p:cNvPr>
            <p:cNvSpPr/>
            <p:nvPr/>
          </p:nvSpPr>
          <p:spPr>
            <a:xfrm rot="5400000">
              <a:off x="8873788" y="986584"/>
              <a:ext cx="965991"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8" name="Rectangle 11">
              <a:extLst>
                <a:ext uri="{FF2B5EF4-FFF2-40B4-BE49-F238E27FC236}">
                  <a16:creationId xmlns:a16="http://schemas.microsoft.com/office/drawing/2014/main" id="{7DD5FC04-B4DA-4E5A-987F-A7E3574D3211}"/>
                </a:ext>
              </a:extLst>
            </p:cNvPr>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9" name="矩形 28">
              <a:extLst>
                <a:ext uri="{FF2B5EF4-FFF2-40B4-BE49-F238E27FC236}">
                  <a16:creationId xmlns:a16="http://schemas.microsoft.com/office/drawing/2014/main" id="{B1ED2202-D6FE-4CEA-BE4D-D9882D60F5B4}"/>
                </a:ext>
              </a:extLst>
            </p:cNvPr>
            <p:cNvSpPr/>
            <p:nvPr/>
          </p:nvSpPr>
          <p:spPr>
            <a:xfrm>
              <a:off x="8235797" y="2121896"/>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方案的整合者</a:t>
              </a:r>
            </a:p>
          </p:txBody>
        </p:sp>
        <p:sp>
          <p:nvSpPr>
            <p:cNvPr id="31" name="矩形 30">
              <a:extLst>
                <a:ext uri="{FF2B5EF4-FFF2-40B4-BE49-F238E27FC236}">
                  <a16:creationId xmlns:a16="http://schemas.microsoft.com/office/drawing/2014/main" id="{EF667F3E-2A39-477E-AD88-6442E38DACF2}"/>
                </a:ext>
              </a:extLst>
            </p:cNvPr>
            <p:cNvSpPr/>
            <p:nvPr/>
          </p:nvSpPr>
          <p:spPr>
            <a:xfrm>
              <a:off x="8235797" y="3060229"/>
              <a:ext cx="2243021" cy="239681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    产品经理作为用户问题的解决者，你所能提供的方案不应该只通过新做或升级（已经很复杂的产品添油加醋）。通过整合过去、现在和将来，最终走向解决用户问题的终点。</a:t>
              </a:r>
            </a:p>
          </p:txBody>
        </p:sp>
      </p:grpSp>
      <p:sp>
        <p:nvSpPr>
          <p:cNvPr id="21" name="文本框 20"/>
          <p:cNvSpPr txBox="1"/>
          <p:nvPr/>
        </p:nvSpPr>
        <p:spPr>
          <a:xfrm>
            <a:off x="1740503" y="450599"/>
            <a:ext cx="3057247"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595959"/>
                </a:solidFill>
                <a:effectLst/>
                <a:uLnTx/>
                <a:uFillTx/>
                <a:latin typeface="Arial"/>
                <a:ea typeface="微软雅黑"/>
                <a:cs typeface="+mn-cs"/>
              </a:rPr>
              <a:t>产品经理</a:t>
            </a:r>
            <a:r>
              <a:rPr kumimoji="0" lang="en-US" altLang="zh-CN" sz="2800" b="1" i="0" u="none" strike="noStrike" kern="1200" cap="none" spc="0" normalizeH="0" baseline="0" noProof="0" dirty="0">
                <a:ln>
                  <a:noFill/>
                </a:ln>
                <a:solidFill>
                  <a:srgbClr val="595959"/>
                </a:solidFill>
                <a:effectLst/>
                <a:uLnTx/>
                <a:uFillTx/>
                <a:latin typeface="Arial"/>
                <a:ea typeface="微软雅黑"/>
                <a:cs typeface="+mn-cs"/>
              </a:rPr>
              <a:t>—</a:t>
            </a:r>
            <a:r>
              <a:rPr kumimoji="0" lang="zh-CN" altLang="en-US" sz="2800" b="1" i="0" u="none" strike="noStrike" kern="1200" cap="none" spc="0" normalizeH="0" baseline="0" noProof="0" dirty="0">
                <a:ln>
                  <a:noFill/>
                </a:ln>
                <a:solidFill>
                  <a:srgbClr val="595959"/>
                </a:solidFill>
                <a:effectLst/>
                <a:uLnTx/>
                <a:uFillTx/>
                <a:latin typeface="Arial"/>
                <a:ea typeface="微软雅黑"/>
                <a:cs typeface="+mn-cs"/>
              </a:rPr>
              <a:t>马欣宇</a:t>
            </a:r>
          </a:p>
        </p:txBody>
      </p:sp>
      <p:sp>
        <p:nvSpPr>
          <p:cNvPr id="2" name="矩形 1">
            <a:extLst>
              <a:ext uri="{FF2B5EF4-FFF2-40B4-BE49-F238E27FC236}">
                <a16:creationId xmlns:a16="http://schemas.microsoft.com/office/drawing/2014/main" id="{A1D8AE52-BC42-A747-9F54-376E3F04997C}"/>
              </a:ext>
            </a:extLst>
          </p:cNvPr>
          <p:cNvSpPr/>
          <p:nvPr/>
        </p:nvSpPr>
        <p:spPr>
          <a:xfrm>
            <a:off x="1740502" y="1129424"/>
            <a:ext cx="8946029" cy="369332"/>
          </a:xfrm>
          <a:prstGeom prst="rect">
            <a:avLst/>
          </a:prstGeom>
          <a:solidFill>
            <a:schemeClr val="bg2"/>
          </a:solidFill>
        </p:spPr>
        <p:txBody>
          <a:bodyPr wrap="square">
            <a:spAutoFit/>
          </a:bodyPr>
          <a:lstStyle/>
          <a:p>
            <a:pPr algn="ctr"/>
            <a:r>
              <a:rPr lang="zh-CN" altLang="zh-CN" dirty="0">
                <a:ea typeface="DengXian" panose="02010600030101010101" pitchFamily="2" charset="-122"/>
                <a:cs typeface="Times New Roman" panose="02020603050405020304" pitchFamily="18" charset="0"/>
              </a:rPr>
              <a:t>抓住问题，找到价值，整合资源</a:t>
            </a:r>
            <a:r>
              <a:rPr lang="zh-CN" altLang="zh-CN" dirty="0">
                <a:effectLst/>
              </a:rPr>
              <a:t> </a:t>
            </a:r>
            <a:endParaRPr lang="zh-CN" altLang="en-US" dirty="0"/>
          </a:p>
        </p:txBody>
      </p:sp>
    </p:spTree>
    <p:extLst>
      <p:ext uri="{BB962C8B-B14F-4D97-AF65-F5344CB8AC3E}">
        <p14:creationId xmlns:p14="http://schemas.microsoft.com/office/powerpoint/2010/main" val="4027628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100000">
                                          <p:val>
                                            <p:strVal val="#ppt_x"/>
                                          </p:val>
                                        </p:tav>
                                      </p:tavLst>
                                    </p:anim>
                                    <p:anim calcmode="lin" valueType="num">
                                      <p:cBhvr>
                                        <p:cTn id="8" dur="500" fill="hold"/>
                                        <p:tgtEl>
                                          <p:spTgt spid="32"/>
                                        </p:tgtEl>
                                        <p:attrNameLst>
                                          <p:attrName>ppt_y</p:attrName>
                                        </p:attrNameLst>
                                      </p:cBhvr>
                                      <p:tavLst>
                                        <p:tav tm="0">
                                          <p:val>
                                            <p:strVal val="#ppt_y-#ppt_h/2"/>
                                          </p:val>
                                        </p:tav>
                                        <p:tav tm="100000">
                                          <p:val>
                                            <p:strVal val="#ppt_y"/>
                                          </p:val>
                                        </p:tav>
                                      </p:tavLst>
                                    </p:anim>
                                    <p:anim calcmode="lin" valueType="num">
                                      <p:cBhvr>
                                        <p:cTn id="9" dur="500" fill="hold"/>
                                        <p:tgtEl>
                                          <p:spTgt spid="32"/>
                                        </p:tgtEl>
                                        <p:attrNameLst>
                                          <p:attrName>ppt_w</p:attrName>
                                        </p:attrNameLst>
                                      </p:cBhvr>
                                      <p:tavLst>
                                        <p:tav tm="0">
                                          <p:val>
                                            <p:strVal val="#ppt_w"/>
                                          </p:val>
                                        </p:tav>
                                        <p:tav tm="100000">
                                          <p:val>
                                            <p:strVal val="#ppt_w"/>
                                          </p:val>
                                        </p:tav>
                                      </p:tavLst>
                                    </p:anim>
                                    <p:anim calcmode="lin" valueType="num">
                                      <p:cBhvr>
                                        <p:cTn id="10" dur="500" fill="hold"/>
                                        <p:tgtEl>
                                          <p:spTgt spid="3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ppt_h/2"/>
                                          </p:val>
                                        </p:tav>
                                        <p:tav tm="100000">
                                          <p:val>
                                            <p:strVal val="#ppt_y"/>
                                          </p:val>
                                        </p:tav>
                                      </p:tavLst>
                                    </p:anim>
                                    <p:anim calcmode="lin" valueType="num">
                                      <p:cBhvr>
                                        <p:cTn id="16" dur="500" fill="hold"/>
                                        <p:tgtEl>
                                          <p:spTgt spid="33"/>
                                        </p:tgtEl>
                                        <p:attrNameLst>
                                          <p:attrName>ppt_w</p:attrName>
                                        </p:attrNameLst>
                                      </p:cBhvr>
                                      <p:tavLst>
                                        <p:tav tm="0">
                                          <p:val>
                                            <p:strVal val="#ppt_w"/>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ppt_x</p:attrName>
                                        </p:attrNameLst>
                                      </p:cBhvr>
                                      <p:tavLst>
                                        <p:tav tm="0">
                                          <p:val>
                                            <p:strVal val="#ppt_x"/>
                                          </p:val>
                                        </p:tav>
                                        <p:tav tm="100000">
                                          <p:val>
                                            <p:strVal val="#ppt_x"/>
                                          </p:val>
                                        </p:tav>
                                      </p:tavLst>
                                    </p:anim>
                                    <p:anim calcmode="lin" valueType="num">
                                      <p:cBhvr>
                                        <p:cTn id="22" dur="500" fill="hold"/>
                                        <p:tgtEl>
                                          <p:spTgt spid="34"/>
                                        </p:tgtEl>
                                        <p:attrNameLst>
                                          <p:attrName>ppt_y</p:attrName>
                                        </p:attrNameLst>
                                      </p:cBhvr>
                                      <p:tavLst>
                                        <p:tav tm="0">
                                          <p:val>
                                            <p:strVal val="#ppt_y-#ppt_h/2"/>
                                          </p:val>
                                        </p:tav>
                                        <p:tav tm="100000">
                                          <p:val>
                                            <p:strVal val="#ppt_y"/>
                                          </p:val>
                                        </p:tav>
                                      </p:tavLst>
                                    </p:anim>
                                    <p:anim calcmode="lin" valueType="num">
                                      <p:cBhvr>
                                        <p:cTn id="23" dur="500" fill="hold"/>
                                        <p:tgtEl>
                                          <p:spTgt spid="34"/>
                                        </p:tgtEl>
                                        <p:attrNameLst>
                                          <p:attrName>ppt_w</p:attrName>
                                        </p:attrNameLst>
                                      </p:cBhvr>
                                      <p:tavLst>
                                        <p:tav tm="0">
                                          <p:val>
                                            <p:strVal val="#ppt_w"/>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524</TotalTime>
  <Words>888</Words>
  <Application>Microsoft Office PowerPoint</Application>
  <PresentationFormat>宽屏</PresentationFormat>
  <Paragraphs>114</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vt:lpstr>
      <vt:lpstr>时尚中黑简体</vt:lpstr>
      <vt:lpstr>宋体</vt:lpstr>
      <vt:lpstr>微软雅黑</vt:lpstr>
      <vt:lpstr>Arial</vt:lpstr>
      <vt:lpstr>Times New Roman</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ChangWinde</cp:lastModifiedBy>
  <cp:revision>31</cp:revision>
  <dcterms:created xsi:type="dcterms:W3CDTF">2017-09-22T08:16:39Z</dcterms:created>
  <dcterms:modified xsi:type="dcterms:W3CDTF">2019-05-04T14:03:30Z</dcterms:modified>
</cp:coreProperties>
</file>