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58" r:id="rId3"/>
    <p:sldId id="260" r:id="rId4"/>
    <p:sldId id="293" r:id="rId5"/>
    <p:sldId id="280" r:id="rId6"/>
    <p:sldId id="283" r:id="rId7"/>
    <p:sldId id="282" r:id="rId8"/>
    <p:sldId id="285" r:id="rId9"/>
    <p:sldId id="294" r:id="rId10"/>
    <p:sldId id="295" r:id="rId11"/>
    <p:sldId id="296" r:id="rId12"/>
    <p:sldId id="297" r:id="rId13"/>
    <p:sldId id="288" r:id="rId14"/>
    <p:sldId id="289" r:id="rId15"/>
    <p:sldId id="299" r:id="rId16"/>
    <p:sldId id="301" r:id="rId17"/>
    <p:sldId id="302"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13" autoAdjust="0"/>
  </p:normalViewPr>
  <p:slideViewPr>
    <p:cSldViewPr snapToGrid="0" showGuides="1">
      <p:cViewPr varScale="1">
        <p:scale>
          <a:sx n="60" d="100"/>
          <a:sy n="60" d="100"/>
        </p:scale>
        <p:origin x="81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EBAFF-3300-4751-B626-2CF34FD6FB32}" type="datetimeFigureOut">
              <a:rPr lang="zh-CN" altLang="en-US" smtClean="0"/>
              <a:t>2018/4/3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3A936-A8CD-46EC-B6A7-66FA2C26DD37}" type="slidenum">
              <a:rPr lang="zh-CN" altLang="en-US" smtClean="0"/>
              <a:t>‹#›</a:t>
            </a:fld>
            <a:endParaRPr lang="zh-CN" altLang="en-US"/>
          </a:p>
        </p:txBody>
      </p:sp>
    </p:spTree>
    <p:extLst>
      <p:ext uri="{BB962C8B-B14F-4D97-AF65-F5344CB8AC3E}">
        <p14:creationId xmlns:p14="http://schemas.microsoft.com/office/powerpoint/2010/main" val="388957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63A936-A8CD-46EC-B6A7-66FA2C26DD37}" type="slidenum">
              <a:rPr lang="zh-CN" altLang="en-US" smtClean="0"/>
              <a:t>1</a:t>
            </a:fld>
            <a:endParaRPr lang="zh-CN" altLang="en-US"/>
          </a:p>
        </p:txBody>
      </p:sp>
    </p:spTree>
    <p:extLst>
      <p:ext uri="{BB962C8B-B14F-4D97-AF65-F5344CB8AC3E}">
        <p14:creationId xmlns:p14="http://schemas.microsoft.com/office/powerpoint/2010/main" val="428092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27FA1D-F330-45E0-9952-DAEAD7F72DB6}" type="slidenum">
              <a:rPr lang="zh-CN" altLang="en-US" smtClean="0"/>
              <a:pPr/>
              <a:t>17</a:t>
            </a:fld>
            <a:endParaRPr lang="zh-CN" altLang="en-US"/>
          </a:p>
        </p:txBody>
      </p:sp>
    </p:spTree>
    <p:extLst>
      <p:ext uri="{BB962C8B-B14F-4D97-AF65-F5344CB8AC3E}">
        <p14:creationId xmlns:p14="http://schemas.microsoft.com/office/powerpoint/2010/main" val="387635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根据科研竞赛成果可以破格一项或两项</a:t>
            </a:r>
          </a:p>
        </p:txBody>
      </p:sp>
      <p:sp>
        <p:nvSpPr>
          <p:cNvPr id="4" name="灯片编号占位符 3"/>
          <p:cNvSpPr>
            <a:spLocks noGrp="1"/>
          </p:cNvSpPr>
          <p:nvPr>
            <p:ph type="sldNum" sz="quarter" idx="10"/>
          </p:nvPr>
        </p:nvSpPr>
        <p:spPr/>
        <p:txBody>
          <a:bodyPr/>
          <a:lstStyle/>
          <a:p>
            <a:fld id="{1263A936-A8CD-46EC-B6A7-66FA2C26DD37}" type="slidenum">
              <a:rPr lang="zh-CN" altLang="en-US" smtClean="0"/>
              <a:t>4</a:t>
            </a:fld>
            <a:endParaRPr lang="zh-CN" altLang="en-US"/>
          </a:p>
        </p:txBody>
      </p:sp>
    </p:spTree>
    <p:extLst>
      <p:ext uri="{BB962C8B-B14F-4D97-AF65-F5344CB8AC3E}">
        <p14:creationId xmlns:p14="http://schemas.microsoft.com/office/powerpoint/2010/main" val="11364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华文细黑" panose="02010600040101010101" pitchFamily="2" charset="-122"/>
                <a:ea typeface="华文细黑" panose="02010600040101010101" pitchFamily="2" charset="-122"/>
              </a:rPr>
              <a:t>会酌情给分 </a:t>
            </a:r>
            <a:endParaRPr lang="zh-CN" altLang="en-US" dirty="0"/>
          </a:p>
        </p:txBody>
      </p:sp>
      <p:sp>
        <p:nvSpPr>
          <p:cNvPr id="4" name="灯片编号占位符 3"/>
          <p:cNvSpPr>
            <a:spLocks noGrp="1"/>
          </p:cNvSpPr>
          <p:nvPr>
            <p:ph type="sldNum" sz="quarter" idx="10"/>
          </p:nvPr>
        </p:nvSpPr>
        <p:spPr/>
        <p:txBody>
          <a:bodyPr/>
          <a:lstStyle/>
          <a:p>
            <a:fld id="{6327FA1D-F330-45E0-9952-DAEAD7F72DB6}" type="slidenum">
              <a:rPr lang="zh-CN" altLang="en-US" smtClean="0"/>
              <a:pPr/>
              <a:t>6</a:t>
            </a:fld>
            <a:endParaRPr lang="zh-CN" altLang="en-US"/>
          </a:p>
        </p:txBody>
      </p:sp>
    </p:spTree>
    <p:extLst>
      <p:ext uri="{BB962C8B-B14F-4D97-AF65-F5344CB8AC3E}">
        <p14:creationId xmlns:p14="http://schemas.microsoft.com/office/powerpoint/2010/main" val="1801225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27FA1D-F330-45E0-9952-DAEAD7F72DB6}" type="slidenum">
              <a:rPr lang="zh-CN" altLang="en-US" smtClean="0"/>
              <a:pPr/>
              <a:t>7</a:t>
            </a:fld>
            <a:endParaRPr lang="zh-CN" altLang="en-US"/>
          </a:p>
        </p:txBody>
      </p:sp>
    </p:spTree>
    <p:extLst>
      <p:ext uri="{BB962C8B-B14F-4D97-AF65-F5344CB8AC3E}">
        <p14:creationId xmlns:p14="http://schemas.microsoft.com/office/powerpoint/2010/main" val="90157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63A936-A8CD-46EC-B6A7-66FA2C26DD37}" type="slidenum">
              <a:rPr lang="zh-CN" altLang="en-US" smtClean="0"/>
              <a:t>9</a:t>
            </a:fld>
            <a:endParaRPr lang="zh-CN" altLang="en-US"/>
          </a:p>
        </p:txBody>
      </p:sp>
    </p:spTree>
    <p:extLst>
      <p:ext uri="{BB962C8B-B14F-4D97-AF65-F5344CB8AC3E}">
        <p14:creationId xmlns:p14="http://schemas.microsoft.com/office/powerpoint/2010/main" val="418655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27FA1D-F330-45E0-9952-DAEAD7F72DB6}" type="slidenum">
              <a:rPr lang="zh-CN" altLang="en-US" smtClean="0"/>
              <a:pPr/>
              <a:t>13</a:t>
            </a:fld>
            <a:endParaRPr lang="zh-CN" altLang="en-US"/>
          </a:p>
        </p:txBody>
      </p:sp>
    </p:spTree>
    <p:extLst>
      <p:ext uri="{BB962C8B-B14F-4D97-AF65-F5344CB8AC3E}">
        <p14:creationId xmlns:p14="http://schemas.microsoft.com/office/powerpoint/2010/main" val="326534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63A936-A8CD-46EC-B6A7-66FA2C26DD37}" type="slidenum">
              <a:rPr lang="zh-CN" altLang="en-US" smtClean="0"/>
              <a:t>14</a:t>
            </a:fld>
            <a:endParaRPr lang="zh-CN" altLang="en-US"/>
          </a:p>
        </p:txBody>
      </p:sp>
    </p:spTree>
    <p:extLst>
      <p:ext uri="{BB962C8B-B14F-4D97-AF65-F5344CB8AC3E}">
        <p14:creationId xmlns:p14="http://schemas.microsoft.com/office/powerpoint/2010/main" val="2705682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27FA1D-F330-45E0-9952-DAEAD7F72DB6}" type="slidenum">
              <a:rPr lang="zh-CN" altLang="en-US" smtClean="0"/>
              <a:pPr/>
              <a:t>15</a:t>
            </a:fld>
            <a:endParaRPr lang="zh-CN" altLang="en-US"/>
          </a:p>
        </p:txBody>
      </p:sp>
    </p:spTree>
    <p:extLst>
      <p:ext uri="{BB962C8B-B14F-4D97-AF65-F5344CB8AC3E}">
        <p14:creationId xmlns:p14="http://schemas.microsoft.com/office/powerpoint/2010/main" val="126660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南大每年都有很多同学去面试 七月份夏令营的形式（参观实验室）</a:t>
            </a:r>
            <a:endParaRPr lang="en-US" altLang="zh-CN" dirty="0"/>
          </a:p>
          <a:p>
            <a:r>
              <a:rPr lang="zh-CN" altLang="en-US" dirty="0"/>
              <a:t>口语好会加分</a:t>
            </a:r>
            <a:endParaRPr lang="en-US" altLang="zh-CN" dirty="0"/>
          </a:p>
          <a:p>
            <a:r>
              <a:rPr lang="zh-CN" altLang="en-US" dirty="0"/>
              <a:t>上交只有机试面试</a:t>
            </a:r>
          </a:p>
        </p:txBody>
      </p:sp>
      <p:sp>
        <p:nvSpPr>
          <p:cNvPr id="4" name="灯片编号占位符 3"/>
          <p:cNvSpPr>
            <a:spLocks noGrp="1"/>
          </p:cNvSpPr>
          <p:nvPr>
            <p:ph type="sldNum" sz="quarter" idx="10"/>
          </p:nvPr>
        </p:nvSpPr>
        <p:spPr/>
        <p:txBody>
          <a:bodyPr/>
          <a:lstStyle/>
          <a:p>
            <a:fld id="{6327FA1D-F330-45E0-9952-DAEAD7F72DB6}" type="slidenum">
              <a:rPr lang="zh-CN" altLang="en-US" smtClean="0"/>
              <a:pPr/>
              <a:t>16</a:t>
            </a:fld>
            <a:endParaRPr lang="zh-CN" altLang="en-US"/>
          </a:p>
        </p:txBody>
      </p:sp>
    </p:spTree>
    <p:extLst>
      <p:ext uri="{BB962C8B-B14F-4D97-AF65-F5344CB8AC3E}">
        <p14:creationId xmlns:p14="http://schemas.microsoft.com/office/powerpoint/2010/main" val="320725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15D78-3B7D-4621-8D7A-59EDC7D9C3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DD91661-C4CA-46F4-9D4B-AC8F270AA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C43B0C-AABC-40A4-B158-CD65E6E456B3}"/>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5" name="页脚占位符 4">
            <a:extLst>
              <a:ext uri="{FF2B5EF4-FFF2-40B4-BE49-F238E27FC236}">
                <a16:creationId xmlns:a16="http://schemas.microsoft.com/office/drawing/2014/main" id="{9A30CEBD-BF93-4E5A-BEF5-D1D1A826D3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D0DA36-3028-4FFC-9931-E982D0403143}"/>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352132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D4AA4-1851-43C3-97A3-529B86BEE8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3BEFD4-1670-4206-B42E-0116ED6A7C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2C89C8-DCEA-47B6-AE7B-8069FF0B2D23}"/>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5" name="页脚占位符 4">
            <a:extLst>
              <a:ext uri="{FF2B5EF4-FFF2-40B4-BE49-F238E27FC236}">
                <a16:creationId xmlns:a16="http://schemas.microsoft.com/office/drawing/2014/main" id="{0540363C-AC6B-4AAC-8351-AABD4E7E22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3F1867-EB9B-43B0-91B4-62C3513A2D45}"/>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142945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6CAEA9-8612-40E3-9BD3-3AB487D5CC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0E5B3A-F982-40B6-87FD-5EB3BEE7CA0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E8EF4C-ECE1-48A0-9DC6-262C73A51F54}"/>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5" name="页脚占位符 4">
            <a:extLst>
              <a:ext uri="{FF2B5EF4-FFF2-40B4-BE49-F238E27FC236}">
                <a16:creationId xmlns:a16="http://schemas.microsoft.com/office/drawing/2014/main" id="{EFED5453-AC0C-4487-9EE8-8B7EB2CA8F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8F3DE8-BC9D-4135-820B-CED93335ACDD}"/>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305954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7A6D4-0A2A-4584-899F-DB8B93ADA1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411FF2-18D4-46EF-B896-E88C1EC0BAD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AA6293-2C3D-468D-9AB8-349B7C2520F0}"/>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5" name="页脚占位符 4">
            <a:extLst>
              <a:ext uri="{FF2B5EF4-FFF2-40B4-BE49-F238E27FC236}">
                <a16:creationId xmlns:a16="http://schemas.microsoft.com/office/drawing/2014/main" id="{47A8C2AE-4387-4D0A-9DB1-876054D54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BE8F0F-B87B-46B0-9275-3FE1549D5C86}"/>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293419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A299C-42CF-445B-86AE-3239698D2F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6B050A-6EC1-4762-AEC7-0CF1D7ED0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415A947-A238-462A-8498-E6C25FA67D94}"/>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5" name="页脚占位符 4">
            <a:extLst>
              <a:ext uri="{FF2B5EF4-FFF2-40B4-BE49-F238E27FC236}">
                <a16:creationId xmlns:a16="http://schemas.microsoft.com/office/drawing/2014/main" id="{E43EBA78-9967-463B-9272-F61F18785E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010EE-7C9E-4B91-B340-09CC82C1F2D1}"/>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12849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EAAED-E687-402B-8F2E-BBEBAF650D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E59BB0-4C33-46FA-BA1F-0A39334FE8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39603A-5C4F-4AA1-A4C5-ED1BDBF4B40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C43E2E-A5E0-48EA-B4A4-EB71185F200D}"/>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6" name="页脚占位符 5">
            <a:extLst>
              <a:ext uri="{FF2B5EF4-FFF2-40B4-BE49-F238E27FC236}">
                <a16:creationId xmlns:a16="http://schemas.microsoft.com/office/drawing/2014/main" id="{6FE6DDD4-14C9-4E37-841C-EB57B59D63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0D3A2A-7566-43AC-8806-A965541A1812}"/>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116791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AE0E8-5664-4B53-8C4A-5E71763261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F0B942-AE67-4F47-99CE-C1804CC3F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2B7F56E-A2F3-4166-B185-5C855714A38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03E889C-AE30-4579-B98C-296744E4B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BE8934B-44D3-456D-9C29-3BF8C52B0B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094F7CF-AF07-451D-B2C0-AC59D5241BAF}"/>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8" name="页脚占位符 7">
            <a:extLst>
              <a:ext uri="{FF2B5EF4-FFF2-40B4-BE49-F238E27FC236}">
                <a16:creationId xmlns:a16="http://schemas.microsoft.com/office/drawing/2014/main" id="{49C48989-A4DE-404E-9825-862C66F82E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13CDE-0261-4490-B632-077D1FFF6A36}"/>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308647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9FC3-63AA-495A-B9EE-44C774F66D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964A6D-27E1-4385-BC0F-1F1176F823D2}"/>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4" name="页脚占位符 3">
            <a:extLst>
              <a:ext uri="{FF2B5EF4-FFF2-40B4-BE49-F238E27FC236}">
                <a16:creationId xmlns:a16="http://schemas.microsoft.com/office/drawing/2014/main" id="{ED3A8B88-0977-4EA2-B601-34044CEEF8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01807B-FDB2-48DA-87C0-4AF3A9267952}"/>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348244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315D58-35B5-4CBA-9391-03E3ED0E2367}"/>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3" name="页脚占位符 2">
            <a:extLst>
              <a:ext uri="{FF2B5EF4-FFF2-40B4-BE49-F238E27FC236}">
                <a16:creationId xmlns:a16="http://schemas.microsoft.com/office/drawing/2014/main" id="{30296525-73B4-41AF-A496-262ED1E085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78D943-48AE-4CFA-8A4A-B2BBBF4A93D3}"/>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209509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39177-59C7-4376-BC3E-A8BC982826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1A44B4-F38D-4A48-8B39-A196F5F1A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4C56221-51FF-4965-A154-1A65DD76F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60CB624-AD20-4C3F-A748-C0C12F12BEFF}"/>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6" name="页脚占位符 5">
            <a:extLst>
              <a:ext uri="{FF2B5EF4-FFF2-40B4-BE49-F238E27FC236}">
                <a16:creationId xmlns:a16="http://schemas.microsoft.com/office/drawing/2014/main" id="{42812961-8927-46B3-9D30-B7788903A2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1B6AA4-D254-497D-AC7A-8431AB208E10}"/>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45298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FC049-8580-42B4-91DE-AE39185540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A080449-5B81-4D5D-A46B-F33ED8F2D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3EB398-F812-4404-9D85-75923C11B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C43D1E-93D2-4BB2-8856-F5551623634C}"/>
              </a:ext>
            </a:extLst>
          </p:cNvPr>
          <p:cNvSpPr>
            <a:spLocks noGrp="1"/>
          </p:cNvSpPr>
          <p:nvPr>
            <p:ph type="dt" sz="half" idx="10"/>
          </p:nvPr>
        </p:nvSpPr>
        <p:spPr/>
        <p:txBody>
          <a:bodyPr/>
          <a:lstStyle/>
          <a:p>
            <a:fld id="{46DF5957-D3C9-403C-AC50-ABA2E54BA8AD}" type="datetimeFigureOut">
              <a:rPr lang="zh-CN" altLang="en-US" smtClean="0"/>
              <a:t>2018/4/3</a:t>
            </a:fld>
            <a:endParaRPr lang="zh-CN" altLang="en-US"/>
          </a:p>
        </p:txBody>
      </p:sp>
      <p:sp>
        <p:nvSpPr>
          <p:cNvPr id="6" name="页脚占位符 5">
            <a:extLst>
              <a:ext uri="{FF2B5EF4-FFF2-40B4-BE49-F238E27FC236}">
                <a16:creationId xmlns:a16="http://schemas.microsoft.com/office/drawing/2014/main" id="{85EC0598-8E55-4D91-8FF8-D4AE8A34B7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096FA6-9366-44F9-9BF0-A31B0E8808DB}"/>
              </a:ext>
            </a:extLst>
          </p:cNvPr>
          <p:cNvSpPr>
            <a:spLocks noGrp="1"/>
          </p:cNvSpPr>
          <p:nvPr>
            <p:ph type="sldNum" sz="quarter" idx="12"/>
          </p:nvPr>
        </p:nvSpPr>
        <p:spPr/>
        <p:txBody>
          <a:body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256066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7224EF-FA9B-445D-879A-40F0AD8DE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8E8385-D118-4031-AD41-FED1325D2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75EB12-3A4F-4F02-B3BC-102A71855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F5957-D3C9-403C-AC50-ABA2E54BA8AD}" type="datetimeFigureOut">
              <a:rPr lang="zh-CN" altLang="en-US" smtClean="0"/>
              <a:t>2018/4/3</a:t>
            </a:fld>
            <a:endParaRPr lang="zh-CN" altLang="en-US"/>
          </a:p>
        </p:txBody>
      </p:sp>
      <p:sp>
        <p:nvSpPr>
          <p:cNvPr id="5" name="页脚占位符 4">
            <a:extLst>
              <a:ext uri="{FF2B5EF4-FFF2-40B4-BE49-F238E27FC236}">
                <a16:creationId xmlns:a16="http://schemas.microsoft.com/office/drawing/2014/main" id="{BBE417D8-A789-4523-8BFF-D7CE57E0E1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187030-D82A-4A6A-B79F-C9080CE6A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C9731-A33F-4C5F-8E7D-13869F99D8B2}" type="slidenum">
              <a:rPr lang="zh-CN" altLang="en-US" smtClean="0"/>
              <a:t>‹#›</a:t>
            </a:fld>
            <a:endParaRPr lang="zh-CN" altLang="en-US"/>
          </a:p>
        </p:txBody>
      </p:sp>
    </p:spTree>
    <p:extLst>
      <p:ext uri="{BB962C8B-B14F-4D97-AF65-F5344CB8AC3E}">
        <p14:creationId xmlns:p14="http://schemas.microsoft.com/office/powerpoint/2010/main" val="111340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1392" y="2542020"/>
            <a:ext cx="6032500" cy="830997"/>
          </a:xfrm>
          <a:prstGeom prst="rect">
            <a:avLst/>
          </a:prstGeom>
          <a:noFill/>
        </p:spPr>
        <p:txBody>
          <a:bodyPr wrap="square" rtlCol="0">
            <a:spAutoFit/>
          </a:bodyPr>
          <a:lstStyle/>
          <a:p>
            <a:r>
              <a:rPr lang="zh-CN" altLang="en-US" sz="4800" b="1" dirty="0">
                <a:latin typeface="华文细黑" panose="02010600040101010101" pitchFamily="2" charset="-122"/>
                <a:ea typeface="华文细黑" panose="02010600040101010101" pitchFamily="2" charset="-122"/>
              </a:rPr>
              <a:t>保研经验分享</a:t>
            </a:r>
            <a:endParaRPr lang="zh-CN" altLang="en-US" sz="5400" b="1" dirty="0">
              <a:latin typeface="华文细黑" panose="02010600040101010101" pitchFamily="2" charset="-122"/>
              <a:ea typeface="华文细黑" panose="02010600040101010101" pitchFamily="2" charset="-122"/>
            </a:endParaRPr>
          </a:p>
        </p:txBody>
      </p:sp>
      <p:sp>
        <p:nvSpPr>
          <p:cNvPr id="3" name="文本框 2"/>
          <p:cNvSpPr txBox="1"/>
          <p:nvPr/>
        </p:nvSpPr>
        <p:spPr>
          <a:xfrm>
            <a:off x="1434698" y="3630029"/>
            <a:ext cx="4528457" cy="1323439"/>
          </a:xfrm>
          <a:prstGeom prst="rect">
            <a:avLst/>
          </a:prstGeom>
          <a:noFill/>
        </p:spPr>
        <p:txBody>
          <a:bodyPr wrap="square" rtlCol="0">
            <a:spAutoFit/>
          </a:bodyPr>
          <a:lstStyle/>
          <a:p>
            <a:r>
              <a:rPr lang="zh-CN" altLang="en-US" sz="2000" dirty="0">
                <a:latin typeface="华文细黑" panose="02010600040101010101" pitchFamily="2" charset="-122"/>
                <a:ea typeface="华文细黑" panose="02010600040101010101" pitchFamily="2" charset="-122"/>
              </a:rPr>
              <a:t>杨阳</a:t>
            </a:r>
            <a:endParaRPr lang="en-US" altLang="zh-CN" sz="2000" dirty="0">
              <a:latin typeface="华文细黑" panose="02010600040101010101" pitchFamily="2" charset="-122"/>
              <a:ea typeface="华文细黑" panose="02010600040101010101" pitchFamily="2" charset="-122"/>
            </a:endParaRPr>
          </a:p>
          <a:p>
            <a:r>
              <a:rPr lang="en-US" altLang="zh-CN" sz="2000" dirty="0"/>
              <a:t>Computer Science and Technology</a:t>
            </a:r>
          </a:p>
          <a:p>
            <a:r>
              <a:rPr lang="en-US" altLang="zh-CN" sz="2000" dirty="0"/>
              <a:t>yyyang0324@163.com</a:t>
            </a:r>
          </a:p>
          <a:p>
            <a:r>
              <a:rPr lang="en-US" altLang="zh-CN" sz="2000" dirty="0"/>
              <a:t>393975397</a:t>
            </a:r>
          </a:p>
        </p:txBody>
      </p:sp>
    </p:spTree>
    <p:extLst>
      <p:ext uri="{BB962C8B-B14F-4D97-AF65-F5344CB8AC3E}">
        <p14:creationId xmlns:p14="http://schemas.microsoft.com/office/powerpoint/2010/main" val="193272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387074" y="119820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获奖成绩</a:t>
            </a:r>
            <a:endParaRPr lang="en-US" altLang="zh-CN" sz="2800" dirty="0">
              <a:latin typeface="华文细黑" panose="02010600040101010101" pitchFamily="2" charset="-122"/>
              <a:ea typeface="华文细黑" panose="02010600040101010101" pitchFamily="2" charset="-122"/>
            </a:endParaRPr>
          </a:p>
        </p:txBody>
      </p:sp>
      <p:sp>
        <p:nvSpPr>
          <p:cNvPr id="5" name="矩形 4"/>
          <p:cNvSpPr/>
          <p:nvPr/>
        </p:nvSpPr>
        <p:spPr>
          <a:xfrm>
            <a:off x="1405735" y="1721424"/>
            <a:ext cx="9014925" cy="369332"/>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竞赛获奖、</a:t>
            </a:r>
            <a:r>
              <a:rPr lang="zh-CN" altLang="en-US" b="1" dirty="0">
                <a:solidFill>
                  <a:srgbClr val="FF0000"/>
                </a:solidFill>
                <a:latin typeface="华文细黑" panose="02010600040101010101" pitchFamily="2" charset="-122"/>
                <a:ea typeface="华文细黑" panose="02010600040101010101" pitchFamily="2" charset="-122"/>
              </a:rPr>
              <a:t>论文发表</a:t>
            </a:r>
            <a:r>
              <a:rPr lang="zh-CN" altLang="en-US" dirty="0">
                <a:latin typeface="华文细黑" panose="02010600040101010101" pitchFamily="2" charset="-122"/>
                <a:ea typeface="华文细黑" panose="02010600040101010101" pitchFamily="2" charset="-122"/>
              </a:rPr>
              <a:t>、专利、荣誉称号加分</a:t>
            </a:r>
          </a:p>
        </p:txBody>
      </p:sp>
      <p:graphicFrame>
        <p:nvGraphicFramePr>
          <p:cNvPr id="6" name="表格 5">
            <a:extLst>
              <a:ext uri="{FF2B5EF4-FFF2-40B4-BE49-F238E27FC236}">
                <a16:creationId xmlns:a16="http://schemas.microsoft.com/office/drawing/2014/main" id="{1039B9C4-A3C9-4E35-BCD0-CABB850FD42C}"/>
              </a:ext>
            </a:extLst>
          </p:cNvPr>
          <p:cNvGraphicFramePr>
            <a:graphicFrameLocks noGrp="1"/>
          </p:cNvGraphicFramePr>
          <p:nvPr>
            <p:extLst>
              <p:ext uri="{D42A27DB-BD31-4B8C-83A1-F6EECF244321}">
                <p14:modId xmlns:p14="http://schemas.microsoft.com/office/powerpoint/2010/main" val="2055892827"/>
              </p:ext>
            </p:extLst>
          </p:nvPr>
        </p:nvGraphicFramePr>
        <p:xfrm>
          <a:off x="1405735" y="2306259"/>
          <a:ext cx="6305139" cy="3828291"/>
        </p:xfrm>
        <a:graphic>
          <a:graphicData uri="http://schemas.openxmlformats.org/drawingml/2006/table">
            <a:tbl>
              <a:tblPr firstRow="1" firstCol="1" bandRow="1"/>
              <a:tblGrid>
                <a:gridCol w="535445">
                  <a:extLst>
                    <a:ext uri="{9D8B030D-6E8A-4147-A177-3AD203B41FA5}">
                      <a16:colId xmlns:a16="http://schemas.microsoft.com/office/drawing/2014/main" val="524775439"/>
                    </a:ext>
                  </a:extLst>
                </a:gridCol>
                <a:gridCol w="786776">
                  <a:extLst>
                    <a:ext uri="{9D8B030D-6E8A-4147-A177-3AD203B41FA5}">
                      <a16:colId xmlns:a16="http://schemas.microsoft.com/office/drawing/2014/main" val="4272695211"/>
                    </a:ext>
                  </a:extLst>
                </a:gridCol>
                <a:gridCol w="3147106">
                  <a:extLst>
                    <a:ext uri="{9D8B030D-6E8A-4147-A177-3AD203B41FA5}">
                      <a16:colId xmlns:a16="http://schemas.microsoft.com/office/drawing/2014/main" val="82525867"/>
                    </a:ext>
                  </a:extLst>
                </a:gridCol>
                <a:gridCol w="1835812">
                  <a:extLst>
                    <a:ext uri="{9D8B030D-6E8A-4147-A177-3AD203B41FA5}">
                      <a16:colId xmlns:a16="http://schemas.microsoft.com/office/drawing/2014/main" val="1947318009"/>
                    </a:ext>
                  </a:extLst>
                </a:gridCol>
              </a:tblGrid>
              <a:tr h="284378">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分值</a:t>
                      </a: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r>
                        <a:rPr lang="zh-CN" sz="1200" kern="100">
                          <a:effectLst/>
                          <a:latin typeface="Calibri" panose="020F0502020204030204" pitchFamily="34" charset="0"/>
                          <a:ea typeface="宋体" panose="02010600030101010101" pitchFamily="2" charset="-122"/>
                          <a:cs typeface="Times New Roman" panose="02020603050405020304" pitchFamily="18" charset="0"/>
                        </a:rPr>
                        <a:t>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530251"/>
                  </a:ext>
                </a:extLst>
              </a:tr>
              <a:tr h="519415">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A</a:t>
                      </a:r>
                      <a:r>
                        <a:rPr lang="zh-CN" sz="1200" kern="100">
                          <a:effectLst/>
                          <a:latin typeface="Calibri" panose="020F0502020204030204" pitchFamily="34" charset="0"/>
                          <a:ea typeface="宋体" panose="02010600030101010101" pitchFamily="2" charset="-122"/>
                          <a:cs typeface="Times New Roman" panose="02020603050405020304" pitchFamily="18" charset="0"/>
                        </a:rPr>
                        <a:t>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150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被</a:t>
                      </a:r>
                      <a:r>
                        <a:rPr lang="en-US" sz="1200" kern="100">
                          <a:effectLst/>
                          <a:latin typeface="Calibri" panose="020F0502020204030204" pitchFamily="34" charset="0"/>
                          <a:ea typeface="宋体" panose="02010600030101010101" pitchFamily="2" charset="-122"/>
                          <a:cs typeface="Times New Roman" panose="02020603050405020304" pitchFamily="18" charset="0"/>
                        </a:rPr>
                        <a:t>SCI</a:t>
                      </a:r>
                      <a:r>
                        <a:rPr lang="zh-CN" sz="1200" kern="100">
                          <a:effectLst/>
                          <a:latin typeface="Calibri" panose="020F0502020204030204" pitchFamily="34" charset="0"/>
                          <a:ea typeface="宋体" panose="02010600030101010101" pitchFamily="2" charset="-122"/>
                          <a:cs typeface="Times New Roman" panose="02020603050405020304" pitchFamily="18" charset="0"/>
                        </a:rPr>
                        <a:t>收录的论文</a:t>
                      </a:r>
                      <a:r>
                        <a:rPr lang="zh-CN" sz="1050" kern="100">
                          <a:effectLst/>
                          <a:latin typeface="Calibri" panose="020F0502020204030204" pitchFamily="34" charset="0"/>
                          <a:ea typeface="宋体" panose="02010600030101010101" pitchFamily="2" charset="-122"/>
                          <a:cs typeface="Times New Roman" panose="02020603050405020304" pitchFamily="18" charset="0"/>
                        </a:rPr>
                        <a:t>（需要出具收录证明）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．仅计学生为第一作者且作者单位署名“计算机科学与工程学院”。</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．不同档次同一篇论文以最高分计。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类和</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类同档次论文累计计分。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类和</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D</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类同档次论文最多限计</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580602"/>
                  </a:ext>
                </a:extLst>
              </a:tr>
              <a:tr h="926402">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B</a:t>
                      </a:r>
                      <a:r>
                        <a:rPr lang="zh-CN" sz="1200" kern="100">
                          <a:effectLst/>
                          <a:latin typeface="Calibri" panose="020F0502020204030204" pitchFamily="34" charset="0"/>
                          <a:ea typeface="宋体" panose="02010600030101010101" pitchFamily="2" charset="-122"/>
                          <a:cs typeface="Times New Roman" panose="02020603050405020304" pitchFamily="18" charset="0"/>
                        </a:rPr>
                        <a:t>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中国科学</a:t>
                      </a:r>
                      <a:r>
                        <a:rPr lang="zh-CN" sz="1050" kern="100">
                          <a:effectLst/>
                          <a:latin typeface="宋体" panose="02010600030101010101" pitchFamily="2" charset="-122"/>
                          <a:ea typeface="仿宋_GB2312"/>
                          <a:cs typeface="Times New Roman" panose="02020603050405020304" pitchFamily="18" charset="0"/>
                        </a:rPr>
                        <a:t>（</a:t>
                      </a:r>
                      <a:r>
                        <a:rPr lang="en-US" sz="1050" kern="100">
                          <a:effectLst/>
                          <a:latin typeface="宋体" panose="02010600030101010101" pitchFamily="2" charset="-122"/>
                          <a:ea typeface="仿宋_GB2312"/>
                          <a:cs typeface="Times New Roman" panose="02020603050405020304" pitchFamily="18" charset="0"/>
                        </a:rPr>
                        <a:t>E</a:t>
                      </a:r>
                      <a:r>
                        <a:rPr lang="zh-CN" sz="1050" kern="100">
                          <a:effectLst/>
                          <a:latin typeface="宋体" panose="02010600030101010101" pitchFamily="2" charset="-122"/>
                          <a:ea typeface="仿宋_GB2312"/>
                          <a:cs typeface="Times New Roman" panose="02020603050405020304" pitchFamily="18" charset="0"/>
                        </a:rPr>
                        <a:t>辑）</a:t>
                      </a:r>
                      <a:r>
                        <a:rPr lang="zh-CN" sz="1200" kern="100">
                          <a:effectLst/>
                          <a:latin typeface="Calibri" panose="020F0502020204030204" pitchFamily="34" charset="0"/>
                          <a:ea typeface="宋体" panose="02010600030101010101" pitchFamily="2" charset="-122"/>
                          <a:cs typeface="Times New Roman" panose="02020603050405020304" pitchFamily="18" charset="0"/>
                        </a:rPr>
                        <a:t>、科学通报和国内一级学报（计算机学报、软件学报、计算机研究与发展）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97230357"/>
                  </a:ext>
                </a:extLst>
              </a:tr>
              <a:tr h="569796">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C</a:t>
                      </a:r>
                      <a:r>
                        <a:rPr lang="zh-CN" sz="1200" kern="100">
                          <a:effectLst/>
                          <a:latin typeface="Calibri" panose="020F0502020204030204" pitchFamily="34" charset="0"/>
                          <a:ea typeface="宋体" panose="02010600030101010101" pitchFamily="2" charset="-122"/>
                          <a:cs typeface="Times New Roman" panose="02020603050405020304" pitchFamily="18" charset="0"/>
                        </a:rPr>
                        <a:t>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被</a:t>
                      </a:r>
                      <a:r>
                        <a:rPr lang="en-US" sz="1200" kern="100">
                          <a:effectLst/>
                          <a:latin typeface="Calibri" panose="020F0502020204030204" pitchFamily="34" charset="0"/>
                          <a:ea typeface="宋体" panose="02010600030101010101" pitchFamily="2" charset="-122"/>
                          <a:cs typeface="Times New Roman" panose="02020603050405020304" pitchFamily="18" charset="0"/>
                        </a:rPr>
                        <a:t>EI</a:t>
                      </a:r>
                      <a:r>
                        <a:rPr lang="zh-CN" sz="1200" kern="100">
                          <a:effectLst/>
                          <a:latin typeface="Calibri" panose="020F0502020204030204" pitchFamily="34" charset="0"/>
                          <a:ea typeface="宋体" panose="02010600030101010101" pitchFamily="2" charset="-122"/>
                          <a:cs typeface="Times New Roman" panose="02020603050405020304" pitchFamily="18" charset="0"/>
                        </a:rPr>
                        <a:t>、</a:t>
                      </a:r>
                      <a:r>
                        <a:rPr lang="en-US" sz="1200" kern="100">
                          <a:effectLst/>
                          <a:latin typeface="Calibri" panose="020F0502020204030204" pitchFamily="34" charset="0"/>
                          <a:ea typeface="宋体" panose="02010600030101010101" pitchFamily="2" charset="-122"/>
                          <a:cs typeface="Times New Roman" panose="02020603050405020304" pitchFamily="18" charset="0"/>
                        </a:rPr>
                        <a:t>ISTP</a:t>
                      </a:r>
                      <a:r>
                        <a:rPr lang="zh-CN" sz="1200" kern="100">
                          <a:effectLst/>
                          <a:latin typeface="Calibri" panose="020F0502020204030204" pitchFamily="34" charset="0"/>
                          <a:ea typeface="宋体" panose="02010600030101010101" pitchFamily="2" charset="-122"/>
                          <a:cs typeface="Times New Roman" panose="02020603050405020304" pitchFamily="18" charset="0"/>
                        </a:rPr>
                        <a:t>收录的论文</a:t>
                      </a:r>
                      <a:r>
                        <a:rPr lang="zh-CN" sz="1050" kern="100">
                          <a:effectLst/>
                          <a:latin typeface="Calibri" panose="020F0502020204030204" pitchFamily="34" charset="0"/>
                          <a:ea typeface="宋体" panose="02010600030101010101" pitchFamily="2" charset="-122"/>
                          <a:cs typeface="Times New Roman" panose="02020603050405020304" pitchFamily="18" charset="0"/>
                        </a:rPr>
                        <a:t>（需要出具收录证明）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407180831"/>
                  </a:ext>
                </a:extLst>
              </a:tr>
              <a:tr h="1528300">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D</a:t>
                      </a:r>
                      <a:r>
                        <a:rPr lang="zh-CN" sz="1200" kern="100">
                          <a:effectLst/>
                          <a:latin typeface="Calibri" panose="020F0502020204030204" pitchFamily="34" charset="0"/>
                          <a:ea typeface="宋体" panose="02010600030101010101" pitchFamily="2" charset="-122"/>
                          <a:cs typeface="Times New Roman" panose="02020603050405020304" pitchFamily="18" charset="0"/>
                        </a:rPr>
                        <a:t>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第一类核心期刊（</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计算机科学、小型微型计算机系统、模式识别与人工智能、计算机应用与软件、计算机辅助设计和图形学学报</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）论文、</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33</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所全国重点大学学报</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（正刊）</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论文、国内外</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ACM</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IEEE</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会议论文。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584623933"/>
                  </a:ext>
                </a:extLst>
              </a:tr>
            </a:tbl>
          </a:graphicData>
        </a:graphic>
      </p:graphicFrame>
    </p:spTree>
    <p:extLst>
      <p:ext uri="{BB962C8B-B14F-4D97-AF65-F5344CB8AC3E}">
        <p14:creationId xmlns:p14="http://schemas.microsoft.com/office/powerpoint/2010/main" val="108866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387074" y="119820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获奖成绩</a:t>
            </a:r>
            <a:endParaRPr lang="en-US" altLang="zh-CN" sz="2800" dirty="0">
              <a:latin typeface="华文细黑" panose="02010600040101010101" pitchFamily="2" charset="-122"/>
              <a:ea typeface="华文细黑" panose="02010600040101010101" pitchFamily="2" charset="-122"/>
            </a:endParaRPr>
          </a:p>
        </p:txBody>
      </p:sp>
      <p:sp>
        <p:nvSpPr>
          <p:cNvPr id="5" name="矩形 4"/>
          <p:cNvSpPr/>
          <p:nvPr/>
        </p:nvSpPr>
        <p:spPr>
          <a:xfrm>
            <a:off x="1405735" y="1721424"/>
            <a:ext cx="9014925" cy="369332"/>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竞赛获奖、论文发表、</a:t>
            </a:r>
            <a:r>
              <a:rPr lang="zh-CN" altLang="en-US" b="1" dirty="0">
                <a:solidFill>
                  <a:srgbClr val="FF0000"/>
                </a:solidFill>
                <a:latin typeface="华文细黑" panose="02010600040101010101" pitchFamily="2" charset="-122"/>
                <a:ea typeface="华文细黑" panose="02010600040101010101" pitchFamily="2" charset="-122"/>
              </a:rPr>
              <a:t>专利</a:t>
            </a:r>
            <a:r>
              <a:rPr lang="zh-CN" altLang="en-US" dirty="0">
                <a:latin typeface="华文细黑" panose="02010600040101010101" pitchFamily="2" charset="-122"/>
                <a:ea typeface="华文细黑" panose="02010600040101010101" pitchFamily="2" charset="-122"/>
              </a:rPr>
              <a:t>、荣誉称号加分</a:t>
            </a:r>
          </a:p>
        </p:txBody>
      </p:sp>
      <p:graphicFrame>
        <p:nvGraphicFramePr>
          <p:cNvPr id="6" name="表格 5">
            <a:extLst>
              <a:ext uri="{FF2B5EF4-FFF2-40B4-BE49-F238E27FC236}">
                <a16:creationId xmlns:a16="http://schemas.microsoft.com/office/drawing/2014/main" id="{638C1F80-BAFD-4F3E-8445-4334150FEA44}"/>
              </a:ext>
            </a:extLst>
          </p:cNvPr>
          <p:cNvGraphicFramePr>
            <a:graphicFrameLocks noGrp="1"/>
          </p:cNvGraphicFramePr>
          <p:nvPr>
            <p:extLst>
              <p:ext uri="{D42A27DB-BD31-4B8C-83A1-F6EECF244321}">
                <p14:modId xmlns:p14="http://schemas.microsoft.com/office/powerpoint/2010/main" val="3776238661"/>
              </p:ext>
            </p:extLst>
          </p:nvPr>
        </p:nvGraphicFramePr>
        <p:xfrm>
          <a:off x="1405735" y="2658331"/>
          <a:ext cx="6530383" cy="2277594"/>
        </p:xfrm>
        <a:graphic>
          <a:graphicData uri="http://schemas.openxmlformats.org/drawingml/2006/table">
            <a:tbl>
              <a:tblPr firstRow="1" firstCol="1" bandRow="1"/>
              <a:tblGrid>
                <a:gridCol w="2646828">
                  <a:extLst>
                    <a:ext uri="{9D8B030D-6E8A-4147-A177-3AD203B41FA5}">
                      <a16:colId xmlns:a16="http://schemas.microsoft.com/office/drawing/2014/main" val="4280787545"/>
                    </a:ext>
                  </a:extLst>
                </a:gridCol>
                <a:gridCol w="832190">
                  <a:extLst>
                    <a:ext uri="{9D8B030D-6E8A-4147-A177-3AD203B41FA5}">
                      <a16:colId xmlns:a16="http://schemas.microsoft.com/office/drawing/2014/main" val="2071018966"/>
                    </a:ext>
                  </a:extLst>
                </a:gridCol>
                <a:gridCol w="3051365">
                  <a:extLst>
                    <a:ext uri="{9D8B030D-6E8A-4147-A177-3AD203B41FA5}">
                      <a16:colId xmlns:a16="http://schemas.microsoft.com/office/drawing/2014/main" val="3280381215"/>
                    </a:ext>
                  </a:extLst>
                </a:gridCol>
              </a:tblGrid>
              <a:tr h="447016">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分值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239231"/>
                  </a:ext>
                </a:extLst>
              </a:tr>
              <a:tr h="473063">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取得授权发明专利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权重系数比例为：独立</a:t>
                      </a:r>
                      <a:r>
                        <a:rPr lang="en-US" sz="1200" kern="100">
                          <a:effectLst/>
                          <a:latin typeface="Calibri" panose="020F0502020204030204" pitchFamily="34" charset="0"/>
                          <a:ea typeface="宋体" panose="02010600030101010101" pitchFamily="2" charset="-122"/>
                          <a:cs typeface="Times New Roman" panose="02020603050405020304" pitchFamily="18" charset="0"/>
                        </a:rPr>
                        <a:t>100%</a:t>
                      </a:r>
                      <a:r>
                        <a:rPr lang="zh-CN" sz="1200" kern="100">
                          <a:effectLst/>
                          <a:latin typeface="Calibri" panose="020F0502020204030204" pitchFamily="34" charset="0"/>
                          <a:ea typeface="宋体" panose="02010600030101010101" pitchFamily="2" charset="-122"/>
                          <a:cs typeface="Times New Roman" panose="02020603050405020304" pitchFamily="18" charset="0"/>
                        </a:rPr>
                        <a:t>；二人合作系数分别为</a:t>
                      </a:r>
                      <a:r>
                        <a:rPr lang="en-US" sz="1200" kern="100">
                          <a:effectLst/>
                          <a:latin typeface="Calibri" panose="020F0502020204030204" pitchFamily="34" charset="0"/>
                          <a:ea typeface="宋体" panose="02010600030101010101" pitchFamily="2" charset="-122"/>
                          <a:cs typeface="Times New Roman" panose="02020603050405020304" pitchFamily="18" charset="0"/>
                        </a:rPr>
                        <a:t>70%</a:t>
                      </a:r>
                      <a:r>
                        <a:rPr lang="zh-CN" sz="1200" kern="100">
                          <a:effectLst/>
                          <a:latin typeface="Calibri" panose="020F0502020204030204" pitchFamily="34" charset="0"/>
                          <a:ea typeface="宋体" panose="02010600030101010101" pitchFamily="2" charset="-122"/>
                          <a:cs typeface="Times New Roman" panose="02020603050405020304" pitchFamily="18" charset="0"/>
                        </a:rPr>
                        <a:t>和</a:t>
                      </a:r>
                      <a:r>
                        <a:rPr lang="en-US" sz="1200" kern="100">
                          <a:effectLst/>
                          <a:latin typeface="Calibri" panose="020F0502020204030204" pitchFamily="34" charset="0"/>
                          <a:ea typeface="宋体" panose="02010600030101010101" pitchFamily="2" charset="-122"/>
                          <a:cs typeface="Times New Roman" panose="02020603050405020304" pitchFamily="18" charset="0"/>
                        </a:rPr>
                        <a:t>30%</a:t>
                      </a:r>
                      <a:r>
                        <a:rPr lang="zh-CN" sz="1200" kern="100">
                          <a:effectLst/>
                          <a:latin typeface="Calibri" panose="020F0502020204030204" pitchFamily="34" charset="0"/>
                          <a:ea typeface="宋体" panose="02010600030101010101" pitchFamily="2" charset="-122"/>
                          <a:cs typeface="Times New Roman" panose="02020603050405020304" pitchFamily="18" charset="0"/>
                        </a:rPr>
                        <a:t>；三人合作系数分别为</a:t>
                      </a:r>
                      <a:r>
                        <a:rPr lang="en-US" sz="1200" kern="100">
                          <a:effectLst/>
                          <a:latin typeface="Calibri" panose="020F0502020204030204" pitchFamily="34" charset="0"/>
                          <a:ea typeface="宋体" panose="02010600030101010101" pitchFamily="2" charset="-122"/>
                          <a:cs typeface="Times New Roman" panose="02020603050405020304" pitchFamily="18" charset="0"/>
                        </a:rPr>
                        <a:t>60%</a:t>
                      </a:r>
                      <a:r>
                        <a:rPr lang="zh-CN" sz="1200" kern="100">
                          <a:effectLst/>
                          <a:latin typeface="Calibri" panose="020F0502020204030204" pitchFamily="34" charset="0"/>
                          <a:ea typeface="宋体" panose="02010600030101010101" pitchFamily="2" charset="-122"/>
                          <a:cs typeface="Times New Roman" panose="02020603050405020304" pitchFamily="18" charset="0"/>
                        </a:rPr>
                        <a:t>、</a:t>
                      </a:r>
                      <a:r>
                        <a:rPr lang="en-US" sz="1200" kern="100">
                          <a:effectLst/>
                          <a:latin typeface="Calibri" panose="020F0502020204030204" pitchFamily="34" charset="0"/>
                          <a:ea typeface="宋体" panose="02010600030101010101" pitchFamily="2" charset="-122"/>
                          <a:cs typeface="Times New Roman" panose="02020603050405020304" pitchFamily="18" charset="0"/>
                        </a:rPr>
                        <a:t>25%</a:t>
                      </a:r>
                      <a:r>
                        <a:rPr lang="zh-CN" sz="1200" kern="100">
                          <a:effectLst/>
                          <a:latin typeface="Calibri" panose="020F0502020204030204" pitchFamily="34" charset="0"/>
                          <a:ea typeface="宋体" panose="02010600030101010101" pitchFamily="2" charset="-122"/>
                          <a:cs typeface="Times New Roman" panose="02020603050405020304" pitchFamily="18" charset="0"/>
                        </a:rPr>
                        <a:t>和</a:t>
                      </a:r>
                      <a:r>
                        <a:rPr lang="en-US" sz="1200" kern="100">
                          <a:effectLst/>
                          <a:latin typeface="Calibri" panose="020F0502020204030204" pitchFamily="34" charset="0"/>
                          <a:ea typeface="宋体" panose="02010600030101010101" pitchFamily="2" charset="-122"/>
                          <a:cs typeface="Times New Roman" panose="02020603050405020304" pitchFamily="18" charset="0"/>
                        </a:rPr>
                        <a:t>15%</a:t>
                      </a:r>
                      <a:r>
                        <a:rPr lang="zh-CN" sz="1200" kern="100">
                          <a:effectLst/>
                          <a:latin typeface="Calibri" panose="020F0502020204030204" pitchFamily="34" charset="0"/>
                          <a:ea typeface="宋体" panose="02010600030101010101" pitchFamily="2" charset="-122"/>
                          <a:cs typeface="Times New Roman" panose="02020603050405020304" pitchFamily="18" charset="0"/>
                        </a:rPr>
                        <a:t>。第四及以后作者不计分。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第</a:t>
                      </a:r>
                      <a:r>
                        <a:rPr lang="en-US" sz="1200" kern="100">
                          <a:effectLst/>
                          <a:latin typeface="Calibri" panose="020F0502020204030204" pitchFamily="34" charset="0"/>
                          <a:ea typeface="宋体" panose="02010600030101010101" pitchFamily="2" charset="-122"/>
                          <a:cs typeface="Times New Roman" panose="02020603050405020304" pitchFamily="18" charset="0"/>
                        </a:rPr>
                        <a:t>3</a:t>
                      </a:r>
                      <a:r>
                        <a:rPr lang="zh-CN" sz="1200" kern="100">
                          <a:effectLst/>
                          <a:latin typeface="Calibri" panose="020F0502020204030204" pitchFamily="34" charset="0"/>
                          <a:ea typeface="宋体" panose="02010600030101010101" pitchFamily="2" charset="-122"/>
                          <a:cs typeface="Times New Roman" panose="02020603050405020304" pitchFamily="18" charset="0"/>
                        </a:rPr>
                        <a:t>）类共计最多累计</a:t>
                      </a:r>
                      <a:r>
                        <a:rPr lang="en-US" sz="1200" kern="100">
                          <a:effectLst/>
                          <a:latin typeface="Calibri" panose="020F0502020204030204" pitchFamily="34" charset="0"/>
                          <a:ea typeface="宋体" panose="02010600030101010101" pitchFamily="2" charset="-122"/>
                          <a:cs typeface="Times New Roman" panose="02020603050405020304" pitchFamily="18" charset="0"/>
                        </a:rPr>
                        <a:t>2</a:t>
                      </a:r>
                      <a:r>
                        <a:rPr lang="zh-CN" sz="1200" kern="100">
                          <a:effectLst/>
                          <a:latin typeface="Calibri" panose="020F0502020204030204" pitchFamily="34" charset="0"/>
                          <a:ea typeface="宋体" panose="02010600030101010101" pitchFamily="2" charset="-122"/>
                          <a:cs typeface="Times New Roman" panose="02020603050405020304" pitchFamily="18" charset="0"/>
                        </a:rPr>
                        <a:t>项计分。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813026"/>
                  </a:ext>
                </a:extLst>
              </a:tr>
              <a:tr h="45250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取得授权新型专利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285887739"/>
                  </a:ext>
                </a:extLst>
              </a:tr>
              <a:tr h="45250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申请并公示专利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extLst>
                  <a:ext uri="{0D108BD9-81ED-4DB2-BD59-A6C34878D82A}">
                    <a16:rowId xmlns:a16="http://schemas.microsoft.com/office/drawing/2014/main" val="1930759890"/>
                  </a:ext>
                </a:extLst>
              </a:tr>
              <a:tr h="45250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软件著作权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66726165"/>
                  </a:ext>
                </a:extLst>
              </a:tr>
            </a:tbl>
          </a:graphicData>
        </a:graphic>
      </p:graphicFrame>
    </p:spTree>
    <p:extLst>
      <p:ext uri="{BB962C8B-B14F-4D97-AF65-F5344CB8AC3E}">
        <p14:creationId xmlns:p14="http://schemas.microsoft.com/office/powerpoint/2010/main" val="359122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387074" y="119820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获奖成绩</a:t>
            </a:r>
            <a:endParaRPr lang="en-US" altLang="zh-CN" sz="2800" dirty="0">
              <a:latin typeface="华文细黑" panose="02010600040101010101" pitchFamily="2" charset="-122"/>
              <a:ea typeface="华文细黑" panose="02010600040101010101" pitchFamily="2" charset="-122"/>
            </a:endParaRPr>
          </a:p>
        </p:txBody>
      </p:sp>
      <p:sp>
        <p:nvSpPr>
          <p:cNvPr id="5" name="矩形 4"/>
          <p:cNvSpPr/>
          <p:nvPr/>
        </p:nvSpPr>
        <p:spPr>
          <a:xfrm>
            <a:off x="1405735" y="1721424"/>
            <a:ext cx="9014925" cy="369332"/>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竞赛获奖、论文发表、专利、</a:t>
            </a:r>
            <a:r>
              <a:rPr lang="zh-CN" altLang="en-US" b="1" dirty="0">
                <a:solidFill>
                  <a:srgbClr val="FF0000"/>
                </a:solidFill>
                <a:latin typeface="华文细黑" panose="02010600040101010101" pitchFamily="2" charset="-122"/>
                <a:ea typeface="华文细黑" panose="02010600040101010101" pitchFamily="2" charset="-122"/>
              </a:rPr>
              <a:t>荣誉称号加分</a:t>
            </a:r>
          </a:p>
        </p:txBody>
      </p:sp>
      <p:graphicFrame>
        <p:nvGraphicFramePr>
          <p:cNvPr id="6" name="表格 5">
            <a:extLst>
              <a:ext uri="{FF2B5EF4-FFF2-40B4-BE49-F238E27FC236}">
                <a16:creationId xmlns:a16="http://schemas.microsoft.com/office/drawing/2014/main" id="{5FED3FEA-F54B-4726-A1E9-E802AE9442A1}"/>
              </a:ext>
            </a:extLst>
          </p:cNvPr>
          <p:cNvGraphicFramePr>
            <a:graphicFrameLocks noGrp="1"/>
          </p:cNvGraphicFramePr>
          <p:nvPr>
            <p:extLst>
              <p:ext uri="{D42A27DB-BD31-4B8C-83A1-F6EECF244321}">
                <p14:modId xmlns:p14="http://schemas.microsoft.com/office/powerpoint/2010/main" val="1546961207"/>
              </p:ext>
            </p:extLst>
          </p:nvPr>
        </p:nvGraphicFramePr>
        <p:xfrm>
          <a:off x="1405735" y="2440925"/>
          <a:ext cx="6475793" cy="3515375"/>
        </p:xfrm>
        <a:graphic>
          <a:graphicData uri="http://schemas.openxmlformats.org/drawingml/2006/table">
            <a:tbl>
              <a:tblPr firstRow="1" firstCol="1" bandRow="1"/>
              <a:tblGrid>
                <a:gridCol w="3910691">
                  <a:extLst>
                    <a:ext uri="{9D8B030D-6E8A-4147-A177-3AD203B41FA5}">
                      <a16:colId xmlns:a16="http://schemas.microsoft.com/office/drawing/2014/main" val="2600342522"/>
                    </a:ext>
                  </a:extLst>
                </a:gridCol>
                <a:gridCol w="758757">
                  <a:extLst>
                    <a:ext uri="{9D8B030D-6E8A-4147-A177-3AD203B41FA5}">
                      <a16:colId xmlns:a16="http://schemas.microsoft.com/office/drawing/2014/main" val="3103780122"/>
                    </a:ext>
                  </a:extLst>
                </a:gridCol>
                <a:gridCol w="1806345">
                  <a:extLst>
                    <a:ext uri="{9D8B030D-6E8A-4147-A177-3AD203B41FA5}">
                      <a16:colId xmlns:a16="http://schemas.microsoft.com/office/drawing/2014/main" val="412288491"/>
                    </a:ext>
                  </a:extLst>
                </a:gridCol>
              </a:tblGrid>
              <a:tr h="3410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分值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304634"/>
                  </a:ext>
                </a:extLst>
              </a:tr>
              <a:tr h="360949">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省级以上三好学生、省级以上优秀学生干部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暂时：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各项之间不累计以最高分计。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467302"/>
                  </a:ext>
                </a:extLst>
              </a:tr>
              <a:tr h="360949">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校三好学生标兵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445199299"/>
                  </a:ext>
                </a:extLst>
              </a:tr>
              <a:tr h="345263">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校优秀学生干部、校优秀团干部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95560924"/>
                  </a:ext>
                </a:extLst>
              </a:tr>
              <a:tr h="726087">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校三好学生、校优秀团员、校学生活动积极分子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644402418"/>
                  </a:ext>
                </a:extLst>
              </a:tr>
              <a:tr h="345263">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校优秀学生会干部、校优秀学团联干部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822282642"/>
                  </a:ext>
                </a:extLst>
              </a:tr>
              <a:tr h="345263">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院优秀学生干部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149031692"/>
                  </a:ext>
                </a:extLst>
              </a:tr>
              <a:tr h="345263">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院优秀学生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732330013"/>
                  </a:ext>
                </a:extLst>
              </a:tr>
              <a:tr h="345263">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校长奖学金、国家奖学金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587261"/>
                  </a:ext>
                </a:extLst>
              </a:tr>
            </a:tbl>
          </a:graphicData>
        </a:graphic>
      </p:graphicFrame>
    </p:spTree>
    <p:extLst>
      <p:ext uri="{BB962C8B-B14F-4D97-AF65-F5344CB8AC3E}">
        <p14:creationId xmlns:p14="http://schemas.microsoft.com/office/powerpoint/2010/main" val="54431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248748" y="277875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获奖成绩</a:t>
            </a:r>
            <a:endParaRPr lang="en-US" altLang="zh-CN" sz="2800" dirty="0">
              <a:latin typeface="华文细黑" panose="02010600040101010101" pitchFamily="2" charset="-122"/>
              <a:ea typeface="华文细黑" panose="02010600040101010101" pitchFamily="2" charset="-122"/>
            </a:endParaRPr>
          </a:p>
        </p:txBody>
      </p:sp>
      <p:sp>
        <p:nvSpPr>
          <p:cNvPr id="9" name="文本框 8"/>
          <p:cNvSpPr txBox="1"/>
          <p:nvPr/>
        </p:nvSpPr>
        <p:spPr>
          <a:xfrm>
            <a:off x="1248748" y="1786245"/>
            <a:ext cx="10515599" cy="830997"/>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总成绩 </a:t>
            </a:r>
            <a:r>
              <a:rPr lang="en-US" altLang="zh-CN"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课程成绩*</a:t>
            </a:r>
            <a:r>
              <a:rPr lang="en-US" altLang="zh-CN" sz="2400" b="1" dirty="0">
                <a:latin typeface="华文细黑" panose="02010600040101010101" pitchFamily="2" charset="-122"/>
                <a:ea typeface="华文细黑" panose="02010600040101010101" pitchFamily="2" charset="-122"/>
              </a:rPr>
              <a:t>70% +</a:t>
            </a:r>
            <a:r>
              <a:rPr lang="zh-CN" altLang="en-US" sz="2400" b="1" dirty="0">
                <a:solidFill>
                  <a:srgbClr val="0070C0"/>
                </a:solidFill>
                <a:latin typeface="华文细黑" panose="02010600040101010101" pitchFamily="2" charset="-122"/>
                <a:ea typeface="华文细黑" panose="02010600040101010101" pitchFamily="2" charset="-122"/>
              </a:rPr>
              <a:t>面试成绩*</a:t>
            </a:r>
            <a:r>
              <a:rPr lang="en-US" altLang="zh-CN" sz="2400" b="1" dirty="0">
                <a:solidFill>
                  <a:srgbClr val="0070C0"/>
                </a:solidFill>
                <a:latin typeface="华文细黑" panose="02010600040101010101" pitchFamily="2" charset="-122"/>
                <a:ea typeface="华文细黑" panose="02010600040101010101" pitchFamily="2" charset="-122"/>
              </a:rPr>
              <a:t>10% </a:t>
            </a:r>
          </a:p>
          <a:p>
            <a:r>
              <a:rPr lang="en-US" altLang="zh-CN" sz="2400" b="1" dirty="0">
                <a:solidFill>
                  <a:srgbClr val="0070C0"/>
                </a:solidFill>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a:t>
            </a:r>
            <a:r>
              <a:rPr lang="zh-CN" altLang="en-US" sz="2400" b="1" dirty="0">
                <a:solidFill>
                  <a:srgbClr val="FF0000"/>
                </a:solidFill>
                <a:latin typeface="华文细黑" panose="02010600040101010101" pitchFamily="2" charset="-122"/>
                <a:ea typeface="华文细黑" panose="02010600040101010101" pitchFamily="2" charset="-122"/>
              </a:rPr>
              <a:t>机试成绩</a:t>
            </a:r>
            <a:r>
              <a:rPr lang="en-US" altLang="zh-CN" sz="2400" b="1" dirty="0">
                <a:solidFill>
                  <a:srgbClr val="FF0000"/>
                </a:solidFill>
                <a:latin typeface="华文细黑" panose="02010600040101010101" pitchFamily="2" charset="-122"/>
                <a:ea typeface="华文细黑" panose="02010600040101010101" pitchFamily="2" charset="-122"/>
              </a:rPr>
              <a:t>*10% +</a:t>
            </a:r>
            <a:r>
              <a:rPr lang="zh-CN" altLang="en-US" sz="2400" b="1" dirty="0">
                <a:solidFill>
                  <a:srgbClr val="FF0000"/>
                </a:solidFill>
                <a:latin typeface="华文细黑" panose="02010600040101010101" pitchFamily="2" charset="-122"/>
                <a:ea typeface="华文细黑" panose="02010600040101010101" pitchFamily="2" charset="-122"/>
              </a:rPr>
              <a:t>获奖成绩</a:t>
            </a:r>
            <a:r>
              <a:rPr lang="en-US" altLang="zh-CN" sz="2400" b="1" dirty="0">
                <a:solidFill>
                  <a:srgbClr val="FF0000"/>
                </a:solidFill>
                <a:latin typeface="华文细黑" panose="02010600040101010101" pitchFamily="2" charset="-122"/>
                <a:ea typeface="华文细黑" panose="02010600040101010101" pitchFamily="2" charset="-122"/>
              </a:rPr>
              <a:t>*10%</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5" name="矩形 4"/>
          <p:cNvSpPr/>
          <p:nvPr/>
        </p:nvSpPr>
        <p:spPr>
          <a:xfrm>
            <a:off x="1267409" y="3301974"/>
            <a:ext cx="9014925" cy="369332"/>
          </a:xfrm>
          <a:prstGeom prst="rect">
            <a:avLst/>
          </a:prstGeom>
        </p:spPr>
        <p:txBody>
          <a:bodyPr wrap="square">
            <a:spAutoFit/>
          </a:bodyPr>
          <a:lstStyle/>
          <a:p>
            <a:r>
              <a:rPr lang="zh-CN" altLang="en-US" b="1" dirty="0">
                <a:solidFill>
                  <a:srgbClr val="FF0000"/>
                </a:solidFill>
                <a:latin typeface="华文细黑" panose="02010600040101010101" pitchFamily="2" charset="-122"/>
                <a:ea typeface="华文细黑" panose="02010600040101010101" pitchFamily="2" charset="-122"/>
              </a:rPr>
              <a:t>竞赛获奖</a:t>
            </a:r>
            <a:r>
              <a:rPr lang="zh-CN" altLang="en-US" dirty="0">
                <a:latin typeface="华文细黑" panose="02010600040101010101" pitchFamily="2" charset="-122"/>
                <a:ea typeface="华文细黑" panose="02010600040101010101" pitchFamily="2" charset="-122"/>
              </a:rPr>
              <a:t>、论文发表、专利、荣誉称号加分</a:t>
            </a:r>
          </a:p>
        </p:txBody>
      </p:sp>
      <p:sp>
        <p:nvSpPr>
          <p:cNvPr id="18" name="文本框 17"/>
          <p:cNvSpPr txBox="1"/>
          <p:nvPr/>
        </p:nvSpPr>
        <p:spPr>
          <a:xfrm>
            <a:off x="1267409" y="4496537"/>
            <a:ext cx="10515599" cy="461665"/>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最大差距</a:t>
            </a:r>
            <a:r>
              <a:rPr lang="en-US" altLang="zh-CN" sz="2400" b="1" dirty="0">
                <a:latin typeface="华文细黑" panose="02010600040101010101" pitchFamily="2" charset="-122"/>
                <a:ea typeface="华文细黑" panose="02010600040101010101" pitchFamily="2" charset="-122"/>
              </a:rPr>
              <a:t> (100 - 0) </a:t>
            </a: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10% = </a:t>
            </a:r>
            <a:r>
              <a:rPr lang="en-US" altLang="zh-CN" sz="2400" b="1" dirty="0">
                <a:solidFill>
                  <a:srgbClr val="FF0000"/>
                </a:solidFill>
                <a:latin typeface="华文细黑" panose="02010600040101010101" pitchFamily="2" charset="-122"/>
                <a:ea typeface="华文细黑" panose="02010600040101010101" pitchFamily="2" charset="-122"/>
              </a:rPr>
              <a:t>10</a:t>
            </a:r>
          </a:p>
        </p:txBody>
      </p:sp>
      <p:pic>
        <p:nvPicPr>
          <p:cNvPr id="7" name="图片 6">
            <a:extLst>
              <a:ext uri="{FF2B5EF4-FFF2-40B4-BE49-F238E27FC236}">
                <a16:creationId xmlns:a16="http://schemas.microsoft.com/office/drawing/2014/main" id="{8D2DCE81-8B19-4BEA-965B-76024CAE15D3}"/>
              </a:ext>
            </a:extLst>
          </p:cNvPr>
          <p:cNvPicPr>
            <a:picLocks noChangeAspect="1"/>
          </p:cNvPicPr>
          <p:nvPr/>
        </p:nvPicPr>
        <p:blipFill>
          <a:blip r:embed="rId3"/>
          <a:stretch>
            <a:fillRect/>
          </a:stretch>
        </p:blipFill>
        <p:spPr>
          <a:xfrm>
            <a:off x="7882439" y="1230869"/>
            <a:ext cx="1164194" cy="5418639"/>
          </a:xfrm>
          <a:prstGeom prst="rect">
            <a:avLst/>
          </a:prstGeom>
        </p:spPr>
      </p:pic>
      <p:pic>
        <p:nvPicPr>
          <p:cNvPr id="8" name="图片 7">
            <a:extLst>
              <a:ext uri="{FF2B5EF4-FFF2-40B4-BE49-F238E27FC236}">
                <a16:creationId xmlns:a16="http://schemas.microsoft.com/office/drawing/2014/main" id="{C451A2B5-A522-4ED3-91FD-7FC8F91ED310}"/>
              </a:ext>
            </a:extLst>
          </p:cNvPr>
          <p:cNvPicPr>
            <a:picLocks noChangeAspect="1"/>
          </p:cNvPicPr>
          <p:nvPr/>
        </p:nvPicPr>
        <p:blipFill>
          <a:blip r:embed="rId4"/>
          <a:stretch>
            <a:fillRect/>
          </a:stretch>
        </p:blipFill>
        <p:spPr>
          <a:xfrm>
            <a:off x="9371180" y="1230869"/>
            <a:ext cx="1276350" cy="4686300"/>
          </a:xfrm>
          <a:prstGeom prst="rect">
            <a:avLst/>
          </a:prstGeom>
        </p:spPr>
      </p:pic>
    </p:spTree>
    <p:extLst>
      <p:ext uri="{BB962C8B-B14F-4D97-AF65-F5344CB8AC3E}">
        <p14:creationId xmlns:p14="http://schemas.microsoft.com/office/powerpoint/2010/main" val="372612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248748" y="1987178"/>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面试成绩</a:t>
            </a:r>
            <a:endParaRPr lang="en-US" altLang="zh-CN" sz="2800" dirty="0">
              <a:latin typeface="华文细黑" panose="02010600040101010101" pitchFamily="2" charset="-122"/>
              <a:ea typeface="华文细黑" panose="02010600040101010101" pitchFamily="2" charset="-122"/>
            </a:endParaRPr>
          </a:p>
        </p:txBody>
      </p:sp>
      <p:sp>
        <p:nvSpPr>
          <p:cNvPr id="9" name="文本框 8"/>
          <p:cNvSpPr txBox="1"/>
          <p:nvPr/>
        </p:nvSpPr>
        <p:spPr>
          <a:xfrm>
            <a:off x="1248748" y="1253981"/>
            <a:ext cx="10515599" cy="461665"/>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总成绩 </a:t>
            </a:r>
            <a:r>
              <a:rPr lang="en-US" altLang="zh-CN"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课程成绩*</a:t>
            </a:r>
            <a:r>
              <a:rPr lang="en-US" altLang="zh-CN" sz="2400" b="1" dirty="0">
                <a:latin typeface="华文细黑" panose="02010600040101010101" pitchFamily="2" charset="-122"/>
                <a:ea typeface="华文细黑" panose="02010600040101010101" pitchFamily="2" charset="-122"/>
              </a:rPr>
              <a:t>70% +</a:t>
            </a:r>
            <a:r>
              <a:rPr lang="zh-CN" altLang="en-US" sz="2400" b="1" dirty="0">
                <a:solidFill>
                  <a:srgbClr val="0070C0"/>
                </a:solidFill>
                <a:latin typeface="华文细黑" panose="02010600040101010101" pitchFamily="2" charset="-122"/>
                <a:ea typeface="华文细黑" panose="02010600040101010101" pitchFamily="2" charset="-122"/>
              </a:rPr>
              <a:t>面试成绩*</a:t>
            </a:r>
            <a:r>
              <a:rPr lang="en-US" altLang="zh-CN" sz="2400" b="1" dirty="0">
                <a:solidFill>
                  <a:srgbClr val="0070C0"/>
                </a:solidFill>
                <a:latin typeface="华文细黑" panose="02010600040101010101" pitchFamily="2" charset="-122"/>
                <a:ea typeface="华文细黑" panose="02010600040101010101" pitchFamily="2" charset="-122"/>
              </a:rPr>
              <a:t>10% </a:t>
            </a:r>
            <a:r>
              <a:rPr lang="en-US" altLang="zh-CN" sz="2400" b="1" dirty="0">
                <a:latin typeface="华文细黑" panose="02010600040101010101" pitchFamily="2" charset="-122"/>
                <a:ea typeface="华文细黑" panose="02010600040101010101" pitchFamily="2" charset="-122"/>
              </a:rPr>
              <a:t>+</a:t>
            </a:r>
            <a:r>
              <a:rPr lang="zh-CN" altLang="en-US" sz="2400" b="1" dirty="0">
                <a:solidFill>
                  <a:srgbClr val="FF0000"/>
                </a:solidFill>
                <a:latin typeface="华文细黑" panose="02010600040101010101" pitchFamily="2" charset="-122"/>
                <a:ea typeface="华文细黑" panose="02010600040101010101" pitchFamily="2" charset="-122"/>
              </a:rPr>
              <a:t>机试成绩</a:t>
            </a:r>
            <a:r>
              <a:rPr lang="en-US" altLang="zh-CN" sz="2400" b="1" dirty="0">
                <a:solidFill>
                  <a:srgbClr val="FF0000"/>
                </a:solidFill>
                <a:latin typeface="华文细黑" panose="02010600040101010101" pitchFamily="2" charset="-122"/>
                <a:ea typeface="华文细黑" panose="02010600040101010101" pitchFamily="2" charset="-122"/>
              </a:rPr>
              <a:t>*10% +</a:t>
            </a:r>
            <a:r>
              <a:rPr lang="zh-CN" altLang="en-US" sz="2400" b="1" dirty="0">
                <a:solidFill>
                  <a:srgbClr val="FF0000"/>
                </a:solidFill>
                <a:latin typeface="华文细黑" panose="02010600040101010101" pitchFamily="2" charset="-122"/>
                <a:ea typeface="华文细黑" panose="02010600040101010101" pitchFamily="2" charset="-122"/>
              </a:rPr>
              <a:t>获奖成绩</a:t>
            </a:r>
            <a:r>
              <a:rPr lang="en-US" altLang="zh-CN" sz="2400" b="1" dirty="0">
                <a:solidFill>
                  <a:srgbClr val="FF0000"/>
                </a:solidFill>
                <a:latin typeface="华文细黑" panose="02010600040101010101" pitchFamily="2" charset="-122"/>
                <a:ea typeface="华文细黑" panose="02010600040101010101" pitchFamily="2" charset="-122"/>
              </a:rPr>
              <a:t>*10%</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5" name="矩形 4"/>
          <p:cNvSpPr/>
          <p:nvPr/>
        </p:nvSpPr>
        <p:spPr>
          <a:xfrm>
            <a:off x="1267409" y="2564205"/>
            <a:ext cx="9014925" cy="646331"/>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一分钟</a:t>
            </a:r>
            <a:r>
              <a:rPr lang="zh-CN" altLang="en-US" dirty="0">
                <a:solidFill>
                  <a:srgbClr val="FF0000"/>
                </a:solidFill>
                <a:latin typeface="华文细黑" panose="02010600040101010101" pitchFamily="2" charset="-122"/>
                <a:ea typeface="华文细黑" panose="02010600040101010101" pitchFamily="2" charset="-122"/>
              </a:rPr>
              <a:t>自我介绍（不要自己挖坑）</a:t>
            </a:r>
            <a:r>
              <a:rPr lang="zh-CN" altLang="en-US" dirty="0">
                <a:latin typeface="华文细黑" panose="02010600040101010101" pitchFamily="2" charset="-122"/>
                <a:ea typeface="华文细黑" panose="02010600040101010101" pitchFamily="2" charset="-122"/>
              </a:rPr>
              <a:t> </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一个抽答的问题（不会重复） </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老师提问</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包括网络概论、操作系统、数据结构、软件工程等专业课基础知识</a:t>
            </a:r>
          </a:p>
        </p:txBody>
      </p:sp>
      <p:sp>
        <p:nvSpPr>
          <p:cNvPr id="15" name="文本框 14"/>
          <p:cNvSpPr txBox="1"/>
          <p:nvPr/>
        </p:nvSpPr>
        <p:spPr>
          <a:xfrm>
            <a:off x="1267409" y="5667096"/>
            <a:ext cx="5607523" cy="461665"/>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最大差距</a:t>
            </a:r>
            <a:r>
              <a:rPr lang="en-US" altLang="zh-CN" sz="2400" b="1" dirty="0">
                <a:latin typeface="华文细黑" panose="02010600040101010101" pitchFamily="2" charset="-122"/>
                <a:ea typeface="华文细黑" panose="02010600040101010101" pitchFamily="2" charset="-122"/>
              </a:rPr>
              <a:t> (91.78–73.11) </a:t>
            </a: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10% = </a:t>
            </a:r>
            <a:r>
              <a:rPr lang="en-US" altLang="zh-CN" sz="2400" b="1" dirty="0">
                <a:solidFill>
                  <a:srgbClr val="FF0000"/>
                </a:solidFill>
                <a:latin typeface="华文细黑" panose="02010600040101010101" pitchFamily="2" charset="-122"/>
                <a:ea typeface="华文细黑" panose="02010600040101010101" pitchFamily="2" charset="-122"/>
              </a:rPr>
              <a:t>1.867</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10" name="矩形 9"/>
          <p:cNvSpPr/>
          <p:nvPr/>
        </p:nvSpPr>
        <p:spPr>
          <a:xfrm>
            <a:off x="1267409" y="3495590"/>
            <a:ext cx="9014925" cy="523220"/>
          </a:xfrm>
          <a:prstGeom prst="rect">
            <a:avLst/>
          </a:prstGeom>
        </p:spPr>
        <p:txBody>
          <a:bodyPr wrap="square">
            <a:spAutoFit/>
          </a:bodyPr>
          <a:lstStyle/>
          <a:p>
            <a:r>
              <a:rPr lang="zh-CN" altLang="en-US" sz="2000" b="1" dirty="0">
                <a:solidFill>
                  <a:srgbClr val="FF0000"/>
                </a:solidFill>
                <a:latin typeface="华文细黑" panose="02010600040101010101" pitchFamily="2" charset="-122"/>
                <a:ea typeface="华文细黑" panose="02010600040101010101" pitchFamily="2" charset="-122"/>
              </a:rPr>
              <a:t>千奇百怪的许多课外知识      </a:t>
            </a:r>
            <a:r>
              <a:rPr lang="zh-CN" altLang="en-US" sz="2800" b="1" dirty="0">
                <a:solidFill>
                  <a:srgbClr val="FF0000"/>
                </a:solidFill>
                <a:latin typeface="华文细黑" panose="02010600040101010101" pitchFamily="2" charset="-122"/>
                <a:ea typeface="华文细黑" panose="02010600040101010101" pitchFamily="2" charset="-122"/>
              </a:rPr>
              <a:t>随缘</a:t>
            </a:r>
          </a:p>
        </p:txBody>
      </p:sp>
      <p:sp>
        <p:nvSpPr>
          <p:cNvPr id="11" name="矩形 10"/>
          <p:cNvSpPr/>
          <p:nvPr/>
        </p:nvSpPr>
        <p:spPr>
          <a:xfrm>
            <a:off x="1267409" y="4286129"/>
            <a:ext cx="9014925" cy="923330"/>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即便不会也要尽量说一些相关的知识，牵引到自己熟悉的方面说一些东西</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准备一些研究生考虑深造学习方向的东西</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表现个人临场反应和谦逊</a:t>
            </a:r>
            <a:endParaRPr lang="en-US" altLang="zh-CN" dirty="0">
              <a:latin typeface="华文细黑" panose="02010600040101010101" pitchFamily="2" charset="-122"/>
              <a:ea typeface="华文细黑" panose="02010600040101010101" pitchFamily="2" charset="-122"/>
            </a:endParaRPr>
          </a:p>
        </p:txBody>
      </p:sp>
      <p:sp>
        <p:nvSpPr>
          <p:cNvPr id="6" name="矩形 5"/>
          <p:cNvSpPr/>
          <p:nvPr/>
        </p:nvSpPr>
        <p:spPr>
          <a:xfrm>
            <a:off x="7450119" y="5667096"/>
            <a:ext cx="3031599" cy="369332"/>
          </a:xfrm>
          <a:prstGeom prst="rect">
            <a:avLst/>
          </a:prstGeom>
        </p:spPr>
        <p:txBody>
          <a:bodyPr wrap="none">
            <a:spAutoFit/>
          </a:bodyPr>
          <a:lstStyle/>
          <a:p>
            <a:r>
              <a:rPr lang="zh-CN" altLang="en-US" b="1" dirty="0">
                <a:solidFill>
                  <a:srgbClr val="FF0000"/>
                </a:solidFill>
                <a:latin typeface="华文细黑" panose="02010600040101010101" pitchFamily="2" charset="-122"/>
                <a:ea typeface="华文细黑" panose="02010600040101010101" pitchFamily="2" charset="-122"/>
              </a:rPr>
              <a:t>面试</a:t>
            </a:r>
            <a:r>
              <a:rPr lang="en-US" altLang="zh-CN" b="1" dirty="0">
                <a:solidFill>
                  <a:srgbClr val="FF0000"/>
                </a:solidFill>
                <a:latin typeface="华文细黑" panose="02010600040101010101" pitchFamily="2" charset="-122"/>
                <a:ea typeface="华文细黑" panose="02010600040101010101" pitchFamily="2" charset="-122"/>
              </a:rPr>
              <a:t>-</a:t>
            </a:r>
            <a:r>
              <a:rPr lang="zh-CN" altLang="en-US" b="1" dirty="0">
                <a:solidFill>
                  <a:srgbClr val="FF0000"/>
                </a:solidFill>
                <a:latin typeface="华文细黑" panose="02010600040101010101" pitchFamily="2" charset="-122"/>
                <a:ea typeface="华文细黑" panose="02010600040101010101" pitchFamily="2" charset="-122"/>
              </a:rPr>
              <a:t>边缘同学最后一丝机会</a:t>
            </a:r>
            <a:endParaRPr lang="zh-CN" altLang="en-US" dirty="0"/>
          </a:p>
        </p:txBody>
      </p:sp>
    </p:spTree>
    <p:extLst>
      <p:ext uri="{BB962C8B-B14F-4D97-AF65-F5344CB8AC3E}">
        <p14:creationId xmlns:p14="http://schemas.microsoft.com/office/powerpoint/2010/main" val="383096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7287" y="316925"/>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保外</a:t>
            </a:r>
          </a:p>
        </p:txBody>
      </p:sp>
      <p:sp>
        <p:nvSpPr>
          <p:cNvPr id="10" name="文本框 9"/>
          <p:cNvSpPr txBox="1"/>
          <p:nvPr/>
        </p:nvSpPr>
        <p:spPr>
          <a:xfrm>
            <a:off x="1391153" y="1443841"/>
            <a:ext cx="10515599" cy="397031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ea typeface="华文细黑" panose="02010600040101010101" pitchFamily="2" charset="-122"/>
              </a:rPr>
              <a:t>4</a:t>
            </a:r>
            <a:r>
              <a:rPr lang="zh-CN" altLang="en-US" dirty="0">
                <a:ea typeface="华文细黑" panose="02010600040101010101" pitchFamily="2" charset="-122"/>
              </a:rPr>
              <a:t>月份开始，各高校会在研究生招生网页公布夏令营申报（时间节点可参考往年）、推免申请</a:t>
            </a: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及时关注，</a:t>
            </a:r>
            <a:r>
              <a:rPr lang="zh-CN" altLang="en-US" dirty="0">
                <a:solidFill>
                  <a:srgbClr val="FF0000"/>
                </a:solidFill>
                <a:ea typeface="华文细黑" panose="02010600040101010101" pitchFamily="2" charset="-122"/>
              </a:rPr>
              <a:t>注意申报截止日期，越早报名寄送材料越好</a:t>
            </a:r>
            <a:endParaRPr lang="en-US" altLang="zh-CN" dirty="0">
              <a:solidFill>
                <a:srgbClr val="FF0000"/>
              </a:solidFill>
              <a:ea typeface="华文细黑" panose="02010600040101010101" pitchFamily="2" charset="-122"/>
            </a:endParaRPr>
          </a:p>
          <a:p>
            <a:endParaRPr lang="en-US" altLang="zh-CN" dirty="0">
              <a:solidFill>
                <a:srgbClr val="FF0000"/>
              </a:solidFill>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申报材料、笔试、机试、面试</a:t>
            </a:r>
            <a:endParaRPr lang="en-US" altLang="zh-CN" dirty="0">
              <a:ea typeface="华文细黑" panose="02010600040101010101" pitchFamily="2" charset="-122"/>
            </a:endParaRPr>
          </a:p>
          <a:p>
            <a:r>
              <a:rPr lang="en-US" altLang="zh-CN" dirty="0">
                <a:ea typeface="华文细黑" panose="02010600040101010101" pitchFamily="2" charset="-122"/>
              </a:rPr>
              <a:t>	</a:t>
            </a:r>
            <a:r>
              <a:rPr lang="zh-CN" altLang="en-US" dirty="0">
                <a:ea typeface="华文细黑" panose="02010600040101010101" pitchFamily="2" charset="-122"/>
              </a:rPr>
              <a:t>申报材料有针对性的认真准备 </a:t>
            </a:r>
            <a:r>
              <a:rPr lang="en-US" altLang="zh-CN" dirty="0">
                <a:ea typeface="华文细黑" panose="02010600040101010101" pitchFamily="2" charset="-122"/>
              </a:rPr>
              <a:t>— </a:t>
            </a:r>
            <a:r>
              <a:rPr lang="zh-CN" altLang="en-US" dirty="0">
                <a:ea typeface="华文细黑" panose="02010600040101010101" pitchFamily="2" charset="-122"/>
              </a:rPr>
              <a:t>第一关</a:t>
            </a:r>
            <a:endParaRPr lang="en-US" altLang="zh-CN" dirty="0">
              <a:ea typeface="华文细黑" panose="02010600040101010101" pitchFamily="2" charset="-122"/>
            </a:endParaRPr>
          </a:p>
          <a:p>
            <a:r>
              <a:rPr lang="en-US" altLang="zh-CN" dirty="0">
                <a:ea typeface="华文细黑" panose="02010600040101010101" pitchFamily="2" charset="-122"/>
              </a:rPr>
              <a:t>	</a:t>
            </a:r>
            <a:r>
              <a:rPr lang="zh-CN" altLang="en-US" dirty="0">
                <a:ea typeface="华文细黑" panose="02010600040101010101" pitchFamily="2" charset="-122"/>
              </a:rPr>
              <a:t>机试 </a:t>
            </a:r>
            <a:r>
              <a:rPr lang="en-US" altLang="zh-CN" dirty="0">
                <a:ea typeface="华文细黑" panose="02010600040101010101" pitchFamily="2" charset="-122"/>
              </a:rPr>
              <a:t>— </a:t>
            </a:r>
            <a:r>
              <a:rPr lang="zh-CN" altLang="en-US" dirty="0">
                <a:ea typeface="华文细黑" panose="02010600040101010101" pitchFamily="2" charset="-122"/>
              </a:rPr>
              <a:t>算法、数据结构类，简化</a:t>
            </a:r>
            <a:r>
              <a:rPr lang="en-US" altLang="zh-CN" dirty="0">
                <a:ea typeface="华文细黑" panose="02010600040101010101" pitchFamily="2" charset="-122"/>
              </a:rPr>
              <a:t>ACM</a:t>
            </a:r>
            <a:r>
              <a:rPr lang="zh-CN" altLang="en-US" dirty="0">
                <a:ea typeface="华文细黑" panose="02010600040101010101" pitchFamily="2" charset="-122"/>
              </a:rPr>
              <a:t>题，推荐</a:t>
            </a:r>
            <a:r>
              <a:rPr lang="en-US" altLang="zh-CN" dirty="0" err="1">
                <a:solidFill>
                  <a:srgbClr val="FF0000"/>
                </a:solidFill>
                <a:ea typeface="华文细黑" panose="02010600040101010101" pitchFamily="2" charset="-122"/>
              </a:rPr>
              <a:t>LeetCode</a:t>
            </a:r>
            <a:r>
              <a:rPr lang="zh-CN" altLang="en-US" dirty="0">
                <a:solidFill>
                  <a:srgbClr val="FF0000"/>
                </a:solidFill>
                <a:ea typeface="华文细黑" panose="02010600040101010101" pitchFamily="2" charset="-122"/>
              </a:rPr>
              <a:t>、九度</a:t>
            </a:r>
            <a:r>
              <a:rPr lang="en-US" altLang="zh-CN" dirty="0">
                <a:solidFill>
                  <a:srgbClr val="FF0000"/>
                </a:solidFill>
                <a:ea typeface="华文细黑" panose="02010600040101010101" pitchFamily="2" charset="-122"/>
              </a:rPr>
              <a:t>OJ</a:t>
            </a:r>
            <a:r>
              <a:rPr lang="zh-CN" altLang="en-US" dirty="0">
                <a:ea typeface="华文细黑" panose="02010600040101010101" pitchFamily="2" charset="-122"/>
              </a:rPr>
              <a:t>提前练手</a:t>
            </a:r>
            <a:endParaRPr lang="en-US" altLang="zh-CN" dirty="0">
              <a:ea typeface="华文细黑" panose="02010600040101010101" pitchFamily="2" charset="-122"/>
            </a:endParaRPr>
          </a:p>
          <a:p>
            <a:r>
              <a:rPr lang="en-US" altLang="zh-CN" dirty="0">
                <a:ea typeface="华文细黑" panose="02010600040101010101" pitchFamily="2" charset="-122"/>
              </a:rPr>
              <a:t>	</a:t>
            </a:r>
            <a:r>
              <a:rPr lang="zh-CN" altLang="en-US" dirty="0">
                <a:ea typeface="华文细黑" panose="02010600040101010101" pitchFamily="2" charset="-122"/>
              </a:rPr>
              <a:t>面试</a:t>
            </a:r>
            <a:r>
              <a:rPr lang="en-US" altLang="zh-CN" dirty="0">
                <a:ea typeface="华文细黑" panose="02010600040101010101" pitchFamily="2" charset="-122"/>
              </a:rPr>
              <a:t> — </a:t>
            </a:r>
            <a:r>
              <a:rPr lang="zh-CN" altLang="en-US" dirty="0">
                <a:ea typeface="华文细黑" panose="02010600040101010101" pitchFamily="2" charset="-122"/>
              </a:rPr>
              <a:t>可能会有英语面，竞赛、项目经历，专业知识</a:t>
            </a:r>
            <a:endParaRPr lang="en-US" altLang="zh-CN" dirty="0">
              <a:ea typeface="华文细黑" panose="02010600040101010101" pitchFamily="2" charset="-122"/>
            </a:endParaRPr>
          </a:p>
          <a:p>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排名及竞赛科研成绩确实很重要</a:t>
            </a: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solidFill>
                <a:srgbClr val="FF0000"/>
              </a:solidFill>
              <a:ea typeface="华文细黑" panose="02010600040101010101" pitchFamily="2" charset="-122"/>
            </a:endParaRPr>
          </a:p>
          <a:p>
            <a:pPr marL="285750" indent="-285750">
              <a:buFont typeface="Wingdings" panose="05000000000000000000" pitchFamily="2" charset="2"/>
              <a:buChar char="l"/>
            </a:pPr>
            <a:r>
              <a:rPr lang="zh-CN" altLang="en-US" dirty="0">
                <a:solidFill>
                  <a:srgbClr val="FF0000"/>
                </a:solidFill>
                <a:ea typeface="华文细黑" panose="02010600040101010101" pitchFamily="2" charset="-122"/>
              </a:rPr>
              <a:t>有自己特别想去的方向或实验室可提前联系老师交流，通过材料审核关的几率更大</a:t>
            </a:r>
            <a:endParaRPr lang="en-US" altLang="zh-CN" dirty="0">
              <a:solidFill>
                <a:srgbClr val="FF0000"/>
              </a:solidFill>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推荐网站：保研论坛 </a:t>
            </a:r>
            <a:r>
              <a:rPr lang="en-US" altLang="zh-CN" dirty="0">
                <a:ea typeface="华文细黑" panose="02010600040101010101" pitchFamily="2" charset="-122"/>
              </a:rPr>
              <a:t>http://www.eeban.com/</a:t>
            </a:r>
          </a:p>
        </p:txBody>
      </p:sp>
    </p:spTree>
    <p:extLst>
      <p:ext uri="{BB962C8B-B14F-4D97-AF65-F5344CB8AC3E}">
        <p14:creationId xmlns:p14="http://schemas.microsoft.com/office/powerpoint/2010/main" val="168466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7287" y="316925"/>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保外</a:t>
            </a:r>
          </a:p>
        </p:txBody>
      </p:sp>
      <p:sp>
        <p:nvSpPr>
          <p:cNvPr id="10" name="文本框 9"/>
          <p:cNvSpPr txBox="1"/>
          <p:nvPr/>
        </p:nvSpPr>
        <p:spPr>
          <a:xfrm>
            <a:off x="1391153" y="1418441"/>
            <a:ext cx="10515599" cy="369331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ea typeface="华文细黑" panose="02010600040101010101" pitchFamily="2" charset="-122"/>
              </a:rPr>
              <a:t>南大</a:t>
            </a:r>
            <a:endParaRPr lang="en-US" altLang="zh-CN" dirty="0">
              <a:ea typeface="华文细黑" panose="02010600040101010101" pitchFamily="2" charset="-122"/>
            </a:endParaRPr>
          </a:p>
          <a:p>
            <a:pPr marL="742950" lvl="1" indent="-285750">
              <a:buFont typeface="Arial" panose="020B0604020202020204" pitchFamily="34" charset="0"/>
              <a:buChar char="•"/>
            </a:pPr>
            <a:r>
              <a:rPr lang="zh-CN" altLang="en-US" dirty="0">
                <a:ea typeface="华文细黑" panose="02010600040101010101" pitchFamily="2" charset="-122"/>
              </a:rPr>
              <a:t>机试三道题，做出来越多越好（难度类似</a:t>
            </a:r>
            <a:r>
              <a:rPr lang="en-US" altLang="zh-CN" dirty="0">
                <a:ea typeface="华文细黑" panose="02010600040101010101" pitchFamily="2" charset="-122"/>
              </a:rPr>
              <a:t>ACM</a:t>
            </a:r>
            <a:r>
              <a:rPr lang="zh-CN" altLang="en-US" dirty="0">
                <a:ea typeface="华文细黑" panose="02010600040101010101" pitchFamily="2" charset="-122"/>
              </a:rPr>
              <a:t>简化竞赛题）</a:t>
            </a:r>
            <a:endParaRPr lang="en-US" altLang="zh-CN" dirty="0">
              <a:ea typeface="华文细黑" panose="02010600040101010101" pitchFamily="2" charset="-122"/>
            </a:endParaRPr>
          </a:p>
          <a:p>
            <a:pPr marL="742950" lvl="1" indent="-285750">
              <a:buFont typeface="Arial" panose="020B0604020202020204" pitchFamily="34" charset="0"/>
              <a:buChar char="•"/>
            </a:pPr>
            <a:r>
              <a:rPr lang="zh-CN" altLang="en-US" dirty="0">
                <a:ea typeface="华文细黑" panose="02010600040101010101" pitchFamily="2" charset="-122"/>
              </a:rPr>
              <a:t>面试会问基础专业知识或项目经历（会问英语）</a:t>
            </a:r>
            <a:endParaRPr lang="en-US" altLang="zh-CN" dirty="0">
              <a:ea typeface="华文细黑" panose="02010600040101010101" pitchFamily="2" charset="-122"/>
            </a:endParaRPr>
          </a:p>
          <a:p>
            <a:pPr marL="742950" lvl="1" indent="-285750">
              <a:buFont typeface="Arial" panose="020B0604020202020204" pitchFamily="34" charset="0"/>
              <a:buChar char="•"/>
            </a:pPr>
            <a:r>
              <a:rPr lang="en-US" altLang="zh-CN" dirty="0">
                <a:ea typeface="华文细黑" panose="02010600040101010101" pitchFamily="2" charset="-122"/>
              </a:rPr>
              <a:t>LAMDA</a:t>
            </a:r>
            <a:r>
              <a:rPr lang="zh-CN" altLang="en-US" dirty="0">
                <a:ea typeface="华文细黑" panose="02010600040101010101" pitchFamily="2" charset="-122"/>
              </a:rPr>
              <a:t>实验室会有单独面试</a:t>
            </a:r>
            <a:endParaRPr lang="en-US" altLang="zh-CN" dirty="0">
              <a:ea typeface="华文细黑" panose="02010600040101010101" pitchFamily="2" charset="-122"/>
            </a:endParaRPr>
          </a:p>
          <a:p>
            <a:pPr marL="742950" lvl="1" indent="-285750">
              <a:buFont typeface="Arial" panose="020B0604020202020204" pitchFamily="34" charset="0"/>
              <a:buChar char="•"/>
            </a:pPr>
            <a:r>
              <a:rPr lang="zh-CN" altLang="en-US" dirty="0">
                <a:ea typeface="华文细黑" panose="02010600040101010101" pitchFamily="2" charset="-122"/>
              </a:rPr>
              <a:t>一定要提前和感兴趣的导师联系好！！导师手里有一个捞人的名额</a:t>
            </a:r>
            <a:endParaRPr lang="en-US" altLang="zh-CN" dirty="0">
              <a:ea typeface="华文细黑" panose="02010600040101010101" pitchFamily="2" charset="-122"/>
            </a:endParaRPr>
          </a:p>
          <a:p>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上交</a:t>
            </a:r>
            <a:endParaRPr lang="en-US" altLang="zh-CN" dirty="0">
              <a:ea typeface="华文细黑" panose="02010600040101010101" pitchFamily="2" charset="-122"/>
            </a:endParaRPr>
          </a:p>
          <a:p>
            <a:pPr marL="742950" lvl="1" indent="-285750">
              <a:buFont typeface="Arial" panose="020B0604020202020204" pitchFamily="34" charset="0"/>
              <a:buChar char="•"/>
            </a:pPr>
            <a:r>
              <a:rPr lang="zh-CN" altLang="en-US" dirty="0">
                <a:ea typeface="华文细黑" panose="02010600040101010101" pitchFamily="2" charset="-122"/>
              </a:rPr>
              <a:t>机试三道题，难度类似</a:t>
            </a:r>
            <a:r>
              <a:rPr lang="en-US" altLang="zh-CN" dirty="0" err="1">
                <a:ea typeface="华文细黑" panose="02010600040101010101" pitchFamily="2" charset="-122"/>
              </a:rPr>
              <a:t>Leetcode</a:t>
            </a:r>
            <a:r>
              <a:rPr lang="zh-CN" altLang="en-US" dirty="0">
                <a:ea typeface="华文细黑" panose="02010600040101010101" pitchFamily="2" charset="-122"/>
              </a:rPr>
              <a:t>简单和中等难度题</a:t>
            </a:r>
            <a:endParaRPr lang="en-US" altLang="zh-CN" dirty="0">
              <a:ea typeface="华文细黑" panose="02010600040101010101" pitchFamily="2" charset="-122"/>
            </a:endParaRPr>
          </a:p>
          <a:p>
            <a:pPr marL="742950" lvl="1" indent="-285750">
              <a:buFont typeface="Arial" panose="020B0604020202020204" pitchFamily="34" charset="0"/>
              <a:buChar char="•"/>
            </a:pPr>
            <a:r>
              <a:rPr lang="zh-CN" altLang="en-US" dirty="0">
                <a:ea typeface="华文细黑" panose="02010600040101010101" pitchFamily="2" charset="-122"/>
              </a:rPr>
              <a:t>面试主要问自我介绍和项目经历（会问英语）</a:t>
            </a: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浙大</a:t>
            </a:r>
            <a:endParaRPr lang="en-US" altLang="zh-CN" dirty="0">
              <a:ea typeface="华文细黑" panose="02010600040101010101" pitchFamily="2" charset="-122"/>
            </a:endParaRPr>
          </a:p>
          <a:p>
            <a:pPr marL="742950" lvl="1" indent="-285750">
              <a:buFont typeface="Arial" panose="020B0604020202020204" pitchFamily="34" charset="0"/>
              <a:buChar char="•"/>
            </a:pPr>
            <a:r>
              <a:rPr lang="zh-CN" altLang="en-US" dirty="0">
                <a:ea typeface="华文细黑" panose="02010600040101010101" pitchFamily="2" charset="-122"/>
              </a:rPr>
              <a:t>报直博会在暑期去实验室做一两个月的项目</a:t>
            </a:r>
            <a:endParaRPr lang="en-US" altLang="zh-CN" dirty="0">
              <a:ea typeface="华文细黑" panose="02010600040101010101" pitchFamily="2" charset="-122"/>
            </a:endParaRPr>
          </a:p>
          <a:p>
            <a:pPr marL="742950" lvl="1" indent="-285750">
              <a:buFont typeface="Arial" panose="020B0604020202020204" pitchFamily="34" charset="0"/>
              <a:buChar char="•"/>
            </a:pPr>
            <a:r>
              <a:rPr lang="zh-CN" altLang="en-US" dirty="0">
                <a:ea typeface="华文细黑" panose="02010600040101010101" pitchFamily="2" charset="-122"/>
              </a:rPr>
              <a:t>报硕士九月份面试（无机试）</a:t>
            </a:r>
          </a:p>
        </p:txBody>
      </p:sp>
    </p:spTree>
    <p:extLst>
      <p:ext uri="{BB962C8B-B14F-4D97-AF65-F5344CB8AC3E}">
        <p14:creationId xmlns:p14="http://schemas.microsoft.com/office/powerpoint/2010/main" val="258418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3247" y="316925"/>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一些想说的话</a:t>
            </a:r>
          </a:p>
        </p:txBody>
      </p:sp>
      <p:sp>
        <p:nvSpPr>
          <p:cNvPr id="10" name="文本框 9"/>
          <p:cNvSpPr txBox="1"/>
          <p:nvPr/>
        </p:nvSpPr>
        <p:spPr>
          <a:xfrm>
            <a:off x="1391153" y="1443841"/>
            <a:ext cx="10515599"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ea typeface="华文细黑" panose="02010600040101010101" pitchFamily="2" charset="-122"/>
              </a:rPr>
              <a:t>找个小伙伴一起准备（信息获取，准备材料，督促刷题）</a:t>
            </a: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敢于争取和尝试，不轻易说放弃</a:t>
            </a: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克服恐惧心理，正确化解压力</a:t>
            </a: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endParaRPr lang="en-US" altLang="zh-CN" dirty="0">
              <a:ea typeface="华文细黑" panose="02010600040101010101" pitchFamily="2" charset="-122"/>
            </a:endParaRPr>
          </a:p>
          <a:p>
            <a:pPr marL="285750" indent="-285750">
              <a:buFont typeface="Wingdings" panose="05000000000000000000" pitchFamily="2" charset="2"/>
              <a:buChar char="l"/>
            </a:pPr>
            <a:r>
              <a:rPr lang="zh-CN" altLang="en-US" dirty="0">
                <a:ea typeface="华文细黑" panose="02010600040101010101" pitchFamily="2" charset="-122"/>
              </a:rPr>
              <a:t>希望准备保研的同学都能得偿所愿</a:t>
            </a:r>
            <a:endParaRPr lang="en-US" altLang="zh-CN" dirty="0">
              <a:ea typeface="华文细黑" panose="02010600040101010101" pitchFamily="2" charset="-122"/>
            </a:endParaRPr>
          </a:p>
        </p:txBody>
      </p:sp>
    </p:spTree>
    <p:extLst>
      <p:ext uri="{BB962C8B-B14F-4D97-AF65-F5344CB8AC3E}">
        <p14:creationId xmlns:p14="http://schemas.microsoft.com/office/powerpoint/2010/main" val="347790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2457" y="2952820"/>
            <a:ext cx="10247086" cy="1107996"/>
          </a:xfrm>
          <a:prstGeom prst="rect">
            <a:avLst/>
          </a:prstGeom>
          <a:noFill/>
        </p:spPr>
        <p:txBody>
          <a:bodyPr wrap="square" rtlCol="0">
            <a:spAutoFit/>
          </a:bodyPr>
          <a:lstStyle/>
          <a:p>
            <a:pPr algn="ctr"/>
            <a:r>
              <a:rPr lang="en-US" altLang="zh-CN" sz="6600" dirty="0"/>
              <a:t>Thank You</a:t>
            </a:r>
            <a:endParaRPr lang="zh-CN" altLang="en-US" sz="6600" dirty="0"/>
          </a:p>
        </p:txBody>
      </p:sp>
      <p:sp>
        <p:nvSpPr>
          <p:cNvPr id="3" name="文本框 2"/>
          <p:cNvSpPr txBox="1"/>
          <p:nvPr/>
        </p:nvSpPr>
        <p:spPr>
          <a:xfrm>
            <a:off x="3073400" y="2384776"/>
            <a:ext cx="6045200" cy="584775"/>
          </a:xfrm>
          <a:prstGeom prst="rect">
            <a:avLst/>
          </a:prstGeom>
          <a:noFill/>
        </p:spPr>
        <p:txBody>
          <a:bodyPr wrap="square" rtlCol="0">
            <a:spAutoFit/>
          </a:bodyPr>
          <a:lstStyle/>
          <a:p>
            <a:pPr algn="ctr"/>
            <a:r>
              <a:rPr lang="en-US" altLang="zh-CN" sz="3200" dirty="0"/>
              <a:t>Question</a:t>
            </a:r>
            <a:endParaRPr lang="zh-CN" altLang="en-US" sz="3200" dirty="0"/>
          </a:p>
        </p:txBody>
      </p:sp>
    </p:spTree>
    <p:extLst>
      <p:ext uri="{BB962C8B-B14F-4D97-AF65-F5344CB8AC3E}">
        <p14:creationId xmlns:p14="http://schemas.microsoft.com/office/powerpoint/2010/main" val="376687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38199" y="290292"/>
            <a:ext cx="4156881" cy="584775"/>
          </a:xfrm>
          <a:prstGeom prst="rect">
            <a:avLst/>
          </a:prstGeom>
          <a:noFill/>
        </p:spPr>
        <p:txBody>
          <a:bodyPr wrap="square" rtlCol="0">
            <a:spAutoFit/>
          </a:bodyPr>
          <a:lstStyle/>
          <a:p>
            <a:r>
              <a:rPr lang="zh-CN" altLang="en-US" sz="3200" b="1" dirty="0">
                <a:ea typeface="华文细黑" panose="02010600040101010101" pitchFamily="2" charset="-122"/>
                <a:cs typeface="Arial Unicode MS" panose="020B0604020202020204" pitchFamily="34" charset="-122"/>
              </a:rPr>
              <a:t>目录</a:t>
            </a:r>
          </a:p>
        </p:txBody>
      </p:sp>
      <p:sp>
        <p:nvSpPr>
          <p:cNvPr id="6" name="椭圆 5"/>
          <p:cNvSpPr/>
          <p:nvPr/>
        </p:nvSpPr>
        <p:spPr>
          <a:xfrm>
            <a:off x="4660900" y="1566460"/>
            <a:ext cx="2870200" cy="2870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852760" y="1930400"/>
            <a:ext cx="2142320" cy="21423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196920" y="1930400"/>
            <a:ext cx="2142320" cy="21423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6096000" y="4072720"/>
            <a:ext cx="0" cy="1413680"/>
          </a:xfrm>
          <a:prstGeom prst="line">
            <a:avLst/>
          </a:prstGeom>
          <a:ln w="31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266112" y="3729820"/>
            <a:ext cx="0" cy="1413680"/>
          </a:xfrm>
          <a:prstGeom prst="line">
            <a:avLst/>
          </a:prstGeom>
          <a:ln w="31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21385" y="3729820"/>
            <a:ext cx="0" cy="1413680"/>
          </a:xfrm>
          <a:prstGeom prst="line">
            <a:avLst/>
          </a:prstGeom>
          <a:ln w="317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063889" y="5210286"/>
            <a:ext cx="2432050" cy="523220"/>
          </a:xfrm>
          <a:prstGeom prst="rect">
            <a:avLst/>
          </a:prstGeom>
          <a:noFill/>
        </p:spPr>
        <p:txBody>
          <a:bodyPr wrap="square" rtlCol="0">
            <a:spAutoFit/>
          </a:bodyPr>
          <a:lstStyle/>
          <a:p>
            <a:pPr algn="ctr"/>
            <a:r>
              <a:rPr lang="zh-CN" altLang="en-US" sz="2800" b="1" dirty="0">
                <a:latin typeface="华文细黑" panose="02010600040101010101" pitchFamily="2" charset="-122"/>
                <a:ea typeface="华文细黑" panose="02010600040101010101" pitchFamily="2" charset="-122"/>
              </a:rPr>
              <a:t>保外</a:t>
            </a:r>
          </a:p>
        </p:txBody>
      </p:sp>
      <p:sp>
        <p:nvSpPr>
          <p:cNvPr id="26" name="文本框 25"/>
          <p:cNvSpPr txBox="1"/>
          <p:nvPr/>
        </p:nvSpPr>
        <p:spPr>
          <a:xfrm>
            <a:off x="4879975" y="5552102"/>
            <a:ext cx="2432050" cy="523220"/>
          </a:xfrm>
          <a:prstGeom prst="rect">
            <a:avLst/>
          </a:prstGeom>
          <a:noFill/>
        </p:spPr>
        <p:txBody>
          <a:bodyPr wrap="square" rtlCol="0">
            <a:spAutoFit/>
          </a:bodyPr>
          <a:lstStyle/>
          <a:p>
            <a:pPr algn="ctr"/>
            <a:r>
              <a:rPr lang="zh-CN" altLang="en-US" sz="2800" b="1" dirty="0">
                <a:latin typeface="华文细黑" panose="02010600040101010101" pitchFamily="2" charset="-122"/>
                <a:ea typeface="华文细黑" panose="02010600040101010101" pitchFamily="2" charset="-122"/>
              </a:rPr>
              <a:t>推免资格</a:t>
            </a:r>
          </a:p>
        </p:txBody>
      </p:sp>
      <p:sp>
        <p:nvSpPr>
          <p:cNvPr id="27" name="文本框 26"/>
          <p:cNvSpPr txBox="1"/>
          <p:nvPr/>
        </p:nvSpPr>
        <p:spPr>
          <a:xfrm>
            <a:off x="2696061" y="5215779"/>
            <a:ext cx="2432050" cy="523220"/>
          </a:xfrm>
          <a:prstGeom prst="rect">
            <a:avLst/>
          </a:prstGeom>
          <a:noFill/>
        </p:spPr>
        <p:txBody>
          <a:bodyPr wrap="square" rtlCol="0">
            <a:spAutoFit/>
          </a:bodyPr>
          <a:lstStyle/>
          <a:p>
            <a:pPr algn="ctr"/>
            <a:r>
              <a:rPr lang="zh-CN" altLang="en-US" sz="2800" b="1" dirty="0">
                <a:latin typeface="华文细黑" panose="02010600040101010101" pitchFamily="2" charset="-122"/>
                <a:ea typeface="华文细黑" panose="02010600040101010101" pitchFamily="2" charset="-122"/>
              </a:rPr>
              <a:t>基本条件</a:t>
            </a:r>
          </a:p>
        </p:txBody>
      </p:sp>
      <p:sp>
        <p:nvSpPr>
          <p:cNvPr id="28" name="Freeform 128"/>
          <p:cNvSpPr>
            <a:spLocks noChangeAspect="1" noEditPoints="1"/>
          </p:cNvSpPr>
          <p:nvPr/>
        </p:nvSpPr>
        <p:spPr bwMode="auto">
          <a:xfrm>
            <a:off x="3582424" y="2489300"/>
            <a:ext cx="677922" cy="900000"/>
          </a:xfrm>
          <a:custGeom>
            <a:avLst/>
            <a:gdLst>
              <a:gd name="T0" fmla="*/ 25 w 49"/>
              <a:gd name="T1" fmla="*/ 23 h 65"/>
              <a:gd name="T2" fmla="*/ 36 w 49"/>
              <a:gd name="T3" fmla="*/ 12 h 65"/>
              <a:gd name="T4" fmla="*/ 25 w 49"/>
              <a:gd name="T5" fmla="*/ 0 h 65"/>
              <a:gd name="T6" fmla="*/ 13 w 49"/>
              <a:gd name="T7" fmla="*/ 12 h 65"/>
              <a:gd name="T8" fmla="*/ 25 w 49"/>
              <a:gd name="T9" fmla="*/ 23 h 65"/>
              <a:gd name="T10" fmla="*/ 32 w 49"/>
              <a:gd name="T11" fmla="*/ 25 h 65"/>
              <a:gd name="T12" fmla="*/ 18 w 49"/>
              <a:gd name="T13" fmla="*/ 25 h 65"/>
              <a:gd name="T14" fmla="*/ 0 w 49"/>
              <a:gd name="T15" fmla="*/ 42 h 65"/>
              <a:gd name="T16" fmla="*/ 0 w 49"/>
              <a:gd name="T17" fmla="*/ 65 h 65"/>
              <a:gd name="T18" fmla="*/ 10 w 49"/>
              <a:gd name="T19" fmla="*/ 65 h 65"/>
              <a:gd name="T20" fmla="*/ 10 w 49"/>
              <a:gd name="T21" fmla="*/ 42 h 65"/>
              <a:gd name="T22" fmla="*/ 14 w 49"/>
              <a:gd name="T23" fmla="*/ 42 h 65"/>
              <a:gd name="T24" fmla="*/ 14 w 49"/>
              <a:gd name="T25" fmla="*/ 65 h 65"/>
              <a:gd name="T26" fmla="*/ 35 w 49"/>
              <a:gd name="T27" fmla="*/ 65 h 65"/>
              <a:gd name="T28" fmla="*/ 35 w 49"/>
              <a:gd name="T29" fmla="*/ 42 h 65"/>
              <a:gd name="T30" fmla="*/ 39 w 49"/>
              <a:gd name="T31" fmla="*/ 42 h 65"/>
              <a:gd name="T32" fmla="*/ 39 w 49"/>
              <a:gd name="T33" fmla="*/ 65 h 65"/>
              <a:gd name="T34" fmla="*/ 49 w 49"/>
              <a:gd name="T35" fmla="*/ 65 h 65"/>
              <a:gd name="T36" fmla="*/ 49 w 49"/>
              <a:gd name="T37" fmla="*/ 42 h 65"/>
              <a:gd name="T38" fmla="*/ 32 w 49"/>
              <a:gd name="T39" fmla="*/ 2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65">
                <a:moveTo>
                  <a:pt x="25" y="23"/>
                </a:moveTo>
                <a:cubicBezTo>
                  <a:pt x="31" y="23"/>
                  <a:pt x="36" y="18"/>
                  <a:pt x="36" y="12"/>
                </a:cubicBezTo>
                <a:cubicBezTo>
                  <a:pt x="36" y="5"/>
                  <a:pt x="31" y="0"/>
                  <a:pt x="25" y="0"/>
                </a:cubicBezTo>
                <a:cubicBezTo>
                  <a:pt x="19" y="0"/>
                  <a:pt x="13" y="5"/>
                  <a:pt x="13" y="12"/>
                </a:cubicBezTo>
                <a:cubicBezTo>
                  <a:pt x="13" y="18"/>
                  <a:pt x="19" y="23"/>
                  <a:pt x="25" y="23"/>
                </a:cubicBezTo>
                <a:close/>
                <a:moveTo>
                  <a:pt x="32" y="25"/>
                </a:moveTo>
                <a:cubicBezTo>
                  <a:pt x="18" y="25"/>
                  <a:pt x="18" y="25"/>
                  <a:pt x="18" y="25"/>
                </a:cubicBezTo>
                <a:cubicBezTo>
                  <a:pt x="8" y="25"/>
                  <a:pt x="0" y="33"/>
                  <a:pt x="0" y="42"/>
                </a:cubicBezTo>
                <a:cubicBezTo>
                  <a:pt x="0" y="65"/>
                  <a:pt x="0" y="65"/>
                  <a:pt x="0" y="65"/>
                </a:cubicBezTo>
                <a:cubicBezTo>
                  <a:pt x="10" y="65"/>
                  <a:pt x="10" y="65"/>
                  <a:pt x="10" y="65"/>
                </a:cubicBezTo>
                <a:cubicBezTo>
                  <a:pt x="10" y="42"/>
                  <a:pt x="10" y="42"/>
                  <a:pt x="10" y="42"/>
                </a:cubicBezTo>
                <a:cubicBezTo>
                  <a:pt x="14" y="42"/>
                  <a:pt x="14" y="42"/>
                  <a:pt x="14" y="42"/>
                </a:cubicBezTo>
                <a:cubicBezTo>
                  <a:pt x="14" y="65"/>
                  <a:pt x="14" y="65"/>
                  <a:pt x="14" y="65"/>
                </a:cubicBezTo>
                <a:cubicBezTo>
                  <a:pt x="35" y="65"/>
                  <a:pt x="35" y="65"/>
                  <a:pt x="35" y="65"/>
                </a:cubicBezTo>
                <a:cubicBezTo>
                  <a:pt x="35" y="42"/>
                  <a:pt x="35" y="42"/>
                  <a:pt x="35" y="42"/>
                </a:cubicBezTo>
                <a:cubicBezTo>
                  <a:pt x="39" y="42"/>
                  <a:pt x="39" y="42"/>
                  <a:pt x="39" y="42"/>
                </a:cubicBezTo>
                <a:cubicBezTo>
                  <a:pt x="39" y="65"/>
                  <a:pt x="39" y="65"/>
                  <a:pt x="39" y="65"/>
                </a:cubicBezTo>
                <a:cubicBezTo>
                  <a:pt x="49" y="65"/>
                  <a:pt x="49" y="65"/>
                  <a:pt x="49" y="65"/>
                </a:cubicBezTo>
                <a:cubicBezTo>
                  <a:pt x="49" y="42"/>
                  <a:pt x="49" y="42"/>
                  <a:pt x="49" y="42"/>
                </a:cubicBezTo>
                <a:cubicBezTo>
                  <a:pt x="49" y="33"/>
                  <a:pt x="42" y="25"/>
                  <a:pt x="32" y="25"/>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9" name="任意多边形 39"/>
          <p:cNvSpPr>
            <a:spLocks noChangeAspect="1"/>
          </p:cNvSpPr>
          <p:nvPr/>
        </p:nvSpPr>
        <p:spPr>
          <a:xfrm>
            <a:off x="5653497" y="2489300"/>
            <a:ext cx="897471" cy="900000"/>
          </a:xfrm>
          <a:custGeom>
            <a:avLst/>
            <a:gdLst>
              <a:gd name="connsiteX0" fmla="*/ 46648 w 734152"/>
              <a:gd name="connsiteY0" fmla="*/ 646883 h 736220"/>
              <a:gd name="connsiteX1" fmla="*/ 687504 w 734152"/>
              <a:gd name="connsiteY1" fmla="*/ 646883 h 736220"/>
              <a:gd name="connsiteX2" fmla="*/ 734152 w 734152"/>
              <a:gd name="connsiteY2" fmla="*/ 693531 h 736220"/>
              <a:gd name="connsiteX3" fmla="*/ 734152 w 734152"/>
              <a:gd name="connsiteY3" fmla="*/ 736220 h 736220"/>
              <a:gd name="connsiteX4" fmla="*/ 0 w 734152"/>
              <a:gd name="connsiteY4" fmla="*/ 736220 h 736220"/>
              <a:gd name="connsiteX5" fmla="*/ 0 w 734152"/>
              <a:gd name="connsiteY5" fmla="*/ 693531 h 736220"/>
              <a:gd name="connsiteX6" fmla="*/ 46648 w 734152"/>
              <a:gd name="connsiteY6" fmla="*/ 646883 h 736220"/>
              <a:gd name="connsiteX7" fmla="*/ 579032 w 734152"/>
              <a:gd name="connsiteY7" fmla="*/ 304167 h 736220"/>
              <a:gd name="connsiteX8" fmla="*/ 660307 w 734152"/>
              <a:gd name="connsiteY8" fmla="*/ 304167 h 736220"/>
              <a:gd name="connsiteX9" fmla="*/ 680626 w 734152"/>
              <a:gd name="connsiteY9" fmla="*/ 324486 h 736220"/>
              <a:gd name="connsiteX10" fmla="*/ 680626 w 734152"/>
              <a:gd name="connsiteY10" fmla="*/ 603583 h 736220"/>
              <a:gd name="connsiteX11" fmla="*/ 660307 w 734152"/>
              <a:gd name="connsiteY11" fmla="*/ 623902 h 736220"/>
              <a:gd name="connsiteX12" fmla="*/ 579032 w 734152"/>
              <a:gd name="connsiteY12" fmla="*/ 623902 h 736220"/>
              <a:gd name="connsiteX13" fmla="*/ 558713 w 734152"/>
              <a:gd name="connsiteY13" fmla="*/ 603583 h 736220"/>
              <a:gd name="connsiteX14" fmla="*/ 558713 w 734152"/>
              <a:gd name="connsiteY14" fmla="*/ 324486 h 736220"/>
              <a:gd name="connsiteX15" fmla="*/ 579032 w 734152"/>
              <a:gd name="connsiteY15" fmla="*/ 304167 h 736220"/>
              <a:gd name="connsiteX16" fmla="*/ 326439 w 734152"/>
              <a:gd name="connsiteY16" fmla="*/ 304167 h 736220"/>
              <a:gd name="connsiteX17" fmla="*/ 407714 w 734152"/>
              <a:gd name="connsiteY17" fmla="*/ 304167 h 736220"/>
              <a:gd name="connsiteX18" fmla="*/ 428033 w 734152"/>
              <a:gd name="connsiteY18" fmla="*/ 324486 h 736220"/>
              <a:gd name="connsiteX19" fmla="*/ 428033 w 734152"/>
              <a:gd name="connsiteY19" fmla="*/ 603583 h 736220"/>
              <a:gd name="connsiteX20" fmla="*/ 407714 w 734152"/>
              <a:gd name="connsiteY20" fmla="*/ 623902 h 736220"/>
              <a:gd name="connsiteX21" fmla="*/ 326439 w 734152"/>
              <a:gd name="connsiteY21" fmla="*/ 623902 h 736220"/>
              <a:gd name="connsiteX22" fmla="*/ 306120 w 734152"/>
              <a:gd name="connsiteY22" fmla="*/ 603583 h 736220"/>
              <a:gd name="connsiteX23" fmla="*/ 306120 w 734152"/>
              <a:gd name="connsiteY23" fmla="*/ 324486 h 736220"/>
              <a:gd name="connsiteX24" fmla="*/ 326439 w 734152"/>
              <a:gd name="connsiteY24" fmla="*/ 304167 h 736220"/>
              <a:gd name="connsiteX25" fmla="*/ 73178 w 734152"/>
              <a:gd name="connsiteY25" fmla="*/ 304167 h 736220"/>
              <a:gd name="connsiteX26" fmla="*/ 154453 w 734152"/>
              <a:gd name="connsiteY26" fmla="*/ 304167 h 736220"/>
              <a:gd name="connsiteX27" fmla="*/ 174772 w 734152"/>
              <a:gd name="connsiteY27" fmla="*/ 324486 h 736220"/>
              <a:gd name="connsiteX28" fmla="*/ 174772 w 734152"/>
              <a:gd name="connsiteY28" fmla="*/ 603583 h 736220"/>
              <a:gd name="connsiteX29" fmla="*/ 154453 w 734152"/>
              <a:gd name="connsiteY29" fmla="*/ 623902 h 736220"/>
              <a:gd name="connsiteX30" fmla="*/ 73178 w 734152"/>
              <a:gd name="connsiteY30" fmla="*/ 623902 h 736220"/>
              <a:gd name="connsiteX31" fmla="*/ 52859 w 734152"/>
              <a:gd name="connsiteY31" fmla="*/ 603583 h 736220"/>
              <a:gd name="connsiteX32" fmla="*/ 52859 w 734152"/>
              <a:gd name="connsiteY32" fmla="*/ 324486 h 736220"/>
              <a:gd name="connsiteX33" fmla="*/ 73178 w 734152"/>
              <a:gd name="connsiteY33" fmla="*/ 304167 h 736220"/>
              <a:gd name="connsiteX34" fmla="*/ 3858 w 734152"/>
              <a:gd name="connsiteY34" fmla="*/ 238785 h 736220"/>
              <a:gd name="connsiteX35" fmla="*/ 730294 w 734152"/>
              <a:gd name="connsiteY35" fmla="*/ 238785 h 736220"/>
              <a:gd name="connsiteX36" fmla="*/ 730294 w 734152"/>
              <a:gd name="connsiteY36" fmla="*/ 286084 h 736220"/>
              <a:gd name="connsiteX37" fmla="*/ 3858 w 734152"/>
              <a:gd name="connsiteY37" fmla="*/ 286084 h 736220"/>
              <a:gd name="connsiteX38" fmla="*/ 367076 w 734152"/>
              <a:gd name="connsiteY38" fmla="*/ 0 h 736220"/>
              <a:gd name="connsiteX39" fmla="*/ 729900 w 734152"/>
              <a:gd name="connsiteY39" fmla="*/ 220226 h 736220"/>
              <a:gd name="connsiteX40" fmla="*/ 4251 w 734152"/>
              <a:gd name="connsiteY40" fmla="*/ 220226 h 7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4152" h="736220">
                <a:moveTo>
                  <a:pt x="46648" y="646883"/>
                </a:moveTo>
                <a:lnTo>
                  <a:pt x="687504" y="646883"/>
                </a:lnTo>
                <a:cubicBezTo>
                  <a:pt x="713267" y="646883"/>
                  <a:pt x="734152" y="667768"/>
                  <a:pt x="734152" y="693531"/>
                </a:cubicBezTo>
                <a:lnTo>
                  <a:pt x="734152" y="736220"/>
                </a:lnTo>
                <a:lnTo>
                  <a:pt x="0" y="736220"/>
                </a:lnTo>
                <a:lnTo>
                  <a:pt x="0" y="693531"/>
                </a:lnTo>
                <a:cubicBezTo>
                  <a:pt x="0" y="667768"/>
                  <a:pt x="20885" y="646883"/>
                  <a:pt x="46648" y="646883"/>
                </a:cubicBezTo>
                <a:close/>
                <a:moveTo>
                  <a:pt x="579032" y="304167"/>
                </a:moveTo>
                <a:lnTo>
                  <a:pt x="660307" y="304167"/>
                </a:lnTo>
                <a:cubicBezTo>
                  <a:pt x="671529" y="304167"/>
                  <a:pt x="680626" y="313264"/>
                  <a:pt x="680626" y="324486"/>
                </a:cubicBezTo>
                <a:lnTo>
                  <a:pt x="680626" y="603583"/>
                </a:lnTo>
                <a:cubicBezTo>
                  <a:pt x="680626" y="614805"/>
                  <a:pt x="671529" y="623902"/>
                  <a:pt x="660307" y="623902"/>
                </a:cubicBezTo>
                <a:lnTo>
                  <a:pt x="579032" y="623902"/>
                </a:lnTo>
                <a:cubicBezTo>
                  <a:pt x="567810" y="623902"/>
                  <a:pt x="558713" y="614805"/>
                  <a:pt x="558713" y="603583"/>
                </a:cubicBezTo>
                <a:lnTo>
                  <a:pt x="558713" y="324486"/>
                </a:lnTo>
                <a:cubicBezTo>
                  <a:pt x="558713" y="313264"/>
                  <a:pt x="567810" y="304167"/>
                  <a:pt x="579032" y="304167"/>
                </a:cubicBezTo>
                <a:close/>
                <a:moveTo>
                  <a:pt x="326439" y="304167"/>
                </a:moveTo>
                <a:lnTo>
                  <a:pt x="407714" y="304167"/>
                </a:lnTo>
                <a:cubicBezTo>
                  <a:pt x="418936" y="304167"/>
                  <a:pt x="428033" y="313264"/>
                  <a:pt x="428033" y="324486"/>
                </a:cubicBezTo>
                <a:lnTo>
                  <a:pt x="428033" y="603583"/>
                </a:lnTo>
                <a:cubicBezTo>
                  <a:pt x="428033" y="614805"/>
                  <a:pt x="418936" y="623902"/>
                  <a:pt x="407714" y="623902"/>
                </a:cubicBezTo>
                <a:lnTo>
                  <a:pt x="326439" y="623902"/>
                </a:lnTo>
                <a:cubicBezTo>
                  <a:pt x="315217" y="623902"/>
                  <a:pt x="306120" y="614805"/>
                  <a:pt x="306120" y="603583"/>
                </a:cubicBezTo>
                <a:lnTo>
                  <a:pt x="306120" y="324486"/>
                </a:lnTo>
                <a:cubicBezTo>
                  <a:pt x="306120" y="313264"/>
                  <a:pt x="315217" y="304167"/>
                  <a:pt x="326439" y="304167"/>
                </a:cubicBezTo>
                <a:close/>
                <a:moveTo>
                  <a:pt x="73178" y="304167"/>
                </a:moveTo>
                <a:lnTo>
                  <a:pt x="154453" y="304167"/>
                </a:lnTo>
                <a:cubicBezTo>
                  <a:pt x="165675" y="304167"/>
                  <a:pt x="174772" y="313264"/>
                  <a:pt x="174772" y="324486"/>
                </a:cubicBezTo>
                <a:lnTo>
                  <a:pt x="174772" y="603583"/>
                </a:lnTo>
                <a:cubicBezTo>
                  <a:pt x="174772" y="614805"/>
                  <a:pt x="165675" y="623902"/>
                  <a:pt x="154453" y="623902"/>
                </a:cubicBezTo>
                <a:lnTo>
                  <a:pt x="73178" y="623902"/>
                </a:lnTo>
                <a:cubicBezTo>
                  <a:pt x="61956" y="623902"/>
                  <a:pt x="52859" y="614805"/>
                  <a:pt x="52859" y="603583"/>
                </a:cubicBezTo>
                <a:lnTo>
                  <a:pt x="52859" y="324486"/>
                </a:lnTo>
                <a:cubicBezTo>
                  <a:pt x="52859" y="313264"/>
                  <a:pt x="61956" y="304167"/>
                  <a:pt x="73178" y="304167"/>
                </a:cubicBezTo>
                <a:close/>
                <a:moveTo>
                  <a:pt x="3858" y="238785"/>
                </a:moveTo>
                <a:lnTo>
                  <a:pt x="730294" y="238785"/>
                </a:lnTo>
                <a:lnTo>
                  <a:pt x="730294" y="286084"/>
                </a:lnTo>
                <a:lnTo>
                  <a:pt x="3858" y="286084"/>
                </a:lnTo>
                <a:close/>
                <a:moveTo>
                  <a:pt x="367076" y="0"/>
                </a:moveTo>
                <a:lnTo>
                  <a:pt x="729900" y="220226"/>
                </a:lnTo>
                <a:lnTo>
                  <a:pt x="4251" y="22022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11"/>
          <p:cNvSpPr>
            <a:spLocks noChangeAspect="1"/>
          </p:cNvSpPr>
          <p:nvPr/>
        </p:nvSpPr>
        <p:spPr>
          <a:xfrm>
            <a:off x="7996694" y="2488004"/>
            <a:ext cx="566439" cy="900000"/>
          </a:xfrm>
          <a:custGeom>
            <a:avLst/>
            <a:gdLst>
              <a:gd name="connsiteX0" fmla="*/ 799186 w 2958914"/>
              <a:gd name="connsiteY0" fmla="*/ 3964971 h 4701359"/>
              <a:gd name="connsiteX1" fmla="*/ 2159728 w 2958914"/>
              <a:gd name="connsiteY1" fmla="*/ 3964971 h 4701359"/>
              <a:gd name="connsiteX2" fmla="*/ 1479457 w 2958914"/>
              <a:gd name="connsiteY2" fmla="*/ 4701359 h 4701359"/>
              <a:gd name="connsiteX3" fmla="*/ 799186 w 2958914"/>
              <a:gd name="connsiteY3" fmla="*/ 3964971 h 4701359"/>
              <a:gd name="connsiteX4" fmla="*/ 1679909 w 2958914"/>
              <a:gd name="connsiteY4" fmla="*/ 367966 h 4701359"/>
              <a:gd name="connsiteX5" fmla="*/ 1127168 w 2958914"/>
              <a:gd name="connsiteY5" fmla="*/ 606225 h 4701359"/>
              <a:gd name="connsiteX6" fmla="*/ 2026030 w 2958914"/>
              <a:gd name="connsiteY6" fmla="*/ 809719 h 4701359"/>
              <a:gd name="connsiteX7" fmla="*/ 2255117 w 2958914"/>
              <a:gd name="connsiteY7" fmla="*/ 1702401 h 4701359"/>
              <a:gd name="connsiteX8" fmla="*/ 2239231 w 2958914"/>
              <a:gd name="connsiteY8" fmla="*/ 590339 h 4701359"/>
              <a:gd name="connsiteX9" fmla="*/ 1679909 w 2958914"/>
              <a:gd name="connsiteY9" fmla="*/ 367966 h 4701359"/>
              <a:gd name="connsiteX10" fmla="*/ 1342417 w 2958914"/>
              <a:gd name="connsiteY10" fmla="*/ 0 h 4701359"/>
              <a:gd name="connsiteX11" fmla="*/ 1616497 w 2958914"/>
              <a:gd name="connsiteY11" fmla="*/ 0 h 4701359"/>
              <a:gd name="connsiteX12" fmla="*/ 2957745 w 2958914"/>
              <a:gd name="connsiteY12" fmla="*/ 1344552 h 4701359"/>
              <a:gd name="connsiteX13" fmla="*/ 2293200 w 2958914"/>
              <a:gd name="connsiteY13" fmla="*/ 3058599 h 4701359"/>
              <a:gd name="connsiteX14" fmla="*/ 2119355 w 2958914"/>
              <a:gd name="connsiteY14" fmla="*/ 3705264 h 4701359"/>
              <a:gd name="connsiteX15" fmla="*/ 1479514 w 2958914"/>
              <a:gd name="connsiteY15" fmla="*/ 3823879 h 4701359"/>
              <a:gd name="connsiteX16" fmla="*/ 1479457 w 2958914"/>
              <a:gd name="connsiteY16" fmla="*/ 3823882 h 4701359"/>
              <a:gd name="connsiteX17" fmla="*/ 1479400 w 2958914"/>
              <a:gd name="connsiteY17" fmla="*/ 3823879 h 4701359"/>
              <a:gd name="connsiteX18" fmla="*/ 839559 w 2958914"/>
              <a:gd name="connsiteY18" fmla="*/ 3705264 h 4701359"/>
              <a:gd name="connsiteX19" fmla="*/ 665714 w 2958914"/>
              <a:gd name="connsiteY19" fmla="*/ 3058599 h 4701359"/>
              <a:gd name="connsiteX20" fmla="*/ 1169 w 2958914"/>
              <a:gd name="connsiteY20" fmla="*/ 1344552 h 4701359"/>
              <a:gd name="connsiteX21" fmla="*/ 1342417 w 2958914"/>
              <a:gd name="connsiteY21" fmla="*/ 0 h 47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58914" h="4701359">
                <a:moveTo>
                  <a:pt x="799186" y="3964971"/>
                </a:moveTo>
                <a:cubicBezTo>
                  <a:pt x="1241302" y="4120624"/>
                  <a:pt x="1717612" y="4120624"/>
                  <a:pt x="2159728" y="3964971"/>
                </a:cubicBezTo>
                <a:cubicBezTo>
                  <a:pt x="2159728" y="4371667"/>
                  <a:pt x="1855160" y="4701359"/>
                  <a:pt x="1479457" y="4701359"/>
                </a:cubicBezTo>
                <a:cubicBezTo>
                  <a:pt x="1103754" y="4701359"/>
                  <a:pt x="799186" y="4371667"/>
                  <a:pt x="799186" y="3964971"/>
                </a:cubicBezTo>
                <a:close/>
                <a:moveTo>
                  <a:pt x="1679909" y="367966"/>
                </a:moveTo>
                <a:cubicBezTo>
                  <a:pt x="1478666" y="370841"/>
                  <a:pt x="1278519" y="450488"/>
                  <a:pt x="1127168" y="606225"/>
                </a:cubicBezTo>
                <a:cubicBezTo>
                  <a:pt x="1441241" y="500106"/>
                  <a:pt x="1788288" y="578674"/>
                  <a:pt x="2026030" y="809719"/>
                </a:cubicBezTo>
                <a:cubicBezTo>
                  <a:pt x="2263772" y="1040764"/>
                  <a:pt x="2352222" y="1385426"/>
                  <a:pt x="2255117" y="1702401"/>
                </a:cubicBezTo>
                <a:cubicBezTo>
                  <a:pt x="2557818" y="1390927"/>
                  <a:pt x="2550705" y="893040"/>
                  <a:pt x="2239231" y="590339"/>
                </a:cubicBezTo>
                <a:cubicBezTo>
                  <a:pt x="2083493" y="438989"/>
                  <a:pt x="1881153" y="365091"/>
                  <a:pt x="1679909" y="367966"/>
                </a:cubicBezTo>
                <a:close/>
                <a:moveTo>
                  <a:pt x="1342417" y="0"/>
                </a:moveTo>
                <a:lnTo>
                  <a:pt x="1616497" y="0"/>
                </a:lnTo>
                <a:cubicBezTo>
                  <a:pt x="2326110" y="58175"/>
                  <a:pt x="2929649" y="551419"/>
                  <a:pt x="2957745" y="1344552"/>
                </a:cubicBezTo>
                <a:cubicBezTo>
                  <a:pt x="2987713" y="2190560"/>
                  <a:pt x="2432926" y="2665145"/>
                  <a:pt x="2293200" y="3058599"/>
                </a:cubicBezTo>
                <a:cubicBezTo>
                  <a:pt x="2153473" y="3452053"/>
                  <a:pt x="2233933" y="3579701"/>
                  <a:pt x="2119355" y="3705264"/>
                </a:cubicBezTo>
                <a:cubicBezTo>
                  <a:pt x="2004776" y="3830826"/>
                  <a:pt x="1645399" y="3809767"/>
                  <a:pt x="1479514" y="3823879"/>
                </a:cubicBezTo>
                <a:lnTo>
                  <a:pt x="1479457" y="3823882"/>
                </a:lnTo>
                <a:lnTo>
                  <a:pt x="1479400" y="3823879"/>
                </a:lnTo>
                <a:cubicBezTo>
                  <a:pt x="1313515" y="3809767"/>
                  <a:pt x="954138" y="3830826"/>
                  <a:pt x="839559" y="3705264"/>
                </a:cubicBezTo>
                <a:cubicBezTo>
                  <a:pt x="724981" y="3579701"/>
                  <a:pt x="805441" y="3452053"/>
                  <a:pt x="665714" y="3058599"/>
                </a:cubicBezTo>
                <a:cubicBezTo>
                  <a:pt x="525988" y="2665145"/>
                  <a:pt x="-28799" y="2190560"/>
                  <a:pt x="1169" y="1344552"/>
                </a:cubicBezTo>
                <a:cubicBezTo>
                  <a:pt x="29265" y="551419"/>
                  <a:pt x="632804" y="58175"/>
                  <a:pt x="1342417" y="0"/>
                </a:cubicBezTo>
                <a:close/>
              </a:path>
            </a:pathLst>
          </a:custGeom>
          <a:solidFill>
            <a:schemeClr val="tx1"/>
          </a:solidFill>
          <a:ln w="508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0554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基本条件</a:t>
            </a:r>
          </a:p>
        </p:txBody>
      </p:sp>
      <p:sp>
        <p:nvSpPr>
          <p:cNvPr id="21" name="文本框 20"/>
          <p:cNvSpPr txBox="1"/>
          <p:nvPr/>
        </p:nvSpPr>
        <p:spPr>
          <a:xfrm>
            <a:off x="1542614" y="1533833"/>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硬性要求（</a:t>
            </a:r>
            <a:r>
              <a:rPr lang="zh-CN" altLang="en-US" sz="2800" dirty="0">
                <a:ea typeface="华文细黑" panose="02010600040101010101" pitchFamily="2" charset="-122"/>
              </a:rPr>
              <a:t>截至大四上学期初推免资格申报时</a:t>
            </a:r>
            <a:r>
              <a:rPr lang="zh-CN" altLang="en-US" sz="2800" dirty="0">
                <a:latin typeface="华文细黑" panose="02010600040101010101" pitchFamily="2" charset="-122"/>
                <a:ea typeface="华文细黑" panose="02010600040101010101" pitchFamily="2" charset="-122"/>
              </a:rPr>
              <a:t>）</a:t>
            </a:r>
            <a:endParaRPr lang="en-US" altLang="zh-CN" sz="2800" dirty="0">
              <a:latin typeface="华文细黑" panose="02010600040101010101" pitchFamily="2" charset="-122"/>
              <a:ea typeface="华文细黑" panose="02010600040101010101" pitchFamily="2" charset="-122"/>
            </a:endParaRPr>
          </a:p>
        </p:txBody>
      </p:sp>
      <mc:AlternateContent xmlns:mc="http://schemas.openxmlformats.org/markup-compatibility/2006" xmlns:a14="http://schemas.microsoft.com/office/drawing/2010/main">
        <mc:Choice Requires="a14">
          <p:sp>
            <p:nvSpPr>
              <p:cNvPr id="18" name="文本框 17"/>
              <p:cNvSpPr txBox="1"/>
              <p:nvPr/>
            </p:nvSpPr>
            <p:spPr>
              <a:xfrm>
                <a:off x="1542614" y="2176402"/>
                <a:ext cx="10515599" cy="254133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ea typeface="华文细黑" panose="02010600040101010101" pitchFamily="2" charset="-122"/>
                  </a:rPr>
                  <a:t>无任何考试作弊、剽窃及其他违法违纪受记过及以上处分记录</a:t>
                </a:r>
                <a:endParaRPr lang="en-US" altLang="zh-CN" dirty="0">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身心健康并达到体育教学基本要求</a:t>
                </a:r>
                <a:endParaRPr lang="en-US" altLang="zh-CN" dirty="0">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截至推免资格申报时无学籍不及格课程（</a:t>
                </a:r>
                <a:r>
                  <a:rPr lang="zh-CN" altLang="en-US" dirty="0">
                    <a:solidFill>
                      <a:srgbClr val="FF0000"/>
                    </a:solidFill>
                    <a:ea typeface="华文细黑" panose="02010600040101010101" pitchFamily="2" charset="-122"/>
                  </a:rPr>
                  <a:t>补考或重修后已通过的亦可</a:t>
                </a:r>
                <a:r>
                  <a:rPr lang="zh-CN" altLang="en-US" dirty="0">
                    <a:ea typeface="华文细黑" panose="02010600040101010101" pitchFamily="2" charset="-122"/>
                  </a:rPr>
                  <a:t>）</a:t>
                </a:r>
                <a:endParaRPr lang="en-US" altLang="zh-CN" dirty="0">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已获</a:t>
                </a:r>
                <a:r>
                  <a:rPr lang="zh-CN" altLang="en-US" dirty="0">
                    <a:solidFill>
                      <a:srgbClr val="FF0000"/>
                    </a:solidFill>
                    <a:ea typeface="华文细黑" panose="02010600040101010101" pitchFamily="2" charset="-122"/>
                  </a:rPr>
                  <a:t>研学学分必须</a:t>
                </a:r>
                <a:r>
                  <a:rPr lang="en-US" altLang="zh-CN" dirty="0">
                    <a:solidFill>
                      <a:srgbClr val="FF0000"/>
                    </a:solidFill>
                    <a:ea typeface="华文细黑" panose="02010600040101010101" pitchFamily="2" charset="-122"/>
                  </a:rPr>
                  <a:t>&gt;=1.5 </a:t>
                </a:r>
                <a:r>
                  <a:rPr lang="zh-CN" altLang="en-US" dirty="0">
                    <a:solidFill>
                      <a:srgbClr val="FF0000"/>
                    </a:solidFill>
                    <a:ea typeface="华文细黑" panose="02010600040101010101" pitchFamily="2" charset="-122"/>
                  </a:rPr>
                  <a:t>学分</a:t>
                </a:r>
                <a:r>
                  <a:rPr lang="zh-CN" altLang="en-US" dirty="0">
                    <a:ea typeface="华文细黑" panose="02010600040101010101" pitchFamily="2" charset="-122"/>
                  </a:rPr>
                  <a:t>，且不得全为通过聆听研学报告所获得的</a:t>
                </a:r>
                <a:endParaRPr lang="en-US" altLang="zh-CN" dirty="0">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英语水平达到</a:t>
                </a:r>
                <a:r>
                  <a:rPr lang="en-US" altLang="zh-CN" dirty="0">
                    <a:solidFill>
                      <a:srgbClr val="FF0000"/>
                    </a:solidFill>
                    <a:ea typeface="华文细黑" panose="02010600040101010101" pitchFamily="2" charset="-122"/>
                  </a:rPr>
                  <a:t>CET-4</a:t>
                </a:r>
                <a14:m>
                  <m:oMath xmlns:m="http://schemas.openxmlformats.org/officeDocument/2006/math">
                    <m:r>
                      <a:rPr lang="en-US" altLang="zh-CN" b="0" i="0" smtClean="0">
                        <a:solidFill>
                          <a:srgbClr val="FF0000"/>
                        </a:solidFill>
                        <a:latin typeface="Cambria Math" panose="02040503050406030204" pitchFamily="18" charset="0"/>
                        <a:ea typeface="Cambria Math" panose="02040503050406030204" pitchFamily="18" charset="0"/>
                      </a:rPr>
                      <m:t> </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520</m:t>
                    </m:r>
                  </m:oMath>
                </a14:m>
                <a:r>
                  <a:rPr lang="zh-CN" altLang="en-US" dirty="0">
                    <a:solidFill>
                      <a:srgbClr val="FF0000"/>
                    </a:solidFill>
                    <a:ea typeface="华文细黑" panose="02010600040101010101" pitchFamily="2" charset="-122"/>
                  </a:rPr>
                  <a:t>或</a:t>
                </a:r>
                <a:r>
                  <a:rPr lang="en-US" altLang="zh-CN" dirty="0">
                    <a:solidFill>
                      <a:srgbClr val="FF0000"/>
                    </a:solidFill>
                    <a:ea typeface="华文细黑" panose="02010600040101010101" pitchFamily="2" charset="-122"/>
                  </a:rPr>
                  <a:t>CET-6</a:t>
                </a:r>
                <a14:m>
                  <m:oMath xmlns:m="http://schemas.openxmlformats.org/officeDocument/2006/math">
                    <m:r>
                      <a:rPr lang="en-US" altLang="zh-CN">
                        <a:solidFill>
                          <a:srgbClr val="FF0000"/>
                        </a:solidFill>
                        <a:latin typeface="Cambria Math" panose="02040503050406030204" pitchFamily="18" charset="0"/>
                        <a:ea typeface="Cambria Math" panose="02040503050406030204" pitchFamily="18" charset="0"/>
                      </a:rPr>
                      <m:t> </m:t>
                    </m:r>
                    <m:r>
                      <a:rPr lang="en-US" altLang="zh-CN" i="1">
                        <a:solidFill>
                          <a:srgbClr val="FF0000"/>
                        </a:solidFill>
                        <a:latin typeface="Cambria Math" panose="02040503050406030204" pitchFamily="18" charset="0"/>
                        <a:ea typeface="Cambria Math" panose="02040503050406030204" pitchFamily="18" charset="0"/>
                      </a:rPr>
                      <m:t>≥430</m:t>
                    </m:r>
                    <m:r>
                      <a:rPr lang="en-US" altLang="zh-CN" b="0" i="1" smtClean="0">
                        <a:solidFill>
                          <a:srgbClr val="FF0000"/>
                        </a:solidFill>
                        <a:latin typeface="Cambria Math" panose="02040503050406030204" pitchFamily="18" charset="0"/>
                        <a:ea typeface="Cambria Math" panose="02040503050406030204" pitchFamily="18" charset="0"/>
                      </a:rPr>
                      <m:t> </m:t>
                    </m:r>
                    <m:r>
                      <a:rPr lang="zh-CN" altLang="en-US" i="1" smtClean="0">
                        <a:latin typeface="Cambria Math" panose="02040503050406030204" pitchFamily="18" charset="0"/>
                        <a:ea typeface="Cambria Math" panose="02040503050406030204" pitchFamily="18" charset="0"/>
                      </a:rPr>
                      <m:t>或</m:t>
                    </m:r>
                    <m:r>
                      <a:rPr lang="en-US" altLang="zh-CN" b="0" i="1" smtClean="0">
                        <a:latin typeface="Cambria Math" panose="02040503050406030204" pitchFamily="18" charset="0"/>
                        <a:ea typeface="Cambria Math" panose="02040503050406030204" pitchFamily="18" charset="0"/>
                      </a:rPr>
                      <m:t> </m:t>
                    </m:r>
                  </m:oMath>
                </a14:m>
                <a:r>
                  <a:rPr lang="en-US" altLang="zh-CN" dirty="0">
                    <a:ea typeface="华文细黑" panose="02010600040101010101" pitchFamily="2" charset="-122"/>
                  </a:rPr>
                  <a:t>TOFEL</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100 </m:t>
                    </m:r>
                    <m:r>
                      <a:rPr lang="zh-CN" altLang="en-US" i="1">
                        <a:latin typeface="Cambria Math" panose="02040503050406030204" pitchFamily="18" charset="0"/>
                        <a:ea typeface="Cambria Math" panose="02040503050406030204" pitchFamily="18" charset="0"/>
                      </a:rPr>
                      <m:t>或</m:t>
                    </m:r>
                  </m:oMath>
                </a14:m>
                <a:r>
                  <a:rPr lang="en-US" altLang="zh-CN" dirty="0">
                    <a:ea typeface="华文细黑" panose="02010600040101010101" pitchFamily="2" charset="-122"/>
                  </a:rPr>
                  <a:t> IELTS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7</m:t>
                    </m:r>
                  </m:oMath>
                </a14:m>
                <a:endParaRPr lang="en-US" altLang="zh-CN" dirty="0">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必选和部分限选课程平均学分绩点在年级排名</a:t>
                </a:r>
                <a:r>
                  <a:rPr lang="zh-CN" altLang="en-US" dirty="0">
                    <a:solidFill>
                      <a:srgbClr val="FF0000"/>
                    </a:solidFill>
                    <a:ea typeface="华文细黑" panose="02010600040101010101" pitchFamily="2" charset="-122"/>
                  </a:rPr>
                  <a:t>前</a:t>
                </a:r>
                <a:r>
                  <a:rPr lang="en-US" altLang="zh-CN" dirty="0">
                    <a:solidFill>
                      <a:srgbClr val="FF0000"/>
                    </a:solidFill>
                    <a:ea typeface="华文细黑" panose="02010600040101010101" pitchFamily="2" charset="-122"/>
                  </a:rPr>
                  <a:t>35%</a:t>
                </a:r>
              </a:p>
            </p:txBody>
          </p:sp>
        </mc:Choice>
        <mc:Fallback xmlns="">
          <p:sp>
            <p:nvSpPr>
              <p:cNvPr id="18" name="文本框 17"/>
              <p:cNvSpPr txBox="1">
                <a:spLocks noRot="1" noChangeAspect="1" noMove="1" noResize="1" noEditPoints="1" noAdjustHandles="1" noChangeArrowheads="1" noChangeShapeType="1" noTextEdit="1"/>
              </p:cNvSpPr>
              <p:nvPr/>
            </p:nvSpPr>
            <p:spPr>
              <a:xfrm>
                <a:off x="1542614" y="2176402"/>
                <a:ext cx="10515599" cy="2541337"/>
              </a:xfrm>
              <a:prstGeom prst="rect">
                <a:avLst/>
              </a:prstGeom>
              <a:blipFill>
                <a:blip r:embed="rId2"/>
                <a:stretch>
                  <a:fillRect l="-348" b="-2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310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基本条件</a:t>
            </a:r>
          </a:p>
        </p:txBody>
      </p:sp>
      <p:sp>
        <p:nvSpPr>
          <p:cNvPr id="21" name="文本框 20"/>
          <p:cNvSpPr txBox="1"/>
          <p:nvPr/>
        </p:nvSpPr>
        <p:spPr>
          <a:xfrm>
            <a:off x="1542614" y="1533833"/>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破格条件</a:t>
            </a:r>
            <a:endParaRPr lang="en-US" altLang="zh-CN" sz="2800" dirty="0">
              <a:latin typeface="华文细黑" panose="02010600040101010101" pitchFamily="2" charset="-122"/>
              <a:ea typeface="华文细黑" panose="02010600040101010101" pitchFamily="2" charset="-122"/>
            </a:endParaRPr>
          </a:p>
        </p:txBody>
      </p:sp>
      <p:sp>
        <p:nvSpPr>
          <p:cNvPr id="18" name="文本框 17"/>
          <p:cNvSpPr txBox="1"/>
          <p:nvPr/>
        </p:nvSpPr>
        <p:spPr>
          <a:xfrm>
            <a:off x="1542614" y="2176402"/>
            <a:ext cx="10515599" cy="171034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ea typeface="华文细黑" panose="02010600040101010101" pitchFamily="2" charset="-122"/>
              </a:rPr>
              <a:t>专业排名前</a:t>
            </a:r>
            <a:r>
              <a:rPr lang="en-US" altLang="zh-CN" dirty="0">
                <a:ea typeface="华文细黑" panose="02010600040101010101" pitchFamily="2" charset="-122"/>
              </a:rPr>
              <a:t>40%</a:t>
            </a:r>
            <a:r>
              <a:rPr lang="zh-CN" altLang="en-US" dirty="0">
                <a:ea typeface="华文细黑" panose="02010600040101010101" pitchFamily="2" charset="-122"/>
              </a:rPr>
              <a:t>（西部支教</a:t>
            </a:r>
            <a:r>
              <a:rPr lang="en-US" altLang="zh-CN" dirty="0">
                <a:ea typeface="华文细黑" panose="02010600040101010101" pitchFamily="2" charset="-122"/>
              </a:rPr>
              <a:t>45%</a:t>
            </a:r>
            <a:r>
              <a:rPr lang="zh-CN" altLang="en-US" dirty="0">
                <a:ea typeface="华文细黑" panose="02010600040101010101" pitchFamily="2" charset="-122"/>
              </a:rPr>
              <a:t>）</a:t>
            </a:r>
            <a:endParaRPr lang="en-US" altLang="zh-CN" dirty="0">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学术科研竞赛成果突出（挑战杯、数学建模竞赛）</a:t>
            </a: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获得省级及以上三好、优干、优秀团员等荣誉</a:t>
            </a:r>
            <a:endParaRPr lang="en-US" altLang="zh-CN" dirty="0">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ea typeface="华文细黑" panose="02010600040101010101" pitchFamily="2" charset="-122"/>
              </a:rPr>
              <a:t>西部支教计划（为期一年）</a:t>
            </a:r>
            <a:endParaRPr lang="en-US" altLang="zh-CN" dirty="0">
              <a:ea typeface="华文细黑" panose="02010600040101010101" pitchFamily="2" charset="-122"/>
            </a:endParaRPr>
          </a:p>
        </p:txBody>
      </p:sp>
    </p:spTree>
    <p:extLst>
      <p:ext uri="{BB962C8B-B14F-4D97-AF65-F5344CB8AC3E}">
        <p14:creationId xmlns:p14="http://schemas.microsoft.com/office/powerpoint/2010/main" val="196000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248748" y="277875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课程成绩</a:t>
            </a:r>
            <a:endParaRPr lang="en-US" altLang="zh-CN" sz="2800" dirty="0">
              <a:latin typeface="华文细黑" panose="02010600040101010101" pitchFamily="2" charset="-122"/>
              <a:ea typeface="华文细黑" panose="02010600040101010101" pitchFamily="2" charset="-122"/>
            </a:endParaRPr>
          </a:p>
        </p:txBody>
      </p:sp>
      <p:sp>
        <p:nvSpPr>
          <p:cNvPr id="9" name="文本框 8"/>
          <p:cNvSpPr txBox="1"/>
          <p:nvPr/>
        </p:nvSpPr>
        <p:spPr>
          <a:xfrm>
            <a:off x="1248748" y="1786245"/>
            <a:ext cx="10515599" cy="461665"/>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总成绩 </a:t>
            </a:r>
            <a:r>
              <a:rPr lang="en-US" altLang="zh-CN"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课程成绩*</a:t>
            </a:r>
            <a:r>
              <a:rPr lang="en-US" altLang="zh-CN" sz="2400" b="1" dirty="0">
                <a:latin typeface="华文细黑" panose="02010600040101010101" pitchFamily="2" charset="-122"/>
                <a:ea typeface="华文细黑" panose="02010600040101010101" pitchFamily="2" charset="-122"/>
              </a:rPr>
              <a:t>70% +</a:t>
            </a:r>
            <a:r>
              <a:rPr lang="zh-CN" altLang="en-US" sz="2400" b="1" dirty="0">
                <a:solidFill>
                  <a:srgbClr val="0070C0"/>
                </a:solidFill>
                <a:latin typeface="华文细黑" panose="02010600040101010101" pitchFamily="2" charset="-122"/>
                <a:ea typeface="华文细黑" panose="02010600040101010101" pitchFamily="2" charset="-122"/>
              </a:rPr>
              <a:t>面试成绩*</a:t>
            </a:r>
            <a:r>
              <a:rPr lang="en-US" altLang="zh-CN" sz="2400" b="1" dirty="0">
                <a:solidFill>
                  <a:srgbClr val="0070C0"/>
                </a:solidFill>
                <a:latin typeface="华文细黑" panose="02010600040101010101" pitchFamily="2" charset="-122"/>
                <a:ea typeface="华文细黑" panose="02010600040101010101" pitchFamily="2" charset="-122"/>
              </a:rPr>
              <a:t>10% </a:t>
            </a:r>
            <a:r>
              <a:rPr lang="en-US" altLang="zh-CN" sz="2400" b="1" dirty="0">
                <a:latin typeface="华文细黑" panose="02010600040101010101" pitchFamily="2" charset="-122"/>
                <a:ea typeface="华文细黑" panose="02010600040101010101" pitchFamily="2" charset="-122"/>
              </a:rPr>
              <a:t>+</a:t>
            </a:r>
            <a:r>
              <a:rPr lang="zh-CN" altLang="en-US" sz="2400" b="1" dirty="0">
                <a:solidFill>
                  <a:srgbClr val="FF0000"/>
                </a:solidFill>
                <a:latin typeface="华文细黑" panose="02010600040101010101" pitchFamily="2" charset="-122"/>
                <a:ea typeface="华文细黑" panose="02010600040101010101" pitchFamily="2" charset="-122"/>
              </a:rPr>
              <a:t>机试成绩</a:t>
            </a:r>
            <a:r>
              <a:rPr lang="en-US" altLang="zh-CN" sz="2400" b="1" dirty="0">
                <a:solidFill>
                  <a:srgbClr val="FF0000"/>
                </a:solidFill>
                <a:latin typeface="华文细黑" panose="02010600040101010101" pitchFamily="2" charset="-122"/>
                <a:ea typeface="华文细黑" panose="02010600040101010101" pitchFamily="2" charset="-122"/>
              </a:rPr>
              <a:t>*10% +</a:t>
            </a:r>
            <a:r>
              <a:rPr lang="zh-CN" altLang="en-US" sz="2400" b="1" dirty="0">
                <a:solidFill>
                  <a:srgbClr val="FF0000"/>
                </a:solidFill>
                <a:latin typeface="华文细黑" panose="02010600040101010101" pitchFamily="2" charset="-122"/>
                <a:ea typeface="华文细黑" panose="02010600040101010101" pitchFamily="2" charset="-122"/>
              </a:rPr>
              <a:t>获奖成绩</a:t>
            </a:r>
            <a:r>
              <a:rPr lang="en-US" altLang="zh-CN" sz="2400" b="1" dirty="0">
                <a:solidFill>
                  <a:srgbClr val="FF0000"/>
                </a:solidFill>
                <a:latin typeface="华文细黑" panose="02010600040101010101" pitchFamily="2" charset="-122"/>
                <a:ea typeface="华文细黑" panose="02010600040101010101" pitchFamily="2" charset="-122"/>
              </a:rPr>
              <a:t>*10%</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5" name="矩形 4"/>
          <p:cNvSpPr/>
          <p:nvPr/>
        </p:nvSpPr>
        <p:spPr>
          <a:xfrm>
            <a:off x="1267409" y="3301974"/>
            <a:ext cx="9014925" cy="369332"/>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计入课程成绩的课程类别为：专业基础课、专业主干课、专业及跨专业选修课</a:t>
            </a:r>
          </a:p>
        </p:txBody>
      </p:sp>
      <p:sp>
        <p:nvSpPr>
          <p:cNvPr id="15" name="文本框 14"/>
          <p:cNvSpPr txBox="1"/>
          <p:nvPr/>
        </p:nvSpPr>
        <p:spPr>
          <a:xfrm>
            <a:off x="5774871" y="4725370"/>
            <a:ext cx="10515599" cy="461665"/>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最大差距</a:t>
            </a:r>
            <a:r>
              <a:rPr lang="en-US" altLang="zh-CN" sz="2400" b="1" dirty="0">
                <a:latin typeface="华文细黑" panose="02010600040101010101" pitchFamily="2" charset="-122"/>
                <a:ea typeface="华文细黑" panose="02010600040101010101" pitchFamily="2" charset="-122"/>
              </a:rPr>
              <a:t> (93.55 - 81.67) </a:t>
            </a: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70% = </a:t>
            </a:r>
            <a:r>
              <a:rPr lang="en-US" altLang="zh-CN" sz="2400" b="1" dirty="0">
                <a:solidFill>
                  <a:srgbClr val="FF0000"/>
                </a:solidFill>
                <a:latin typeface="华文细黑" panose="02010600040101010101" pitchFamily="2" charset="-122"/>
                <a:ea typeface="华文细黑" panose="02010600040101010101" pitchFamily="2" charset="-122"/>
              </a:rPr>
              <a:t>8.316</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pic>
        <p:nvPicPr>
          <p:cNvPr id="4" name="图片 3">
            <a:extLst>
              <a:ext uri="{FF2B5EF4-FFF2-40B4-BE49-F238E27FC236}">
                <a16:creationId xmlns:a16="http://schemas.microsoft.com/office/drawing/2014/main" id="{749CDC38-64B7-4FD6-8898-7B858DE2F9D4}"/>
              </a:ext>
            </a:extLst>
          </p:cNvPr>
          <p:cNvPicPr>
            <a:picLocks noChangeAspect="1"/>
          </p:cNvPicPr>
          <p:nvPr/>
        </p:nvPicPr>
        <p:blipFill>
          <a:blip r:embed="rId2"/>
          <a:stretch>
            <a:fillRect/>
          </a:stretch>
        </p:blipFill>
        <p:spPr>
          <a:xfrm>
            <a:off x="1248748" y="4356038"/>
            <a:ext cx="4124325" cy="695325"/>
          </a:xfrm>
          <a:prstGeom prst="rect">
            <a:avLst/>
          </a:prstGeom>
        </p:spPr>
      </p:pic>
      <p:pic>
        <p:nvPicPr>
          <p:cNvPr id="6" name="图片 5">
            <a:extLst>
              <a:ext uri="{FF2B5EF4-FFF2-40B4-BE49-F238E27FC236}">
                <a16:creationId xmlns:a16="http://schemas.microsoft.com/office/drawing/2014/main" id="{AE9D19DA-F5B3-4937-838B-200572E0AA88}"/>
              </a:ext>
            </a:extLst>
          </p:cNvPr>
          <p:cNvPicPr>
            <a:picLocks noChangeAspect="1"/>
          </p:cNvPicPr>
          <p:nvPr/>
        </p:nvPicPr>
        <p:blipFill rotWithShape="1">
          <a:blip r:embed="rId3"/>
          <a:srcRect l="-2" t="-1" r="-2078" b="-6"/>
          <a:stretch/>
        </p:blipFill>
        <p:spPr>
          <a:xfrm>
            <a:off x="1267409" y="5393195"/>
            <a:ext cx="4210050" cy="342900"/>
          </a:xfrm>
          <a:prstGeom prst="rect">
            <a:avLst/>
          </a:prstGeom>
        </p:spPr>
      </p:pic>
    </p:spTree>
    <p:extLst>
      <p:ext uri="{BB962C8B-B14F-4D97-AF65-F5344CB8AC3E}">
        <p14:creationId xmlns:p14="http://schemas.microsoft.com/office/powerpoint/2010/main" val="206167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248748" y="277875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机试成绩</a:t>
            </a:r>
            <a:endParaRPr lang="en-US" altLang="zh-CN" sz="2800" dirty="0">
              <a:latin typeface="华文细黑" panose="02010600040101010101" pitchFamily="2" charset="-122"/>
              <a:ea typeface="华文细黑" panose="02010600040101010101" pitchFamily="2" charset="-122"/>
            </a:endParaRPr>
          </a:p>
        </p:txBody>
      </p:sp>
      <p:sp>
        <p:nvSpPr>
          <p:cNvPr id="9" name="文本框 8"/>
          <p:cNvSpPr txBox="1"/>
          <p:nvPr/>
        </p:nvSpPr>
        <p:spPr>
          <a:xfrm>
            <a:off x="1248748" y="1786245"/>
            <a:ext cx="10515599" cy="461665"/>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总成绩 </a:t>
            </a:r>
            <a:r>
              <a:rPr lang="en-US" altLang="zh-CN"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课程成绩*</a:t>
            </a:r>
            <a:r>
              <a:rPr lang="en-US" altLang="zh-CN" sz="2400" b="1" dirty="0">
                <a:latin typeface="华文细黑" panose="02010600040101010101" pitchFamily="2" charset="-122"/>
                <a:ea typeface="华文细黑" panose="02010600040101010101" pitchFamily="2" charset="-122"/>
              </a:rPr>
              <a:t>70% +</a:t>
            </a:r>
            <a:r>
              <a:rPr lang="zh-CN" altLang="en-US" sz="2400" b="1" dirty="0">
                <a:solidFill>
                  <a:srgbClr val="0070C0"/>
                </a:solidFill>
                <a:latin typeface="华文细黑" panose="02010600040101010101" pitchFamily="2" charset="-122"/>
                <a:ea typeface="华文细黑" panose="02010600040101010101" pitchFamily="2" charset="-122"/>
              </a:rPr>
              <a:t>面试成绩*</a:t>
            </a:r>
            <a:r>
              <a:rPr lang="en-US" altLang="zh-CN" sz="2400" b="1" dirty="0">
                <a:solidFill>
                  <a:srgbClr val="0070C0"/>
                </a:solidFill>
                <a:latin typeface="华文细黑" panose="02010600040101010101" pitchFamily="2" charset="-122"/>
                <a:ea typeface="华文细黑" panose="02010600040101010101" pitchFamily="2" charset="-122"/>
              </a:rPr>
              <a:t>10% </a:t>
            </a:r>
            <a:r>
              <a:rPr lang="en-US" altLang="zh-CN" sz="2400" b="1" dirty="0">
                <a:latin typeface="华文细黑" panose="02010600040101010101" pitchFamily="2" charset="-122"/>
                <a:ea typeface="华文细黑" panose="02010600040101010101" pitchFamily="2" charset="-122"/>
              </a:rPr>
              <a:t>+</a:t>
            </a:r>
            <a:r>
              <a:rPr lang="zh-CN" altLang="en-US" sz="2400" b="1" dirty="0">
                <a:solidFill>
                  <a:srgbClr val="FF0000"/>
                </a:solidFill>
                <a:latin typeface="华文细黑" panose="02010600040101010101" pitchFamily="2" charset="-122"/>
                <a:ea typeface="华文细黑" panose="02010600040101010101" pitchFamily="2" charset="-122"/>
              </a:rPr>
              <a:t>机试成绩</a:t>
            </a:r>
            <a:r>
              <a:rPr lang="en-US" altLang="zh-CN" sz="2400" b="1" dirty="0">
                <a:solidFill>
                  <a:srgbClr val="FF0000"/>
                </a:solidFill>
                <a:latin typeface="华文细黑" panose="02010600040101010101" pitchFamily="2" charset="-122"/>
                <a:ea typeface="华文细黑" panose="02010600040101010101" pitchFamily="2" charset="-122"/>
              </a:rPr>
              <a:t>*10% +</a:t>
            </a:r>
            <a:r>
              <a:rPr lang="zh-CN" altLang="en-US" sz="2400" b="1" dirty="0">
                <a:solidFill>
                  <a:srgbClr val="FF0000"/>
                </a:solidFill>
                <a:latin typeface="华文细黑" panose="02010600040101010101" pitchFamily="2" charset="-122"/>
                <a:ea typeface="华文细黑" panose="02010600040101010101" pitchFamily="2" charset="-122"/>
              </a:rPr>
              <a:t>获奖成绩</a:t>
            </a:r>
            <a:r>
              <a:rPr lang="en-US" altLang="zh-CN" sz="2400" b="1" dirty="0">
                <a:solidFill>
                  <a:srgbClr val="FF0000"/>
                </a:solidFill>
                <a:latin typeface="华文细黑" panose="02010600040101010101" pitchFamily="2" charset="-122"/>
                <a:ea typeface="华文细黑" panose="02010600040101010101" pitchFamily="2" charset="-122"/>
              </a:rPr>
              <a:t>*10%</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5" name="矩形 4"/>
          <p:cNvSpPr/>
          <p:nvPr/>
        </p:nvSpPr>
        <p:spPr>
          <a:xfrm>
            <a:off x="1267409" y="3301974"/>
            <a:ext cx="9014925" cy="369332"/>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数据结构基础问题（单链表、二叉树建立及遍历</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算法开放题 ）</a:t>
            </a:r>
          </a:p>
        </p:txBody>
      </p:sp>
      <p:pic>
        <p:nvPicPr>
          <p:cNvPr id="8" name="图片 7"/>
          <p:cNvPicPr>
            <a:picLocks noChangeAspect="1"/>
          </p:cNvPicPr>
          <p:nvPr/>
        </p:nvPicPr>
        <p:blipFill>
          <a:blip r:embed="rId3"/>
          <a:stretch>
            <a:fillRect/>
          </a:stretch>
        </p:blipFill>
        <p:spPr>
          <a:xfrm>
            <a:off x="1183001" y="3832818"/>
            <a:ext cx="6292053" cy="2605304"/>
          </a:xfrm>
          <a:prstGeom prst="rect">
            <a:avLst/>
          </a:prstGeom>
        </p:spPr>
      </p:pic>
      <p:sp>
        <p:nvSpPr>
          <p:cNvPr id="11" name="矩形 10"/>
          <p:cNvSpPr/>
          <p:nvPr/>
        </p:nvSpPr>
        <p:spPr>
          <a:xfrm>
            <a:off x="7116207" y="4577784"/>
            <a:ext cx="9014925" cy="646331"/>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一定要创建文件写出框架，</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基本的输入输出，跑出</a:t>
            </a:r>
            <a:r>
              <a:rPr lang="en-US" altLang="zh-CN" dirty="0">
                <a:latin typeface="华文细黑" panose="02010600040101010101" pitchFamily="2" charset="-122"/>
                <a:ea typeface="华文细黑" panose="02010600040101010101" pitchFamily="2" charset="-122"/>
              </a:rPr>
              <a:t>exe</a:t>
            </a:r>
            <a:r>
              <a:rPr lang="zh-CN" altLang="en-US" dirty="0">
                <a:latin typeface="华文细黑" panose="02010600040101010101" pitchFamily="2" charset="-122"/>
                <a:ea typeface="华文细黑" panose="02010600040101010101" pitchFamily="2" charset="-122"/>
              </a:rPr>
              <a:t>（即使中间过程不对）</a:t>
            </a:r>
            <a:endParaRPr lang="en-US" altLang="zh-CN" dirty="0">
              <a:latin typeface="华文细黑" panose="02010600040101010101" pitchFamily="2" charset="-122"/>
              <a:ea typeface="华文细黑" panose="02010600040101010101" pitchFamily="2" charset="-122"/>
            </a:endParaRPr>
          </a:p>
        </p:txBody>
      </p:sp>
      <p:sp>
        <p:nvSpPr>
          <p:cNvPr id="4" name="矩形 3"/>
          <p:cNvSpPr/>
          <p:nvPr/>
        </p:nvSpPr>
        <p:spPr>
          <a:xfrm>
            <a:off x="7102139" y="3871360"/>
            <a:ext cx="5262979" cy="646331"/>
          </a:xfrm>
          <a:prstGeom prst="rect">
            <a:avLst/>
          </a:prstGeom>
        </p:spPr>
        <p:txBody>
          <a:bodyPr wrap="none">
            <a:spAutoFit/>
          </a:bodyPr>
          <a:lstStyle/>
          <a:p>
            <a:r>
              <a:rPr lang="zh-CN" altLang="en-US" sz="3600" b="1" dirty="0">
                <a:solidFill>
                  <a:srgbClr val="FF0000"/>
                </a:solidFill>
                <a:latin typeface="华文细黑" panose="02010600040101010101" pitchFamily="2" charset="-122"/>
                <a:ea typeface="华文细黑" panose="02010600040101010101" pitchFamily="2" charset="-122"/>
              </a:rPr>
              <a:t>扣分细则十分细！！！！</a:t>
            </a:r>
            <a:endParaRPr lang="zh-CN" altLang="en-US" sz="3600" dirty="0"/>
          </a:p>
        </p:txBody>
      </p:sp>
    </p:spTree>
    <p:extLst>
      <p:ext uri="{BB962C8B-B14F-4D97-AF65-F5344CB8AC3E}">
        <p14:creationId xmlns:p14="http://schemas.microsoft.com/office/powerpoint/2010/main" val="54723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248748" y="277875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机试成绩</a:t>
            </a:r>
            <a:endParaRPr lang="en-US" altLang="zh-CN" sz="2800" dirty="0">
              <a:latin typeface="华文细黑" panose="02010600040101010101" pitchFamily="2" charset="-122"/>
              <a:ea typeface="华文细黑" panose="02010600040101010101" pitchFamily="2" charset="-122"/>
            </a:endParaRPr>
          </a:p>
        </p:txBody>
      </p:sp>
      <p:sp>
        <p:nvSpPr>
          <p:cNvPr id="9" name="文本框 8"/>
          <p:cNvSpPr txBox="1"/>
          <p:nvPr/>
        </p:nvSpPr>
        <p:spPr>
          <a:xfrm>
            <a:off x="1248748" y="1786245"/>
            <a:ext cx="10515599" cy="830997"/>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总成绩 </a:t>
            </a:r>
            <a:r>
              <a:rPr lang="en-US" altLang="zh-CN"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课程成绩*</a:t>
            </a:r>
            <a:r>
              <a:rPr lang="en-US" altLang="zh-CN" sz="2400" b="1" dirty="0">
                <a:latin typeface="华文细黑" panose="02010600040101010101" pitchFamily="2" charset="-122"/>
                <a:ea typeface="华文细黑" panose="02010600040101010101" pitchFamily="2" charset="-122"/>
              </a:rPr>
              <a:t>70% +</a:t>
            </a:r>
            <a:r>
              <a:rPr lang="zh-CN" altLang="en-US" sz="2400" b="1" dirty="0">
                <a:solidFill>
                  <a:srgbClr val="0070C0"/>
                </a:solidFill>
                <a:latin typeface="华文细黑" panose="02010600040101010101" pitchFamily="2" charset="-122"/>
                <a:ea typeface="华文细黑" panose="02010600040101010101" pitchFamily="2" charset="-122"/>
              </a:rPr>
              <a:t>面试成绩*</a:t>
            </a:r>
            <a:r>
              <a:rPr lang="en-US" altLang="zh-CN" sz="2400" b="1" dirty="0">
                <a:solidFill>
                  <a:srgbClr val="0070C0"/>
                </a:solidFill>
                <a:latin typeface="华文细黑" panose="02010600040101010101" pitchFamily="2" charset="-122"/>
                <a:ea typeface="华文细黑" panose="02010600040101010101" pitchFamily="2" charset="-122"/>
              </a:rPr>
              <a:t>10% </a:t>
            </a:r>
          </a:p>
          <a:p>
            <a:r>
              <a:rPr lang="en-US" altLang="zh-CN" sz="2400" b="1" dirty="0">
                <a:solidFill>
                  <a:srgbClr val="0070C0"/>
                </a:solidFill>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a:t>
            </a:r>
            <a:r>
              <a:rPr lang="zh-CN" altLang="en-US" sz="2400" b="1" dirty="0">
                <a:solidFill>
                  <a:srgbClr val="FF0000"/>
                </a:solidFill>
                <a:latin typeface="华文细黑" panose="02010600040101010101" pitchFamily="2" charset="-122"/>
                <a:ea typeface="华文细黑" panose="02010600040101010101" pitchFamily="2" charset="-122"/>
              </a:rPr>
              <a:t>机试成绩</a:t>
            </a:r>
            <a:r>
              <a:rPr lang="en-US" altLang="zh-CN" sz="2400" b="1" dirty="0">
                <a:solidFill>
                  <a:srgbClr val="FF0000"/>
                </a:solidFill>
                <a:latin typeface="华文细黑" panose="02010600040101010101" pitchFamily="2" charset="-122"/>
                <a:ea typeface="华文细黑" panose="02010600040101010101" pitchFamily="2" charset="-122"/>
              </a:rPr>
              <a:t>*10% +</a:t>
            </a:r>
            <a:r>
              <a:rPr lang="zh-CN" altLang="en-US" sz="2400" b="1" dirty="0">
                <a:solidFill>
                  <a:srgbClr val="FF0000"/>
                </a:solidFill>
                <a:latin typeface="华文细黑" panose="02010600040101010101" pitchFamily="2" charset="-122"/>
                <a:ea typeface="华文细黑" panose="02010600040101010101" pitchFamily="2" charset="-122"/>
              </a:rPr>
              <a:t>获奖成绩</a:t>
            </a:r>
            <a:r>
              <a:rPr lang="en-US" altLang="zh-CN" sz="2400" b="1" dirty="0">
                <a:solidFill>
                  <a:srgbClr val="FF0000"/>
                </a:solidFill>
                <a:latin typeface="华文细黑" panose="02010600040101010101" pitchFamily="2" charset="-122"/>
                <a:ea typeface="华文细黑" panose="02010600040101010101" pitchFamily="2" charset="-122"/>
              </a:rPr>
              <a:t>*10%</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5" name="矩形 4"/>
          <p:cNvSpPr/>
          <p:nvPr/>
        </p:nvSpPr>
        <p:spPr>
          <a:xfrm>
            <a:off x="1267409" y="3301974"/>
            <a:ext cx="9014925" cy="369332"/>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数据结构基础问题（单链表、二叉树建立及遍历</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算法开放题）</a:t>
            </a:r>
          </a:p>
        </p:txBody>
      </p:sp>
      <p:sp>
        <p:nvSpPr>
          <p:cNvPr id="18" name="文本框 17"/>
          <p:cNvSpPr txBox="1"/>
          <p:nvPr/>
        </p:nvSpPr>
        <p:spPr>
          <a:xfrm>
            <a:off x="1248748" y="4417915"/>
            <a:ext cx="6909842" cy="1938992"/>
          </a:xfrm>
          <a:prstGeom prst="rect">
            <a:avLst/>
          </a:prstGeom>
          <a:noFill/>
        </p:spPr>
        <p:txBody>
          <a:bodyPr wrap="square" rtlCol="0">
            <a:spAutoFit/>
          </a:bodyPr>
          <a:lstStyle/>
          <a:p>
            <a:r>
              <a:rPr lang="zh-CN" altLang="en-US" sz="2400" b="1" dirty="0">
                <a:latin typeface="华文细黑" panose="02010600040101010101" pitchFamily="2" charset="-122"/>
                <a:ea typeface="华文细黑" panose="02010600040101010101" pitchFamily="2" charset="-122"/>
              </a:rPr>
              <a:t>最大差距</a:t>
            </a:r>
            <a:r>
              <a:rPr lang="en-US" altLang="zh-CN" sz="2400" b="1" dirty="0">
                <a:latin typeface="华文细黑" panose="02010600040101010101" pitchFamily="2" charset="-122"/>
                <a:ea typeface="华文细黑" panose="02010600040101010101" pitchFamily="2" charset="-122"/>
              </a:rPr>
              <a:t> (100 - 14) </a:t>
            </a: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10% = </a:t>
            </a:r>
            <a:r>
              <a:rPr lang="en-US" altLang="zh-CN" sz="2400" b="1" dirty="0">
                <a:solidFill>
                  <a:srgbClr val="FF0000"/>
                </a:solidFill>
                <a:latin typeface="华文细黑" panose="02010600040101010101" pitchFamily="2" charset="-122"/>
                <a:ea typeface="华文细黑" panose="02010600040101010101" pitchFamily="2" charset="-122"/>
              </a:rPr>
              <a:t>8.6</a:t>
            </a:r>
          </a:p>
          <a:p>
            <a:endParaRPr lang="en-US" altLang="zh-CN" sz="2400" b="1" dirty="0">
              <a:solidFill>
                <a:srgbClr val="FF0000"/>
              </a:solidFill>
              <a:latin typeface="华文细黑" panose="02010600040101010101" pitchFamily="2" charset="-122"/>
              <a:ea typeface="华文细黑" panose="02010600040101010101" pitchFamily="2" charset="-122"/>
            </a:endParaRPr>
          </a:p>
          <a:p>
            <a:r>
              <a:rPr lang="zh-CN" altLang="en-US" sz="2400" b="1" dirty="0">
                <a:solidFill>
                  <a:srgbClr val="FF0000"/>
                </a:solidFill>
                <a:latin typeface="华文细黑" panose="02010600040101010101" pitchFamily="2" charset="-122"/>
                <a:ea typeface="华文细黑" panose="02010600040101010101" pitchFamily="2" charset="-122"/>
              </a:rPr>
              <a:t>最容易拉开差距的地方！</a:t>
            </a:r>
            <a:endParaRPr lang="en-US" altLang="zh-CN" sz="2400" b="1" dirty="0">
              <a:solidFill>
                <a:srgbClr val="FF0000"/>
              </a:solidFill>
              <a:latin typeface="华文细黑" panose="02010600040101010101" pitchFamily="2" charset="-122"/>
              <a:ea typeface="华文细黑" panose="02010600040101010101" pitchFamily="2" charset="-122"/>
            </a:endParaRPr>
          </a:p>
          <a:p>
            <a:endParaRPr lang="en-US" altLang="zh-CN" sz="2400" b="1" dirty="0">
              <a:solidFill>
                <a:srgbClr val="FF0000"/>
              </a:solidFill>
              <a:latin typeface="华文细黑" panose="02010600040101010101" pitchFamily="2" charset="-122"/>
              <a:ea typeface="华文细黑" panose="02010600040101010101" pitchFamily="2" charset="-122"/>
            </a:endParaRPr>
          </a:p>
          <a:p>
            <a:r>
              <a:rPr lang="zh-CN" altLang="en-US" sz="2400" b="1" dirty="0">
                <a:solidFill>
                  <a:srgbClr val="FF0000"/>
                </a:solidFill>
                <a:latin typeface="华文细黑" panose="02010600040101010101" pitchFamily="2" charset="-122"/>
                <a:ea typeface="华文细黑" panose="02010600040101010101" pitchFamily="2" charset="-122"/>
              </a:rPr>
              <a:t>认认真真考三年可能不如人家机试多写几行代码</a:t>
            </a:r>
          </a:p>
        </p:txBody>
      </p:sp>
      <p:pic>
        <p:nvPicPr>
          <p:cNvPr id="8" name="图片 7">
            <a:extLst>
              <a:ext uri="{FF2B5EF4-FFF2-40B4-BE49-F238E27FC236}">
                <a16:creationId xmlns:a16="http://schemas.microsoft.com/office/drawing/2014/main" id="{6A0733B2-C466-4CF3-BA97-4E5A5ACD16DE}"/>
              </a:ext>
            </a:extLst>
          </p:cNvPr>
          <p:cNvPicPr>
            <a:picLocks noChangeAspect="1"/>
          </p:cNvPicPr>
          <p:nvPr/>
        </p:nvPicPr>
        <p:blipFill>
          <a:blip r:embed="rId3"/>
          <a:stretch>
            <a:fillRect/>
          </a:stretch>
        </p:blipFill>
        <p:spPr>
          <a:xfrm>
            <a:off x="8592584" y="1228431"/>
            <a:ext cx="1304925" cy="5314950"/>
          </a:xfrm>
          <a:prstGeom prst="rect">
            <a:avLst/>
          </a:prstGeom>
        </p:spPr>
      </p:pic>
      <p:pic>
        <p:nvPicPr>
          <p:cNvPr id="10" name="图片 9">
            <a:extLst>
              <a:ext uri="{FF2B5EF4-FFF2-40B4-BE49-F238E27FC236}">
                <a16:creationId xmlns:a16="http://schemas.microsoft.com/office/drawing/2014/main" id="{85676B82-FEBF-49D9-AB54-916CCD46CF8D}"/>
              </a:ext>
            </a:extLst>
          </p:cNvPr>
          <p:cNvPicPr>
            <a:picLocks noChangeAspect="1"/>
          </p:cNvPicPr>
          <p:nvPr/>
        </p:nvPicPr>
        <p:blipFill>
          <a:blip r:embed="rId4"/>
          <a:stretch>
            <a:fillRect/>
          </a:stretch>
        </p:blipFill>
        <p:spPr>
          <a:xfrm>
            <a:off x="10027947" y="1249323"/>
            <a:ext cx="1285875" cy="3743325"/>
          </a:xfrm>
          <a:prstGeom prst="rect">
            <a:avLst/>
          </a:prstGeom>
        </p:spPr>
      </p:pic>
      <p:sp>
        <p:nvSpPr>
          <p:cNvPr id="11" name="椭圆 10">
            <a:extLst>
              <a:ext uri="{FF2B5EF4-FFF2-40B4-BE49-F238E27FC236}">
                <a16:creationId xmlns:a16="http://schemas.microsoft.com/office/drawing/2014/main" id="{EBC560A3-A397-47BC-9443-59D591EF1FE5}"/>
              </a:ext>
            </a:extLst>
          </p:cNvPr>
          <p:cNvSpPr/>
          <p:nvPr/>
        </p:nvSpPr>
        <p:spPr>
          <a:xfrm>
            <a:off x="9429156" y="1424921"/>
            <a:ext cx="574913" cy="11683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9AB8733E-D0B8-41BE-B4F2-77E6C8460021}"/>
              </a:ext>
            </a:extLst>
          </p:cNvPr>
          <p:cNvSpPr/>
          <p:nvPr/>
        </p:nvSpPr>
        <p:spPr>
          <a:xfrm>
            <a:off x="10765470" y="4727352"/>
            <a:ext cx="687052" cy="28078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387074" y="119820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获奖成绩</a:t>
            </a:r>
            <a:endParaRPr lang="en-US" altLang="zh-CN" sz="2800" dirty="0">
              <a:latin typeface="华文细黑" panose="02010600040101010101" pitchFamily="2" charset="-122"/>
              <a:ea typeface="华文细黑" panose="02010600040101010101" pitchFamily="2" charset="-122"/>
            </a:endParaRPr>
          </a:p>
        </p:txBody>
      </p:sp>
      <p:sp>
        <p:nvSpPr>
          <p:cNvPr id="5" name="矩形 4"/>
          <p:cNvSpPr/>
          <p:nvPr/>
        </p:nvSpPr>
        <p:spPr>
          <a:xfrm>
            <a:off x="1405735" y="1721424"/>
            <a:ext cx="9014925" cy="369332"/>
          </a:xfrm>
          <a:prstGeom prst="rect">
            <a:avLst/>
          </a:prstGeom>
        </p:spPr>
        <p:txBody>
          <a:bodyPr wrap="square">
            <a:spAutoFit/>
          </a:bodyPr>
          <a:lstStyle/>
          <a:p>
            <a:r>
              <a:rPr lang="zh-CN" altLang="en-US" b="1" dirty="0">
                <a:solidFill>
                  <a:srgbClr val="FF0000"/>
                </a:solidFill>
                <a:latin typeface="华文细黑" panose="02010600040101010101" pitchFamily="2" charset="-122"/>
                <a:ea typeface="华文细黑" panose="02010600040101010101" pitchFamily="2" charset="-122"/>
              </a:rPr>
              <a:t>竞赛获奖</a:t>
            </a:r>
            <a:r>
              <a:rPr lang="zh-CN" altLang="en-US" dirty="0">
                <a:latin typeface="华文细黑" panose="02010600040101010101" pitchFamily="2" charset="-122"/>
                <a:ea typeface="华文细黑" panose="02010600040101010101" pitchFamily="2" charset="-122"/>
              </a:rPr>
              <a:t>、论文发表、专利、荣誉称号加分</a:t>
            </a:r>
          </a:p>
        </p:txBody>
      </p:sp>
      <p:graphicFrame>
        <p:nvGraphicFramePr>
          <p:cNvPr id="10" name="表格 9">
            <a:extLst>
              <a:ext uri="{FF2B5EF4-FFF2-40B4-BE49-F238E27FC236}">
                <a16:creationId xmlns:a16="http://schemas.microsoft.com/office/drawing/2014/main" id="{86F03217-679F-4684-8869-E1902D17C5CA}"/>
              </a:ext>
            </a:extLst>
          </p:cNvPr>
          <p:cNvGraphicFramePr>
            <a:graphicFrameLocks noGrp="1"/>
          </p:cNvGraphicFramePr>
          <p:nvPr>
            <p:extLst>
              <p:ext uri="{D42A27DB-BD31-4B8C-83A1-F6EECF244321}">
                <p14:modId xmlns:p14="http://schemas.microsoft.com/office/powerpoint/2010/main" val="1293380685"/>
              </p:ext>
            </p:extLst>
          </p:nvPr>
        </p:nvGraphicFramePr>
        <p:xfrm>
          <a:off x="1405735" y="2244644"/>
          <a:ext cx="5450205" cy="3882264"/>
        </p:xfrm>
        <a:graphic>
          <a:graphicData uri="http://schemas.openxmlformats.org/drawingml/2006/table">
            <a:tbl>
              <a:tblPr firstRow="1" firstCol="1" bandRow="1"/>
              <a:tblGrid>
                <a:gridCol w="923925">
                  <a:extLst>
                    <a:ext uri="{9D8B030D-6E8A-4147-A177-3AD203B41FA5}">
                      <a16:colId xmlns:a16="http://schemas.microsoft.com/office/drawing/2014/main" val="3164635915"/>
                    </a:ext>
                  </a:extLst>
                </a:gridCol>
                <a:gridCol w="800100">
                  <a:extLst>
                    <a:ext uri="{9D8B030D-6E8A-4147-A177-3AD203B41FA5}">
                      <a16:colId xmlns:a16="http://schemas.microsoft.com/office/drawing/2014/main" val="3435939182"/>
                    </a:ext>
                  </a:extLst>
                </a:gridCol>
                <a:gridCol w="800100">
                  <a:extLst>
                    <a:ext uri="{9D8B030D-6E8A-4147-A177-3AD203B41FA5}">
                      <a16:colId xmlns:a16="http://schemas.microsoft.com/office/drawing/2014/main" val="1167087264"/>
                    </a:ext>
                  </a:extLst>
                </a:gridCol>
                <a:gridCol w="800100">
                  <a:extLst>
                    <a:ext uri="{9D8B030D-6E8A-4147-A177-3AD203B41FA5}">
                      <a16:colId xmlns:a16="http://schemas.microsoft.com/office/drawing/2014/main" val="3793424113"/>
                    </a:ext>
                  </a:extLst>
                </a:gridCol>
                <a:gridCol w="914400">
                  <a:extLst>
                    <a:ext uri="{9D8B030D-6E8A-4147-A177-3AD203B41FA5}">
                      <a16:colId xmlns:a16="http://schemas.microsoft.com/office/drawing/2014/main" val="3251016877"/>
                    </a:ext>
                  </a:extLst>
                </a:gridCol>
                <a:gridCol w="1211580">
                  <a:extLst>
                    <a:ext uri="{9D8B030D-6E8A-4147-A177-3AD203B41FA5}">
                      <a16:colId xmlns:a16="http://schemas.microsoft.com/office/drawing/2014/main" val="3860703352"/>
                    </a:ext>
                  </a:extLst>
                </a:gridCol>
              </a:tblGrid>
              <a:tr h="1809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级别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特等奖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一等奖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二等奖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三等奖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纪念奖</a:t>
                      </a: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r>
                        <a:rPr lang="zh-CN" sz="1200" kern="100">
                          <a:effectLst/>
                          <a:latin typeface="Calibri" panose="020F0502020204030204" pitchFamily="34" charset="0"/>
                          <a:ea typeface="宋体" panose="02010600030101010101" pitchFamily="2" charset="-122"/>
                          <a:cs typeface="Times New Roman" panose="02020603050405020304" pitchFamily="18" charset="0"/>
                        </a:rPr>
                        <a:t>鼓励奖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8622441"/>
                  </a:ext>
                </a:extLst>
              </a:tr>
              <a:tr h="1809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国际级竞赛</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543378"/>
                  </a:ext>
                </a:extLst>
              </a:tr>
              <a:tr h="1809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国家级竞赛</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233795"/>
                  </a:ext>
                </a:extLst>
              </a:tr>
              <a:tr h="1809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省级竞赛</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105345"/>
                  </a:ext>
                </a:extLst>
              </a:tr>
              <a:tr h="1809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市级奖赛</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4919877"/>
                  </a:ext>
                </a:extLst>
              </a:tr>
              <a:tr h="1809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校级竞赛</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83628"/>
                  </a:ext>
                </a:extLst>
              </a:tr>
              <a:tr h="180975">
                <a:tc>
                  <a:txBody>
                    <a:bodyPr/>
                    <a:lstStyle/>
                    <a:p>
                      <a:pPr algn="just">
                        <a:lnSpc>
                          <a:spcPct val="150000"/>
                        </a:lnSpc>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学院竞赛</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just">
                        <a:lnSpc>
                          <a:spcPct val="150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01079885"/>
                  </a:ext>
                </a:extLst>
              </a:tr>
              <a:tr h="180975">
                <a:tc>
                  <a:txBody>
                    <a:bodyPr/>
                    <a:lstStyle/>
                    <a:p>
                      <a:pPr algn="just">
                        <a:lnSpc>
                          <a:spcPct val="150000"/>
                        </a:lnSpc>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．必须先在研学秘书处备案且获得学院参赛许可的竞赛方可计入竞赛加分。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．合作系数比例：按“项目总加分</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项目人数”计。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．同一系列竞赛不累计以最高分计。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．同一作品参加不同竞赛不累计以最高分计。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．竞赛的级别和有效性以竞赛列表信息为准。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．竞赛列表之外的竞赛有效性与级别必须由学院推免领导小组研究决定。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3969683"/>
                  </a:ext>
                </a:extLst>
              </a:tr>
            </a:tbl>
          </a:graphicData>
        </a:graphic>
      </p:graphicFrame>
      <p:sp>
        <p:nvSpPr>
          <p:cNvPr id="21" name="矩形 20">
            <a:extLst>
              <a:ext uri="{FF2B5EF4-FFF2-40B4-BE49-F238E27FC236}">
                <a16:creationId xmlns:a16="http://schemas.microsoft.com/office/drawing/2014/main" id="{C323AAD6-7E92-4ACE-9396-267D0B6D3DD1}"/>
              </a:ext>
            </a:extLst>
          </p:cNvPr>
          <p:cNvSpPr/>
          <p:nvPr/>
        </p:nvSpPr>
        <p:spPr>
          <a:xfrm>
            <a:off x="7247466" y="2372141"/>
            <a:ext cx="4612312" cy="923330"/>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省级、国家级竞赛加分大头，个人类更明显</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无论是数学建模、高等数学、</a:t>
            </a:r>
            <a:r>
              <a:rPr lang="zh-CN" altLang="en-US" dirty="0">
                <a:solidFill>
                  <a:srgbClr val="FF0000"/>
                </a:solidFill>
                <a:latin typeface="华文细黑" panose="02010600040101010101" pitchFamily="2" charset="-122"/>
                <a:ea typeface="华文细黑" panose="02010600040101010101" pitchFamily="2" charset="-122"/>
              </a:rPr>
              <a:t>英语类</a:t>
            </a:r>
            <a:r>
              <a:rPr lang="zh-CN" altLang="en-US" dirty="0">
                <a:latin typeface="华文细黑" panose="02010600040101010101" pitchFamily="2" charset="-122"/>
                <a:ea typeface="华文细黑" panose="02010600040101010101" pitchFamily="2" charset="-122"/>
              </a:rPr>
              <a:t>、专业相关类</a:t>
            </a:r>
          </a:p>
        </p:txBody>
      </p:sp>
      <p:sp>
        <p:nvSpPr>
          <p:cNvPr id="23" name="矩形 22">
            <a:extLst>
              <a:ext uri="{FF2B5EF4-FFF2-40B4-BE49-F238E27FC236}">
                <a16:creationId xmlns:a16="http://schemas.microsoft.com/office/drawing/2014/main" id="{7FAD1CF3-1850-4499-ABBA-2692D90CEF11}"/>
              </a:ext>
            </a:extLst>
          </p:cNvPr>
          <p:cNvSpPr/>
          <p:nvPr/>
        </p:nvSpPr>
        <p:spPr>
          <a:xfrm>
            <a:off x="7247466" y="3981841"/>
            <a:ext cx="3395508" cy="1754326"/>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无论是  市级</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校级</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院级</a:t>
            </a:r>
            <a:endParaRPr lang="en-US" altLang="zh-CN" dirty="0">
              <a:latin typeface="华文细黑" panose="02010600040101010101" pitchFamily="2" charset="-122"/>
              <a:ea typeface="华文细黑" panose="02010600040101010101" pitchFamily="2" charset="-122"/>
            </a:endParaRPr>
          </a:p>
          <a:p>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线下</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网络赛</a:t>
            </a:r>
            <a:endParaRPr lang="en-US" altLang="zh-CN" dirty="0">
              <a:latin typeface="华文细黑" panose="02010600040101010101" pitchFamily="2" charset="-122"/>
              <a:ea typeface="华文细黑" panose="02010600040101010101" pitchFamily="2" charset="-122"/>
            </a:endParaRPr>
          </a:p>
          <a:p>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专业相关</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不相关</a:t>
            </a:r>
            <a:endParaRPr lang="en-US" altLang="zh-CN" dirty="0">
              <a:latin typeface="华文细黑" panose="02010600040101010101" pitchFamily="2" charset="-122"/>
              <a:ea typeface="华文细黑" panose="02010600040101010101" pitchFamily="2" charset="-122"/>
            </a:endParaRPr>
          </a:p>
          <a:p>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一等奖</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优秀奖</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参与奖</a:t>
            </a:r>
            <a:endParaRPr lang="en-US" altLang="zh-CN"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a:p>
            <a:r>
              <a:rPr lang="zh-CN" altLang="en-US" b="1" dirty="0">
                <a:solidFill>
                  <a:srgbClr val="FF0000"/>
                </a:solidFill>
                <a:latin typeface="华文细黑" panose="02010600040101010101" pitchFamily="2" charset="-122"/>
                <a:ea typeface="华文细黑" panose="02010600040101010101" pitchFamily="2" charset="-122"/>
              </a:rPr>
              <a:t>是个奖就能加分！！！</a:t>
            </a:r>
          </a:p>
        </p:txBody>
      </p:sp>
      <p:sp>
        <p:nvSpPr>
          <p:cNvPr id="14" name="椭圆 13">
            <a:extLst>
              <a:ext uri="{FF2B5EF4-FFF2-40B4-BE49-F238E27FC236}">
                <a16:creationId xmlns:a16="http://schemas.microsoft.com/office/drawing/2014/main" id="{CA897258-3A29-45E3-B624-05DD1010263B}"/>
              </a:ext>
            </a:extLst>
          </p:cNvPr>
          <p:cNvSpPr/>
          <p:nvPr/>
        </p:nvSpPr>
        <p:spPr>
          <a:xfrm>
            <a:off x="2099734" y="2683933"/>
            <a:ext cx="4301065" cy="618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769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200" y="901700"/>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8797" y="311908"/>
            <a:ext cx="4156881" cy="584775"/>
          </a:xfrm>
          <a:prstGeom prst="rect">
            <a:avLst/>
          </a:prstGeom>
          <a:noFill/>
        </p:spPr>
        <p:txBody>
          <a:bodyPr wrap="square" rtlCol="0">
            <a:spAutoFit/>
          </a:bodyPr>
          <a:lstStyle/>
          <a:p>
            <a:pPr algn="ctr"/>
            <a:r>
              <a:rPr lang="zh-CN" altLang="en-US" sz="3200" b="1" dirty="0">
                <a:latin typeface="华文细黑" panose="02010600040101010101" pitchFamily="2" charset="-122"/>
                <a:ea typeface="华文细黑" panose="02010600040101010101" pitchFamily="2" charset="-122"/>
              </a:rPr>
              <a:t>推免资格</a:t>
            </a:r>
          </a:p>
        </p:txBody>
      </p:sp>
      <p:sp>
        <p:nvSpPr>
          <p:cNvPr id="22" name="文本框 21"/>
          <p:cNvSpPr txBox="1"/>
          <p:nvPr/>
        </p:nvSpPr>
        <p:spPr>
          <a:xfrm>
            <a:off x="1387074" y="1198204"/>
            <a:ext cx="8030595"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获奖成绩</a:t>
            </a:r>
            <a:endParaRPr lang="en-US" altLang="zh-CN" sz="2800" dirty="0">
              <a:latin typeface="华文细黑" panose="02010600040101010101" pitchFamily="2" charset="-122"/>
              <a:ea typeface="华文细黑" panose="02010600040101010101" pitchFamily="2" charset="-122"/>
            </a:endParaRPr>
          </a:p>
        </p:txBody>
      </p:sp>
      <p:pic>
        <p:nvPicPr>
          <p:cNvPr id="4" name="图片 3">
            <a:extLst>
              <a:ext uri="{FF2B5EF4-FFF2-40B4-BE49-F238E27FC236}">
                <a16:creationId xmlns:a16="http://schemas.microsoft.com/office/drawing/2014/main" id="{79CE0DA0-24C0-4255-8705-C6AF640443C6}"/>
              </a:ext>
            </a:extLst>
          </p:cNvPr>
          <p:cNvPicPr>
            <a:picLocks noChangeAspect="1"/>
          </p:cNvPicPr>
          <p:nvPr/>
        </p:nvPicPr>
        <p:blipFill>
          <a:blip r:embed="rId3"/>
          <a:stretch>
            <a:fillRect/>
          </a:stretch>
        </p:blipFill>
        <p:spPr>
          <a:xfrm>
            <a:off x="933168" y="2181873"/>
            <a:ext cx="9389533" cy="270202"/>
          </a:xfrm>
          <a:prstGeom prst="rect">
            <a:avLst/>
          </a:prstGeom>
        </p:spPr>
      </p:pic>
      <p:pic>
        <p:nvPicPr>
          <p:cNvPr id="10" name="图片 9">
            <a:extLst>
              <a:ext uri="{FF2B5EF4-FFF2-40B4-BE49-F238E27FC236}">
                <a16:creationId xmlns:a16="http://schemas.microsoft.com/office/drawing/2014/main" id="{5EB0A96E-1E85-425D-AA56-2FEDBE131675}"/>
              </a:ext>
            </a:extLst>
          </p:cNvPr>
          <p:cNvPicPr>
            <a:picLocks noChangeAspect="1"/>
          </p:cNvPicPr>
          <p:nvPr/>
        </p:nvPicPr>
        <p:blipFill>
          <a:blip r:embed="rId4"/>
          <a:stretch>
            <a:fillRect/>
          </a:stretch>
        </p:blipFill>
        <p:spPr>
          <a:xfrm>
            <a:off x="933168" y="2649015"/>
            <a:ext cx="9566522" cy="263509"/>
          </a:xfrm>
          <a:prstGeom prst="rect">
            <a:avLst/>
          </a:prstGeom>
        </p:spPr>
      </p:pic>
      <p:pic>
        <p:nvPicPr>
          <p:cNvPr id="11" name="图片 10">
            <a:extLst>
              <a:ext uri="{FF2B5EF4-FFF2-40B4-BE49-F238E27FC236}">
                <a16:creationId xmlns:a16="http://schemas.microsoft.com/office/drawing/2014/main" id="{DBC03798-B377-46AC-88B4-71DD97921C09}"/>
              </a:ext>
            </a:extLst>
          </p:cNvPr>
          <p:cNvPicPr>
            <a:picLocks noChangeAspect="1"/>
          </p:cNvPicPr>
          <p:nvPr/>
        </p:nvPicPr>
        <p:blipFill>
          <a:blip r:embed="rId5"/>
          <a:stretch>
            <a:fillRect/>
          </a:stretch>
        </p:blipFill>
        <p:spPr>
          <a:xfrm>
            <a:off x="933167" y="3205745"/>
            <a:ext cx="9389533" cy="282137"/>
          </a:xfrm>
          <a:prstGeom prst="rect">
            <a:avLst/>
          </a:prstGeom>
        </p:spPr>
      </p:pic>
      <p:pic>
        <p:nvPicPr>
          <p:cNvPr id="14" name="图片 13">
            <a:extLst>
              <a:ext uri="{FF2B5EF4-FFF2-40B4-BE49-F238E27FC236}">
                <a16:creationId xmlns:a16="http://schemas.microsoft.com/office/drawing/2014/main" id="{0BF526D8-BB19-402F-A526-E2F0120CB4E1}"/>
              </a:ext>
            </a:extLst>
          </p:cNvPr>
          <p:cNvPicPr>
            <a:picLocks noChangeAspect="1"/>
          </p:cNvPicPr>
          <p:nvPr/>
        </p:nvPicPr>
        <p:blipFill>
          <a:blip r:embed="rId6"/>
          <a:stretch>
            <a:fillRect/>
          </a:stretch>
        </p:blipFill>
        <p:spPr>
          <a:xfrm>
            <a:off x="931584" y="3794323"/>
            <a:ext cx="9766867" cy="302308"/>
          </a:xfrm>
          <a:prstGeom prst="rect">
            <a:avLst/>
          </a:prstGeom>
        </p:spPr>
      </p:pic>
      <p:pic>
        <p:nvPicPr>
          <p:cNvPr id="19" name="图片 18">
            <a:extLst>
              <a:ext uri="{FF2B5EF4-FFF2-40B4-BE49-F238E27FC236}">
                <a16:creationId xmlns:a16="http://schemas.microsoft.com/office/drawing/2014/main" id="{2E49D18A-49C4-4B0C-A5AC-1511CB97F1A0}"/>
              </a:ext>
            </a:extLst>
          </p:cNvPr>
          <p:cNvPicPr>
            <a:picLocks noChangeAspect="1"/>
          </p:cNvPicPr>
          <p:nvPr/>
        </p:nvPicPr>
        <p:blipFill>
          <a:blip r:embed="rId7"/>
          <a:stretch>
            <a:fillRect/>
          </a:stretch>
        </p:blipFill>
        <p:spPr>
          <a:xfrm>
            <a:off x="931584" y="4351422"/>
            <a:ext cx="9860251" cy="238747"/>
          </a:xfrm>
          <a:prstGeom prst="rect">
            <a:avLst/>
          </a:prstGeom>
        </p:spPr>
      </p:pic>
      <p:pic>
        <p:nvPicPr>
          <p:cNvPr id="21" name="图片 20">
            <a:extLst>
              <a:ext uri="{FF2B5EF4-FFF2-40B4-BE49-F238E27FC236}">
                <a16:creationId xmlns:a16="http://schemas.microsoft.com/office/drawing/2014/main" id="{67FE23B1-CCEA-41FA-AB9D-07959B6239E0}"/>
              </a:ext>
            </a:extLst>
          </p:cNvPr>
          <p:cNvPicPr>
            <a:picLocks noChangeAspect="1"/>
          </p:cNvPicPr>
          <p:nvPr/>
        </p:nvPicPr>
        <p:blipFill>
          <a:blip r:embed="rId8"/>
          <a:stretch>
            <a:fillRect/>
          </a:stretch>
        </p:blipFill>
        <p:spPr>
          <a:xfrm>
            <a:off x="938591" y="4878431"/>
            <a:ext cx="9938088" cy="845035"/>
          </a:xfrm>
          <a:prstGeom prst="rect">
            <a:avLst/>
          </a:prstGeom>
        </p:spPr>
      </p:pic>
    </p:spTree>
    <p:extLst>
      <p:ext uri="{BB962C8B-B14F-4D97-AF65-F5344CB8AC3E}">
        <p14:creationId xmlns:p14="http://schemas.microsoft.com/office/powerpoint/2010/main" val="28851642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1473</Words>
  <Application>Microsoft Office PowerPoint</Application>
  <PresentationFormat>宽屏</PresentationFormat>
  <Paragraphs>242</Paragraphs>
  <Slides>18</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 Unicode MS</vt:lpstr>
      <vt:lpstr>等线</vt:lpstr>
      <vt:lpstr>等线 Light</vt:lpstr>
      <vt:lpstr>仿宋_GB2312</vt:lpstr>
      <vt:lpstr>华文细黑</vt:lpstr>
      <vt:lpstr>宋体</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yang</dc:creator>
  <cp:lastModifiedBy>yang yang</cp:lastModifiedBy>
  <cp:revision>18</cp:revision>
  <dcterms:created xsi:type="dcterms:W3CDTF">2018-04-03T04:58:12Z</dcterms:created>
  <dcterms:modified xsi:type="dcterms:W3CDTF">2018-04-03T11:30:01Z</dcterms:modified>
</cp:coreProperties>
</file>