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1F111D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F329-9904-48FE-8DA1-B71CF0506501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D27-791B-4E81-806F-6699BA8DC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7ABEA-368F-423D-8D09-2F30062AE2CE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8D9E-AEB5-44A2-9ABB-6C0EEB3529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88" y="3803650"/>
            <a:ext cx="9142412" cy="13017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 userDrawn="1"/>
        </p:nvGraphicFramePr>
        <p:xfrm>
          <a:off x="0" y="0"/>
          <a:ext cx="9144000" cy="2622550"/>
        </p:xfrm>
        <a:graphic>
          <a:graphicData uri="http://schemas.openxmlformats.org/presentationml/2006/ole">
            <p:oleObj spid="_x0000_s1029" r:id="rId3" imgW="13003175" imgH="4571429" progId="">
              <p:embed/>
            </p:oleObj>
          </a:graphicData>
        </a:graphic>
      </p:graphicFrame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678113"/>
            <a:ext cx="9144000" cy="10715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3" name="AutoShape 6"/>
          <p:cNvSpPr>
            <a:spLocks noChangeArrowheads="1"/>
          </p:cNvSpPr>
          <p:nvPr userDrawn="1"/>
        </p:nvSpPr>
        <p:spPr bwMode="auto">
          <a:xfrm>
            <a:off x="685800" y="3429000"/>
            <a:ext cx="7620000" cy="685800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3432175"/>
            <a:ext cx="7620000" cy="68262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5" name="Picture 8" descr="ti_stk_2c_po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400800"/>
            <a:ext cx="1166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5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6470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F090-E52A-4FAB-A2E8-17A8A8CD33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641350"/>
            <a:ext cx="9144000" cy="920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588" y="766763"/>
            <a:ext cx="9142412" cy="20141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 userDrawn="1"/>
        </p:nvSpPr>
        <p:spPr bwMode="auto">
          <a:xfrm>
            <a:off x="806400" y="304800"/>
            <a:ext cx="7366000" cy="644525"/>
          </a:xfrm>
          <a:prstGeom prst="roundRect">
            <a:avLst>
              <a:gd name="adj" fmla="val 4187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4" y="-46037"/>
            <a:ext cx="1115616" cy="73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916" y="46513"/>
            <a:ext cx="700660" cy="574175"/>
          </a:xfrm>
          <a:prstGeom prst="roundRect">
            <a:avLst>
              <a:gd name="adj" fmla="val 2765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2895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合肥工业大学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-TI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单片机联合实验室（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MSP430 &amp; Cortex-M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32175"/>
            <a:ext cx="7924800" cy="682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2"/>
                </a:solidFill>
                <a:ea typeface="宋体" pitchFamily="2" charset="-122"/>
              </a:rPr>
              <a:t>Micro SD</a:t>
            </a:r>
            <a:r>
              <a:rPr lang="zh-CN" altLang="en-US" sz="3600" b="1" dirty="0" smtClean="0">
                <a:solidFill>
                  <a:schemeClr val="tx2"/>
                </a:solidFill>
                <a:ea typeface="宋体" pitchFamily="2" charset="-122"/>
              </a:rPr>
              <a:t>卡应用实验</a:t>
            </a:r>
            <a:endParaRPr lang="zh-CN" altLang="en-US" sz="36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51520" y="6172200"/>
            <a:ext cx="866388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080" y="630932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 http://</a:t>
            </a:r>
            <a:r>
              <a:rPr lang="en-US" altLang="zh-CN" sz="2400" smtClean="0">
                <a:solidFill>
                  <a:schemeClr val="tx2"/>
                </a:solidFill>
              </a:rPr>
              <a:t>www.ti.com.cn/msp430</a:t>
            </a:r>
            <a:endParaRPr lang="en-US" altLang="zh-CN" sz="2400" dirty="0" smtClean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391472" y="4437112"/>
            <a:ext cx="47525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作者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：任保宏</a:t>
            </a:r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指导老师：徐科军教授</a:t>
            </a: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联系方式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MSP_EXP430F5529@163.com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型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SD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卡读写实验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9807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0768"/>
            <a:ext cx="7850226" cy="113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（若</a:t>
            </a:r>
            <a:r>
              <a:rPr lang="en-US" altLang="zh-CN" dirty="0" smtClean="0"/>
              <a:t>LAB5</a:t>
            </a:r>
            <a:r>
              <a:rPr lang="zh-CN" altLang="zh-CN" dirty="0" smtClean="0"/>
              <a:t>工程已导入，（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）步可省略，注意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线连接方法）：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）将电源选择拨码开关打至</a:t>
            </a:r>
            <a:r>
              <a:rPr lang="en-US" altLang="zh-CN" dirty="0" err="1" smtClean="0"/>
              <a:t>eZ</a:t>
            </a:r>
            <a:r>
              <a:rPr lang="zh-CN" altLang="zh-CN" dirty="0" smtClean="0"/>
              <a:t>档；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）利用两根</a:t>
            </a:r>
            <a:r>
              <a:rPr lang="en-US" altLang="zh-CN" dirty="0" smtClean="0"/>
              <a:t>Mini-USB</a:t>
            </a:r>
            <a:r>
              <a:rPr lang="zh-CN" altLang="zh-CN" dirty="0" smtClean="0"/>
              <a:t>线连接开发板和</a:t>
            </a:r>
            <a:r>
              <a:rPr lang="en-US" altLang="zh-CN" dirty="0" smtClean="0"/>
              <a:t>PC</a:t>
            </a:r>
            <a:r>
              <a:rPr lang="zh-CN" altLang="zh-CN" dirty="0" smtClean="0"/>
              <a:t>机，连接方法如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所示；</a:t>
            </a:r>
            <a:endParaRPr lang="zh-CN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403648" y="2636912"/>
            <a:ext cx="6120680" cy="3888432"/>
            <a:chOff x="1389856" y="1382713"/>
            <a:chExt cx="6364288" cy="4092575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831681" y="4268788"/>
              <a:ext cx="1676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dirty="0" smtClean="0">
                  <a:ea typeface="宋体" charset="-122"/>
                </a:rPr>
                <a:t>F5529 </a:t>
              </a:r>
              <a:r>
                <a:rPr lang="zh-CN" altLang="en-US" b="1" dirty="0" smtClean="0">
                  <a:ea typeface="宋体" charset="-122"/>
                </a:rPr>
                <a:t>开发板</a:t>
              </a:r>
              <a:endParaRPr lang="en-US" altLang="zh-CN" b="1" dirty="0">
                <a:solidFill>
                  <a:srgbClr val="FF9900"/>
                </a:solidFill>
                <a:ea typeface="宋体" charset="-122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389856" y="2592388"/>
              <a:ext cx="4597400" cy="2882900"/>
            </a:xfrm>
            <a:custGeom>
              <a:avLst/>
              <a:gdLst>
                <a:gd name="T0" fmla="*/ 4597400 w 2896"/>
                <a:gd name="T1" fmla="*/ 2743200 h 1816"/>
                <a:gd name="T2" fmla="*/ 2311400 w 2896"/>
                <a:gd name="T3" fmla="*/ 2667000 h 1816"/>
                <a:gd name="T4" fmla="*/ 406400 w 2896"/>
                <a:gd name="T5" fmla="*/ 1447800 h 1816"/>
                <a:gd name="T6" fmla="*/ 101600 w 2896"/>
                <a:gd name="T7" fmla="*/ 228600 h 1816"/>
                <a:gd name="T8" fmla="*/ 1016000 w 2896"/>
                <a:gd name="T9" fmla="*/ 76200 h 1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6"/>
                <a:gd name="T16" fmla="*/ 0 h 1816"/>
                <a:gd name="T17" fmla="*/ 2896 w 2896"/>
                <a:gd name="T18" fmla="*/ 1816 h 1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6" h="1816">
                  <a:moveTo>
                    <a:pt x="2896" y="1728"/>
                  </a:moveTo>
                  <a:cubicBezTo>
                    <a:pt x="2396" y="1772"/>
                    <a:pt x="1896" y="1816"/>
                    <a:pt x="1456" y="1680"/>
                  </a:cubicBezTo>
                  <a:cubicBezTo>
                    <a:pt x="1016" y="1544"/>
                    <a:pt x="488" y="1168"/>
                    <a:pt x="256" y="912"/>
                  </a:cubicBezTo>
                  <a:cubicBezTo>
                    <a:pt x="24" y="656"/>
                    <a:pt x="0" y="288"/>
                    <a:pt x="64" y="144"/>
                  </a:cubicBezTo>
                  <a:cubicBezTo>
                    <a:pt x="128" y="0"/>
                    <a:pt x="384" y="24"/>
                    <a:pt x="640" y="4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6606" y="1382713"/>
              <a:ext cx="18859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713956" y="2439988"/>
              <a:ext cx="4000500" cy="2209800"/>
            </a:xfrm>
            <a:custGeom>
              <a:avLst/>
              <a:gdLst>
                <a:gd name="T0" fmla="*/ 3200400 w 2520"/>
                <a:gd name="T1" fmla="*/ 2209800 h 1344"/>
                <a:gd name="T2" fmla="*/ 3962400 w 2520"/>
                <a:gd name="T3" fmla="*/ 2051957 h 1344"/>
                <a:gd name="T4" fmla="*/ 2971800 w 2520"/>
                <a:gd name="T5" fmla="*/ 1341664 h 1344"/>
                <a:gd name="T6" fmla="*/ 1371600 w 2520"/>
                <a:gd name="T7" fmla="*/ 1183821 h 1344"/>
                <a:gd name="T8" fmla="*/ 914400 w 2520"/>
                <a:gd name="T9" fmla="*/ 236764 h 1344"/>
                <a:gd name="T10" fmla="*/ 0 w 2520"/>
                <a:gd name="T11" fmla="*/ 0 h 1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"/>
                <a:gd name="T19" fmla="*/ 0 h 1344"/>
                <a:gd name="T20" fmla="*/ 2520 w 2520"/>
                <a:gd name="T21" fmla="*/ 1344 h 1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" h="1344">
                  <a:moveTo>
                    <a:pt x="2016" y="1344"/>
                  </a:moveTo>
                  <a:cubicBezTo>
                    <a:pt x="2268" y="1340"/>
                    <a:pt x="2520" y="1336"/>
                    <a:pt x="2496" y="1248"/>
                  </a:cubicBezTo>
                  <a:cubicBezTo>
                    <a:pt x="2472" y="1160"/>
                    <a:pt x="2144" y="904"/>
                    <a:pt x="1872" y="816"/>
                  </a:cubicBezTo>
                  <a:cubicBezTo>
                    <a:pt x="1600" y="728"/>
                    <a:pt x="1080" y="832"/>
                    <a:pt x="864" y="720"/>
                  </a:cubicBezTo>
                  <a:cubicBezTo>
                    <a:pt x="648" y="608"/>
                    <a:pt x="720" y="264"/>
                    <a:pt x="576" y="144"/>
                  </a:cubicBezTo>
                  <a:cubicBezTo>
                    <a:pt x="432" y="24"/>
                    <a:pt x="216" y="1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 rot="356100">
              <a:off x="5301456" y="3354388"/>
              <a:ext cx="24526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0066FF"/>
                  </a:solidFill>
                  <a:ea typeface="宋体" charset="-122"/>
                </a:rPr>
                <a:t>通信</a:t>
              </a:r>
              <a:r>
                <a:rPr lang="en-US" altLang="zh-CN" b="1" dirty="0" smtClean="0">
                  <a:solidFill>
                    <a:srgbClr val="0066FF"/>
                  </a:solidFill>
                  <a:ea typeface="宋体" charset="-122"/>
                </a:rPr>
                <a:t>USB</a:t>
              </a:r>
              <a:r>
                <a:rPr lang="zh-CN" altLang="en-US" b="1" dirty="0" smtClean="0">
                  <a:solidFill>
                    <a:srgbClr val="0066FF"/>
                  </a:solidFill>
                  <a:ea typeface="宋体" charset="-122"/>
                </a:rPr>
                <a:t>连线</a:t>
              </a:r>
              <a:endParaRPr lang="en-US" altLang="zh-CN" b="1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 rot="1686081">
              <a:off x="2405856" y="4573588"/>
              <a:ext cx="2133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008000"/>
                  </a:solidFill>
                  <a:ea typeface="宋体" charset="-122"/>
                </a:rPr>
                <a:t>仿真</a:t>
              </a:r>
              <a:r>
                <a:rPr lang="en-US" altLang="zh-CN" b="1" dirty="0" smtClean="0">
                  <a:solidFill>
                    <a:srgbClr val="008000"/>
                  </a:solidFill>
                  <a:ea typeface="宋体" charset="-122"/>
                </a:rPr>
                <a:t>USB</a:t>
              </a:r>
              <a:r>
                <a:rPr lang="zh-CN" altLang="en-US" b="1" dirty="0" smtClean="0">
                  <a:solidFill>
                    <a:srgbClr val="008000"/>
                  </a:solidFill>
                  <a:ea typeface="宋体" charset="-122"/>
                </a:rPr>
                <a:t>连线</a:t>
              </a:r>
              <a:endParaRPr lang="en-US" altLang="zh-CN" b="1" dirty="0">
                <a:solidFill>
                  <a:srgbClr val="008000"/>
                </a:solidFill>
                <a:ea typeface="宋体" charset="-122"/>
              </a:endParaRPr>
            </a:p>
          </p:txBody>
        </p: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84081" y="4573588"/>
              <a:ext cx="1228725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710656" y="2897188"/>
              <a:ext cx="2133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008000"/>
                  </a:solidFill>
                  <a:ea typeface="宋体" charset="-122"/>
                </a:rPr>
                <a:t>USB</a:t>
              </a:r>
              <a:r>
                <a:rPr lang="zh-CN" altLang="en-US" sz="1600" b="1" dirty="0" smtClean="0">
                  <a:solidFill>
                    <a:srgbClr val="008000"/>
                  </a:solidFill>
                  <a:ea typeface="宋体" charset="-122"/>
                </a:rPr>
                <a:t>端口</a:t>
              </a:r>
              <a:endParaRPr lang="en-US" altLang="zh-CN" sz="1600" b="1" dirty="0">
                <a:solidFill>
                  <a:srgbClr val="FF9900"/>
                </a:solidFill>
                <a:ea typeface="宋体" charset="-122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872456" y="2744788"/>
              <a:ext cx="533400" cy="406400"/>
            </a:xfrm>
            <a:custGeom>
              <a:avLst/>
              <a:gdLst>
                <a:gd name="T0" fmla="*/ 533400 w 336"/>
                <a:gd name="T1" fmla="*/ 381000 h 256"/>
                <a:gd name="T2" fmla="*/ 152400 w 336"/>
                <a:gd name="T3" fmla="*/ 381000 h 256"/>
                <a:gd name="T4" fmla="*/ 0 w 336"/>
                <a:gd name="T5" fmla="*/ 228600 h 256"/>
                <a:gd name="T6" fmla="*/ 152400 w 336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56"/>
                <a:gd name="T14" fmla="*/ 336 w 336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56">
                  <a:moveTo>
                    <a:pt x="336" y="240"/>
                  </a:moveTo>
                  <a:cubicBezTo>
                    <a:pt x="244" y="248"/>
                    <a:pt x="152" y="256"/>
                    <a:pt x="96" y="240"/>
                  </a:cubicBezTo>
                  <a:cubicBezTo>
                    <a:pt x="40" y="224"/>
                    <a:pt x="0" y="184"/>
                    <a:pt x="0" y="144"/>
                  </a:cubicBezTo>
                  <a:cubicBezTo>
                    <a:pt x="0" y="104"/>
                    <a:pt x="48" y="5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929856" y="2592388"/>
              <a:ext cx="431800" cy="457200"/>
            </a:xfrm>
            <a:custGeom>
              <a:avLst/>
              <a:gdLst>
                <a:gd name="T0" fmla="*/ 0 w 272"/>
                <a:gd name="T1" fmla="*/ 457200 h 288"/>
                <a:gd name="T2" fmla="*/ 304800 w 272"/>
                <a:gd name="T3" fmla="*/ 381000 h 288"/>
                <a:gd name="T4" fmla="*/ 381000 w 272"/>
                <a:gd name="T5" fmla="*/ 228600 h 288"/>
                <a:gd name="T6" fmla="*/ 0 w 27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88"/>
                <a:gd name="T14" fmla="*/ 272 w 27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88">
                  <a:moveTo>
                    <a:pt x="0" y="288"/>
                  </a:moveTo>
                  <a:cubicBezTo>
                    <a:pt x="76" y="276"/>
                    <a:pt x="152" y="264"/>
                    <a:pt x="192" y="240"/>
                  </a:cubicBezTo>
                  <a:cubicBezTo>
                    <a:pt x="232" y="216"/>
                    <a:pt x="272" y="184"/>
                    <a:pt x="240" y="144"/>
                  </a:cubicBezTo>
                  <a:cubicBezTo>
                    <a:pt x="208" y="104"/>
                    <a:pt x="104" y="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8675" y="1122363"/>
          <a:ext cx="7413625" cy="3035300"/>
        </p:xfrm>
        <a:graphic>
          <a:graphicData uri="http://schemas.openxmlformats.org/presentationml/2006/ole">
            <p:oleObj spid="_x0000_s23554" name="文档" r:id="rId3" imgW="6248744" imgH="2549813" progId="Word.Document.12">
              <p:embed/>
            </p:oleObj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型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SD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卡读写实验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720" y="4725144"/>
            <a:ext cx="3816424" cy="1152128"/>
            <a:chOff x="2051720" y="4941168"/>
            <a:chExt cx="3816424" cy="1152128"/>
          </a:xfrm>
        </p:grpSpPr>
        <p:pic>
          <p:nvPicPr>
            <p:cNvPr id="6" name="图片 5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5856" y="4941168"/>
              <a:ext cx="2592288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圆角矩形标注 6"/>
            <p:cNvSpPr/>
            <p:nvPr/>
          </p:nvSpPr>
          <p:spPr>
            <a:xfrm>
              <a:off x="2051720" y="5229200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型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SD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卡读写实验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8675" y="1516509"/>
          <a:ext cx="7327900" cy="1768475"/>
        </p:xfrm>
        <a:graphic>
          <a:graphicData uri="http://schemas.openxmlformats.org/presentationml/2006/ole">
            <p:oleObj spid="_x0000_s24578" name="文档" r:id="rId3" imgW="6093579" imgH="1468762" progId="Word.Document.12">
              <p:embed/>
            </p:oleObj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187624" y="3861048"/>
            <a:ext cx="1980029" cy="1080120"/>
            <a:chOff x="1187624" y="3861048"/>
            <a:chExt cx="1980029" cy="1080120"/>
          </a:xfrm>
        </p:grpSpPr>
        <p:pic>
          <p:nvPicPr>
            <p:cNvPr id="5" name="图片 4"/>
            <p:cNvPicPr/>
            <p:nvPr/>
          </p:nvPicPr>
          <p:blipFill>
            <a:blip r:embed="rId4" cstate="print"/>
            <a:srcRect t="17647" b="22059"/>
            <a:stretch>
              <a:fillRect/>
            </a:stretch>
          </p:blipFill>
          <p:spPr bwMode="auto">
            <a:xfrm>
              <a:off x="1331640" y="3861048"/>
              <a:ext cx="1656184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187624" y="4633391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左图：可移动磁盘图标</a:t>
              </a:r>
              <a:endParaRPr lang="zh-CN" altLang="en-US" sz="14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23928" y="3769295"/>
            <a:ext cx="4176464" cy="1243881"/>
            <a:chOff x="3923928" y="3769295"/>
            <a:chExt cx="4176464" cy="1243881"/>
          </a:xfrm>
        </p:grpSpPr>
        <p:pic>
          <p:nvPicPr>
            <p:cNvPr id="6" name="图片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3769295"/>
              <a:ext cx="4176464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292080" y="4705399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右图：</a:t>
              </a:r>
              <a:r>
                <a:rPr lang="en-US" altLang="zh-CN" sz="1400" dirty="0" smtClean="0"/>
                <a:t> </a:t>
              </a:r>
              <a:r>
                <a:rPr lang="zh-CN" altLang="zh-CN" sz="1400" dirty="0" smtClean="0"/>
                <a:t>新建文件目录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型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SD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卡读写实验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8675" y="1414463"/>
          <a:ext cx="7242175" cy="1120775"/>
        </p:xfrm>
        <a:graphic>
          <a:graphicData uri="http://schemas.openxmlformats.org/presentationml/2006/ole">
            <p:oleObj spid="_x0000_s25602" name="文档" r:id="rId3" imgW="6179262" imgH="952535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2700595"/>
            <a:ext cx="5658921" cy="72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通过本实验，可以利用</a:t>
            </a:r>
            <a:r>
              <a:rPr lang="en-US" altLang="zh-CN" dirty="0" smtClean="0"/>
              <a:t>USB</a:t>
            </a:r>
            <a:r>
              <a:rPr lang="zh-CN" altLang="zh-CN" dirty="0" smtClean="0"/>
              <a:t>通信方式实现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卡的读写。</a:t>
            </a:r>
            <a:endParaRPr lang="zh-CN" altLang="en-US" dirty="0"/>
          </a:p>
        </p:txBody>
      </p: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SD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卡内存读取显示实验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37048" y="3789041"/>
            <a:ext cx="3270856" cy="2924944"/>
            <a:chOff x="437048" y="3789041"/>
            <a:chExt cx="3270856" cy="2924944"/>
          </a:xfrm>
        </p:grpSpPr>
        <p:sp>
          <p:nvSpPr>
            <p:cNvPr id="11" name="AutoShape 28"/>
            <p:cNvSpPr>
              <a:spLocks noChangeArrowheads="1"/>
            </p:cNvSpPr>
            <p:nvPr/>
          </p:nvSpPr>
          <p:spPr bwMode="gray">
            <a:xfrm rot="16200000" flipV="1">
              <a:off x="873832" y="3879913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7048" y="5003884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5536" y="2564904"/>
            <a:ext cx="3059832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SDCard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204864"/>
            <a:ext cx="474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zh-CN" altLang="zh-CN" sz="1200" dirty="0" smtClean="0"/>
              <a:t>该实验的程序代码包含在</a:t>
            </a:r>
            <a:r>
              <a:rPr lang="en-US" altLang="zh-CN" sz="1200" dirty="0" err="1" smtClean="0"/>
              <a:t>UserExperienceDemo</a:t>
            </a:r>
            <a:r>
              <a:rPr lang="en-US" altLang="zh-CN" sz="1200" dirty="0" smtClean="0">
                <a:sym typeface="Wingdings"/>
              </a:rPr>
              <a:t>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SDcard.c</a:t>
            </a:r>
            <a:r>
              <a:rPr lang="zh-CN" altLang="zh-CN" sz="1200" dirty="0" smtClean="0"/>
              <a:t>文件</a:t>
            </a:r>
            <a:r>
              <a:rPr lang="zh-CN" altLang="en-US" sz="1200" dirty="0" smtClean="0"/>
              <a:t>内）</a:t>
            </a:r>
            <a:endParaRPr lang="zh-CN" altLang="en-US" sz="1200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788024" y="1268760"/>
            <a:ext cx="3960440" cy="5328592"/>
            <a:chOff x="4788024" y="1268760"/>
            <a:chExt cx="3960440" cy="5328592"/>
          </a:xfrm>
        </p:grpSpPr>
        <p:sp>
          <p:nvSpPr>
            <p:cNvPr id="10" name="圆角矩形 9"/>
            <p:cNvSpPr/>
            <p:nvPr/>
          </p:nvSpPr>
          <p:spPr>
            <a:xfrm>
              <a:off x="4788024" y="1268760"/>
              <a:ext cx="3960440" cy="532859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5004048" y="1340768"/>
            <a:ext cx="3600450" cy="5112568"/>
          </p:xfrm>
          <a:graphic>
            <a:graphicData uri="http://schemas.openxmlformats.org/presentationml/2006/ole">
              <p:oleObj spid="_x0000_s26629" name="Visio" r:id="rId3" imgW="3597450" imgH="4555855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273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SD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卡内存读取显示实验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650" y="1414463"/>
          <a:ext cx="7486650" cy="3767137"/>
        </p:xfrm>
        <a:graphic>
          <a:graphicData uri="http://schemas.openxmlformats.org/presentationml/2006/ole">
            <p:oleObj spid="_x0000_s28674" name="文档" r:id="rId3" imgW="6093579" imgH="3073240" progId="Word.Document.12">
              <p:embed/>
            </p:oleObj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763688" y="5373216"/>
            <a:ext cx="3919711" cy="1076325"/>
            <a:chOff x="1763688" y="5373216"/>
            <a:chExt cx="3919711" cy="1076325"/>
          </a:xfrm>
        </p:grpSpPr>
        <p:pic>
          <p:nvPicPr>
            <p:cNvPr id="7" name="图片 6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7824" y="5373216"/>
              <a:ext cx="2695575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圆角矩形标注 5"/>
            <p:cNvSpPr/>
            <p:nvPr/>
          </p:nvSpPr>
          <p:spPr>
            <a:xfrm>
              <a:off x="1763688" y="5733256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SD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卡内存读取显示实验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8675" y="1487488"/>
          <a:ext cx="7327900" cy="2378075"/>
        </p:xfrm>
        <a:graphic>
          <a:graphicData uri="http://schemas.openxmlformats.org/presentationml/2006/ole">
            <p:oleObj spid="_x0000_s29698" name="文档" r:id="rId3" imgW="6093579" imgH="1975628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933056"/>
            <a:ext cx="6565323" cy="72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通过本实验，单片机可以读取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卡内存，并在液晶</a:t>
            </a:r>
            <a:r>
              <a:rPr lang="en-US" altLang="zh-CN" dirty="0" smtClean="0"/>
              <a:t>LCD</a:t>
            </a:r>
            <a:r>
              <a:rPr lang="zh-CN" altLang="zh-CN" dirty="0" smtClean="0"/>
              <a:t>上显示。</a:t>
            </a:r>
            <a:endParaRPr lang="zh-CN" altLang="en-US" dirty="0" smtClean="0"/>
          </a:p>
        </p:txBody>
      </p: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60648"/>
            <a:ext cx="8229600" cy="70609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组合 42"/>
          <p:cNvGrpSpPr/>
          <p:nvPr/>
        </p:nvGrpSpPr>
        <p:grpSpPr>
          <a:xfrm>
            <a:off x="1544961" y="4745583"/>
            <a:ext cx="5979367" cy="555625"/>
            <a:chOff x="1544961" y="4343400"/>
            <a:chExt cx="5979367" cy="555625"/>
          </a:xfrm>
        </p:grpSpPr>
        <p:sp>
          <p:nvSpPr>
            <p:cNvPr id="5" name="Line 229"/>
            <p:cNvSpPr>
              <a:spLocks noChangeShapeType="1"/>
            </p:cNvSpPr>
            <p:nvPr/>
          </p:nvSpPr>
          <p:spPr bwMode="gray">
            <a:xfrm flipV="1">
              <a:off x="1849760" y="4869160"/>
              <a:ext cx="5674568" cy="2986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230"/>
            <p:cNvSpPr>
              <a:spLocks noChangeArrowheads="1"/>
            </p:cNvSpPr>
            <p:nvPr/>
          </p:nvSpPr>
          <p:spPr bwMode="gray">
            <a:xfrm rot="3419336">
              <a:off x="1565598" y="43227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Text Box 23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67744" y="4410075"/>
              <a:ext cx="52565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7C80"/>
                  </a:solidFill>
                </a:rPr>
                <a:t>USB</a:t>
              </a:r>
              <a:r>
                <a:rPr lang="zh-CN" altLang="en-US" sz="2400" b="1" dirty="0" smtClean="0">
                  <a:solidFill>
                    <a:srgbClr val="FF7C80"/>
                  </a:solidFill>
                </a:rPr>
                <a:t>型</a:t>
              </a:r>
              <a:r>
                <a:rPr lang="en-US" altLang="zh-CN" sz="2400" b="1" dirty="0" smtClean="0">
                  <a:solidFill>
                    <a:srgbClr val="FF7C80"/>
                  </a:solidFill>
                </a:rPr>
                <a:t>SD</a:t>
              </a:r>
              <a:r>
                <a:rPr lang="zh-CN" altLang="en-US" sz="2400" b="1" dirty="0" smtClean="0">
                  <a:solidFill>
                    <a:srgbClr val="FF7C80"/>
                  </a:solidFill>
                </a:rPr>
                <a:t>卡读写实验</a:t>
              </a:r>
              <a:endParaRPr lang="en-US" altLang="zh-CN" sz="2400" b="1" dirty="0">
                <a:solidFill>
                  <a:srgbClr val="FF7C80"/>
                </a:solidFill>
              </a:endParaRPr>
            </a:p>
          </p:txBody>
        </p:sp>
        <p:sp>
          <p:nvSpPr>
            <p:cNvPr id="8" name="Text Box 232"/>
            <p:cNvSpPr txBox="1">
              <a:spLocks noChangeArrowheads="1"/>
            </p:cNvSpPr>
            <p:nvPr/>
          </p:nvSpPr>
          <p:spPr bwMode="gray">
            <a:xfrm>
              <a:off x="1619573" y="43656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1544960" y="2132856"/>
            <a:ext cx="5979368" cy="583704"/>
            <a:chOff x="1544960" y="1981200"/>
            <a:chExt cx="5979368" cy="583704"/>
          </a:xfrm>
        </p:grpSpPr>
        <p:sp>
          <p:nvSpPr>
            <p:cNvPr id="10" name="Line 239"/>
            <p:cNvSpPr>
              <a:spLocks noChangeShapeType="1"/>
            </p:cNvSpPr>
            <p:nvPr/>
          </p:nvSpPr>
          <p:spPr bwMode="gray">
            <a:xfrm>
              <a:off x="1849760" y="2536824"/>
              <a:ext cx="5674568" cy="28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40"/>
            <p:cNvSpPr>
              <a:spLocks noChangeArrowheads="1"/>
            </p:cNvSpPr>
            <p:nvPr/>
          </p:nvSpPr>
          <p:spPr bwMode="gray">
            <a:xfrm rot="3419336">
              <a:off x="1565597" y="1960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Text Box 24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165342" y="2047875"/>
              <a:ext cx="535898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006699"/>
                  </a:solidFill>
                </a:rPr>
                <a:t>实验所需硬件电路模块介绍</a:t>
              </a:r>
              <a:endParaRPr lang="en-US" altLang="zh-CN" sz="2400" b="1" dirty="0">
                <a:solidFill>
                  <a:srgbClr val="006699"/>
                </a:solidFill>
              </a:endParaRPr>
            </a:p>
          </p:txBody>
        </p:sp>
        <p:sp>
          <p:nvSpPr>
            <p:cNvPr id="13" name="Text Box 242"/>
            <p:cNvSpPr txBox="1">
              <a:spLocks noChangeArrowheads="1"/>
            </p:cNvSpPr>
            <p:nvPr/>
          </p:nvSpPr>
          <p:spPr bwMode="gray">
            <a:xfrm>
              <a:off x="1621160" y="2003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1544961" y="3809479"/>
            <a:ext cx="5979367" cy="571872"/>
            <a:chOff x="1544961" y="3505200"/>
            <a:chExt cx="5979367" cy="571872"/>
          </a:xfrm>
        </p:grpSpPr>
        <p:sp>
          <p:nvSpPr>
            <p:cNvPr id="15" name="Line 244"/>
            <p:cNvSpPr>
              <a:spLocks noChangeShapeType="1"/>
            </p:cNvSpPr>
            <p:nvPr/>
          </p:nvSpPr>
          <p:spPr bwMode="gray">
            <a:xfrm>
              <a:off x="1851348" y="4059238"/>
              <a:ext cx="5672980" cy="1783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45"/>
            <p:cNvSpPr>
              <a:spLocks noChangeArrowheads="1"/>
            </p:cNvSpPr>
            <p:nvPr/>
          </p:nvSpPr>
          <p:spPr bwMode="gray">
            <a:xfrm rot="3419336">
              <a:off x="1565598" y="348456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3">
                  <a:lumMod val="75000"/>
                </a:schemeClr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Text Box 24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357187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实验内容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 Box 247"/>
            <p:cNvSpPr txBox="1">
              <a:spLocks noChangeArrowheads="1"/>
            </p:cNvSpPr>
            <p:nvPr/>
          </p:nvSpPr>
          <p:spPr bwMode="gray">
            <a:xfrm>
              <a:off x="1619573" y="35274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组合 38"/>
          <p:cNvGrpSpPr/>
          <p:nvPr/>
        </p:nvGrpSpPr>
        <p:grpSpPr>
          <a:xfrm>
            <a:off x="1544961" y="1268760"/>
            <a:ext cx="5979367" cy="557807"/>
            <a:chOff x="1544961" y="1143000"/>
            <a:chExt cx="5979367" cy="557807"/>
          </a:xfrm>
        </p:grpSpPr>
        <p:sp>
          <p:nvSpPr>
            <p:cNvPr id="24" name="Line 234"/>
            <p:cNvSpPr>
              <a:spLocks noChangeShapeType="1"/>
            </p:cNvSpPr>
            <p:nvPr/>
          </p:nvSpPr>
          <p:spPr bwMode="gray">
            <a:xfrm>
              <a:off x="1849760" y="1698624"/>
              <a:ext cx="5674568" cy="218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5"/>
            <p:cNvSpPr>
              <a:spLocks noChangeArrowheads="1"/>
            </p:cNvSpPr>
            <p:nvPr/>
          </p:nvSpPr>
          <p:spPr bwMode="gray">
            <a:xfrm rot="3419336">
              <a:off x="1565598" y="11223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Text Box 23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24422" y="1209675"/>
              <a:ext cx="512789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669900"/>
                  </a:solidFill>
                </a:rPr>
                <a:t>实验目的</a:t>
              </a:r>
              <a:endParaRPr lang="en-US" altLang="zh-CN" sz="2400" b="1" dirty="0">
                <a:solidFill>
                  <a:srgbClr val="669900"/>
                </a:solidFill>
              </a:endParaRPr>
            </a:p>
          </p:txBody>
        </p:sp>
        <p:sp>
          <p:nvSpPr>
            <p:cNvPr id="27" name="Text Box 237"/>
            <p:cNvSpPr txBox="1">
              <a:spLocks noChangeArrowheads="1"/>
            </p:cNvSpPr>
            <p:nvPr/>
          </p:nvSpPr>
          <p:spPr bwMode="gray">
            <a:xfrm>
              <a:off x="1621160" y="11652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6" name="组合 43"/>
          <p:cNvGrpSpPr/>
          <p:nvPr/>
        </p:nvGrpSpPr>
        <p:grpSpPr>
          <a:xfrm>
            <a:off x="1547664" y="5609679"/>
            <a:ext cx="5976664" cy="555625"/>
            <a:chOff x="1547664" y="5177631"/>
            <a:chExt cx="5976664" cy="555625"/>
          </a:xfrm>
        </p:grpSpPr>
        <p:sp>
          <p:nvSpPr>
            <p:cNvPr id="28" name="Line 249"/>
            <p:cNvSpPr>
              <a:spLocks noChangeShapeType="1"/>
            </p:cNvSpPr>
            <p:nvPr/>
          </p:nvSpPr>
          <p:spPr bwMode="gray">
            <a:xfrm>
              <a:off x="1852464" y="5733256"/>
              <a:ext cx="567186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50"/>
            <p:cNvSpPr>
              <a:spLocks noChangeArrowheads="1"/>
            </p:cNvSpPr>
            <p:nvPr/>
          </p:nvSpPr>
          <p:spPr bwMode="gray">
            <a:xfrm rot="3419336">
              <a:off x="1568301" y="5156994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0" name="Text Box 251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5244306"/>
              <a:ext cx="5184576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3300"/>
                  </a:solidFill>
                </a:rPr>
                <a:t>SD</a:t>
              </a:r>
              <a:r>
                <a:rPr lang="zh-CN" altLang="en-US" sz="2400" b="1" dirty="0" smtClean="0">
                  <a:solidFill>
                    <a:srgbClr val="FF3300"/>
                  </a:solidFill>
                </a:rPr>
                <a:t>卡内存读取显示实验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31" name="Text Box 252"/>
            <p:cNvSpPr txBox="1">
              <a:spLocks noChangeArrowheads="1"/>
            </p:cNvSpPr>
            <p:nvPr/>
          </p:nvSpPr>
          <p:spPr bwMode="gray">
            <a:xfrm>
              <a:off x="1630792" y="5199856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6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40"/>
          <p:cNvGrpSpPr/>
          <p:nvPr/>
        </p:nvGrpSpPr>
        <p:grpSpPr>
          <a:xfrm>
            <a:off x="1544961" y="2945383"/>
            <a:ext cx="5979367" cy="554038"/>
            <a:chOff x="1544961" y="2743200"/>
            <a:chExt cx="5979367" cy="554038"/>
          </a:xfrm>
        </p:grpSpPr>
        <p:sp>
          <p:nvSpPr>
            <p:cNvPr id="32" name="Line 244"/>
            <p:cNvSpPr>
              <a:spLocks noChangeShapeType="1"/>
            </p:cNvSpPr>
            <p:nvPr/>
          </p:nvSpPr>
          <p:spPr bwMode="gray">
            <a:xfrm flipV="1">
              <a:off x="1851348" y="3284984"/>
              <a:ext cx="5672980" cy="1225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45"/>
            <p:cNvSpPr>
              <a:spLocks noChangeArrowheads="1"/>
            </p:cNvSpPr>
            <p:nvPr/>
          </p:nvSpPr>
          <p:spPr bwMode="gray">
            <a:xfrm rot="3419336">
              <a:off x="1565598" y="2722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Text Box 246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97482" y="2809875"/>
              <a:ext cx="52268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C000"/>
                  </a:solidFill>
                </a:rPr>
                <a:t>程序资源介绍</a:t>
              </a:r>
              <a:endParaRPr lang="en-US" altLang="zh-CN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gray">
            <a:xfrm>
              <a:off x="1621160" y="2765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实验目的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560" y="1412776"/>
            <a:ext cx="7920880" cy="4445496"/>
            <a:chOff x="611560" y="1412776"/>
            <a:chExt cx="7920880" cy="4445496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gray">
            <a:xfrm>
              <a:off x="1784648" y="5172472"/>
              <a:ext cx="586740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3630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611560" y="1420714"/>
              <a:ext cx="3833738" cy="3088406"/>
              <a:chOff x="294" y="1536"/>
              <a:chExt cx="1722" cy="1387"/>
            </a:xfrm>
          </p:grpSpPr>
          <p:pic>
            <p:nvPicPr>
              <p:cNvPr id="59" name="Picture 5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Freeform 6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755576" y="2505090"/>
              <a:ext cx="3600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SD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卡接口的硬件电路原理；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SD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卡读写程序资源；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4756448" y="1412776"/>
              <a:ext cx="3775992" cy="3096344"/>
              <a:chOff x="294" y="1536"/>
              <a:chExt cx="1722" cy="1387"/>
            </a:xfrm>
          </p:grpSpPr>
          <p:pic>
            <p:nvPicPr>
              <p:cNvPr id="57" name="Picture 10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Freeform 11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4860032" y="2156663"/>
              <a:ext cx="367240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SD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卡与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PC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机的通信操作及编程思想；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学习单片机读取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SD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卡信息的操作及编程思想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；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165648" y="5264547"/>
              <a:ext cx="5105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b="1" dirty="0" smtClean="0">
                  <a:solidFill>
                    <a:srgbClr val="0070C0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Micro SD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卡应用实验</a:t>
              </a:r>
              <a:endParaRPr lang="en-US" altLang="zh-CN" sz="2000" b="1" dirty="0">
                <a:solidFill>
                  <a:srgbClr val="0070C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067944" y="3861048"/>
              <a:ext cx="828229" cy="1259012"/>
              <a:chOff x="2544" y="2208"/>
              <a:chExt cx="431" cy="657"/>
            </a:xfrm>
          </p:grpSpPr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544" y="2256"/>
                <a:ext cx="248" cy="224"/>
                <a:chOff x="1115" y="2348"/>
                <a:chExt cx="220" cy="199"/>
              </a:xfrm>
            </p:grpSpPr>
            <p:sp>
              <p:nvSpPr>
                <p:cNvPr id="28" name="Arc 35"/>
                <p:cNvSpPr>
                  <a:spLocks/>
                </p:cNvSpPr>
                <p:nvPr/>
              </p:nvSpPr>
              <p:spPr bwMode="auto">
                <a:xfrm>
                  <a:off x="1266" y="2484"/>
                  <a:ext cx="44" cy="32"/>
                </a:xfrm>
                <a:custGeom>
                  <a:avLst/>
                  <a:gdLst>
                    <a:gd name="G0" fmla="+- 16764 0 0"/>
                    <a:gd name="G1" fmla="+- 21600 0 0"/>
                    <a:gd name="G2" fmla="+- 21600 0 0"/>
                    <a:gd name="T0" fmla="*/ 0 w 38364"/>
                    <a:gd name="T1" fmla="*/ 7979 h 34984"/>
                    <a:gd name="T2" fmla="*/ 33717 w 38364"/>
                    <a:gd name="T3" fmla="*/ 34984 h 34984"/>
                    <a:gd name="T4" fmla="*/ 16764 w 38364"/>
                    <a:gd name="T5" fmla="*/ 21600 h 34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364" h="34984" fill="none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</a:path>
                    <a:path w="38364" h="34984" stroke="0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  <a:lnTo>
                        <a:pt x="16764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494936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rc 36"/>
                <p:cNvSpPr>
                  <a:spLocks/>
                </p:cNvSpPr>
                <p:nvPr/>
              </p:nvSpPr>
              <p:spPr bwMode="auto">
                <a:xfrm>
                  <a:off x="1267" y="2483"/>
                  <a:ext cx="44" cy="29"/>
                </a:xfrm>
                <a:custGeom>
                  <a:avLst/>
                  <a:gdLst>
                    <a:gd name="G0" fmla="+- 16228 0 0"/>
                    <a:gd name="G1" fmla="+- 21600 0 0"/>
                    <a:gd name="G2" fmla="+- 21600 0 0"/>
                    <a:gd name="T0" fmla="*/ 0 w 37828"/>
                    <a:gd name="T1" fmla="*/ 7345 h 34119"/>
                    <a:gd name="T2" fmla="*/ 33830 w 37828"/>
                    <a:gd name="T3" fmla="*/ 34119 h 34119"/>
                    <a:gd name="T4" fmla="*/ 16228 w 37828"/>
                    <a:gd name="T5" fmla="*/ 21600 h 34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828" h="34119" fill="none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</a:path>
                    <a:path w="37828" h="34119" stroke="0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  <a:lnTo>
                        <a:pt x="16228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DBDBCE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7"/>
                <p:cNvGrpSpPr>
                  <a:grpSpLocks/>
                </p:cNvGrpSpPr>
                <p:nvPr/>
              </p:nvGrpSpPr>
              <p:grpSpPr bwMode="auto">
                <a:xfrm>
                  <a:off x="1302" y="2510"/>
                  <a:ext cx="33" cy="35"/>
                  <a:chOff x="1302" y="2510"/>
                  <a:chExt cx="33" cy="35"/>
                </a:xfrm>
              </p:grpSpPr>
              <p:sp>
                <p:nvSpPr>
                  <p:cNvPr id="51" name="Freeform 38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39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40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41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42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43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Freeform 44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45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46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47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Freeform 48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49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50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1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4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55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137" y="2367"/>
                  <a:ext cx="136" cy="104"/>
                </a:xfrm>
                <a:prstGeom prst="rect">
                  <a:avLst/>
                </a:prstGeom>
                <a:solidFill>
                  <a:srgbClr val="B7B79D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149" y="2382"/>
                  <a:ext cx="112" cy="79"/>
                </a:xfrm>
                <a:prstGeom prst="rect">
                  <a:avLst/>
                </a:prstGeom>
                <a:solidFill>
                  <a:srgbClr val="FFFFFF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8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9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60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61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62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63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4"/>
              <p:cNvGrpSpPr>
                <a:grpSpLocks/>
              </p:cNvGrpSpPr>
              <p:nvPr/>
            </p:nvGrpSpPr>
            <p:grpSpPr bwMode="auto">
              <a:xfrm>
                <a:off x="2592" y="2208"/>
                <a:ext cx="383" cy="657"/>
                <a:chOff x="1083" y="2300"/>
                <a:chExt cx="340" cy="584"/>
              </a:xfrm>
            </p:grpSpPr>
            <p:sp>
              <p:nvSpPr>
                <p:cNvPr id="16" name="Freeform 65"/>
                <p:cNvSpPr>
                  <a:spLocks/>
                </p:cNvSpPr>
                <p:nvPr/>
              </p:nvSpPr>
              <p:spPr bwMode="auto">
                <a:xfrm>
                  <a:off x="1178" y="2485"/>
                  <a:ext cx="68" cy="31"/>
                </a:xfrm>
                <a:custGeom>
                  <a:avLst/>
                  <a:gdLst/>
                  <a:ahLst/>
                  <a:cxnLst>
                    <a:cxn ang="0">
                      <a:pos x="67" y="13"/>
                    </a:cxn>
                    <a:cxn ang="0">
                      <a:pos x="47" y="13"/>
                    </a:cxn>
                    <a:cxn ang="0">
                      <a:pos x="32" y="0"/>
                    </a:cxn>
                    <a:cxn ang="0">
                      <a:pos x="12" y="8"/>
                    </a:cxn>
                    <a:cxn ang="0">
                      <a:pos x="7" y="10"/>
                    </a:cxn>
                    <a:cxn ang="0">
                      <a:pos x="0" y="15"/>
                    </a:cxn>
                    <a:cxn ang="0">
                      <a:pos x="2" y="25"/>
                    </a:cxn>
                    <a:cxn ang="0">
                      <a:pos x="7" y="25"/>
                    </a:cxn>
                    <a:cxn ang="0">
                      <a:pos x="10" y="18"/>
                    </a:cxn>
                    <a:cxn ang="0">
                      <a:pos x="12" y="15"/>
                    </a:cxn>
                    <a:cxn ang="0">
                      <a:pos x="22" y="18"/>
                    </a:cxn>
                    <a:cxn ang="0">
                      <a:pos x="15" y="20"/>
                    </a:cxn>
                    <a:cxn ang="0">
                      <a:pos x="12" y="20"/>
                    </a:cxn>
                    <a:cxn ang="0">
                      <a:pos x="12" y="25"/>
                    </a:cxn>
                    <a:cxn ang="0">
                      <a:pos x="35" y="30"/>
                    </a:cxn>
                    <a:cxn ang="0">
                      <a:pos x="50" y="25"/>
                    </a:cxn>
                    <a:cxn ang="0">
                      <a:pos x="64" y="25"/>
                    </a:cxn>
                    <a:cxn ang="0">
                      <a:pos x="67" y="13"/>
                    </a:cxn>
                  </a:cxnLst>
                  <a:rect l="0" t="0" r="r" b="b"/>
                  <a:pathLst>
                    <a:path w="68" h="31">
                      <a:moveTo>
                        <a:pt x="67" y="13"/>
                      </a:moveTo>
                      <a:lnTo>
                        <a:pt x="47" y="13"/>
                      </a:lnTo>
                      <a:lnTo>
                        <a:pt x="32" y="0"/>
                      </a:lnTo>
                      <a:lnTo>
                        <a:pt x="12" y="8"/>
                      </a:lnTo>
                      <a:lnTo>
                        <a:pt x="7" y="10"/>
                      </a:lnTo>
                      <a:lnTo>
                        <a:pt x="0" y="15"/>
                      </a:lnTo>
                      <a:lnTo>
                        <a:pt x="2" y="25"/>
                      </a:lnTo>
                      <a:lnTo>
                        <a:pt x="7" y="25"/>
                      </a:lnTo>
                      <a:lnTo>
                        <a:pt x="10" y="18"/>
                      </a:lnTo>
                      <a:lnTo>
                        <a:pt x="12" y="15"/>
                      </a:lnTo>
                      <a:lnTo>
                        <a:pt x="22" y="18"/>
                      </a:lnTo>
                      <a:lnTo>
                        <a:pt x="15" y="20"/>
                      </a:lnTo>
                      <a:lnTo>
                        <a:pt x="12" y="20"/>
                      </a:lnTo>
                      <a:lnTo>
                        <a:pt x="12" y="25"/>
                      </a:lnTo>
                      <a:lnTo>
                        <a:pt x="35" y="30"/>
                      </a:lnTo>
                      <a:lnTo>
                        <a:pt x="50" y="25"/>
                      </a:lnTo>
                      <a:lnTo>
                        <a:pt x="64" y="25"/>
                      </a:lnTo>
                      <a:lnTo>
                        <a:pt x="67" y="13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6"/>
                <p:cNvSpPr>
                  <a:spLocks/>
                </p:cNvSpPr>
                <p:nvPr/>
              </p:nvSpPr>
              <p:spPr bwMode="auto">
                <a:xfrm>
                  <a:off x="1158" y="2678"/>
                  <a:ext cx="63" cy="7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5" y="35"/>
                    </a:cxn>
                    <a:cxn ang="0">
                      <a:pos x="20" y="37"/>
                    </a:cxn>
                    <a:cxn ang="0">
                      <a:pos x="2" y="50"/>
                    </a:cxn>
                    <a:cxn ang="0">
                      <a:pos x="0" y="70"/>
                    </a:cxn>
                    <a:cxn ang="0">
                      <a:pos x="17" y="70"/>
                    </a:cxn>
                    <a:cxn ang="0">
                      <a:pos x="30" y="70"/>
                    </a:cxn>
                    <a:cxn ang="0">
                      <a:pos x="30" y="75"/>
                    </a:cxn>
                    <a:cxn ang="0">
                      <a:pos x="50" y="77"/>
                    </a:cxn>
                    <a:cxn ang="0">
                      <a:pos x="57" y="77"/>
                    </a:cxn>
                    <a:cxn ang="0">
                      <a:pos x="62" y="77"/>
                    </a:cxn>
                    <a:cxn ang="0">
                      <a:pos x="62" y="60"/>
                    </a:cxn>
                    <a:cxn ang="0">
                      <a:pos x="60" y="55"/>
                    </a:cxn>
                    <a:cxn ang="0">
                      <a:pos x="55" y="42"/>
                    </a:cxn>
                    <a:cxn ang="0">
                      <a:pos x="57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63" h="78">
                      <a:moveTo>
                        <a:pt x="27" y="0"/>
                      </a:moveTo>
                      <a:lnTo>
                        <a:pt x="25" y="35"/>
                      </a:lnTo>
                      <a:lnTo>
                        <a:pt x="20" y="37"/>
                      </a:lnTo>
                      <a:lnTo>
                        <a:pt x="2" y="50"/>
                      </a:lnTo>
                      <a:lnTo>
                        <a:pt x="0" y="70"/>
                      </a:lnTo>
                      <a:lnTo>
                        <a:pt x="17" y="70"/>
                      </a:lnTo>
                      <a:lnTo>
                        <a:pt x="30" y="70"/>
                      </a:lnTo>
                      <a:lnTo>
                        <a:pt x="30" y="75"/>
                      </a:lnTo>
                      <a:lnTo>
                        <a:pt x="50" y="77"/>
                      </a:lnTo>
                      <a:lnTo>
                        <a:pt x="57" y="77"/>
                      </a:lnTo>
                      <a:lnTo>
                        <a:pt x="62" y="77"/>
                      </a:lnTo>
                      <a:lnTo>
                        <a:pt x="62" y="60"/>
                      </a:lnTo>
                      <a:lnTo>
                        <a:pt x="60" y="55"/>
                      </a:lnTo>
                      <a:lnTo>
                        <a:pt x="55" y="42"/>
                      </a:lnTo>
                      <a:lnTo>
                        <a:pt x="57" y="7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7"/>
                <p:cNvSpPr>
                  <a:spLocks/>
                </p:cNvSpPr>
                <p:nvPr/>
              </p:nvSpPr>
              <p:spPr bwMode="auto">
                <a:xfrm>
                  <a:off x="1083" y="2725"/>
                  <a:ext cx="96" cy="79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52" y="25"/>
                    </a:cxn>
                    <a:cxn ang="0">
                      <a:pos x="45" y="25"/>
                    </a:cxn>
                    <a:cxn ang="0">
                      <a:pos x="30" y="35"/>
                    </a:cxn>
                    <a:cxn ang="0">
                      <a:pos x="10" y="35"/>
                    </a:cxn>
                    <a:cxn ang="0">
                      <a:pos x="3" y="38"/>
                    </a:cxn>
                    <a:cxn ang="0">
                      <a:pos x="0" y="45"/>
                    </a:cxn>
                    <a:cxn ang="0">
                      <a:pos x="3" y="53"/>
                    </a:cxn>
                    <a:cxn ang="0">
                      <a:pos x="23" y="65"/>
                    </a:cxn>
                    <a:cxn ang="0">
                      <a:pos x="30" y="68"/>
                    </a:cxn>
                    <a:cxn ang="0">
                      <a:pos x="43" y="68"/>
                    </a:cxn>
                    <a:cxn ang="0">
                      <a:pos x="62" y="70"/>
                    </a:cxn>
                    <a:cxn ang="0">
                      <a:pos x="62" y="78"/>
                    </a:cxn>
                    <a:cxn ang="0">
                      <a:pos x="70" y="78"/>
                    </a:cxn>
                    <a:cxn ang="0">
                      <a:pos x="80" y="78"/>
                    </a:cxn>
                    <a:cxn ang="0">
                      <a:pos x="87" y="75"/>
                    </a:cxn>
                    <a:cxn ang="0">
                      <a:pos x="95" y="70"/>
                    </a:cxn>
                    <a:cxn ang="0">
                      <a:pos x="95" y="58"/>
                    </a:cxn>
                    <a:cxn ang="0">
                      <a:pos x="90" y="45"/>
                    </a:cxn>
                    <a:cxn ang="0">
                      <a:pos x="87" y="38"/>
                    </a:cxn>
                    <a:cxn ang="0">
                      <a:pos x="82" y="30"/>
                    </a:cxn>
                    <a:cxn ang="0">
                      <a:pos x="77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6" h="79">
                      <a:moveTo>
                        <a:pt x="47" y="0"/>
                      </a:moveTo>
                      <a:lnTo>
                        <a:pt x="52" y="25"/>
                      </a:lnTo>
                      <a:lnTo>
                        <a:pt x="45" y="25"/>
                      </a:lnTo>
                      <a:lnTo>
                        <a:pt x="30" y="35"/>
                      </a:lnTo>
                      <a:lnTo>
                        <a:pt x="10" y="35"/>
                      </a:lnTo>
                      <a:lnTo>
                        <a:pt x="3" y="38"/>
                      </a:lnTo>
                      <a:lnTo>
                        <a:pt x="0" y="45"/>
                      </a:lnTo>
                      <a:lnTo>
                        <a:pt x="3" y="53"/>
                      </a:lnTo>
                      <a:lnTo>
                        <a:pt x="23" y="65"/>
                      </a:lnTo>
                      <a:lnTo>
                        <a:pt x="30" y="68"/>
                      </a:lnTo>
                      <a:lnTo>
                        <a:pt x="43" y="68"/>
                      </a:lnTo>
                      <a:lnTo>
                        <a:pt x="62" y="70"/>
                      </a:lnTo>
                      <a:lnTo>
                        <a:pt x="62" y="78"/>
                      </a:lnTo>
                      <a:lnTo>
                        <a:pt x="70" y="78"/>
                      </a:lnTo>
                      <a:lnTo>
                        <a:pt x="80" y="78"/>
                      </a:lnTo>
                      <a:lnTo>
                        <a:pt x="87" y="75"/>
                      </a:lnTo>
                      <a:lnTo>
                        <a:pt x="95" y="70"/>
                      </a:lnTo>
                      <a:lnTo>
                        <a:pt x="95" y="58"/>
                      </a:lnTo>
                      <a:lnTo>
                        <a:pt x="90" y="45"/>
                      </a:lnTo>
                      <a:lnTo>
                        <a:pt x="87" y="38"/>
                      </a:lnTo>
                      <a:lnTo>
                        <a:pt x="82" y="30"/>
                      </a:lnTo>
                      <a:lnTo>
                        <a:pt x="77" y="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8"/>
                <p:cNvSpPr>
                  <a:spLocks/>
                </p:cNvSpPr>
                <p:nvPr/>
              </p:nvSpPr>
              <p:spPr bwMode="auto">
                <a:xfrm>
                  <a:off x="1208" y="2717"/>
                  <a:ext cx="187" cy="167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72" y="56"/>
                    </a:cxn>
                    <a:cxn ang="0">
                      <a:pos x="7" y="31"/>
                    </a:cxn>
                    <a:cxn ang="0">
                      <a:pos x="2" y="33"/>
                    </a:cxn>
                    <a:cxn ang="0">
                      <a:pos x="0" y="51"/>
                    </a:cxn>
                    <a:cxn ang="0">
                      <a:pos x="5" y="51"/>
                    </a:cxn>
                    <a:cxn ang="0">
                      <a:pos x="5" y="58"/>
                    </a:cxn>
                    <a:cxn ang="0">
                      <a:pos x="7" y="63"/>
                    </a:cxn>
                    <a:cxn ang="0">
                      <a:pos x="10" y="63"/>
                    </a:cxn>
                    <a:cxn ang="0">
                      <a:pos x="15" y="61"/>
                    </a:cxn>
                    <a:cxn ang="0">
                      <a:pos x="17" y="56"/>
                    </a:cxn>
                    <a:cxn ang="0">
                      <a:pos x="17" y="51"/>
                    </a:cxn>
                    <a:cxn ang="0">
                      <a:pos x="67" y="71"/>
                    </a:cxn>
                    <a:cxn ang="0">
                      <a:pos x="22" y="121"/>
                    </a:cxn>
                    <a:cxn ang="0">
                      <a:pos x="20" y="141"/>
                    </a:cxn>
                    <a:cxn ang="0">
                      <a:pos x="22" y="148"/>
                    </a:cxn>
                    <a:cxn ang="0">
                      <a:pos x="22" y="153"/>
                    </a:cxn>
                    <a:cxn ang="0">
                      <a:pos x="24" y="161"/>
                    </a:cxn>
                    <a:cxn ang="0">
                      <a:pos x="27" y="163"/>
                    </a:cxn>
                    <a:cxn ang="0">
                      <a:pos x="29" y="163"/>
                    </a:cxn>
                    <a:cxn ang="0">
                      <a:pos x="34" y="166"/>
                    </a:cxn>
                    <a:cxn ang="0">
                      <a:pos x="37" y="163"/>
                    </a:cxn>
                    <a:cxn ang="0">
                      <a:pos x="39" y="156"/>
                    </a:cxn>
                    <a:cxn ang="0">
                      <a:pos x="42" y="153"/>
                    </a:cxn>
                    <a:cxn ang="0">
                      <a:pos x="37" y="148"/>
                    </a:cxn>
                    <a:cxn ang="0">
                      <a:pos x="34" y="146"/>
                    </a:cxn>
                    <a:cxn ang="0">
                      <a:pos x="34" y="141"/>
                    </a:cxn>
                    <a:cxn ang="0">
                      <a:pos x="32" y="141"/>
                    </a:cxn>
                    <a:cxn ang="0">
                      <a:pos x="29" y="136"/>
                    </a:cxn>
                    <a:cxn ang="0">
                      <a:pos x="82" y="76"/>
                    </a:cxn>
                    <a:cxn ang="0">
                      <a:pos x="169" y="126"/>
                    </a:cxn>
                    <a:cxn ang="0">
                      <a:pos x="169" y="133"/>
                    </a:cxn>
                    <a:cxn ang="0">
                      <a:pos x="171" y="136"/>
                    </a:cxn>
                    <a:cxn ang="0">
                      <a:pos x="171" y="148"/>
                    </a:cxn>
                    <a:cxn ang="0">
                      <a:pos x="174" y="151"/>
                    </a:cxn>
                    <a:cxn ang="0">
                      <a:pos x="176" y="153"/>
                    </a:cxn>
                    <a:cxn ang="0">
                      <a:pos x="181" y="153"/>
                    </a:cxn>
                    <a:cxn ang="0">
                      <a:pos x="186" y="148"/>
                    </a:cxn>
                    <a:cxn ang="0">
                      <a:pos x="181" y="136"/>
                    </a:cxn>
                    <a:cxn ang="0">
                      <a:pos x="181" y="131"/>
                    </a:cxn>
                    <a:cxn ang="0">
                      <a:pos x="176" y="123"/>
                    </a:cxn>
                    <a:cxn ang="0">
                      <a:pos x="179" y="108"/>
                    </a:cxn>
                    <a:cxn ang="0">
                      <a:pos x="97" y="66"/>
                    </a:cxn>
                    <a:cxn ang="0">
                      <a:pos x="124" y="41"/>
                    </a:cxn>
                    <a:cxn ang="0">
                      <a:pos x="129" y="46"/>
                    </a:cxn>
                    <a:cxn ang="0">
                      <a:pos x="131" y="51"/>
                    </a:cxn>
                    <a:cxn ang="0">
                      <a:pos x="136" y="56"/>
                    </a:cxn>
                    <a:cxn ang="0">
                      <a:pos x="146" y="48"/>
                    </a:cxn>
                    <a:cxn ang="0">
                      <a:pos x="146" y="46"/>
                    </a:cxn>
                    <a:cxn ang="0">
                      <a:pos x="144" y="41"/>
                    </a:cxn>
                    <a:cxn ang="0">
                      <a:pos x="136" y="38"/>
                    </a:cxn>
                    <a:cxn ang="0">
                      <a:pos x="134" y="31"/>
                    </a:cxn>
                    <a:cxn ang="0">
                      <a:pos x="121" y="21"/>
                    </a:cxn>
                    <a:cxn ang="0">
                      <a:pos x="92" y="48"/>
                    </a:cxn>
                    <a:cxn ang="0">
                      <a:pos x="93" y="5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187" h="167">
                      <a:moveTo>
                        <a:pt x="74" y="0"/>
                      </a:moveTo>
                      <a:lnTo>
                        <a:pt x="72" y="56"/>
                      </a:lnTo>
                      <a:lnTo>
                        <a:pt x="7" y="31"/>
                      </a:lnTo>
                      <a:lnTo>
                        <a:pt x="2" y="33"/>
                      </a:lnTo>
                      <a:lnTo>
                        <a:pt x="0" y="51"/>
                      </a:lnTo>
                      <a:lnTo>
                        <a:pt x="5" y="51"/>
                      </a:lnTo>
                      <a:lnTo>
                        <a:pt x="5" y="58"/>
                      </a:lnTo>
                      <a:lnTo>
                        <a:pt x="7" y="63"/>
                      </a:lnTo>
                      <a:lnTo>
                        <a:pt x="10" y="63"/>
                      </a:lnTo>
                      <a:lnTo>
                        <a:pt x="15" y="61"/>
                      </a:lnTo>
                      <a:lnTo>
                        <a:pt x="17" y="56"/>
                      </a:lnTo>
                      <a:lnTo>
                        <a:pt x="17" y="51"/>
                      </a:lnTo>
                      <a:lnTo>
                        <a:pt x="67" y="71"/>
                      </a:lnTo>
                      <a:lnTo>
                        <a:pt x="22" y="121"/>
                      </a:lnTo>
                      <a:lnTo>
                        <a:pt x="20" y="141"/>
                      </a:lnTo>
                      <a:lnTo>
                        <a:pt x="22" y="148"/>
                      </a:lnTo>
                      <a:lnTo>
                        <a:pt x="22" y="153"/>
                      </a:lnTo>
                      <a:lnTo>
                        <a:pt x="24" y="161"/>
                      </a:lnTo>
                      <a:lnTo>
                        <a:pt x="27" y="163"/>
                      </a:lnTo>
                      <a:lnTo>
                        <a:pt x="29" y="163"/>
                      </a:lnTo>
                      <a:lnTo>
                        <a:pt x="34" y="166"/>
                      </a:lnTo>
                      <a:lnTo>
                        <a:pt x="37" y="163"/>
                      </a:lnTo>
                      <a:lnTo>
                        <a:pt x="39" y="156"/>
                      </a:lnTo>
                      <a:lnTo>
                        <a:pt x="42" y="153"/>
                      </a:lnTo>
                      <a:lnTo>
                        <a:pt x="37" y="148"/>
                      </a:lnTo>
                      <a:lnTo>
                        <a:pt x="34" y="146"/>
                      </a:lnTo>
                      <a:lnTo>
                        <a:pt x="34" y="141"/>
                      </a:lnTo>
                      <a:lnTo>
                        <a:pt x="32" y="141"/>
                      </a:lnTo>
                      <a:lnTo>
                        <a:pt x="29" y="136"/>
                      </a:lnTo>
                      <a:lnTo>
                        <a:pt x="82" y="76"/>
                      </a:lnTo>
                      <a:lnTo>
                        <a:pt x="169" y="126"/>
                      </a:lnTo>
                      <a:lnTo>
                        <a:pt x="169" y="133"/>
                      </a:lnTo>
                      <a:lnTo>
                        <a:pt x="171" y="136"/>
                      </a:lnTo>
                      <a:lnTo>
                        <a:pt x="171" y="148"/>
                      </a:lnTo>
                      <a:lnTo>
                        <a:pt x="174" y="151"/>
                      </a:lnTo>
                      <a:lnTo>
                        <a:pt x="176" y="153"/>
                      </a:lnTo>
                      <a:lnTo>
                        <a:pt x="181" y="153"/>
                      </a:lnTo>
                      <a:lnTo>
                        <a:pt x="186" y="148"/>
                      </a:lnTo>
                      <a:lnTo>
                        <a:pt x="181" y="136"/>
                      </a:lnTo>
                      <a:lnTo>
                        <a:pt x="181" y="131"/>
                      </a:lnTo>
                      <a:lnTo>
                        <a:pt x="176" y="123"/>
                      </a:lnTo>
                      <a:lnTo>
                        <a:pt x="179" y="108"/>
                      </a:lnTo>
                      <a:lnTo>
                        <a:pt x="97" y="66"/>
                      </a:lnTo>
                      <a:lnTo>
                        <a:pt x="124" y="41"/>
                      </a:lnTo>
                      <a:lnTo>
                        <a:pt x="129" y="46"/>
                      </a:lnTo>
                      <a:lnTo>
                        <a:pt x="131" y="51"/>
                      </a:lnTo>
                      <a:lnTo>
                        <a:pt x="136" y="56"/>
                      </a:lnTo>
                      <a:lnTo>
                        <a:pt x="146" y="48"/>
                      </a:lnTo>
                      <a:lnTo>
                        <a:pt x="146" y="46"/>
                      </a:lnTo>
                      <a:lnTo>
                        <a:pt x="144" y="41"/>
                      </a:lnTo>
                      <a:lnTo>
                        <a:pt x="136" y="38"/>
                      </a:lnTo>
                      <a:lnTo>
                        <a:pt x="134" y="31"/>
                      </a:lnTo>
                      <a:lnTo>
                        <a:pt x="121" y="21"/>
                      </a:lnTo>
                      <a:lnTo>
                        <a:pt x="92" y="48"/>
                      </a:lnTo>
                      <a:lnTo>
                        <a:pt x="93" y="5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DDDDDD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9"/>
                <p:cNvSpPr>
                  <a:spLocks/>
                </p:cNvSpPr>
                <p:nvPr/>
              </p:nvSpPr>
              <p:spPr bwMode="auto">
                <a:xfrm>
                  <a:off x="1173" y="2663"/>
                  <a:ext cx="224" cy="77"/>
                </a:xfrm>
                <a:custGeom>
                  <a:avLst/>
                  <a:gdLst/>
                  <a:ahLst/>
                  <a:cxnLst>
                    <a:cxn ang="0">
                      <a:pos x="72" y="30"/>
                    </a:cxn>
                    <a:cxn ang="0">
                      <a:pos x="2" y="0"/>
                    </a:cxn>
                    <a:cxn ang="0">
                      <a:pos x="0" y="6"/>
                    </a:cxn>
                    <a:cxn ang="0">
                      <a:pos x="0" y="14"/>
                    </a:cxn>
                    <a:cxn ang="0">
                      <a:pos x="2" y="20"/>
                    </a:cxn>
                    <a:cxn ang="0">
                      <a:pos x="83" y="59"/>
                    </a:cxn>
                    <a:cxn ang="0">
                      <a:pos x="142" y="76"/>
                    </a:cxn>
                    <a:cxn ang="0">
                      <a:pos x="169" y="74"/>
                    </a:cxn>
                    <a:cxn ang="0">
                      <a:pos x="196" y="59"/>
                    </a:cxn>
                    <a:cxn ang="0">
                      <a:pos x="223" y="41"/>
                    </a:cxn>
                    <a:cxn ang="0">
                      <a:pos x="223" y="26"/>
                    </a:cxn>
                    <a:cxn ang="0">
                      <a:pos x="72" y="30"/>
                    </a:cxn>
                  </a:cxnLst>
                  <a:rect l="0" t="0" r="r" b="b"/>
                  <a:pathLst>
                    <a:path w="224" h="77">
                      <a:moveTo>
                        <a:pt x="72" y="30"/>
                      </a:moveTo>
                      <a:lnTo>
                        <a:pt x="2" y="0"/>
                      </a:lnTo>
                      <a:lnTo>
                        <a:pt x="0" y="6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83" y="59"/>
                      </a:lnTo>
                      <a:lnTo>
                        <a:pt x="142" y="76"/>
                      </a:lnTo>
                      <a:lnTo>
                        <a:pt x="169" y="74"/>
                      </a:lnTo>
                      <a:lnTo>
                        <a:pt x="196" y="59"/>
                      </a:lnTo>
                      <a:lnTo>
                        <a:pt x="223" y="41"/>
                      </a:lnTo>
                      <a:lnTo>
                        <a:pt x="223" y="26"/>
                      </a:lnTo>
                      <a:lnTo>
                        <a:pt x="72" y="30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0"/>
                <p:cNvSpPr>
                  <a:spLocks/>
                </p:cNvSpPr>
                <p:nvPr/>
              </p:nvSpPr>
              <p:spPr bwMode="auto">
                <a:xfrm>
                  <a:off x="1111" y="2584"/>
                  <a:ext cx="243" cy="155"/>
                </a:xfrm>
                <a:custGeom>
                  <a:avLst/>
                  <a:gdLst/>
                  <a:ahLst/>
                  <a:cxnLst>
                    <a:cxn ang="0">
                      <a:pos x="202" y="30"/>
                    </a:cxn>
                    <a:cxn ang="0">
                      <a:pos x="88" y="0"/>
                    </a:cxn>
                    <a:cxn ang="0">
                      <a:pos x="61" y="9"/>
                    </a:cxn>
                    <a:cxn ang="0">
                      <a:pos x="65" y="22"/>
                    </a:cxn>
                    <a:cxn ang="0">
                      <a:pos x="41" y="24"/>
                    </a:cxn>
                    <a:cxn ang="0">
                      <a:pos x="12" y="29"/>
                    </a:cxn>
                    <a:cxn ang="0">
                      <a:pos x="0" y="51"/>
                    </a:cxn>
                    <a:cxn ang="0">
                      <a:pos x="2" y="119"/>
                    </a:cxn>
                    <a:cxn ang="0">
                      <a:pos x="5" y="144"/>
                    </a:cxn>
                    <a:cxn ang="0">
                      <a:pos x="29" y="154"/>
                    </a:cxn>
                    <a:cxn ang="0">
                      <a:pos x="57" y="151"/>
                    </a:cxn>
                    <a:cxn ang="0">
                      <a:pos x="53" y="75"/>
                    </a:cxn>
                    <a:cxn ang="0">
                      <a:pos x="77" y="90"/>
                    </a:cxn>
                    <a:cxn ang="0">
                      <a:pos x="155" y="117"/>
                    </a:cxn>
                    <a:cxn ang="0">
                      <a:pos x="197" y="123"/>
                    </a:cxn>
                    <a:cxn ang="0">
                      <a:pos x="242" y="93"/>
                    </a:cxn>
                    <a:cxn ang="0">
                      <a:pos x="202" y="30"/>
                    </a:cxn>
                  </a:cxnLst>
                  <a:rect l="0" t="0" r="r" b="b"/>
                  <a:pathLst>
                    <a:path w="243" h="155">
                      <a:moveTo>
                        <a:pt x="202" y="30"/>
                      </a:moveTo>
                      <a:lnTo>
                        <a:pt x="88" y="0"/>
                      </a:lnTo>
                      <a:lnTo>
                        <a:pt x="61" y="9"/>
                      </a:lnTo>
                      <a:lnTo>
                        <a:pt x="65" y="22"/>
                      </a:lnTo>
                      <a:lnTo>
                        <a:pt x="41" y="24"/>
                      </a:lnTo>
                      <a:lnTo>
                        <a:pt x="12" y="29"/>
                      </a:lnTo>
                      <a:lnTo>
                        <a:pt x="0" y="51"/>
                      </a:lnTo>
                      <a:lnTo>
                        <a:pt x="2" y="119"/>
                      </a:lnTo>
                      <a:lnTo>
                        <a:pt x="5" y="144"/>
                      </a:lnTo>
                      <a:lnTo>
                        <a:pt x="29" y="154"/>
                      </a:lnTo>
                      <a:lnTo>
                        <a:pt x="57" y="151"/>
                      </a:lnTo>
                      <a:lnTo>
                        <a:pt x="53" y="75"/>
                      </a:lnTo>
                      <a:lnTo>
                        <a:pt x="77" y="90"/>
                      </a:lnTo>
                      <a:lnTo>
                        <a:pt x="155" y="117"/>
                      </a:lnTo>
                      <a:lnTo>
                        <a:pt x="197" y="123"/>
                      </a:lnTo>
                      <a:lnTo>
                        <a:pt x="242" y="93"/>
                      </a:lnTo>
                      <a:lnTo>
                        <a:pt x="202" y="3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71"/>
                <p:cNvSpPr>
                  <a:spLocks/>
                </p:cNvSpPr>
                <p:nvPr/>
              </p:nvSpPr>
              <p:spPr bwMode="auto">
                <a:xfrm>
                  <a:off x="1113" y="2515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55" y="28"/>
                    </a:cxn>
                    <a:cxn ang="0">
                      <a:pos x="37" y="18"/>
                    </a:cxn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22" y="0"/>
                    </a:cxn>
                    <a:cxn ang="0">
                      <a:pos x="22" y="5"/>
                    </a:cxn>
                    <a:cxn ang="0">
                      <a:pos x="13" y="3"/>
                    </a:cxn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3" y="8"/>
                    </a:cxn>
                    <a:cxn ang="0">
                      <a:pos x="3" y="30"/>
                    </a:cxn>
                    <a:cxn ang="0">
                      <a:pos x="20" y="40"/>
                    </a:cxn>
                    <a:cxn ang="0">
                      <a:pos x="25" y="40"/>
                    </a:cxn>
                    <a:cxn ang="0">
                      <a:pos x="35" y="43"/>
                    </a:cxn>
                    <a:cxn ang="0">
                      <a:pos x="55" y="28"/>
                    </a:cxn>
                  </a:cxnLst>
                  <a:rect l="0" t="0" r="r" b="b"/>
                  <a:pathLst>
                    <a:path w="56" h="44">
                      <a:moveTo>
                        <a:pt x="55" y="28"/>
                      </a:moveTo>
                      <a:lnTo>
                        <a:pt x="37" y="18"/>
                      </a:lnTo>
                      <a:lnTo>
                        <a:pt x="37" y="5"/>
                      </a:lnTo>
                      <a:lnTo>
                        <a:pt x="25" y="0"/>
                      </a:lnTo>
                      <a:lnTo>
                        <a:pt x="22" y="0"/>
                      </a:lnTo>
                      <a:lnTo>
                        <a:pt x="22" y="5"/>
                      </a:lnTo>
                      <a:lnTo>
                        <a:pt x="13" y="3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" y="8"/>
                      </a:lnTo>
                      <a:lnTo>
                        <a:pt x="3" y="30"/>
                      </a:lnTo>
                      <a:lnTo>
                        <a:pt x="20" y="40"/>
                      </a:lnTo>
                      <a:lnTo>
                        <a:pt x="25" y="40"/>
                      </a:lnTo>
                      <a:lnTo>
                        <a:pt x="35" y="43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2"/>
                <p:cNvSpPr>
                  <a:spLocks/>
                </p:cNvSpPr>
                <p:nvPr/>
              </p:nvSpPr>
              <p:spPr bwMode="auto">
                <a:xfrm>
                  <a:off x="1268" y="2317"/>
                  <a:ext cx="88" cy="119"/>
                </a:xfrm>
                <a:custGeom>
                  <a:avLst/>
                  <a:gdLst/>
                  <a:ahLst/>
                  <a:cxnLst>
                    <a:cxn ang="0">
                      <a:pos x="8" y="10"/>
                    </a:cxn>
                    <a:cxn ang="0">
                      <a:pos x="8" y="33"/>
                    </a:cxn>
                    <a:cxn ang="0">
                      <a:pos x="8" y="38"/>
                    </a:cxn>
                    <a:cxn ang="0">
                      <a:pos x="0" y="55"/>
                    </a:cxn>
                    <a:cxn ang="0">
                      <a:pos x="3" y="60"/>
                    </a:cxn>
                    <a:cxn ang="0">
                      <a:pos x="8" y="60"/>
                    </a:cxn>
                    <a:cxn ang="0">
                      <a:pos x="8" y="70"/>
                    </a:cxn>
                    <a:cxn ang="0">
                      <a:pos x="13" y="70"/>
                    </a:cxn>
                    <a:cxn ang="0">
                      <a:pos x="10" y="73"/>
                    </a:cxn>
                    <a:cxn ang="0">
                      <a:pos x="13" y="83"/>
                    </a:cxn>
                    <a:cxn ang="0">
                      <a:pos x="15" y="90"/>
                    </a:cxn>
                    <a:cxn ang="0">
                      <a:pos x="20" y="93"/>
                    </a:cxn>
                    <a:cxn ang="0">
                      <a:pos x="28" y="93"/>
                    </a:cxn>
                    <a:cxn ang="0">
                      <a:pos x="38" y="100"/>
                    </a:cxn>
                    <a:cxn ang="0">
                      <a:pos x="48" y="118"/>
                    </a:cxn>
                    <a:cxn ang="0">
                      <a:pos x="87" y="83"/>
                    </a:cxn>
                    <a:cxn ang="0">
                      <a:pos x="68" y="0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88" h="119">
                      <a:moveTo>
                        <a:pt x="8" y="10"/>
                      </a:moveTo>
                      <a:lnTo>
                        <a:pt x="8" y="33"/>
                      </a:lnTo>
                      <a:lnTo>
                        <a:pt x="8" y="38"/>
                      </a:lnTo>
                      <a:lnTo>
                        <a:pt x="0" y="55"/>
                      </a:lnTo>
                      <a:lnTo>
                        <a:pt x="3" y="60"/>
                      </a:lnTo>
                      <a:lnTo>
                        <a:pt x="8" y="60"/>
                      </a:lnTo>
                      <a:lnTo>
                        <a:pt x="8" y="70"/>
                      </a:lnTo>
                      <a:lnTo>
                        <a:pt x="13" y="70"/>
                      </a:lnTo>
                      <a:lnTo>
                        <a:pt x="10" y="73"/>
                      </a:lnTo>
                      <a:lnTo>
                        <a:pt x="13" y="83"/>
                      </a:lnTo>
                      <a:lnTo>
                        <a:pt x="15" y="90"/>
                      </a:lnTo>
                      <a:lnTo>
                        <a:pt x="20" y="93"/>
                      </a:lnTo>
                      <a:lnTo>
                        <a:pt x="28" y="93"/>
                      </a:lnTo>
                      <a:lnTo>
                        <a:pt x="38" y="100"/>
                      </a:lnTo>
                      <a:lnTo>
                        <a:pt x="48" y="118"/>
                      </a:lnTo>
                      <a:lnTo>
                        <a:pt x="87" y="83"/>
                      </a:lnTo>
                      <a:lnTo>
                        <a:pt x="68" y="0"/>
                      </a:lnTo>
                      <a:lnTo>
                        <a:pt x="8" y="10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73"/>
                <p:cNvSpPr>
                  <a:spLocks/>
                </p:cNvSpPr>
                <p:nvPr/>
              </p:nvSpPr>
              <p:spPr bwMode="auto">
                <a:xfrm>
                  <a:off x="1268" y="2300"/>
                  <a:ext cx="106" cy="102"/>
                </a:xfrm>
                <a:custGeom>
                  <a:avLst/>
                  <a:gdLst/>
                  <a:ahLst/>
                  <a:cxnLst>
                    <a:cxn ang="0">
                      <a:pos x="45" y="69"/>
                    </a:cxn>
                    <a:cxn ang="0">
                      <a:pos x="53" y="78"/>
                    </a:cxn>
                    <a:cxn ang="0">
                      <a:pos x="60" y="98"/>
                    </a:cxn>
                    <a:cxn ang="0">
                      <a:pos x="82" y="101"/>
                    </a:cxn>
                    <a:cxn ang="0">
                      <a:pos x="92" y="98"/>
                    </a:cxn>
                    <a:cxn ang="0">
                      <a:pos x="105" y="52"/>
                    </a:cxn>
                    <a:cxn ang="0">
                      <a:pos x="105" y="36"/>
                    </a:cxn>
                    <a:cxn ang="0">
                      <a:pos x="92" y="12"/>
                    </a:cxn>
                    <a:cxn ang="0">
                      <a:pos x="75" y="0"/>
                    </a:cxn>
                    <a:cxn ang="0">
                      <a:pos x="48" y="0"/>
                    </a:cxn>
                    <a:cxn ang="0">
                      <a:pos x="20" y="7"/>
                    </a:cxn>
                    <a:cxn ang="0">
                      <a:pos x="18" y="15"/>
                    </a:cxn>
                    <a:cxn ang="0">
                      <a:pos x="0" y="26"/>
                    </a:cxn>
                    <a:cxn ang="0">
                      <a:pos x="0" y="33"/>
                    </a:cxn>
                    <a:cxn ang="0">
                      <a:pos x="10" y="41"/>
                    </a:cxn>
                    <a:cxn ang="0">
                      <a:pos x="20" y="43"/>
                    </a:cxn>
                    <a:cxn ang="0">
                      <a:pos x="28" y="52"/>
                    </a:cxn>
                    <a:cxn ang="0">
                      <a:pos x="30" y="69"/>
                    </a:cxn>
                    <a:cxn ang="0">
                      <a:pos x="38" y="74"/>
                    </a:cxn>
                    <a:cxn ang="0">
                      <a:pos x="45" y="69"/>
                    </a:cxn>
                  </a:cxnLst>
                  <a:rect l="0" t="0" r="r" b="b"/>
                  <a:pathLst>
                    <a:path w="106" h="102">
                      <a:moveTo>
                        <a:pt x="45" y="69"/>
                      </a:moveTo>
                      <a:lnTo>
                        <a:pt x="53" y="78"/>
                      </a:lnTo>
                      <a:lnTo>
                        <a:pt x="60" y="98"/>
                      </a:lnTo>
                      <a:lnTo>
                        <a:pt x="82" y="101"/>
                      </a:lnTo>
                      <a:lnTo>
                        <a:pt x="92" y="98"/>
                      </a:lnTo>
                      <a:lnTo>
                        <a:pt x="105" y="52"/>
                      </a:lnTo>
                      <a:lnTo>
                        <a:pt x="105" y="36"/>
                      </a:lnTo>
                      <a:lnTo>
                        <a:pt x="92" y="12"/>
                      </a:lnTo>
                      <a:lnTo>
                        <a:pt x="75" y="0"/>
                      </a:lnTo>
                      <a:lnTo>
                        <a:pt x="48" y="0"/>
                      </a:lnTo>
                      <a:lnTo>
                        <a:pt x="20" y="7"/>
                      </a:lnTo>
                      <a:lnTo>
                        <a:pt x="18" y="15"/>
                      </a:lnTo>
                      <a:lnTo>
                        <a:pt x="0" y="26"/>
                      </a:lnTo>
                      <a:lnTo>
                        <a:pt x="0" y="33"/>
                      </a:lnTo>
                      <a:lnTo>
                        <a:pt x="10" y="41"/>
                      </a:lnTo>
                      <a:lnTo>
                        <a:pt x="20" y="43"/>
                      </a:lnTo>
                      <a:lnTo>
                        <a:pt x="28" y="52"/>
                      </a:lnTo>
                      <a:lnTo>
                        <a:pt x="30" y="69"/>
                      </a:lnTo>
                      <a:lnTo>
                        <a:pt x="38" y="74"/>
                      </a:lnTo>
                      <a:lnTo>
                        <a:pt x="45" y="69"/>
                      </a:lnTo>
                    </a:path>
                  </a:pathLst>
                </a:custGeom>
                <a:solidFill>
                  <a:srgbClr val="656346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74"/>
                <p:cNvSpPr>
                  <a:spLocks/>
                </p:cNvSpPr>
                <p:nvPr/>
              </p:nvSpPr>
              <p:spPr bwMode="auto">
                <a:xfrm>
                  <a:off x="1143" y="2400"/>
                  <a:ext cx="260" cy="284"/>
                </a:xfrm>
                <a:custGeom>
                  <a:avLst/>
                  <a:gdLst/>
                  <a:ahLst/>
                  <a:cxnLst>
                    <a:cxn ang="0">
                      <a:pos x="204" y="0"/>
                    </a:cxn>
                    <a:cxn ang="0">
                      <a:pos x="189" y="5"/>
                    </a:cxn>
                    <a:cxn ang="0">
                      <a:pos x="179" y="13"/>
                    </a:cxn>
                    <a:cxn ang="0">
                      <a:pos x="153" y="35"/>
                    </a:cxn>
                    <a:cxn ang="0">
                      <a:pos x="139" y="58"/>
                    </a:cxn>
                    <a:cxn ang="0">
                      <a:pos x="134" y="70"/>
                    </a:cxn>
                    <a:cxn ang="0">
                      <a:pos x="129" y="88"/>
                    </a:cxn>
                    <a:cxn ang="0">
                      <a:pos x="107" y="139"/>
                    </a:cxn>
                    <a:cxn ang="0">
                      <a:pos x="50" y="143"/>
                    </a:cxn>
                    <a:cxn ang="0">
                      <a:pos x="16" y="137"/>
                    </a:cxn>
                    <a:cxn ang="0">
                      <a:pos x="7" y="155"/>
                    </a:cxn>
                    <a:cxn ang="0">
                      <a:pos x="0" y="165"/>
                    </a:cxn>
                    <a:cxn ang="0">
                      <a:pos x="41" y="176"/>
                    </a:cxn>
                    <a:cxn ang="0">
                      <a:pos x="85" y="182"/>
                    </a:cxn>
                    <a:cxn ang="0">
                      <a:pos x="121" y="184"/>
                    </a:cxn>
                    <a:cxn ang="0">
                      <a:pos x="152" y="128"/>
                    </a:cxn>
                    <a:cxn ang="0">
                      <a:pos x="128" y="173"/>
                    </a:cxn>
                    <a:cxn ang="0">
                      <a:pos x="125" y="226"/>
                    </a:cxn>
                    <a:cxn ang="0">
                      <a:pos x="135" y="253"/>
                    </a:cxn>
                    <a:cxn ang="0">
                      <a:pos x="149" y="265"/>
                    </a:cxn>
                    <a:cxn ang="0">
                      <a:pos x="161" y="271"/>
                    </a:cxn>
                    <a:cxn ang="0">
                      <a:pos x="176" y="272"/>
                    </a:cxn>
                    <a:cxn ang="0">
                      <a:pos x="206" y="283"/>
                    </a:cxn>
                    <a:cxn ang="0">
                      <a:pos x="225" y="272"/>
                    </a:cxn>
                    <a:cxn ang="0">
                      <a:pos x="234" y="278"/>
                    </a:cxn>
                    <a:cxn ang="0">
                      <a:pos x="249" y="233"/>
                    </a:cxn>
                    <a:cxn ang="0">
                      <a:pos x="256" y="178"/>
                    </a:cxn>
                    <a:cxn ang="0">
                      <a:pos x="259" y="125"/>
                    </a:cxn>
                    <a:cxn ang="0">
                      <a:pos x="259" y="118"/>
                    </a:cxn>
                    <a:cxn ang="0">
                      <a:pos x="256" y="63"/>
                    </a:cxn>
                    <a:cxn ang="0">
                      <a:pos x="246" y="30"/>
                    </a:cxn>
                    <a:cxn ang="0">
                      <a:pos x="229" y="13"/>
                    </a:cxn>
                    <a:cxn ang="0">
                      <a:pos x="214" y="10"/>
                    </a:cxn>
                    <a:cxn ang="0">
                      <a:pos x="204" y="0"/>
                    </a:cxn>
                  </a:cxnLst>
                  <a:rect l="0" t="0" r="r" b="b"/>
                  <a:pathLst>
                    <a:path w="260" h="284">
                      <a:moveTo>
                        <a:pt x="204" y="0"/>
                      </a:moveTo>
                      <a:lnTo>
                        <a:pt x="189" y="5"/>
                      </a:lnTo>
                      <a:lnTo>
                        <a:pt x="179" y="13"/>
                      </a:lnTo>
                      <a:lnTo>
                        <a:pt x="153" y="35"/>
                      </a:lnTo>
                      <a:lnTo>
                        <a:pt x="139" y="58"/>
                      </a:lnTo>
                      <a:lnTo>
                        <a:pt x="134" y="70"/>
                      </a:lnTo>
                      <a:lnTo>
                        <a:pt x="129" y="88"/>
                      </a:lnTo>
                      <a:lnTo>
                        <a:pt x="107" y="139"/>
                      </a:lnTo>
                      <a:lnTo>
                        <a:pt x="50" y="143"/>
                      </a:lnTo>
                      <a:lnTo>
                        <a:pt x="16" y="137"/>
                      </a:lnTo>
                      <a:lnTo>
                        <a:pt x="7" y="155"/>
                      </a:lnTo>
                      <a:lnTo>
                        <a:pt x="0" y="165"/>
                      </a:lnTo>
                      <a:lnTo>
                        <a:pt x="41" y="176"/>
                      </a:lnTo>
                      <a:lnTo>
                        <a:pt x="85" y="182"/>
                      </a:lnTo>
                      <a:lnTo>
                        <a:pt x="121" y="184"/>
                      </a:lnTo>
                      <a:lnTo>
                        <a:pt x="152" y="128"/>
                      </a:lnTo>
                      <a:lnTo>
                        <a:pt x="128" y="173"/>
                      </a:lnTo>
                      <a:lnTo>
                        <a:pt x="125" y="226"/>
                      </a:lnTo>
                      <a:lnTo>
                        <a:pt x="135" y="253"/>
                      </a:lnTo>
                      <a:lnTo>
                        <a:pt x="149" y="265"/>
                      </a:lnTo>
                      <a:lnTo>
                        <a:pt x="161" y="271"/>
                      </a:lnTo>
                      <a:lnTo>
                        <a:pt x="176" y="272"/>
                      </a:lnTo>
                      <a:lnTo>
                        <a:pt x="206" y="283"/>
                      </a:lnTo>
                      <a:lnTo>
                        <a:pt x="225" y="272"/>
                      </a:lnTo>
                      <a:lnTo>
                        <a:pt x="234" y="278"/>
                      </a:lnTo>
                      <a:lnTo>
                        <a:pt x="249" y="233"/>
                      </a:lnTo>
                      <a:lnTo>
                        <a:pt x="256" y="178"/>
                      </a:lnTo>
                      <a:lnTo>
                        <a:pt x="259" y="125"/>
                      </a:lnTo>
                      <a:lnTo>
                        <a:pt x="259" y="118"/>
                      </a:lnTo>
                      <a:lnTo>
                        <a:pt x="256" y="63"/>
                      </a:lnTo>
                      <a:lnTo>
                        <a:pt x="246" y="30"/>
                      </a:lnTo>
                      <a:lnTo>
                        <a:pt x="229" y="13"/>
                      </a:lnTo>
                      <a:lnTo>
                        <a:pt x="214" y="10"/>
                      </a:lnTo>
                      <a:lnTo>
                        <a:pt x="204" y="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5"/>
                <p:cNvSpPr>
                  <a:spLocks/>
                </p:cNvSpPr>
                <p:nvPr/>
              </p:nvSpPr>
              <p:spPr bwMode="auto">
                <a:xfrm>
                  <a:off x="1269" y="2531"/>
                  <a:ext cx="154" cy="195"/>
                </a:xfrm>
                <a:custGeom>
                  <a:avLst/>
                  <a:gdLst/>
                  <a:ahLst/>
                  <a:cxnLst>
                    <a:cxn ang="0">
                      <a:pos x="47" y="89"/>
                    </a:cxn>
                    <a:cxn ang="0">
                      <a:pos x="60" y="54"/>
                    </a:cxn>
                    <a:cxn ang="0">
                      <a:pos x="86" y="21"/>
                    </a:cxn>
                    <a:cxn ang="0">
                      <a:pos x="114" y="2"/>
                    </a:cxn>
                    <a:cxn ang="0">
                      <a:pos x="137" y="0"/>
                    </a:cxn>
                    <a:cxn ang="0">
                      <a:pos x="147" y="2"/>
                    </a:cxn>
                    <a:cxn ang="0">
                      <a:pos x="153" y="24"/>
                    </a:cxn>
                    <a:cxn ang="0">
                      <a:pos x="150" y="77"/>
                    </a:cxn>
                    <a:cxn ang="0">
                      <a:pos x="131" y="153"/>
                    </a:cxn>
                    <a:cxn ang="0">
                      <a:pos x="72" y="191"/>
                    </a:cxn>
                    <a:cxn ang="0">
                      <a:pos x="42" y="194"/>
                    </a:cxn>
                    <a:cxn ang="0">
                      <a:pos x="0" y="179"/>
                    </a:cxn>
                    <a:cxn ang="0">
                      <a:pos x="33" y="122"/>
                    </a:cxn>
                    <a:cxn ang="0">
                      <a:pos x="47" y="89"/>
                    </a:cxn>
                  </a:cxnLst>
                  <a:rect l="0" t="0" r="r" b="b"/>
                  <a:pathLst>
                    <a:path w="154" h="195">
                      <a:moveTo>
                        <a:pt x="47" y="89"/>
                      </a:moveTo>
                      <a:lnTo>
                        <a:pt x="60" y="54"/>
                      </a:lnTo>
                      <a:lnTo>
                        <a:pt x="86" y="21"/>
                      </a:lnTo>
                      <a:lnTo>
                        <a:pt x="114" y="2"/>
                      </a:lnTo>
                      <a:lnTo>
                        <a:pt x="137" y="0"/>
                      </a:lnTo>
                      <a:lnTo>
                        <a:pt x="147" y="2"/>
                      </a:lnTo>
                      <a:lnTo>
                        <a:pt x="153" y="24"/>
                      </a:lnTo>
                      <a:lnTo>
                        <a:pt x="150" y="77"/>
                      </a:lnTo>
                      <a:lnTo>
                        <a:pt x="131" y="153"/>
                      </a:lnTo>
                      <a:lnTo>
                        <a:pt x="72" y="191"/>
                      </a:lnTo>
                      <a:lnTo>
                        <a:pt x="42" y="194"/>
                      </a:lnTo>
                      <a:lnTo>
                        <a:pt x="0" y="179"/>
                      </a:lnTo>
                      <a:lnTo>
                        <a:pt x="33" y="122"/>
                      </a:lnTo>
                      <a:lnTo>
                        <a:pt x="47" y="89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6"/>
                <p:cNvSpPr>
                  <a:spLocks noChangeShapeType="1"/>
                </p:cNvSpPr>
                <p:nvPr/>
              </p:nvSpPr>
              <p:spPr bwMode="auto">
                <a:xfrm>
                  <a:off x="1177" y="2609"/>
                  <a:ext cx="82" cy="1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73944" y="1196752"/>
            <a:ext cx="6954440" cy="5265876"/>
            <a:chOff x="1001936" y="1340768"/>
            <a:chExt cx="6954440" cy="526587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749154" y="2105943"/>
              <a:ext cx="3633788" cy="365442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639742" y="3020343"/>
              <a:ext cx="1852613" cy="1966913"/>
              <a:chOff x="2016" y="1920"/>
              <a:chExt cx="1680" cy="1680"/>
            </a:xfrm>
          </p:grpSpPr>
          <p:sp>
            <p:nvSpPr>
              <p:cNvPr id="51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60 w 1321"/>
                  <a:gd name="T1" fmla="*/ 199 h 712"/>
                  <a:gd name="T2" fmla="*/ 1174 w 1321"/>
                  <a:gd name="T3" fmla="*/ 221 h 712"/>
                  <a:gd name="T4" fmla="*/ 1177 w 1321"/>
                  <a:gd name="T5" fmla="*/ 240 h 712"/>
                  <a:gd name="T6" fmla="*/ 1172 w 1321"/>
                  <a:gd name="T7" fmla="*/ 257 h 712"/>
                  <a:gd name="T8" fmla="*/ 1157 w 1321"/>
                  <a:gd name="T9" fmla="*/ 273 h 712"/>
                  <a:gd name="T10" fmla="*/ 1134 w 1321"/>
                  <a:gd name="T11" fmla="*/ 289 h 712"/>
                  <a:gd name="T12" fmla="*/ 1105 w 1321"/>
                  <a:gd name="T13" fmla="*/ 301 h 712"/>
                  <a:gd name="T14" fmla="*/ 1066 w 1321"/>
                  <a:gd name="T15" fmla="*/ 313 h 712"/>
                  <a:gd name="T16" fmla="*/ 1023 w 1321"/>
                  <a:gd name="T17" fmla="*/ 324 h 712"/>
                  <a:gd name="T18" fmla="*/ 973 w 1321"/>
                  <a:gd name="T19" fmla="*/ 332 h 712"/>
                  <a:gd name="T20" fmla="*/ 919 w 1321"/>
                  <a:gd name="T21" fmla="*/ 340 h 712"/>
                  <a:gd name="T22" fmla="*/ 862 w 1321"/>
                  <a:gd name="T23" fmla="*/ 345 h 712"/>
                  <a:gd name="T24" fmla="*/ 799 w 1321"/>
                  <a:gd name="T25" fmla="*/ 351 h 712"/>
                  <a:gd name="T26" fmla="*/ 735 w 1321"/>
                  <a:gd name="T27" fmla="*/ 354 h 712"/>
                  <a:gd name="T28" fmla="*/ 709 w 1321"/>
                  <a:gd name="T29" fmla="*/ 355 h 712"/>
                  <a:gd name="T30" fmla="*/ 425 w 1321"/>
                  <a:gd name="T31" fmla="*/ 355 h 712"/>
                  <a:gd name="T32" fmla="*/ 421 w 1321"/>
                  <a:gd name="T33" fmla="*/ 355 h 712"/>
                  <a:gd name="T34" fmla="*/ 365 w 1321"/>
                  <a:gd name="T35" fmla="*/ 353 h 712"/>
                  <a:gd name="T36" fmla="*/ 311 w 1321"/>
                  <a:gd name="T37" fmla="*/ 351 h 712"/>
                  <a:gd name="T38" fmla="*/ 260 w 1321"/>
                  <a:gd name="T39" fmla="*/ 347 h 712"/>
                  <a:gd name="T40" fmla="*/ 211 w 1321"/>
                  <a:gd name="T41" fmla="*/ 344 h 712"/>
                  <a:gd name="T42" fmla="*/ 167 w 1321"/>
                  <a:gd name="T43" fmla="*/ 337 h 712"/>
                  <a:gd name="T44" fmla="*/ 126 w 1321"/>
                  <a:gd name="T45" fmla="*/ 329 h 712"/>
                  <a:gd name="T46" fmla="*/ 90 w 1321"/>
                  <a:gd name="T47" fmla="*/ 323 h 712"/>
                  <a:gd name="T48" fmla="*/ 61 w 1321"/>
                  <a:gd name="T49" fmla="*/ 314 h 712"/>
                  <a:gd name="T50" fmla="*/ 33 w 1321"/>
                  <a:gd name="T51" fmla="*/ 303 h 712"/>
                  <a:gd name="T52" fmla="*/ 18 w 1321"/>
                  <a:gd name="T53" fmla="*/ 290 h 712"/>
                  <a:gd name="T54" fmla="*/ 6 w 1321"/>
                  <a:gd name="T55" fmla="*/ 276 h 712"/>
                  <a:gd name="T56" fmla="*/ 0 w 1321"/>
                  <a:gd name="T57" fmla="*/ 261 h 712"/>
                  <a:gd name="T58" fmla="*/ 0 w 1321"/>
                  <a:gd name="T59" fmla="*/ 259 h 712"/>
                  <a:gd name="T60" fmla="*/ 4 w 1321"/>
                  <a:gd name="T61" fmla="*/ 242 h 712"/>
                  <a:gd name="T62" fmla="*/ 16 w 1321"/>
                  <a:gd name="T63" fmla="*/ 222 h 712"/>
                  <a:gd name="T64" fmla="*/ 45 w 1321"/>
                  <a:gd name="T65" fmla="*/ 184 h 712"/>
                  <a:gd name="T66" fmla="*/ 82 w 1321"/>
                  <a:gd name="T67" fmla="*/ 149 h 712"/>
                  <a:gd name="T68" fmla="*/ 130 w 1321"/>
                  <a:gd name="T69" fmla="*/ 118 h 712"/>
                  <a:gd name="T70" fmla="*/ 181 w 1321"/>
                  <a:gd name="T71" fmla="*/ 88 h 712"/>
                  <a:gd name="T72" fmla="*/ 240 w 1321"/>
                  <a:gd name="T73" fmla="*/ 61 h 712"/>
                  <a:gd name="T74" fmla="*/ 305 w 1321"/>
                  <a:gd name="T75" fmla="*/ 41 h 712"/>
                  <a:gd name="T76" fmla="*/ 370 w 1321"/>
                  <a:gd name="T77" fmla="*/ 23 h 712"/>
                  <a:gd name="T78" fmla="*/ 443 w 1321"/>
                  <a:gd name="T79" fmla="*/ 11 h 712"/>
                  <a:gd name="T80" fmla="*/ 518 w 1321"/>
                  <a:gd name="T81" fmla="*/ 4 h 712"/>
                  <a:gd name="T82" fmla="*/ 595 w 1321"/>
                  <a:gd name="T83" fmla="*/ 0 h 712"/>
                  <a:gd name="T84" fmla="*/ 595 w 1321"/>
                  <a:gd name="T85" fmla="*/ 0 h 712"/>
                  <a:gd name="T86" fmla="*/ 677 w 1321"/>
                  <a:gd name="T87" fmla="*/ 4 h 712"/>
                  <a:gd name="T88" fmla="*/ 755 w 1321"/>
                  <a:gd name="T89" fmla="*/ 11 h 712"/>
                  <a:gd name="T90" fmla="*/ 831 w 1321"/>
                  <a:gd name="T91" fmla="*/ 26 h 712"/>
                  <a:gd name="T92" fmla="*/ 901 w 1321"/>
                  <a:gd name="T93" fmla="*/ 45 h 712"/>
                  <a:gd name="T94" fmla="*/ 965 w 1321"/>
                  <a:gd name="T95" fmla="*/ 69 h 712"/>
                  <a:gd name="T96" fmla="*/ 1024 w 1321"/>
                  <a:gd name="T97" fmla="*/ 97 h 712"/>
                  <a:gd name="T98" fmla="*/ 1077 w 1321"/>
                  <a:gd name="T99" fmla="*/ 127 h 712"/>
                  <a:gd name="T100" fmla="*/ 1122 w 1321"/>
                  <a:gd name="T101" fmla="*/ 162 h 712"/>
                  <a:gd name="T102" fmla="*/ 1160 w 1321"/>
                  <a:gd name="T103" fmla="*/ 199 h 712"/>
                  <a:gd name="T104" fmla="*/ 1160 w 1321"/>
                  <a:gd name="T105" fmla="*/ 19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gray">
            <a:xfrm>
              <a:off x="3901679" y="3793456"/>
              <a:ext cx="1422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实验硬件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4189017" y="1755106"/>
              <a:ext cx="617538" cy="608013"/>
              <a:chOff x="2640" y="1088"/>
              <a:chExt cx="432" cy="415"/>
            </a:xfrm>
          </p:grpSpPr>
          <p:grpSp>
            <p:nvGrpSpPr>
              <p:cNvPr id="47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49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0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gray">
              <a:xfrm>
                <a:off x="2720" y="1152"/>
                <a:ext cx="291" cy="3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322936" y="4437112"/>
              <a:ext cx="287338" cy="258763"/>
              <a:chOff x="2236" y="3191"/>
              <a:chExt cx="201" cy="176"/>
            </a:xfrm>
          </p:grpSpPr>
          <p:sp>
            <p:nvSpPr>
              <p:cNvPr id="45" name="Oval 15"/>
              <p:cNvSpPr>
                <a:spLocks noChangeArrowheads="1"/>
              </p:cNvSpPr>
              <p:nvPr/>
            </p:nvSpPr>
            <p:spPr bwMode="gray">
              <a:xfrm rot="18227093">
                <a:off x="2237" y="3284"/>
                <a:ext cx="82" cy="88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6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95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2733973" y="4681587"/>
              <a:ext cx="617538" cy="631825"/>
              <a:chOff x="1824" y="3357"/>
              <a:chExt cx="432" cy="432"/>
            </a:xfrm>
          </p:grpSpPr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3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4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273" cy="3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F</a:t>
                </a:r>
                <a:endParaRPr lang="en-US" altLang="zh-CN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5754389" y="2628899"/>
              <a:ext cx="614363" cy="639763"/>
              <a:chOff x="3938" y="1968"/>
              <a:chExt cx="430" cy="437"/>
            </a:xfrm>
          </p:grpSpPr>
          <p:grpSp>
            <p:nvGrpSpPr>
              <p:cNvPr id="37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39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0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8" name="Text Box 26"/>
              <p:cNvSpPr txBox="1">
                <a:spLocks noChangeArrowheads="1"/>
              </p:cNvSpPr>
              <p:nvPr/>
            </p:nvSpPr>
            <p:spPr bwMode="gray">
              <a:xfrm>
                <a:off x="4007" y="2028"/>
                <a:ext cx="283" cy="3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5881585" y="4576167"/>
              <a:ext cx="587375" cy="574675"/>
              <a:chOff x="3552" y="3339"/>
              <a:chExt cx="412" cy="392"/>
            </a:xfrm>
          </p:grpSpPr>
          <p:grpSp>
            <p:nvGrpSpPr>
              <p:cNvPr id="33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35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gray">
              <a:xfrm>
                <a:off x="3627" y="3360"/>
                <a:ext cx="306" cy="3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2686795" y="2763812"/>
              <a:ext cx="617538" cy="631825"/>
              <a:chOff x="1488" y="1968"/>
              <a:chExt cx="432" cy="432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31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gray">
              <a:xfrm>
                <a:off x="1566" y="2016"/>
                <a:ext cx="294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 rot="18227093">
              <a:off x="5814910" y="4433292"/>
              <a:ext cx="119063" cy="1254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 rot="18227093">
              <a:off x="5676798" y="4293592"/>
              <a:ext cx="120650" cy="12382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3372595" y="3184500"/>
              <a:ext cx="330200" cy="190500"/>
              <a:chOff x="2016" y="2304"/>
              <a:chExt cx="231" cy="130"/>
            </a:xfrm>
          </p:grpSpPr>
          <p:sp>
            <p:nvSpPr>
              <p:cNvPr id="27" name="Oval 40"/>
              <p:cNvSpPr>
                <a:spLocks noChangeArrowheads="1"/>
              </p:cNvSpPr>
              <p:nvPr/>
            </p:nvSpPr>
            <p:spPr bwMode="gray">
              <a:xfrm rot="18227093">
                <a:off x="2016" y="2303"/>
                <a:ext cx="81" cy="9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8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56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4463654" y="2498056"/>
              <a:ext cx="123825" cy="381000"/>
              <a:chOff x="2832" y="1612"/>
              <a:chExt cx="87" cy="260"/>
            </a:xfrm>
          </p:grpSpPr>
          <p:sp>
            <p:nvSpPr>
              <p:cNvPr id="25" name="Oval 43"/>
              <p:cNvSpPr>
                <a:spLocks noChangeArrowheads="1"/>
              </p:cNvSpPr>
              <p:nvPr/>
            </p:nvSpPr>
            <p:spPr bwMode="gray">
              <a:xfrm rot="18227093">
                <a:off x="2832" y="1612"/>
                <a:ext cx="81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" name="Oval 44"/>
              <p:cNvSpPr>
                <a:spLocks noChangeArrowheads="1"/>
              </p:cNvSpPr>
              <p:nvPr/>
            </p:nvSpPr>
            <p:spPr bwMode="gray">
              <a:xfrm rot="18227093">
                <a:off x="2830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Oval 45"/>
            <p:cNvSpPr>
              <a:spLocks noChangeArrowheads="1"/>
            </p:cNvSpPr>
            <p:nvPr/>
          </p:nvSpPr>
          <p:spPr bwMode="gray">
            <a:xfrm rot="18227093">
              <a:off x="5497214" y="3084512"/>
              <a:ext cx="120650" cy="1254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gray">
            <a:xfrm rot="18227093">
              <a:off x="5274964" y="3189287"/>
              <a:ext cx="119063" cy="12382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1115616" y="2854895"/>
              <a:ext cx="15711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按键输入模块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3114279" y="1340768"/>
              <a:ext cx="297180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齿轮电位计模块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6368752" y="2782887"/>
              <a:ext cx="15876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b="1" dirty="0" smtClean="0">
                  <a:latin typeface="华文新魏" pitchFamily="2" charset="-122"/>
                  <a:ea typeface="华文新魏" pitchFamily="2" charset="-122"/>
                </a:rPr>
                <a:t>LED</a:t>
              </a:r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指示模块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1001936" y="5147900"/>
              <a:ext cx="16978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altLang="zh-CN" b="1" dirty="0" smtClean="0">
                  <a:latin typeface="华文新魏" pitchFamily="2" charset="-122"/>
                  <a:ea typeface="华文新魏" pitchFamily="2" charset="-122"/>
                </a:rPr>
                <a:t>SD</a:t>
              </a:r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卡接口模块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6497536" y="4787304"/>
              <a:ext cx="1098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点阵</a:t>
              </a:r>
              <a:r>
                <a:rPr lang="en-US" altLang="zh-CN" b="1" dirty="0" smtClean="0">
                  <a:latin typeface="华文新魏" pitchFamily="2" charset="-122"/>
                  <a:ea typeface="华文新魏" pitchFamily="2" charset="-122"/>
                </a:rPr>
                <a:t>LCD</a:t>
              </a:r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液晶模块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54" name="Group 10"/>
            <p:cNvGrpSpPr>
              <a:grpSpLocks/>
            </p:cNvGrpSpPr>
            <p:nvPr/>
          </p:nvGrpSpPr>
          <p:grpSpPr bwMode="auto">
            <a:xfrm flipV="1">
              <a:off x="4350594" y="5485074"/>
              <a:ext cx="617538" cy="640974"/>
              <a:chOff x="2016" y="1920"/>
              <a:chExt cx="1680" cy="1680"/>
            </a:xfrm>
          </p:grpSpPr>
          <p:sp>
            <p:nvSpPr>
              <p:cNvPr id="56" name="Oval 1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235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60 w 1321"/>
                  <a:gd name="T1" fmla="*/ 199 h 712"/>
                  <a:gd name="T2" fmla="*/ 1174 w 1321"/>
                  <a:gd name="T3" fmla="*/ 221 h 712"/>
                  <a:gd name="T4" fmla="*/ 1177 w 1321"/>
                  <a:gd name="T5" fmla="*/ 240 h 712"/>
                  <a:gd name="T6" fmla="*/ 1172 w 1321"/>
                  <a:gd name="T7" fmla="*/ 257 h 712"/>
                  <a:gd name="T8" fmla="*/ 1157 w 1321"/>
                  <a:gd name="T9" fmla="*/ 273 h 712"/>
                  <a:gd name="T10" fmla="*/ 1134 w 1321"/>
                  <a:gd name="T11" fmla="*/ 289 h 712"/>
                  <a:gd name="T12" fmla="*/ 1105 w 1321"/>
                  <a:gd name="T13" fmla="*/ 301 h 712"/>
                  <a:gd name="T14" fmla="*/ 1066 w 1321"/>
                  <a:gd name="T15" fmla="*/ 313 h 712"/>
                  <a:gd name="T16" fmla="*/ 1023 w 1321"/>
                  <a:gd name="T17" fmla="*/ 324 h 712"/>
                  <a:gd name="T18" fmla="*/ 973 w 1321"/>
                  <a:gd name="T19" fmla="*/ 332 h 712"/>
                  <a:gd name="T20" fmla="*/ 919 w 1321"/>
                  <a:gd name="T21" fmla="*/ 340 h 712"/>
                  <a:gd name="T22" fmla="*/ 862 w 1321"/>
                  <a:gd name="T23" fmla="*/ 345 h 712"/>
                  <a:gd name="T24" fmla="*/ 799 w 1321"/>
                  <a:gd name="T25" fmla="*/ 351 h 712"/>
                  <a:gd name="T26" fmla="*/ 735 w 1321"/>
                  <a:gd name="T27" fmla="*/ 354 h 712"/>
                  <a:gd name="T28" fmla="*/ 709 w 1321"/>
                  <a:gd name="T29" fmla="*/ 355 h 712"/>
                  <a:gd name="T30" fmla="*/ 425 w 1321"/>
                  <a:gd name="T31" fmla="*/ 355 h 712"/>
                  <a:gd name="T32" fmla="*/ 421 w 1321"/>
                  <a:gd name="T33" fmla="*/ 355 h 712"/>
                  <a:gd name="T34" fmla="*/ 365 w 1321"/>
                  <a:gd name="T35" fmla="*/ 353 h 712"/>
                  <a:gd name="T36" fmla="*/ 311 w 1321"/>
                  <a:gd name="T37" fmla="*/ 351 h 712"/>
                  <a:gd name="T38" fmla="*/ 260 w 1321"/>
                  <a:gd name="T39" fmla="*/ 347 h 712"/>
                  <a:gd name="T40" fmla="*/ 211 w 1321"/>
                  <a:gd name="T41" fmla="*/ 344 h 712"/>
                  <a:gd name="T42" fmla="*/ 167 w 1321"/>
                  <a:gd name="T43" fmla="*/ 337 h 712"/>
                  <a:gd name="T44" fmla="*/ 126 w 1321"/>
                  <a:gd name="T45" fmla="*/ 329 h 712"/>
                  <a:gd name="T46" fmla="*/ 90 w 1321"/>
                  <a:gd name="T47" fmla="*/ 323 h 712"/>
                  <a:gd name="T48" fmla="*/ 61 w 1321"/>
                  <a:gd name="T49" fmla="*/ 314 h 712"/>
                  <a:gd name="T50" fmla="*/ 33 w 1321"/>
                  <a:gd name="T51" fmla="*/ 303 h 712"/>
                  <a:gd name="T52" fmla="*/ 18 w 1321"/>
                  <a:gd name="T53" fmla="*/ 290 h 712"/>
                  <a:gd name="T54" fmla="*/ 6 w 1321"/>
                  <a:gd name="T55" fmla="*/ 276 h 712"/>
                  <a:gd name="T56" fmla="*/ 0 w 1321"/>
                  <a:gd name="T57" fmla="*/ 261 h 712"/>
                  <a:gd name="T58" fmla="*/ 0 w 1321"/>
                  <a:gd name="T59" fmla="*/ 259 h 712"/>
                  <a:gd name="T60" fmla="*/ 4 w 1321"/>
                  <a:gd name="T61" fmla="*/ 242 h 712"/>
                  <a:gd name="T62" fmla="*/ 16 w 1321"/>
                  <a:gd name="T63" fmla="*/ 222 h 712"/>
                  <a:gd name="T64" fmla="*/ 45 w 1321"/>
                  <a:gd name="T65" fmla="*/ 184 h 712"/>
                  <a:gd name="T66" fmla="*/ 82 w 1321"/>
                  <a:gd name="T67" fmla="*/ 149 h 712"/>
                  <a:gd name="T68" fmla="*/ 130 w 1321"/>
                  <a:gd name="T69" fmla="*/ 118 h 712"/>
                  <a:gd name="T70" fmla="*/ 181 w 1321"/>
                  <a:gd name="T71" fmla="*/ 88 h 712"/>
                  <a:gd name="T72" fmla="*/ 240 w 1321"/>
                  <a:gd name="T73" fmla="*/ 61 h 712"/>
                  <a:gd name="T74" fmla="*/ 305 w 1321"/>
                  <a:gd name="T75" fmla="*/ 41 h 712"/>
                  <a:gd name="T76" fmla="*/ 370 w 1321"/>
                  <a:gd name="T77" fmla="*/ 23 h 712"/>
                  <a:gd name="T78" fmla="*/ 443 w 1321"/>
                  <a:gd name="T79" fmla="*/ 11 h 712"/>
                  <a:gd name="T80" fmla="*/ 518 w 1321"/>
                  <a:gd name="T81" fmla="*/ 4 h 712"/>
                  <a:gd name="T82" fmla="*/ 595 w 1321"/>
                  <a:gd name="T83" fmla="*/ 0 h 712"/>
                  <a:gd name="T84" fmla="*/ 595 w 1321"/>
                  <a:gd name="T85" fmla="*/ 0 h 712"/>
                  <a:gd name="T86" fmla="*/ 677 w 1321"/>
                  <a:gd name="T87" fmla="*/ 4 h 712"/>
                  <a:gd name="T88" fmla="*/ 755 w 1321"/>
                  <a:gd name="T89" fmla="*/ 11 h 712"/>
                  <a:gd name="T90" fmla="*/ 831 w 1321"/>
                  <a:gd name="T91" fmla="*/ 26 h 712"/>
                  <a:gd name="T92" fmla="*/ 901 w 1321"/>
                  <a:gd name="T93" fmla="*/ 45 h 712"/>
                  <a:gd name="T94" fmla="*/ 965 w 1321"/>
                  <a:gd name="T95" fmla="*/ 69 h 712"/>
                  <a:gd name="T96" fmla="*/ 1024 w 1321"/>
                  <a:gd name="T97" fmla="*/ 97 h 712"/>
                  <a:gd name="T98" fmla="*/ 1077 w 1321"/>
                  <a:gd name="T99" fmla="*/ 127 h 712"/>
                  <a:gd name="T100" fmla="*/ 1122 w 1321"/>
                  <a:gd name="T101" fmla="*/ 162 h 712"/>
                  <a:gd name="T102" fmla="*/ 1160 w 1321"/>
                  <a:gd name="T103" fmla="*/ 199 h 712"/>
                  <a:gd name="T104" fmla="*/ 1160 w 1321"/>
                  <a:gd name="T105" fmla="*/ 19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ea typeface="宋体" charset="-122"/>
                </a:endParaRPr>
              </a:p>
            </p:txBody>
          </p:sp>
        </p:grpSp>
        <p:grpSp>
          <p:nvGrpSpPr>
            <p:cNvPr id="58" name="Group 42"/>
            <p:cNvGrpSpPr>
              <a:grpSpLocks/>
            </p:cNvGrpSpPr>
            <p:nvPr/>
          </p:nvGrpSpPr>
          <p:grpSpPr bwMode="auto">
            <a:xfrm flipV="1">
              <a:off x="4625231" y="4941168"/>
              <a:ext cx="123825" cy="401654"/>
              <a:chOff x="2832" y="1612"/>
              <a:chExt cx="87" cy="260"/>
            </a:xfrm>
          </p:grpSpPr>
          <p:sp>
            <p:nvSpPr>
              <p:cNvPr id="59" name="Oval 43"/>
              <p:cNvSpPr>
                <a:spLocks noChangeArrowheads="1"/>
              </p:cNvSpPr>
              <p:nvPr/>
            </p:nvSpPr>
            <p:spPr bwMode="gray">
              <a:xfrm rot="18227093">
                <a:off x="2832" y="1612"/>
                <a:ext cx="81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0" name="Oval 44"/>
              <p:cNvSpPr>
                <a:spLocks noChangeArrowheads="1"/>
              </p:cNvSpPr>
              <p:nvPr/>
            </p:nvSpPr>
            <p:spPr bwMode="gray">
              <a:xfrm rot="18227093">
                <a:off x="2830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465372" y="5589240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E</a:t>
              </a:r>
              <a:endPara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4" name="Text Box 48"/>
            <p:cNvSpPr txBox="1">
              <a:spLocks noChangeArrowheads="1"/>
            </p:cNvSpPr>
            <p:nvPr/>
          </p:nvSpPr>
          <p:spPr bwMode="auto">
            <a:xfrm>
              <a:off x="3203848" y="6237312"/>
              <a:ext cx="29718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Mini-USB</a:t>
              </a:r>
              <a:r>
                <a:rPr lang="zh-CN" altLang="zh-CN" b="1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接口模块</a:t>
              </a:r>
              <a:endParaRPr lang="en-US" altLang="zh-CN" b="1" dirty="0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18592"/>
            <a:ext cx="8136904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</a:t>
            </a:r>
            <a:r>
              <a:rPr lang="zh-CN" altLang="en-US" dirty="0" smtClean="0"/>
              <a:t>接口</a:t>
            </a:r>
            <a:r>
              <a:rPr lang="zh-CN" altLang="zh-CN" dirty="0" smtClean="0"/>
              <a:t>模块电路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just">
              <a:lnSpc>
                <a:spcPts val="2800"/>
              </a:lnSpc>
            </a:pPr>
            <a:r>
              <a:rPr lang="zh-CN" altLang="en-US" dirty="0" smtClean="0"/>
              <a:t>         “左图”</a:t>
            </a:r>
            <a:r>
              <a:rPr lang="zh-CN" altLang="zh-CN" dirty="0" smtClean="0"/>
              <a:t>为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卡接口电路，该电路采用</a:t>
            </a:r>
            <a:r>
              <a:rPr lang="en-US" altLang="zh-CN" dirty="0" smtClean="0"/>
              <a:t>SPI</a:t>
            </a:r>
            <a:r>
              <a:rPr lang="zh-CN" altLang="zh-CN" dirty="0" smtClean="0"/>
              <a:t>通信模式实现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卡与单片机之间的数据通信，其引脚连接如下：</a:t>
            </a:r>
            <a:r>
              <a:rPr lang="en-US" altLang="zh-CN" dirty="0" smtClean="0"/>
              <a:t>SD_CS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P3.7</a:t>
            </a:r>
            <a:r>
              <a:rPr lang="zh-CN" altLang="zh-CN" dirty="0" smtClean="0"/>
              <a:t>），</a:t>
            </a:r>
            <a:r>
              <a:rPr lang="en-US" altLang="zh-CN" dirty="0" smtClean="0"/>
              <a:t>SIMO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P4.1/PM_UCB1SIMO</a:t>
            </a:r>
            <a:r>
              <a:rPr lang="zh-CN" altLang="zh-CN" dirty="0" smtClean="0"/>
              <a:t>），</a:t>
            </a:r>
            <a:r>
              <a:rPr lang="en-US" altLang="zh-CN" dirty="0" smtClean="0"/>
              <a:t>SCLK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P4.3/PM_UCB1CLK</a:t>
            </a:r>
            <a:r>
              <a:rPr lang="zh-CN" altLang="zh-CN" dirty="0" smtClean="0"/>
              <a:t>），</a:t>
            </a:r>
            <a:r>
              <a:rPr lang="en-US" altLang="zh-CN" dirty="0" smtClean="0"/>
              <a:t>SOMI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P4.2/PM_UCB1SOMI</a:t>
            </a:r>
            <a:r>
              <a:rPr lang="zh-CN" altLang="zh-CN" dirty="0" smtClean="0"/>
              <a:t>）。</a:t>
            </a:r>
            <a:r>
              <a:rPr lang="zh-CN" altLang="en-US" dirty="0" smtClean="0"/>
              <a:t>“右图”为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卡实物及引脚描述。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79512" y="2996952"/>
            <a:ext cx="4464496" cy="3321660"/>
            <a:chOff x="179512" y="3284984"/>
            <a:chExt cx="4464496" cy="3321660"/>
          </a:xfrm>
        </p:grpSpPr>
        <p:pic>
          <p:nvPicPr>
            <p:cNvPr id="5" name="图片 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3284984"/>
              <a:ext cx="4464496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331640" y="6237312"/>
              <a:ext cx="2279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左图：</a:t>
              </a:r>
              <a:r>
                <a:rPr lang="en-US" altLang="zh-CN" dirty="0" smtClean="0"/>
                <a:t>SD</a:t>
              </a:r>
              <a:r>
                <a:rPr lang="zh-CN" altLang="en-US" dirty="0" smtClean="0"/>
                <a:t>卡接口电路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32040" y="3140968"/>
            <a:ext cx="3744416" cy="3033628"/>
            <a:chOff x="4932040" y="3573016"/>
            <a:chExt cx="3744416" cy="3033628"/>
          </a:xfrm>
        </p:grpSpPr>
        <p:pic>
          <p:nvPicPr>
            <p:cNvPr id="6" name="图片 5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3573016"/>
              <a:ext cx="3744416" cy="223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148064" y="6237312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右图：</a:t>
              </a:r>
              <a:r>
                <a:rPr lang="en-US" altLang="zh-CN" dirty="0" smtClean="0"/>
                <a:t>SD</a:t>
              </a:r>
              <a:r>
                <a:rPr lang="zh-CN" altLang="en-US" dirty="0" smtClean="0"/>
                <a:t>卡实物及引脚描述</a:t>
              </a:r>
              <a:endParaRPr lang="zh-CN" altLang="en-US" dirty="0"/>
            </a:p>
          </p:txBody>
        </p:sp>
      </p:grpSp>
      <p:pic>
        <p:nvPicPr>
          <p:cNvPr id="9" name="图片 8" descr="图片1.gif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5533"/>
            <a:ext cx="7632848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MSP-EXP430F5529</a:t>
            </a:r>
            <a:r>
              <a:rPr lang="zh-CN" altLang="zh-CN" dirty="0" smtClean="0"/>
              <a:t>开发板板载源程序代码中包含一个名为</a:t>
            </a:r>
            <a:r>
              <a:rPr lang="en-US" altLang="zh-CN" dirty="0" smtClean="0"/>
              <a:t>MSP-EXP430F5529_HAL</a:t>
            </a:r>
            <a:r>
              <a:rPr lang="zh-CN" altLang="zh-CN" dirty="0" smtClean="0"/>
              <a:t>的硬件模块程序资源库，其中包含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卡功能管理程序资源：</a:t>
            </a:r>
            <a:r>
              <a:rPr lang="en-US" altLang="zh-CN" dirty="0" err="1" smtClean="0"/>
              <a:t>HAL_SDCard.h</a:t>
            </a:r>
            <a:r>
              <a:rPr lang="en-US" altLang="zh-CN" dirty="0" smtClean="0"/>
              <a:t>/.c</a:t>
            </a:r>
            <a:r>
              <a:rPr lang="zh-CN" altLang="zh-CN" dirty="0" smtClean="0"/>
              <a:t>。现将其介绍如下：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771636"/>
            <a:ext cx="8136904" cy="729372"/>
            <a:chOff x="467544" y="2483604"/>
            <a:chExt cx="8136904" cy="729372"/>
          </a:xfrm>
        </p:grpSpPr>
        <p:sp>
          <p:nvSpPr>
            <p:cNvPr id="5" name="TextBox 4"/>
            <p:cNvSpPr txBox="1"/>
            <p:nvPr/>
          </p:nvSpPr>
          <p:spPr>
            <a:xfrm>
              <a:off x="683568" y="2483604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en-US" altLang="zh-CN" dirty="0" smtClean="0"/>
                <a:t>SD</a:t>
              </a:r>
              <a:r>
                <a:rPr lang="zh-CN" altLang="zh-CN" dirty="0" smtClean="0"/>
                <a:t>卡初始化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3073" name="Text Box 1"/>
            <p:cNvSpPr txBox="1">
              <a:spLocks noChangeArrowheads="1"/>
            </p:cNvSpPr>
            <p:nvPr/>
          </p:nvSpPr>
          <p:spPr bwMode="auto">
            <a:xfrm>
              <a:off x="467544" y="2874422"/>
              <a:ext cx="813690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SDCard_init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67544" y="3923764"/>
            <a:ext cx="8476746" cy="729372"/>
            <a:chOff x="467544" y="3491716"/>
            <a:chExt cx="8476746" cy="729372"/>
          </a:xfrm>
        </p:grpSpPr>
        <p:sp>
          <p:nvSpPr>
            <p:cNvPr id="8" name="TextBox 7"/>
            <p:cNvSpPr txBox="1"/>
            <p:nvPr/>
          </p:nvSpPr>
          <p:spPr>
            <a:xfrm>
              <a:off x="611560" y="3491716"/>
              <a:ext cx="833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启用快速</a:t>
              </a:r>
              <a:r>
                <a:rPr lang="en-US" altLang="zh-CN" dirty="0" smtClean="0"/>
                <a:t>SD</a:t>
              </a:r>
              <a:r>
                <a:rPr lang="zh-CN" altLang="zh-CN" dirty="0" smtClean="0"/>
                <a:t>卡的</a:t>
              </a:r>
              <a:r>
                <a:rPr lang="en-US" altLang="zh-CN" dirty="0" smtClean="0"/>
                <a:t>SPI</a:t>
              </a:r>
              <a:r>
                <a:rPr lang="zh-CN" altLang="zh-CN" dirty="0" smtClean="0"/>
                <a:t>传输，通常用在初始化函数之后，使数据以最大速度传输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467544" y="3882534"/>
              <a:ext cx="813690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SDCard_fastMode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67544" y="5157192"/>
            <a:ext cx="8136904" cy="729372"/>
            <a:chOff x="467544" y="4643844"/>
            <a:chExt cx="8136904" cy="729372"/>
          </a:xfrm>
        </p:grpSpPr>
        <p:sp>
          <p:nvSpPr>
            <p:cNvPr id="11" name="TextBox 10"/>
            <p:cNvSpPr txBox="1"/>
            <p:nvPr/>
          </p:nvSpPr>
          <p:spPr>
            <a:xfrm>
              <a:off x="683568" y="4643844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通过</a:t>
              </a:r>
              <a:r>
                <a:rPr lang="en-US" altLang="zh-CN" dirty="0" smtClean="0"/>
                <a:t>SPI</a:t>
              </a:r>
              <a:r>
                <a:rPr lang="zh-CN" altLang="zh-CN" dirty="0" smtClean="0"/>
                <a:t>方式读取一个字节的数据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67544" y="5034662"/>
              <a:ext cx="813690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SDCard_readFrame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uint8_t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*pBuffer,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uint16_t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size);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5536" y="1772816"/>
            <a:ext cx="8136904" cy="729372"/>
            <a:chOff x="395536" y="1907540"/>
            <a:chExt cx="8136904" cy="729372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1907540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通过</a:t>
              </a:r>
              <a:r>
                <a:rPr lang="en-US" altLang="zh-CN" dirty="0" smtClean="0"/>
                <a:t>SPI</a:t>
              </a:r>
              <a:r>
                <a:rPr lang="zh-CN" altLang="zh-CN" dirty="0" smtClean="0"/>
                <a:t>方式发送一个字节的数据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0481" name="Text Box 1"/>
            <p:cNvSpPr txBox="1">
              <a:spLocks noChangeArrowheads="1"/>
            </p:cNvSpPr>
            <p:nvPr/>
          </p:nvSpPr>
          <p:spPr bwMode="auto">
            <a:xfrm>
              <a:off x="395536" y="2298358"/>
              <a:ext cx="813690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SDCard_sendFrame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*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pBuffer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uint16_t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size);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95536" y="3110190"/>
            <a:ext cx="8136904" cy="678850"/>
            <a:chOff x="395536" y="3203684"/>
            <a:chExt cx="8136904" cy="678850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3203684"/>
              <a:ext cx="320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设置</a:t>
              </a:r>
              <a:r>
                <a:rPr lang="en-US" altLang="zh-CN" dirty="0" smtClean="0"/>
                <a:t>SD</a:t>
              </a:r>
              <a:r>
                <a:rPr lang="zh-CN" altLang="zh-CN" dirty="0" smtClean="0"/>
                <a:t>卡的片选信号为高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395536" y="3543980"/>
              <a:ext cx="8136904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SDCard_setCSHigh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67544" y="4355812"/>
            <a:ext cx="8064896" cy="729372"/>
            <a:chOff x="467544" y="4355812"/>
            <a:chExt cx="8064896" cy="729372"/>
          </a:xfrm>
        </p:grpSpPr>
        <p:sp>
          <p:nvSpPr>
            <p:cNvPr id="10" name="TextBox 9"/>
            <p:cNvSpPr txBox="1"/>
            <p:nvPr/>
          </p:nvSpPr>
          <p:spPr>
            <a:xfrm>
              <a:off x="755576" y="4355812"/>
              <a:ext cx="320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设置</a:t>
              </a:r>
              <a:r>
                <a:rPr lang="en-US" altLang="zh-CN" dirty="0" smtClean="0"/>
                <a:t>SD</a:t>
              </a:r>
              <a:r>
                <a:rPr lang="zh-CN" altLang="zh-CN" dirty="0" smtClean="0"/>
                <a:t>卡的片选信号为低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467544" y="4746630"/>
              <a:ext cx="8064896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extern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SDCard_setCSLow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12" name="图片 11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实验内容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364088" y="1772816"/>
            <a:ext cx="3312368" cy="3888432"/>
            <a:chOff x="5364088" y="1772816"/>
            <a:chExt cx="3312368" cy="3888432"/>
          </a:xfrm>
        </p:grpSpPr>
        <p:sp>
          <p:nvSpPr>
            <p:cNvPr id="15" name="圆角矩形 14"/>
            <p:cNvSpPr/>
            <p:nvPr/>
          </p:nvSpPr>
          <p:spPr>
            <a:xfrm>
              <a:off x="5364088" y="1772816"/>
              <a:ext cx="3312368" cy="388843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5436096" y="1988840"/>
            <a:ext cx="3162300" cy="3457575"/>
          </p:xfrm>
          <a:graphic>
            <a:graphicData uri="http://schemas.openxmlformats.org/presentationml/2006/ole">
              <p:oleObj spid="_x0000_s21506" name="Visio" r:id="rId3" imgW="3164538" imgH="3459004" progId="Visio.Drawing.11">
                <p:embed/>
              </p:oleObj>
            </a:graphicData>
          </a:graphic>
        </p:graphicFrame>
      </p:grp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44016" y="2420888"/>
            <a:ext cx="5076056" cy="2736303"/>
            <a:chOff x="1143000" y="1981200"/>
            <a:chExt cx="7188575" cy="3833813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gray">
            <a:xfrm>
              <a:off x="1143000" y="1981200"/>
              <a:ext cx="3833813" cy="3833813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6667"/>
                    <a:invGamma/>
                    <a:alpha val="12000"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gray">
            <a:xfrm>
              <a:off x="1447800" y="2286000"/>
              <a:ext cx="3200400" cy="32004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4048591" y="2788319"/>
              <a:ext cx="4282984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zh-CN" dirty="0" smtClean="0">
                  <a:latin typeface="+mn-ea"/>
                  <a:cs typeface="Times New Roman" pitchFamily="18" charset="0"/>
                </a:rPr>
                <a:t>（</a:t>
              </a:r>
              <a:r>
                <a:rPr lang="en-US" altLang="zh-CN" dirty="0" smtClean="0">
                  <a:latin typeface="+mn-ea"/>
                  <a:cs typeface="Times New Roman" pitchFamily="18" charset="0"/>
                </a:rPr>
                <a:t>1</a:t>
              </a:r>
              <a:r>
                <a:rPr lang="zh-CN" altLang="en-US" dirty="0" smtClean="0">
                  <a:latin typeface="+mn-ea"/>
                  <a:cs typeface="Times New Roman" pitchFamily="18" charset="0"/>
                </a:rPr>
                <a:t>）</a:t>
              </a:r>
              <a:r>
                <a:rPr lang="en-US" altLang="zh-CN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USB</a:t>
              </a:r>
              <a:r>
                <a:rPr lang="zh-CN" altLang="zh-CN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型</a:t>
              </a:r>
              <a:r>
                <a:rPr lang="en-US" altLang="zh-CN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SD</a:t>
              </a:r>
              <a:r>
                <a:rPr lang="zh-CN" altLang="zh-CN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卡读写实验；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4048591" y="4709613"/>
              <a:ext cx="4189330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zh-CN" dirty="0" smtClean="0"/>
                <a:t>（</a:t>
              </a:r>
              <a:r>
                <a:rPr lang="en-US" altLang="zh-CN" dirty="0" smtClean="0"/>
                <a:t>3</a:t>
              </a:r>
              <a:r>
                <a:rPr lang="zh-CN" altLang="zh-CN" dirty="0" smtClean="0"/>
                <a:t>）</a:t>
              </a:r>
              <a:r>
                <a:rPr lang="en-US" altLang="zh-CN" dirty="0" smtClean="0"/>
                <a:t> </a:t>
              </a:r>
              <a:r>
                <a:rPr lang="en-US" altLang="zh-CN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SD</a:t>
              </a:r>
              <a:r>
                <a:rPr lang="zh-CN" altLang="zh-CN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卡读取显示实验</a:t>
              </a:r>
              <a:r>
                <a:rPr lang="zh-CN" altLang="en-US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；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1499196" y="3267544"/>
              <a:ext cx="3161250" cy="13367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Micro SD</a:t>
              </a:r>
              <a:r>
                <a:rPr lang="zh-CN" alt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卡应用实验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型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SD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卡读写实验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5536" y="3789041"/>
            <a:ext cx="3312368" cy="2924944"/>
            <a:chOff x="395536" y="3789041"/>
            <a:chExt cx="3312368" cy="2924944"/>
          </a:xfrm>
        </p:grpSpPr>
        <p:sp>
          <p:nvSpPr>
            <p:cNvPr id="10" name="AutoShape 28"/>
            <p:cNvSpPr>
              <a:spLocks noChangeArrowheads="1"/>
            </p:cNvSpPr>
            <p:nvPr/>
          </p:nvSpPr>
          <p:spPr bwMode="gray">
            <a:xfrm rot="16200000" flipV="1">
              <a:off x="873832" y="3879913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5147900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23528" y="2852936"/>
            <a:ext cx="3240359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MassStorage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492896"/>
            <a:ext cx="5056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zh-CN" altLang="zh-CN" sz="1200" dirty="0" smtClean="0"/>
              <a:t>该实验的程序代码包含在</a:t>
            </a:r>
            <a:r>
              <a:rPr lang="en-US" altLang="zh-CN" sz="1200" dirty="0" err="1" smtClean="0"/>
              <a:t>UserExperienceDemo</a:t>
            </a:r>
            <a:r>
              <a:rPr lang="en-US" altLang="zh-CN" sz="1200" dirty="0" err="1" smtClean="0">
                <a:sym typeface="Wingdings"/>
              </a:rPr>
              <a:t></a:t>
            </a:r>
            <a:r>
              <a:rPr lang="en-US" altLang="zh-CN" sz="1200" dirty="0" err="1" smtClean="0"/>
              <a:t>Massstorage.c</a:t>
            </a:r>
            <a:r>
              <a:rPr lang="zh-CN" altLang="zh-CN" sz="1200" dirty="0" smtClean="0"/>
              <a:t>文件</a:t>
            </a:r>
            <a:r>
              <a:rPr lang="zh-CN" altLang="en-US" sz="1200" dirty="0" smtClean="0"/>
              <a:t>内）</a:t>
            </a:r>
            <a:endParaRPr lang="zh-CN" altLang="en-US" sz="1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932040" y="1484784"/>
            <a:ext cx="3600400" cy="5040560"/>
            <a:chOff x="4932040" y="1484784"/>
            <a:chExt cx="3600400" cy="5040560"/>
          </a:xfrm>
        </p:grpSpPr>
        <p:sp>
          <p:nvSpPr>
            <p:cNvPr id="11" name="圆角矩形 10"/>
            <p:cNvSpPr/>
            <p:nvPr/>
          </p:nvSpPr>
          <p:spPr>
            <a:xfrm>
              <a:off x="4932040" y="1484784"/>
              <a:ext cx="3600400" cy="5040560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5049341" y="1628800"/>
            <a:ext cx="3267075" cy="4600575"/>
          </p:xfrm>
          <a:graphic>
            <a:graphicData uri="http://schemas.openxmlformats.org/presentationml/2006/ole">
              <p:oleObj spid="_x0000_s22532" name="Visio" r:id="rId3" imgW="3260122" imgH="4605576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670</Words>
  <Application>Microsoft Office PowerPoint</Application>
  <PresentationFormat>全屏显示(4:3)</PresentationFormat>
  <Paragraphs>103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Office 主题</vt:lpstr>
      <vt:lpstr>Visio</vt:lpstr>
      <vt:lpstr>文档</vt:lpstr>
      <vt:lpstr>Microsoft Office Word 文档</vt:lpstr>
      <vt:lpstr>Micro SD卡应用实验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China</cp:lastModifiedBy>
  <cp:revision>116</cp:revision>
  <dcterms:modified xsi:type="dcterms:W3CDTF">2012-09-07T13:24:54Z</dcterms:modified>
</cp:coreProperties>
</file>