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1F111D"/>
  </p:clrMru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6176" autoAdjust="0"/>
  </p:normalViewPr>
  <p:slideViewPr>
    <p:cSldViewPr>
      <p:cViewPr varScale="1">
        <p:scale>
          <a:sx n="86" d="100"/>
          <a:sy n="86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9F329-9904-48FE-8DA1-B71CF0506501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D0D27-791B-4E81-806F-6699BA8DC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7ABEA-368F-423D-8D09-2F30062AE2CE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E8D9E-AEB5-44A2-9ABB-6C0EEB3529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E8D9E-AEB5-44A2-9ABB-6C0EEB35293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588" y="3803650"/>
            <a:ext cx="9142412" cy="13017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 userDrawn="1"/>
        </p:nvGraphicFramePr>
        <p:xfrm>
          <a:off x="0" y="0"/>
          <a:ext cx="9144000" cy="2622550"/>
        </p:xfrm>
        <a:graphic>
          <a:graphicData uri="http://schemas.openxmlformats.org/presentationml/2006/ole">
            <p:oleObj spid="_x0000_s1029" r:id="rId3" imgW="13003175" imgH="4571429" progId="">
              <p:embed/>
            </p:oleObj>
          </a:graphicData>
        </a:graphic>
      </p:graphicFrame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678113"/>
            <a:ext cx="9144000" cy="10715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32460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13" name="AutoShape 6"/>
          <p:cNvSpPr>
            <a:spLocks noChangeArrowheads="1"/>
          </p:cNvSpPr>
          <p:nvPr userDrawn="1"/>
        </p:nvSpPr>
        <p:spPr bwMode="auto">
          <a:xfrm>
            <a:off x="685800" y="3429000"/>
            <a:ext cx="7620000" cy="685800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3432175"/>
            <a:ext cx="7620000" cy="68262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5" name="Picture 8" descr="ti_stk_2c_pos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400800"/>
            <a:ext cx="11668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45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64704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F090-E52A-4FAB-A2E8-17A8A8CD33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641350"/>
            <a:ext cx="9144000" cy="920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588" y="766763"/>
            <a:ext cx="9142412" cy="20141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"/>
          <p:cNvSpPr>
            <a:spLocks noChangeArrowheads="1"/>
          </p:cNvSpPr>
          <p:nvPr userDrawn="1"/>
        </p:nvSpPr>
        <p:spPr bwMode="auto">
          <a:xfrm>
            <a:off x="806400" y="304800"/>
            <a:ext cx="7366000" cy="644525"/>
          </a:xfrm>
          <a:prstGeom prst="roundRect">
            <a:avLst>
              <a:gd name="adj" fmla="val 41870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" name="Picture 1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8384" y="-46037"/>
            <a:ext cx="1115616" cy="73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916" y="44624"/>
            <a:ext cx="700660" cy="574175"/>
          </a:xfrm>
          <a:prstGeom prst="roundRect">
            <a:avLst>
              <a:gd name="adj" fmla="val 27650"/>
            </a:avLst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gif"/><Relationship Id="rId5" Type="http://schemas.openxmlformats.org/officeDocument/2006/relationships/slide" Target="slide2.xml"/><Relationship Id="rId4" Type="http://schemas.openxmlformats.org/officeDocument/2006/relationships/package" Target="../embeddings/Microsoft_Office_Word___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gif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685800" y="28956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合肥工业大学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-TI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单片机联合实验室（</a:t>
            </a:r>
            <a:r>
              <a:rPr lang="en-US" altLang="zh-CN" sz="2000" dirty="0">
                <a:solidFill>
                  <a:schemeClr val="bg1"/>
                </a:solidFill>
                <a:ea typeface="宋体" pitchFamily="2" charset="-122"/>
              </a:rPr>
              <a:t>MSP430 &amp; Cortex-M</a:t>
            </a:r>
            <a:r>
              <a:rPr lang="zh-CN" altLang="en-US" sz="2000" dirty="0">
                <a:solidFill>
                  <a:schemeClr val="bg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32175"/>
            <a:ext cx="7924800" cy="6826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2"/>
                </a:solidFill>
                <a:ea typeface="宋体" pitchFamily="2" charset="-122"/>
              </a:rPr>
              <a:t>综合实验</a:t>
            </a:r>
            <a:endParaRPr lang="zh-CN" altLang="en-US" sz="36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/>
        </p:nvSpPr>
        <p:spPr bwMode="auto">
          <a:xfrm>
            <a:off x="251520" y="6172200"/>
            <a:ext cx="866388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zh-CN" altLang="en-US" sz="20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080" y="6309320"/>
            <a:ext cx="8534400" cy="457200"/>
          </a:xfrm>
          <a:prstGeom prst="rect">
            <a:avLst/>
          </a:prstGeom>
          <a:noFill/>
          <a:ln w="6350" cap="flat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 http://</a:t>
            </a:r>
            <a:r>
              <a:rPr lang="en-US" altLang="zh-CN" sz="2400" dirty="0" smtClean="0">
                <a:solidFill>
                  <a:schemeClr val="tx2"/>
                </a:solidFill>
              </a:rPr>
              <a:t>www.ti.com.cn/msp430</a:t>
            </a:r>
            <a:endParaRPr lang="en-US" altLang="zh-CN" sz="2400" dirty="0" smtClean="0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4391472" y="4509120"/>
            <a:ext cx="475252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作者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：任保宏</a:t>
            </a:r>
            <a:endParaRPr lang="zh-CN" altLang="en-US" sz="2200" b="1" dirty="0">
              <a:solidFill>
                <a:schemeClr val="accent1">
                  <a:lumMod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指导老师：徐科军教授</a:t>
            </a:r>
          </a:p>
          <a:p>
            <a:pPr algn="l"/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联系方式</a:t>
            </a:r>
            <a:r>
              <a:rPr lang="zh-CN" altLang="en-US" sz="2200" b="1" dirty="0" smtClean="0">
                <a:solidFill>
                  <a:schemeClr val="accent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MSP_EXP430F5529@163.com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鼠标实验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054" y="1889537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20688" y="3645024"/>
            <a:ext cx="2959224" cy="2924944"/>
            <a:chOff x="395536" y="3933056"/>
            <a:chExt cx="2959224" cy="2924944"/>
          </a:xfrm>
        </p:grpSpPr>
        <p:sp>
          <p:nvSpPr>
            <p:cNvPr id="12" name="AutoShape 28"/>
            <p:cNvSpPr>
              <a:spLocks noChangeArrowheads="1"/>
            </p:cNvSpPr>
            <p:nvPr/>
          </p:nvSpPr>
          <p:spPr bwMode="gray">
            <a:xfrm rot="16200000" flipV="1">
              <a:off x="520688" y="4023928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5229200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23528" y="2618909"/>
            <a:ext cx="2952327" cy="954107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Mouse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503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64993"/>
            <a:ext cx="4132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(</a:t>
            </a:r>
            <a:r>
              <a:rPr lang="zh-CN" altLang="zh-CN" sz="1100" dirty="0" smtClean="0"/>
              <a:t>该实验的程序代码包含在</a:t>
            </a:r>
            <a:r>
              <a:rPr lang="en-US" altLang="zh-CN" sz="1100" dirty="0" err="1" smtClean="0"/>
              <a:t>UserExperienceDemo</a:t>
            </a:r>
            <a:r>
              <a:rPr lang="en-US" altLang="zh-CN" sz="1100" dirty="0" smtClean="0">
                <a:sym typeface="Wingdings"/>
              </a:rPr>
              <a:t>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mouse.c</a:t>
            </a:r>
            <a:r>
              <a:rPr lang="zh-CN" altLang="zh-CN" sz="1100" dirty="0" smtClean="0"/>
              <a:t>文件内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067944" y="980728"/>
            <a:ext cx="4968552" cy="5877272"/>
            <a:chOff x="4067944" y="980728"/>
            <a:chExt cx="4968552" cy="5877272"/>
          </a:xfrm>
        </p:grpSpPr>
        <p:sp>
          <p:nvSpPr>
            <p:cNvPr id="13" name="圆角矩形 12"/>
            <p:cNvSpPr/>
            <p:nvPr/>
          </p:nvSpPr>
          <p:spPr>
            <a:xfrm>
              <a:off x="4067944" y="980728"/>
              <a:ext cx="4968552" cy="5877272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97282" name="Object 2"/>
            <p:cNvGraphicFramePr>
              <a:graphicFrameLocks noChangeAspect="1"/>
            </p:cNvGraphicFramePr>
            <p:nvPr/>
          </p:nvGraphicFramePr>
          <p:xfrm>
            <a:off x="4283968" y="1015702"/>
            <a:ext cx="3170237" cy="5581650"/>
          </p:xfrm>
          <a:graphic>
            <a:graphicData uri="http://schemas.openxmlformats.org/presentationml/2006/ole">
              <p:oleObj spid="_x0000_s97282" name="Visio" r:id="rId3" imgW="3170110" imgH="5581983" progId="Visio.Drawing.11">
                <p:embed/>
              </p:oleObj>
            </a:graphicData>
          </a:graphic>
        </p:graphicFrame>
        <p:graphicFrame>
          <p:nvGraphicFramePr>
            <p:cNvPr id="97283" name="Object 3"/>
            <p:cNvGraphicFramePr>
              <a:graphicFrameLocks noChangeAspect="1"/>
            </p:cNvGraphicFramePr>
            <p:nvPr/>
          </p:nvGraphicFramePr>
          <p:xfrm>
            <a:off x="7884368" y="2060848"/>
            <a:ext cx="1028700" cy="2400300"/>
          </p:xfrm>
          <a:graphic>
            <a:graphicData uri="http://schemas.openxmlformats.org/presentationml/2006/ole">
              <p:oleObj spid="_x0000_s97283" name="Visio" r:id="rId4" imgW="1024842" imgH="2401586" progId="Visio.Drawing.11">
                <p:embed/>
              </p:oleObj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580112" y="6536377"/>
              <a:ext cx="25010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详细流程图请参考实验指导书</a:t>
              </a:r>
              <a:r>
                <a:rPr lang="en-US" altLang="zh-CN" sz="1200" dirty="0" smtClean="0"/>
                <a:t>P116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63081" y="1711841"/>
              <a:ext cx="21734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Timer_A</a:t>
              </a:r>
              <a:r>
                <a:rPr lang="zh-CN" altLang="zh-CN" sz="12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中断服务程序流程图</a:t>
              </a:r>
              <a:r>
                <a:rPr lang="en-US" altLang="zh-CN" sz="1200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:</a:t>
              </a:r>
              <a:endParaRPr lang="zh-CN" altLang="en-US" sz="1200" dirty="0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9807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鼠标实验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284680"/>
            <a:ext cx="7850226" cy="113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（若</a:t>
            </a:r>
            <a:r>
              <a:rPr lang="en-US" altLang="zh-CN" dirty="0" smtClean="0"/>
              <a:t>LAB7</a:t>
            </a:r>
            <a:r>
              <a:rPr lang="zh-CN" altLang="zh-CN" dirty="0" smtClean="0"/>
              <a:t>工程已导入，（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）步可省略，注意</a:t>
            </a:r>
            <a:r>
              <a:rPr lang="en-US" altLang="zh-CN" dirty="0" smtClean="0"/>
              <a:t>USB</a:t>
            </a:r>
            <a:r>
              <a:rPr lang="zh-CN" altLang="zh-CN" dirty="0" smtClean="0"/>
              <a:t>线连接方法）：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）将电源选择拨码开关打至</a:t>
            </a:r>
            <a:r>
              <a:rPr lang="en-US" altLang="zh-CN" dirty="0" err="1" smtClean="0"/>
              <a:t>eZ</a:t>
            </a:r>
            <a:r>
              <a:rPr lang="zh-CN" altLang="zh-CN" dirty="0" smtClean="0"/>
              <a:t>档；</a:t>
            </a:r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）利用两根</a:t>
            </a:r>
            <a:r>
              <a:rPr lang="en-US" altLang="zh-CN" dirty="0" smtClean="0"/>
              <a:t>Mini-USB</a:t>
            </a:r>
            <a:r>
              <a:rPr lang="zh-CN" altLang="zh-CN" dirty="0" smtClean="0"/>
              <a:t>线连接开发板和</a:t>
            </a:r>
            <a:r>
              <a:rPr lang="en-US" altLang="zh-CN" dirty="0" smtClean="0"/>
              <a:t>PC</a:t>
            </a:r>
            <a:r>
              <a:rPr lang="zh-CN" altLang="zh-CN" dirty="0" smtClean="0"/>
              <a:t>机，连接方法如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所示；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403648" y="2564904"/>
            <a:ext cx="6120680" cy="3888432"/>
            <a:chOff x="1389856" y="1382713"/>
            <a:chExt cx="6364288" cy="4092575"/>
          </a:xfrm>
        </p:grpSpPr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5831681" y="4268788"/>
              <a:ext cx="1676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dirty="0" smtClean="0">
                  <a:ea typeface="宋体" charset="-122"/>
                </a:rPr>
                <a:t>F5529 </a:t>
              </a:r>
              <a:r>
                <a:rPr lang="zh-CN" altLang="en-US" b="1" dirty="0" smtClean="0">
                  <a:ea typeface="宋体" charset="-122"/>
                </a:rPr>
                <a:t>开发板</a:t>
              </a:r>
              <a:endParaRPr lang="en-US" altLang="zh-CN" b="1" dirty="0">
                <a:solidFill>
                  <a:srgbClr val="FF9900"/>
                </a:solidFill>
                <a:ea typeface="宋体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89856" y="2592388"/>
              <a:ext cx="4597400" cy="2882900"/>
            </a:xfrm>
            <a:custGeom>
              <a:avLst/>
              <a:gdLst>
                <a:gd name="T0" fmla="*/ 4597400 w 2896"/>
                <a:gd name="T1" fmla="*/ 2743200 h 1816"/>
                <a:gd name="T2" fmla="*/ 2311400 w 2896"/>
                <a:gd name="T3" fmla="*/ 2667000 h 1816"/>
                <a:gd name="T4" fmla="*/ 406400 w 2896"/>
                <a:gd name="T5" fmla="*/ 1447800 h 1816"/>
                <a:gd name="T6" fmla="*/ 101600 w 2896"/>
                <a:gd name="T7" fmla="*/ 228600 h 1816"/>
                <a:gd name="T8" fmla="*/ 1016000 w 2896"/>
                <a:gd name="T9" fmla="*/ 76200 h 1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6"/>
                <a:gd name="T16" fmla="*/ 0 h 1816"/>
                <a:gd name="T17" fmla="*/ 2896 w 2896"/>
                <a:gd name="T18" fmla="*/ 1816 h 1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6" h="1816">
                  <a:moveTo>
                    <a:pt x="2896" y="1728"/>
                  </a:moveTo>
                  <a:cubicBezTo>
                    <a:pt x="2396" y="1772"/>
                    <a:pt x="1896" y="1816"/>
                    <a:pt x="1456" y="1680"/>
                  </a:cubicBezTo>
                  <a:cubicBezTo>
                    <a:pt x="1016" y="1544"/>
                    <a:pt x="488" y="1168"/>
                    <a:pt x="256" y="912"/>
                  </a:cubicBezTo>
                  <a:cubicBezTo>
                    <a:pt x="24" y="656"/>
                    <a:pt x="0" y="288"/>
                    <a:pt x="64" y="144"/>
                  </a:cubicBezTo>
                  <a:cubicBezTo>
                    <a:pt x="128" y="0"/>
                    <a:pt x="384" y="24"/>
                    <a:pt x="640" y="4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9" name="Picture 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6606" y="1382713"/>
              <a:ext cx="18859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13956" y="2439988"/>
              <a:ext cx="4000500" cy="2209800"/>
            </a:xfrm>
            <a:custGeom>
              <a:avLst/>
              <a:gdLst>
                <a:gd name="T0" fmla="*/ 3200400 w 2520"/>
                <a:gd name="T1" fmla="*/ 2209800 h 1344"/>
                <a:gd name="T2" fmla="*/ 3962400 w 2520"/>
                <a:gd name="T3" fmla="*/ 2051957 h 1344"/>
                <a:gd name="T4" fmla="*/ 2971800 w 2520"/>
                <a:gd name="T5" fmla="*/ 1341664 h 1344"/>
                <a:gd name="T6" fmla="*/ 1371600 w 2520"/>
                <a:gd name="T7" fmla="*/ 1183821 h 1344"/>
                <a:gd name="T8" fmla="*/ 914400 w 2520"/>
                <a:gd name="T9" fmla="*/ 236764 h 1344"/>
                <a:gd name="T10" fmla="*/ 0 w 2520"/>
                <a:gd name="T11" fmla="*/ 0 h 1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0"/>
                <a:gd name="T19" fmla="*/ 0 h 1344"/>
                <a:gd name="T20" fmla="*/ 2520 w 2520"/>
                <a:gd name="T21" fmla="*/ 1344 h 1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0" h="1344">
                  <a:moveTo>
                    <a:pt x="2016" y="1344"/>
                  </a:moveTo>
                  <a:cubicBezTo>
                    <a:pt x="2268" y="1340"/>
                    <a:pt x="2520" y="1336"/>
                    <a:pt x="2496" y="1248"/>
                  </a:cubicBezTo>
                  <a:cubicBezTo>
                    <a:pt x="2472" y="1160"/>
                    <a:pt x="2144" y="904"/>
                    <a:pt x="1872" y="816"/>
                  </a:cubicBezTo>
                  <a:cubicBezTo>
                    <a:pt x="1600" y="728"/>
                    <a:pt x="1080" y="832"/>
                    <a:pt x="864" y="720"/>
                  </a:cubicBezTo>
                  <a:cubicBezTo>
                    <a:pt x="648" y="608"/>
                    <a:pt x="720" y="264"/>
                    <a:pt x="576" y="144"/>
                  </a:cubicBezTo>
                  <a:cubicBezTo>
                    <a:pt x="432" y="24"/>
                    <a:pt x="216" y="1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66FF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 rot="356100">
              <a:off x="5301456" y="3354388"/>
              <a:ext cx="24526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0066FF"/>
                  </a:solidFill>
                  <a:ea typeface="宋体" charset="-122"/>
                </a:rPr>
                <a:t>通信</a:t>
              </a:r>
              <a:r>
                <a:rPr lang="en-US" altLang="zh-CN" b="1" dirty="0" smtClean="0">
                  <a:solidFill>
                    <a:srgbClr val="0066FF"/>
                  </a:solidFill>
                  <a:ea typeface="宋体" charset="-122"/>
                </a:rPr>
                <a:t>USB</a:t>
              </a:r>
              <a:r>
                <a:rPr lang="zh-CN" altLang="en-US" b="1" dirty="0" smtClean="0">
                  <a:solidFill>
                    <a:srgbClr val="0066FF"/>
                  </a:solidFill>
                  <a:ea typeface="宋体" charset="-122"/>
                </a:rPr>
                <a:t>连线</a:t>
              </a:r>
              <a:endParaRPr lang="en-US" altLang="zh-CN" b="1" dirty="0">
                <a:solidFill>
                  <a:srgbClr val="0066FF"/>
                </a:solidFill>
                <a:ea typeface="宋体" charset="-122"/>
              </a:endParaRP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 rot="1686081">
              <a:off x="2405856" y="4573588"/>
              <a:ext cx="2133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zh-CN" altLang="en-US" b="1" dirty="0" smtClean="0">
                  <a:solidFill>
                    <a:srgbClr val="008000"/>
                  </a:solidFill>
                  <a:ea typeface="宋体" charset="-122"/>
                </a:rPr>
                <a:t>仿真</a:t>
              </a:r>
              <a:r>
                <a:rPr lang="en-US" altLang="zh-CN" b="1" dirty="0" smtClean="0">
                  <a:solidFill>
                    <a:srgbClr val="008000"/>
                  </a:solidFill>
                  <a:ea typeface="宋体" charset="-122"/>
                </a:rPr>
                <a:t>USB</a:t>
              </a:r>
              <a:r>
                <a:rPr lang="zh-CN" altLang="en-US" b="1" dirty="0" smtClean="0">
                  <a:solidFill>
                    <a:srgbClr val="008000"/>
                  </a:solidFill>
                  <a:ea typeface="宋体" charset="-122"/>
                </a:rPr>
                <a:t>连线</a:t>
              </a:r>
              <a:endParaRPr lang="en-US" altLang="zh-CN" b="1" dirty="0">
                <a:solidFill>
                  <a:srgbClr val="008000"/>
                </a:solidFill>
                <a:ea typeface="宋体" charset="-122"/>
              </a:endParaRP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84081" y="4573588"/>
              <a:ext cx="1228725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710656" y="2897188"/>
              <a:ext cx="21336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1600" b="1" dirty="0" smtClean="0">
                  <a:solidFill>
                    <a:srgbClr val="008000"/>
                  </a:solidFill>
                  <a:ea typeface="宋体" charset="-122"/>
                </a:rPr>
                <a:t>USB</a:t>
              </a:r>
              <a:r>
                <a:rPr lang="zh-CN" altLang="en-US" sz="1600" b="1" dirty="0" smtClean="0">
                  <a:solidFill>
                    <a:srgbClr val="008000"/>
                  </a:solidFill>
                  <a:ea typeface="宋体" charset="-122"/>
                </a:rPr>
                <a:t>端口</a:t>
              </a:r>
              <a:endParaRPr lang="en-US" altLang="zh-CN" sz="1600" b="1" dirty="0">
                <a:solidFill>
                  <a:srgbClr val="FF9900"/>
                </a:solidFill>
                <a:ea typeface="宋体" charset="-122"/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1872456" y="2744788"/>
              <a:ext cx="533400" cy="406400"/>
            </a:xfrm>
            <a:custGeom>
              <a:avLst/>
              <a:gdLst>
                <a:gd name="T0" fmla="*/ 533400 w 336"/>
                <a:gd name="T1" fmla="*/ 381000 h 256"/>
                <a:gd name="T2" fmla="*/ 152400 w 336"/>
                <a:gd name="T3" fmla="*/ 381000 h 256"/>
                <a:gd name="T4" fmla="*/ 0 w 336"/>
                <a:gd name="T5" fmla="*/ 228600 h 256"/>
                <a:gd name="T6" fmla="*/ 152400 w 336"/>
                <a:gd name="T7" fmla="*/ 0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56"/>
                <a:gd name="T14" fmla="*/ 336 w 336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56">
                  <a:moveTo>
                    <a:pt x="336" y="240"/>
                  </a:moveTo>
                  <a:cubicBezTo>
                    <a:pt x="244" y="248"/>
                    <a:pt x="152" y="256"/>
                    <a:pt x="96" y="240"/>
                  </a:cubicBezTo>
                  <a:cubicBezTo>
                    <a:pt x="40" y="224"/>
                    <a:pt x="0" y="184"/>
                    <a:pt x="0" y="144"/>
                  </a:cubicBezTo>
                  <a:cubicBezTo>
                    <a:pt x="0" y="104"/>
                    <a:pt x="48" y="52"/>
                    <a:pt x="9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3929856" y="2592388"/>
              <a:ext cx="431800" cy="457200"/>
            </a:xfrm>
            <a:custGeom>
              <a:avLst/>
              <a:gdLst>
                <a:gd name="T0" fmla="*/ 0 w 272"/>
                <a:gd name="T1" fmla="*/ 457200 h 288"/>
                <a:gd name="T2" fmla="*/ 304800 w 272"/>
                <a:gd name="T3" fmla="*/ 381000 h 288"/>
                <a:gd name="T4" fmla="*/ 381000 w 272"/>
                <a:gd name="T5" fmla="*/ 228600 h 288"/>
                <a:gd name="T6" fmla="*/ 0 w 27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288"/>
                <a:gd name="T14" fmla="*/ 272 w 27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288">
                  <a:moveTo>
                    <a:pt x="0" y="288"/>
                  </a:moveTo>
                  <a:cubicBezTo>
                    <a:pt x="76" y="276"/>
                    <a:pt x="152" y="264"/>
                    <a:pt x="192" y="240"/>
                  </a:cubicBezTo>
                  <a:cubicBezTo>
                    <a:pt x="232" y="216"/>
                    <a:pt x="272" y="184"/>
                    <a:pt x="240" y="144"/>
                  </a:cubicBezTo>
                  <a:cubicBezTo>
                    <a:pt x="208" y="104"/>
                    <a:pt x="104" y="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50000"/>
                </a:spcBef>
                <a:spcAft>
                  <a:spcPct val="0"/>
                </a:spcAft>
                <a:buChar char="•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鼠标实验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1850" y="1280666"/>
          <a:ext cx="7350125" cy="2292350"/>
        </p:xfrm>
        <a:graphic>
          <a:graphicData uri="http://schemas.openxmlformats.org/presentationml/2006/ole">
            <p:oleObj spid="_x0000_s84994" name="文档" r:id="rId3" imgW="6296266" imgH="1955829" progId="Word.Document.12">
              <p:embed/>
            </p:oleObj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267744" y="4005064"/>
            <a:ext cx="4392488" cy="1728192"/>
            <a:chOff x="1547664" y="4581128"/>
            <a:chExt cx="4392488" cy="1728192"/>
          </a:xfrm>
        </p:grpSpPr>
        <p:pic>
          <p:nvPicPr>
            <p:cNvPr id="5" name="图片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4581128"/>
              <a:ext cx="3168352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圆角矩形标注 5"/>
            <p:cNvSpPr/>
            <p:nvPr/>
          </p:nvSpPr>
          <p:spPr>
            <a:xfrm>
              <a:off x="1547664" y="5445224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6064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USB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鼠标实验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03288" y="1128713"/>
          <a:ext cx="6981825" cy="2101850"/>
        </p:xfrm>
        <a:graphic>
          <a:graphicData uri="http://schemas.openxmlformats.org/presentationml/2006/ole">
            <p:oleObj spid="_x0000_s86018" name="文档" r:id="rId4" imgW="6093579" imgH="1905070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3483585"/>
            <a:ext cx="6768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通过本实验，利用加速度计、按键输入、</a:t>
            </a:r>
            <a:r>
              <a:rPr lang="en-US" altLang="zh-CN" dirty="0" smtClean="0"/>
              <a:t>LED</a:t>
            </a:r>
            <a:r>
              <a:rPr lang="zh-CN" altLang="zh-CN" dirty="0" smtClean="0"/>
              <a:t>指示和</a:t>
            </a:r>
            <a:r>
              <a:rPr lang="en-US" altLang="zh-CN" dirty="0" smtClean="0"/>
              <a:t>USB</a:t>
            </a:r>
            <a:r>
              <a:rPr lang="zh-CN" altLang="zh-CN" dirty="0" smtClean="0"/>
              <a:t>通信，实现倾斜开发板移动</a:t>
            </a:r>
            <a:r>
              <a:rPr lang="en-US" altLang="zh-CN" dirty="0" smtClean="0"/>
              <a:t>USB</a:t>
            </a:r>
            <a:r>
              <a:rPr lang="zh-CN" altLang="zh-CN" dirty="0" smtClean="0"/>
              <a:t>鼠标的功能。</a:t>
            </a:r>
            <a:endParaRPr lang="zh-CN" altLang="en-US" dirty="0"/>
          </a:p>
        </p:txBody>
      </p:sp>
      <p:pic>
        <p:nvPicPr>
          <p:cNvPr id="7" name="图片 6" descr="图片1.gif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组合 42"/>
          <p:cNvGrpSpPr/>
          <p:nvPr/>
        </p:nvGrpSpPr>
        <p:grpSpPr>
          <a:xfrm>
            <a:off x="1544961" y="5681687"/>
            <a:ext cx="5979367" cy="555625"/>
            <a:chOff x="1544961" y="4343400"/>
            <a:chExt cx="5979367" cy="555625"/>
          </a:xfrm>
        </p:grpSpPr>
        <p:sp>
          <p:nvSpPr>
            <p:cNvPr id="5" name="Line 229"/>
            <p:cNvSpPr>
              <a:spLocks noChangeShapeType="1"/>
            </p:cNvSpPr>
            <p:nvPr/>
          </p:nvSpPr>
          <p:spPr bwMode="gray">
            <a:xfrm flipV="1">
              <a:off x="1849760" y="4869160"/>
              <a:ext cx="5674568" cy="29865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230"/>
            <p:cNvSpPr>
              <a:spLocks noChangeArrowheads="1"/>
            </p:cNvSpPr>
            <p:nvPr/>
          </p:nvSpPr>
          <p:spPr bwMode="gray">
            <a:xfrm rot="3419336">
              <a:off x="1565598" y="43227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Text Box 23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67744" y="4410075"/>
              <a:ext cx="52565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7C80"/>
                  </a:solidFill>
                </a:rPr>
                <a:t>USB</a:t>
              </a:r>
              <a:r>
                <a:rPr lang="zh-CN" altLang="en-US" sz="2400" b="1" dirty="0" smtClean="0">
                  <a:solidFill>
                    <a:srgbClr val="FF7C80"/>
                  </a:solidFill>
                </a:rPr>
                <a:t>鼠标实验</a:t>
              </a:r>
              <a:endParaRPr lang="en-US" altLang="zh-CN" sz="2400" b="1" dirty="0">
                <a:solidFill>
                  <a:srgbClr val="FF7C80"/>
                </a:solidFill>
              </a:endParaRPr>
            </a:p>
          </p:txBody>
        </p:sp>
        <p:sp>
          <p:nvSpPr>
            <p:cNvPr id="8" name="Text Box 232"/>
            <p:cNvSpPr txBox="1">
              <a:spLocks noChangeArrowheads="1"/>
            </p:cNvSpPr>
            <p:nvPr/>
          </p:nvSpPr>
          <p:spPr bwMode="gray">
            <a:xfrm>
              <a:off x="1627294" y="4365625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6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9"/>
          <p:cNvGrpSpPr/>
          <p:nvPr/>
        </p:nvGrpSpPr>
        <p:grpSpPr>
          <a:xfrm>
            <a:off x="1544960" y="2348880"/>
            <a:ext cx="5979368" cy="583704"/>
            <a:chOff x="1544960" y="1981200"/>
            <a:chExt cx="5979368" cy="583704"/>
          </a:xfrm>
        </p:grpSpPr>
        <p:sp>
          <p:nvSpPr>
            <p:cNvPr id="10" name="Line 239"/>
            <p:cNvSpPr>
              <a:spLocks noChangeShapeType="1"/>
            </p:cNvSpPr>
            <p:nvPr/>
          </p:nvSpPr>
          <p:spPr bwMode="gray">
            <a:xfrm>
              <a:off x="1849760" y="2536824"/>
              <a:ext cx="5674568" cy="2808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40"/>
            <p:cNvSpPr>
              <a:spLocks noChangeArrowheads="1"/>
            </p:cNvSpPr>
            <p:nvPr/>
          </p:nvSpPr>
          <p:spPr bwMode="gray">
            <a:xfrm rot="3419336">
              <a:off x="1565597" y="1960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2" name="Text Box 24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165342" y="2047875"/>
              <a:ext cx="535898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006699"/>
                  </a:solidFill>
                </a:rPr>
                <a:t>实验所需硬件电路模块介绍</a:t>
              </a:r>
              <a:endParaRPr lang="en-US" altLang="zh-CN" sz="2400" b="1" dirty="0">
                <a:solidFill>
                  <a:srgbClr val="006699"/>
                </a:solidFill>
              </a:endParaRPr>
            </a:p>
          </p:txBody>
        </p:sp>
        <p:sp>
          <p:nvSpPr>
            <p:cNvPr id="13" name="Text Box 242"/>
            <p:cNvSpPr txBox="1">
              <a:spLocks noChangeArrowheads="1"/>
            </p:cNvSpPr>
            <p:nvPr/>
          </p:nvSpPr>
          <p:spPr bwMode="gray">
            <a:xfrm>
              <a:off x="1621160" y="2003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9" name="组合 41"/>
          <p:cNvGrpSpPr/>
          <p:nvPr/>
        </p:nvGrpSpPr>
        <p:grpSpPr>
          <a:xfrm>
            <a:off x="1544961" y="4817591"/>
            <a:ext cx="5979367" cy="571872"/>
            <a:chOff x="1544961" y="3505200"/>
            <a:chExt cx="5979367" cy="571872"/>
          </a:xfrm>
        </p:grpSpPr>
        <p:sp>
          <p:nvSpPr>
            <p:cNvPr id="15" name="Line 244"/>
            <p:cNvSpPr>
              <a:spLocks noChangeShapeType="1"/>
            </p:cNvSpPr>
            <p:nvPr/>
          </p:nvSpPr>
          <p:spPr bwMode="gray">
            <a:xfrm>
              <a:off x="1851348" y="4059238"/>
              <a:ext cx="5672980" cy="1783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45"/>
            <p:cNvSpPr>
              <a:spLocks noChangeArrowheads="1"/>
            </p:cNvSpPr>
            <p:nvPr/>
          </p:nvSpPr>
          <p:spPr bwMode="gray">
            <a:xfrm rot="3419336">
              <a:off x="1565598" y="3484563"/>
              <a:ext cx="479425" cy="5207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3">
                  <a:lumMod val="75000"/>
                </a:schemeClr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7" name="Text Box 246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3571875"/>
              <a:ext cx="51845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chemeClr val="accent3">
                      <a:lumMod val="75000"/>
                    </a:schemeClr>
                  </a:solidFill>
                </a:rPr>
                <a:t>飞船避障游戏实验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 Box 247"/>
            <p:cNvSpPr txBox="1">
              <a:spLocks noChangeArrowheads="1"/>
            </p:cNvSpPr>
            <p:nvPr/>
          </p:nvSpPr>
          <p:spPr bwMode="gray">
            <a:xfrm>
              <a:off x="1619573" y="3527425"/>
              <a:ext cx="35560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5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38"/>
          <p:cNvGrpSpPr/>
          <p:nvPr/>
        </p:nvGrpSpPr>
        <p:grpSpPr>
          <a:xfrm>
            <a:off x="1544961" y="1412776"/>
            <a:ext cx="5979367" cy="557807"/>
            <a:chOff x="1544961" y="1143000"/>
            <a:chExt cx="5979367" cy="557807"/>
          </a:xfrm>
        </p:grpSpPr>
        <p:sp>
          <p:nvSpPr>
            <p:cNvPr id="24" name="Line 234"/>
            <p:cNvSpPr>
              <a:spLocks noChangeShapeType="1"/>
            </p:cNvSpPr>
            <p:nvPr/>
          </p:nvSpPr>
          <p:spPr bwMode="gray">
            <a:xfrm>
              <a:off x="1849760" y="1698624"/>
              <a:ext cx="5674568" cy="2183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5"/>
            <p:cNvSpPr>
              <a:spLocks noChangeArrowheads="1"/>
            </p:cNvSpPr>
            <p:nvPr/>
          </p:nvSpPr>
          <p:spPr bwMode="gray">
            <a:xfrm rot="3419336">
              <a:off x="1565598" y="11223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6" name="Text Box 23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24422" y="1209675"/>
              <a:ext cx="512789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669900"/>
                  </a:solidFill>
                </a:rPr>
                <a:t>实验目的</a:t>
              </a:r>
              <a:endParaRPr lang="en-US" altLang="zh-CN" sz="2400" b="1" dirty="0">
                <a:solidFill>
                  <a:srgbClr val="669900"/>
                </a:solidFill>
              </a:endParaRPr>
            </a:p>
          </p:txBody>
        </p:sp>
        <p:sp>
          <p:nvSpPr>
            <p:cNvPr id="27" name="Text Box 237"/>
            <p:cNvSpPr txBox="1">
              <a:spLocks noChangeArrowheads="1"/>
            </p:cNvSpPr>
            <p:nvPr/>
          </p:nvSpPr>
          <p:spPr bwMode="gray">
            <a:xfrm>
              <a:off x="1621160" y="11652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7" name="组合 40"/>
          <p:cNvGrpSpPr/>
          <p:nvPr/>
        </p:nvGrpSpPr>
        <p:grpSpPr>
          <a:xfrm>
            <a:off x="1544961" y="3161407"/>
            <a:ext cx="5979367" cy="554038"/>
            <a:chOff x="1544961" y="2743200"/>
            <a:chExt cx="5979367" cy="554038"/>
          </a:xfrm>
        </p:grpSpPr>
        <p:sp>
          <p:nvSpPr>
            <p:cNvPr id="32" name="Line 244"/>
            <p:cNvSpPr>
              <a:spLocks noChangeShapeType="1"/>
            </p:cNvSpPr>
            <p:nvPr/>
          </p:nvSpPr>
          <p:spPr bwMode="gray">
            <a:xfrm flipV="1">
              <a:off x="1851348" y="3284984"/>
              <a:ext cx="5672980" cy="12254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45"/>
            <p:cNvSpPr>
              <a:spLocks noChangeArrowheads="1"/>
            </p:cNvSpPr>
            <p:nvPr/>
          </p:nvSpPr>
          <p:spPr bwMode="gray">
            <a:xfrm rot="3419336">
              <a:off x="1565598" y="2722563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4" name="Text Box 246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297482" y="2809875"/>
              <a:ext cx="52268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C000"/>
                  </a:solidFill>
                </a:rPr>
                <a:t>实验内容</a:t>
              </a:r>
              <a:endParaRPr lang="en-US" altLang="zh-CN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35" name="Text Box 247"/>
            <p:cNvSpPr txBox="1">
              <a:spLocks noChangeArrowheads="1"/>
            </p:cNvSpPr>
            <p:nvPr/>
          </p:nvSpPr>
          <p:spPr bwMode="gray">
            <a:xfrm>
              <a:off x="1621160" y="2765425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47664" y="4005064"/>
            <a:ext cx="5976664" cy="555625"/>
            <a:chOff x="1547664" y="5177631"/>
            <a:chExt cx="5976664" cy="555625"/>
          </a:xfrm>
        </p:grpSpPr>
        <p:sp>
          <p:nvSpPr>
            <p:cNvPr id="29" name="Line 249"/>
            <p:cNvSpPr>
              <a:spLocks noChangeShapeType="1"/>
            </p:cNvSpPr>
            <p:nvPr/>
          </p:nvSpPr>
          <p:spPr bwMode="gray">
            <a:xfrm>
              <a:off x="1852464" y="5733256"/>
              <a:ext cx="567186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250"/>
            <p:cNvSpPr>
              <a:spLocks noChangeArrowheads="1"/>
            </p:cNvSpPr>
            <p:nvPr/>
          </p:nvSpPr>
          <p:spPr bwMode="gray">
            <a:xfrm rot="3419336">
              <a:off x="1568301" y="5156994"/>
              <a:ext cx="479425" cy="520700"/>
            </a:xfrm>
            <a:prstGeom prst="rect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00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1" name="Text Box 251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2339752" y="5244306"/>
              <a:ext cx="5184576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solidFill>
                    <a:srgbClr val="FF3300"/>
                  </a:solidFill>
                </a:rPr>
                <a:t>实验原理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36" name="Text Box 252"/>
            <p:cNvSpPr txBox="1">
              <a:spLocks noChangeArrowheads="1"/>
            </p:cNvSpPr>
            <p:nvPr/>
          </p:nvSpPr>
          <p:spPr bwMode="gray">
            <a:xfrm>
              <a:off x="1630792" y="5199856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 smtClean="0">
                  <a:solidFill>
                    <a:srgbClr val="FFFFFF"/>
                  </a:solidFill>
                </a:rPr>
                <a:t>4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实验目的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560" y="1412776"/>
            <a:ext cx="7920880" cy="4445496"/>
            <a:chOff x="611560" y="1412776"/>
            <a:chExt cx="7920880" cy="4445496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gray">
            <a:xfrm>
              <a:off x="1784648" y="5172472"/>
              <a:ext cx="5867400" cy="685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3630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611560" y="1420714"/>
              <a:ext cx="3833738" cy="3088406"/>
              <a:chOff x="294" y="1536"/>
              <a:chExt cx="1722" cy="1387"/>
            </a:xfrm>
          </p:grpSpPr>
          <p:pic>
            <p:nvPicPr>
              <p:cNvPr id="59" name="Picture 5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Freeform 6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755576" y="2330877"/>
              <a:ext cx="360040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综合学习按键、齿轮电位计、液晶、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USB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通信及加速度计的应用；</a:t>
              </a:r>
              <a:endParaRPr lang="en-US" altLang="zh-CN" sz="1600" b="1" dirty="0" smtClean="0">
                <a:solidFill>
                  <a:schemeClr val="bg1"/>
                </a:solidFill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利用定时器周期性定时的方法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；</a:t>
              </a: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 flipH="1">
              <a:off x="4756448" y="1412776"/>
              <a:ext cx="3775992" cy="3096344"/>
              <a:chOff x="294" y="1536"/>
              <a:chExt cx="1722" cy="1387"/>
            </a:xfrm>
          </p:grpSpPr>
          <p:pic>
            <p:nvPicPr>
              <p:cNvPr id="57" name="Picture 10" descr="pan_0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" name="Freeform 11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3D4A8">
                      <a:alpha val="50000"/>
                    </a:srgbClr>
                  </a:gs>
                  <a:gs pos="25000">
                    <a:srgbClr val="21D6E0">
                      <a:alpha val="45000"/>
                    </a:srgbClr>
                  </a:gs>
                  <a:gs pos="75000">
                    <a:srgbClr val="0087E6">
                      <a:alpha val="35000"/>
                    </a:srgbClr>
                  </a:gs>
                  <a:gs pos="100000">
                    <a:srgbClr val="005CBF">
                      <a:alpha val="3000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" name="Text Box 12"/>
            <p:cNvSpPr txBox="1">
              <a:spLocks noChangeArrowheads="1"/>
            </p:cNvSpPr>
            <p:nvPr/>
          </p:nvSpPr>
          <p:spPr bwMode="gray">
            <a:xfrm>
              <a:off x="4860032" y="2348880"/>
              <a:ext cx="3672408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学习飞船避障游戏实验操作及编程思想；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  <a:p>
              <a:pPr marL="120650" indent="-120650">
                <a:spcBef>
                  <a:spcPct val="50000"/>
                </a:spcBef>
                <a:buFontTx/>
                <a:buChar char="•"/>
              </a:pPr>
              <a:r>
                <a:rPr lang="zh-CN" altLang="zh-CN" sz="1600" b="1" dirty="0" smtClean="0">
                  <a:solidFill>
                    <a:schemeClr val="bg1"/>
                  </a:solidFill>
                </a:rPr>
                <a:t>学习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USB</a:t>
              </a:r>
              <a:r>
                <a:rPr lang="zh-CN" altLang="zh-CN" sz="1600" b="1" dirty="0" smtClean="0">
                  <a:solidFill>
                    <a:schemeClr val="bg1"/>
                  </a:solidFill>
                </a:rPr>
                <a:t>鼠标实验操作及编程思想</a:t>
              </a:r>
              <a:r>
                <a:rPr lang="zh-CN" altLang="en-US" sz="1600" b="1" dirty="0" smtClean="0">
                  <a:solidFill>
                    <a:schemeClr val="bg1"/>
                  </a:solidFill>
                </a:rPr>
                <a:t>；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165648" y="5264547"/>
              <a:ext cx="51054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rgbClr val="0070C0"/>
                  </a:solidFill>
                  <a:latin typeface="华文新魏" pitchFamily="2" charset="-122"/>
                  <a:ea typeface="华文新魏" pitchFamily="2" charset="-122"/>
                </a:rPr>
                <a:t>综合实验</a:t>
              </a:r>
              <a:endParaRPr lang="en-US" altLang="zh-CN" sz="20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067944" y="3861048"/>
              <a:ext cx="828229" cy="1259012"/>
              <a:chOff x="2544" y="2208"/>
              <a:chExt cx="431" cy="657"/>
            </a:xfrm>
          </p:grpSpPr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2544" y="2256"/>
                <a:ext cx="248" cy="224"/>
                <a:chOff x="1115" y="2348"/>
                <a:chExt cx="220" cy="199"/>
              </a:xfrm>
            </p:grpSpPr>
            <p:sp>
              <p:nvSpPr>
                <p:cNvPr id="28" name="Arc 35"/>
                <p:cNvSpPr>
                  <a:spLocks/>
                </p:cNvSpPr>
                <p:nvPr/>
              </p:nvSpPr>
              <p:spPr bwMode="auto">
                <a:xfrm>
                  <a:off x="1266" y="2484"/>
                  <a:ext cx="44" cy="32"/>
                </a:xfrm>
                <a:custGeom>
                  <a:avLst/>
                  <a:gdLst>
                    <a:gd name="G0" fmla="+- 16764 0 0"/>
                    <a:gd name="G1" fmla="+- 21600 0 0"/>
                    <a:gd name="G2" fmla="+- 21600 0 0"/>
                    <a:gd name="T0" fmla="*/ 0 w 38364"/>
                    <a:gd name="T1" fmla="*/ 7979 h 34984"/>
                    <a:gd name="T2" fmla="*/ 33717 w 38364"/>
                    <a:gd name="T3" fmla="*/ 34984 h 34984"/>
                    <a:gd name="T4" fmla="*/ 16764 w 38364"/>
                    <a:gd name="T5" fmla="*/ 21600 h 34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8364" h="34984" fill="none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</a:path>
                    <a:path w="38364" h="34984" stroke="0" extrusionOk="0">
                      <a:moveTo>
                        <a:pt x="0" y="7979"/>
                      </a:moveTo>
                      <a:cubicBezTo>
                        <a:pt x="4101" y="2931"/>
                        <a:pt x="10259" y="-1"/>
                        <a:pt x="16764" y="0"/>
                      </a:cubicBezTo>
                      <a:cubicBezTo>
                        <a:pt x="28693" y="0"/>
                        <a:pt x="38364" y="9670"/>
                        <a:pt x="38364" y="21600"/>
                      </a:cubicBezTo>
                      <a:cubicBezTo>
                        <a:pt x="38364" y="26456"/>
                        <a:pt x="36727" y="31172"/>
                        <a:pt x="33717" y="34984"/>
                      </a:cubicBezTo>
                      <a:lnTo>
                        <a:pt x="16764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494936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Arc 36"/>
                <p:cNvSpPr>
                  <a:spLocks/>
                </p:cNvSpPr>
                <p:nvPr/>
              </p:nvSpPr>
              <p:spPr bwMode="auto">
                <a:xfrm>
                  <a:off x="1267" y="2483"/>
                  <a:ext cx="44" cy="29"/>
                </a:xfrm>
                <a:custGeom>
                  <a:avLst/>
                  <a:gdLst>
                    <a:gd name="G0" fmla="+- 16228 0 0"/>
                    <a:gd name="G1" fmla="+- 21600 0 0"/>
                    <a:gd name="G2" fmla="+- 21600 0 0"/>
                    <a:gd name="T0" fmla="*/ 0 w 37828"/>
                    <a:gd name="T1" fmla="*/ 7345 h 34119"/>
                    <a:gd name="T2" fmla="*/ 33830 w 37828"/>
                    <a:gd name="T3" fmla="*/ 34119 h 34119"/>
                    <a:gd name="T4" fmla="*/ 16228 w 37828"/>
                    <a:gd name="T5" fmla="*/ 21600 h 34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7828" h="34119" fill="none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</a:path>
                    <a:path w="37828" h="34119" stroke="0" extrusionOk="0">
                      <a:moveTo>
                        <a:pt x="-1" y="7344"/>
                      </a:moveTo>
                      <a:cubicBezTo>
                        <a:pt x="4100" y="2676"/>
                        <a:pt x="10013" y="-1"/>
                        <a:pt x="16228" y="0"/>
                      </a:cubicBezTo>
                      <a:cubicBezTo>
                        <a:pt x="28157" y="0"/>
                        <a:pt x="37828" y="9670"/>
                        <a:pt x="37828" y="21600"/>
                      </a:cubicBezTo>
                      <a:cubicBezTo>
                        <a:pt x="37828" y="26086"/>
                        <a:pt x="36430" y="30462"/>
                        <a:pt x="33830" y="34119"/>
                      </a:cubicBezTo>
                      <a:lnTo>
                        <a:pt x="16228" y="21600"/>
                      </a:lnTo>
                      <a:close/>
                    </a:path>
                  </a:pathLst>
                </a:custGeom>
                <a:noFill/>
                <a:ln w="12699" cap="rnd">
                  <a:solidFill>
                    <a:srgbClr val="DBDBCE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37"/>
                <p:cNvGrpSpPr>
                  <a:grpSpLocks/>
                </p:cNvGrpSpPr>
                <p:nvPr/>
              </p:nvGrpSpPr>
              <p:grpSpPr bwMode="auto">
                <a:xfrm>
                  <a:off x="1302" y="2510"/>
                  <a:ext cx="33" cy="35"/>
                  <a:chOff x="1302" y="2510"/>
                  <a:chExt cx="33" cy="35"/>
                </a:xfrm>
              </p:grpSpPr>
              <p:sp>
                <p:nvSpPr>
                  <p:cNvPr id="51" name="Freeform 38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39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33" cy="19"/>
                  </a:xfrm>
                  <a:custGeom>
                    <a:avLst/>
                    <a:gdLst/>
                    <a:ahLst/>
                    <a:cxnLst>
                      <a:cxn ang="0">
                        <a:pos x="32" y="18"/>
                      </a:cxn>
                      <a:cxn ang="0">
                        <a:pos x="20" y="0"/>
                      </a:cxn>
                      <a:cxn ang="0">
                        <a:pos x="0" y="0"/>
                      </a:cxn>
                      <a:cxn ang="0">
                        <a:pos x="13" y="18"/>
                      </a:cxn>
                      <a:cxn ang="0">
                        <a:pos x="32" y="18"/>
                      </a:cxn>
                    </a:cxnLst>
                    <a:rect l="0" t="0" r="r" b="b"/>
                    <a:pathLst>
                      <a:path w="33" h="19">
                        <a:moveTo>
                          <a:pt x="32" y="18"/>
                        </a:moveTo>
                        <a:lnTo>
                          <a:pt x="20" y="0"/>
                        </a:lnTo>
                        <a:lnTo>
                          <a:pt x="0" y="0"/>
                        </a:lnTo>
                        <a:lnTo>
                          <a:pt x="13" y="18"/>
                        </a:lnTo>
                        <a:lnTo>
                          <a:pt x="32" y="18"/>
                        </a:lnTo>
                      </a:path>
                    </a:pathLst>
                  </a:custGeom>
                  <a:solidFill>
                    <a:srgbClr val="C9C9B6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40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41"/>
                  <p:cNvSpPr>
                    <a:spLocks/>
                  </p:cNvSpPr>
                  <p:nvPr/>
                </p:nvSpPr>
                <p:spPr bwMode="auto">
                  <a:xfrm>
                    <a:off x="1302" y="2510"/>
                    <a:ext cx="17" cy="24"/>
                  </a:xfrm>
                  <a:custGeom>
                    <a:avLst/>
                    <a:gdLst/>
                    <a:ahLst/>
                    <a:cxnLst>
                      <a:cxn ang="0">
                        <a:pos x="16" y="23"/>
                      </a:cxn>
                      <a:cxn ang="0">
                        <a:pos x="0" y="13"/>
                      </a:cxn>
                      <a:cxn ang="0">
                        <a:pos x="0" y="0"/>
                      </a:cxn>
                      <a:cxn ang="0">
                        <a:pos x="16" y="18"/>
                      </a:cxn>
                      <a:cxn ang="0">
                        <a:pos x="16" y="23"/>
                      </a:cxn>
                    </a:cxnLst>
                    <a:rect l="0" t="0" r="r" b="b"/>
                    <a:pathLst>
                      <a:path w="17" h="24">
                        <a:moveTo>
                          <a:pt x="16" y="23"/>
                        </a:moveTo>
                        <a:lnTo>
                          <a:pt x="0" y="13"/>
                        </a:lnTo>
                        <a:lnTo>
                          <a:pt x="0" y="0"/>
                        </a:lnTo>
                        <a:lnTo>
                          <a:pt x="16" y="18"/>
                        </a:lnTo>
                        <a:lnTo>
                          <a:pt x="16" y="23"/>
                        </a:lnTo>
                      </a:path>
                    </a:pathLst>
                  </a:custGeom>
                  <a:solidFill>
                    <a:srgbClr val="7A7A5A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42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43"/>
                  <p:cNvSpPr>
                    <a:spLocks/>
                  </p:cNvSpPr>
                  <p:nvPr/>
                </p:nvSpPr>
                <p:spPr bwMode="auto">
                  <a:xfrm>
                    <a:off x="1315" y="2528"/>
                    <a:ext cx="20" cy="17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9" y="16"/>
                      </a:cxn>
                      <a:cxn ang="0">
                        <a:pos x="19" y="0"/>
                      </a:cxn>
                    </a:cxnLst>
                    <a:rect l="0" t="0" r="r" b="b"/>
                    <a:pathLst>
                      <a:path w="20" h="17">
                        <a:moveTo>
                          <a:pt x="19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19" y="16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B7B79D"/>
                  </a:solidFill>
                  <a:ln w="12699" cap="rnd" cmpd="sng">
                    <a:solidFill>
                      <a:srgbClr val="494936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Freeform 44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45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26" cy="33"/>
                </a:xfrm>
                <a:custGeom>
                  <a:avLst/>
                  <a:gdLst/>
                  <a:ahLst/>
                  <a:cxnLst>
                    <a:cxn ang="0">
                      <a:pos x="25" y="32"/>
                    </a:cxn>
                    <a:cxn ang="0">
                      <a:pos x="0" y="10"/>
                    </a:cxn>
                    <a:cxn ang="0">
                      <a:pos x="0" y="0"/>
                    </a:cxn>
                    <a:cxn ang="0">
                      <a:pos x="25" y="27"/>
                    </a:cxn>
                    <a:cxn ang="0">
                      <a:pos x="25" y="32"/>
                    </a:cxn>
                  </a:cxnLst>
                  <a:rect l="0" t="0" r="r" b="b"/>
                  <a:pathLst>
                    <a:path w="26" h="33">
                      <a:moveTo>
                        <a:pt x="25" y="32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27"/>
                      </a:lnTo>
                      <a:lnTo>
                        <a:pt x="25" y="32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Freeform 46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47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61" cy="21"/>
                </a:xfrm>
                <a:custGeom>
                  <a:avLst/>
                  <a:gdLst/>
                  <a:ahLst/>
                  <a:cxnLst>
                    <a:cxn ang="0">
                      <a:pos x="160" y="20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60" y="20"/>
                    </a:cxn>
                  </a:cxnLst>
                  <a:rect l="0" t="0" r="r" b="b"/>
                  <a:pathLst>
                    <a:path w="161" h="21">
                      <a:moveTo>
                        <a:pt x="160" y="2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60" y="20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Freeform 48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49"/>
                <p:cNvSpPr>
                  <a:spLocks/>
                </p:cNvSpPr>
                <p:nvPr/>
              </p:nvSpPr>
              <p:spPr bwMode="auto">
                <a:xfrm>
                  <a:off x="1133" y="2483"/>
                  <a:ext cx="143" cy="26"/>
                </a:xfrm>
                <a:custGeom>
                  <a:avLst/>
                  <a:gdLst/>
                  <a:ahLst/>
                  <a:cxnLst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0" y="25"/>
                    </a:cxn>
                    <a:cxn ang="0">
                      <a:pos x="142" y="25"/>
                    </a:cxn>
                    <a:cxn ang="0">
                      <a:pos x="142" y="0"/>
                    </a:cxn>
                  </a:cxnLst>
                  <a:rect l="0" t="0" r="r" b="b"/>
                  <a:pathLst>
                    <a:path w="143" h="26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25"/>
                      </a:lnTo>
                      <a:lnTo>
                        <a:pt x="142" y="25"/>
                      </a:lnTo>
                      <a:lnTo>
                        <a:pt x="142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50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51"/>
                <p:cNvSpPr>
                  <a:spLocks/>
                </p:cNvSpPr>
                <p:nvPr/>
              </p:nvSpPr>
              <p:spPr bwMode="auto">
                <a:xfrm>
                  <a:off x="1115" y="2463"/>
                  <a:ext cx="19" cy="46"/>
                </a:xfrm>
                <a:custGeom>
                  <a:avLst/>
                  <a:gdLst/>
                  <a:ahLst/>
                  <a:cxnLst>
                    <a:cxn ang="0">
                      <a:pos x="18" y="45"/>
                    </a:cxn>
                    <a:cxn ang="0">
                      <a:pos x="0" y="27"/>
                    </a:cxn>
                    <a:cxn ang="0">
                      <a:pos x="0" y="0"/>
                    </a:cxn>
                    <a:cxn ang="0">
                      <a:pos x="18" y="20"/>
                    </a:cxn>
                    <a:cxn ang="0">
                      <a:pos x="18" y="45"/>
                    </a:cxn>
                  </a:cxnLst>
                  <a:rect l="0" t="0" r="r" b="b"/>
                  <a:pathLst>
                    <a:path w="19" h="46">
                      <a:moveTo>
                        <a:pt x="18" y="45"/>
                      </a:moveTo>
                      <a:lnTo>
                        <a:pt x="0" y="27"/>
                      </a:lnTo>
                      <a:lnTo>
                        <a:pt x="0" y="0"/>
                      </a:lnTo>
                      <a:lnTo>
                        <a:pt x="18" y="20"/>
                      </a:lnTo>
                      <a:lnTo>
                        <a:pt x="18" y="45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52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53"/>
                <p:cNvSpPr>
                  <a:spLocks/>
                </p:cNvSpPr>
                <p:nvPr/>
              </p:nvSpPr>
              <p:spPr bwMode="auto">
                <a:xfrm>
                  <a:off x="1118" y="2463"/>
                  <a:ext cx="155" cy="17"/>
                </a:xfrm>
                <a:custGeom>
                  <a:avLst/>
                  <a:gdLst/>
                  <a:ahLst/>
                  <a:cxnLst>
                    <a:cxn ang="0">
                      <a:pos x="154" y="16"/>
                    </a:cxn>
                    <a:cxn ang="0">
                      <a:pos x="139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4" y="16"/>
                    </a:cxn>
                  </a:cxnLst>
                  <a:rect l="0" t="0" r="r" b="b"/>
                  <a:pathLst>
                    <a:path w="155" h="17">
                      <a:moveTo>
                        <a:pt x="154" y="16"/>
                      </a:move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4" y="16"/>
                      </a:lnTo>
                    </a:path>
                  </a:pathLst>
                </a:custGeom>
                <a:solidFill>
                  <a:srgbClr val="000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Freeform 54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55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16"/>
                    </a:cxn>
                    <a:cxn ang="0">
                      <a:pos x="142" y="0"/>
                    </a:cxn>
                    <a:cxn ang="0">
                      <a:pos x="0" y="0"/>
                    </a:cxn>
                    <a:cxn ang="0">
                      <a:pos x="15" y="16"/>
                    </a:cxn>
                    <a:cxn ang="0">
                      <a:pos x="157" y="16"/>
                    </a:cxn>
                  </a:cxnLst>
                  <a:rect l="0" t="0" r="r" b="b"/>
                  <a:pathLst>
                    <a:path w="158" h="17">
                      <a:moveTo>
                        <a:pt x="157" y="16"/>
                      </a:moveTo>
                      <a:lnTo>
                        <a:pt x="142" y="0"/>
                      </a:lnTo>
                      <a:lnTo>
                        <a:pt x="0" y="0"/>
                      </a:lnTo>
                      <a:lnTo>
                        <a:pt x="15" y="16"/>
                      </a:lnTo>
                      <a:lnTo>
                        <a:pt x="157" y="16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6"/>
                <p:cNvSpPr>
                  <a:spLocks noChangeArrowheads="1"/>
                </p:cNvSpPr>
                <p:nvPr/>
              </p:nvSpPr>
              <p:spPr bwMode="auto">
                <a:xfrm>
                  <a:off x="1137" y="2367"/>
                  <a:ext cx="136" cy="104"/>
                </a:xfrm>
                <a:prstGeom prst="rect">
                  <a:avLst/>
                </a:prstGeom>
                <a:solidFill>
                  <a:srgbClr val="B7B79D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149" y="2382"/>
                  <a:ext cx="112" cy="79"/>
                </a:xfrm>
                <a:prstGeom prst="rect">
                  <a:avLst/>
                </a:prstGeom>
                <a:solidFill>
                  <a:srgbClr val="FFFFFF"/>
                </a:solidFill>
                <a:ln w="12699">
                  <a:solidFill>
                    <a:srgbClr val="49493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8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59"/>
                <p:cNvSpPr>
                  <a:spLocks/>
                </p:cNvSpPr>
                <p:nvPr/>
              </p:nvSpPr>
              <p:spPr bwMode="auto">
                <a:xfrm>
                  <a:off x="1118" y="2348"/>
                  <a:ext cx="17" cy="128"/>
                </a:xfrm>
                <a:custGeom>
                  <a:avLst/>
                  <a:gdLst/>
                  <a:ahLst/>
                  <a:cxnLst>
                    <a:cxn ang="0">
                      <a:pos x="16" y="127"/>
                    </a:cxn>
                    <a:cxn ang="0">
                      <a:pos x="0" y="112"/>
                    </a:cxn>
                    <a:cxn ang="0">
                      <a:pos x="0" y="0"/>
                    </a:cxn>
                    <a:cxn ang="0">
                      <a:pos x="16" y="15"/>
                    </a:cxn>
                    <a:cxn ang="0">
                      <a:pos x="16" y="127"/>
                    </a:cxn>
                  </a:cxnLst>
                  <a:rect l="0" t="0" r="r" b="b"/>
                  <a:pathLst>
                    <a:path w="17" h="128">
                      <a:moveTo>
                        <a:pt x="16" y="127"/>
                      </a:moveTo>
                      <a:lnTo>
                        <a:pt x="0" y="112"/>
                      </a:lnTo>
                      <a:lnTo>
                        <a:pt x="0" y="0"/>
                      </a:lnTo>
                      <a:lnTo>
                        <a:pt x="16" y="15"/>
                      </a:lnTo>
                      <a:lnTo>
                        <a:pt x="16" y="127"/>
                      </a:lnTo>
                    </a:path>
                  </a:pathLst>
                </a:custGeom>
                <a:solidFill>
                  <a:srgbClr val="DBDBCE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60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61"/>
                <p:cNvSpPr>
                  <a:spLocks/>
                </p:cNvSpPr>
                <p:nvPr/>
              </p:nvSpPr>
              <p:spPr bwMode="auto">
                <a:xfrm>
                  <a:off x="1125" y="2503"/>
                  <a:ext cx="181" cy="28"/>
                </a:xfrm>
                <a:custGeom>
                  <a:avLst/>
                  <a:gdLst/>
                  <a:ahLst/>
                  <a:cxnLst>
                    <a:cxn ang="0">
                      <a:pos x="180" y="27"/>
                    </a:cxn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23" y="27"/>
                    </a:cxn>
                    <a:cxn ang="0">
                      <a:pos x="180" y="27"/>
                    </a:cxn>
                  </a:cxnLst>
                  <a:rect l="0" t="0" r="r" b="b"/>
                  <a:pathLst>
                    <a:path w="181" h="28">
                      <a:moveTo>
                        <a:pt x="180" y="27"/>
                      </a:moveTo>
                      <a:lnTo>
                        <a:pt x="157" y="0"/>
                      </a:lnTo>
                      <a:lnTo>
                        <a:pt x="0" y="0"/>
                      </a:lnTo>
                      <a:lnTo>
                        <a:pt x="23" y="27"/>
                      </a:lnTo>
                      <a:lnTo>
                        <a:pt x="180" y="27"/>
                      </a:lnTo>
                    </a:path>
                  </a:pathLst>
                </a:custGeom>
                <a:solidFill>
                  <a:srgbClr val="C9C9B6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62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63"/>
                <p:cNvSpPr>
                  <a:spLocks/>
                </p:cNvSpPr>
                <p:nvPr/>
              </p:nvSpPr>
              <p:spPr bwMode="auto">
                <a:xfrm>
                  <a:off x="1148" y="2530"/>
                  <a:ext cx="158" cy="17"/>
                </a:xfrm>
                <a:custGeom>
                  <a:avLst/>
                  <a:gdLst/>
                  <a:ahLst/>
                  <a:cxnLst>
                    <a:cxn ang="0">
                      <a:pos x="157" y="0"/>
                    </a:cxn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157" y="16"/>
                    </a:cxn>
                    <a:cxn ang="0">
                      <a:pos x="157" y="0"/>
                    </a:cxn>
                  </a:cxnLst>
                  <a:rect l="0" t="0" r="r" b="b"/>
                  <a:pathLst>
                    <a:path w="158" h="17">
                      <a:moveTo>
                        <a:pt x="157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157" y="16"/>
                      </a:lnTo>
                      <a:lnTo>
                        <a:pt x="157" y="0"/>
                      </a:lnTo>
                    </a:path>
                  </a:pathLst>
                </a:custGeom>
                <a:solidFill>
                  <a:srgbClr val="B7B79D"/>
                </a:solidFill>
                <a:ln w="12699" cap="rnd" cmpd="sng">
                  <a:solidFill>
                    <a:srgbClr val="49493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4"/>
              <p:cNvGrpSpPr>
                <a:grpSpLocks/>
              </p:cNvGrpSpPr>
              <p:nvPr/>
            </p:nvGrpSpPr>
            <p:grpSpPr bwMode="auto">
              <a:xfrm>
                <a:off x="2592" y="2208"/>
                <a:ext cx="383" cy="657"/>
                <a:chOff x="1083" y="2300"/>
                <a:chExt cx="340" cy="584"/>
              </a:xfrm>
            </p:grpSpPr>
            <p:sp>
              <p:nvSpPr>
                <p:cNvPr id="16" name="Freeform 65"/>
                <p:cNvSpPr>
                  <a:spLocks/>
                </p:cNvSpPr>
                <p:nvPr/>
              </p:nvSpPr>
              <p:spPr bwMode="auto">
                <a:xfrm>
                  <a:off x="1178" y="2485"/>
                  <a:ext cx="68" cy="31"/>
                </a:xfrm>
                <a:custGeom>
                  <a:avLst/>
                  <a:gdLst/>
                  <a:ahLst/>
                  <a:cxnLst>
                    <a:cxn ang="0">
                      <a:pos x="67" y="13"/>
                    </a:cxn>
                    <a:cxn ang="0">
                      <a:pos x="47" y="13"/>
                    </a:cxn>
                    <a:cxn ang="0">
                      <a:pos x="32" y="0"/>
                    </a:cxn>
                    <a:cxn ang="0">
                      <a:pos x="12" y="8"/>
                    </a:cxn>
                    <a:cxn ang="0">
                      <a:pos x="7" y="10"/>
                    </a:cxn>
                    <a:cxn ang="0">
                      <a:pos x="0" y="15"/>
                    </a:cxn>
                    <a:cxn ang="0">
                      <a:pos x="2" y="25"/>
                    </a:cxn>
                    <a:cxn ang="0">
                      <a:pos x="7" y="25"/>
                    </a:cxn>
                    <a:cxn ang="0">
                      <a:pos x="10" y="18"/>
                    </a:cxn>
                    <a:cxn ang="0">
                      <a:pos x="12" y="15"/>
                    </a:cxn>
                    <a:cxn ang="0">
                      <a:pos x="22" y="18"/>
                    </a:cxn>
                    <a:cxn ang="0">
                      <a:pos x="15" y="20"/>
                    </a:cxn>
                    <a:cxn ang="0">
                      <a:pos x="12" y="20"/>
                    </a:cxn>
                    <a:cxn ang="0">
                      <a:pos x="12" y="25"/>
                    </a:cxn>
                    <a:cxn ang="0">
                      <a:pos x="35" y="30"/>
                    </a:cxn>
                    <a:cxn ang="0">
                      <a:pos x="50" y="25"/>
                    </a:cxn>
                    <a:cxn ang="0">
                      <a:pos x="64" y="25"/>
                    </a:cxn>
                    <a:cxn ang="0">
                      <a:pos x="67" y="13"/>
                    </a:cxn>
                  </a:cxnLst>
                  <a:rect l="0" t="0" r="r" b="b"/>
                  <a:pathLst>
                    <a:path w="68" h="31">
                      <a:moveTo>
                        <a:pt x="67" y="13"/>
                      </a:moveTo>
                      <a:lnTo>
                        <a:pt x="47" y="13"/>
                      </a:lnTo>
                      <a:lnTo>
                        <a:pt x="32" y="0"/>
                      </a:lnTo>
                      <a:lnTo>
                        <a:pt x="12" y="8"/>
                      </a:lnTo>
                      <a:lnTo>
                        <a:pt x="7" y="10"/>
                      </a:lnTo>
                      <a:lnTo>
                        <a:pt x="0" y="15"/>
                      </a:lnTo>
                      <a:lnTo>
                        <a:pt x="2" y="25"/>
                      </a:lnTo>
                      <a:lnTo>
                        <a:pt x="7" y="25"/>
                      </a:lnTo>
                      <a:lnTo>
                        <a:pt x="10" y="18"/>
                      </a:lnTo>
                      <a:lnTo>
                        <a:pt x="12" y="15"/>
                      </a:lnTo>
                      <a:lnTo>
                        <a:pt x="22" y="18"/>
                      </a:lnTo>
                      <a:lnTo>
                        <a:pt x="15" y="20"/>
                      </a:lnTo>
                      <a:lnTo>
                        <a:pt x="12" y="20"/>
                      </a:lnTo>
                      <a:lnTo>
                        <a:pt x="12" y="25"/>
                      </a:lnTo>
                      <a:lnTo>
                        <a:pt x="35" y="30"/>
                      </a:lnTo>
                      <a:lnTo>
                        <a:pt x="50" y="25"/>
                      </a:lnTo>
                      <a:lnTo>
                        <a:pt x="64" y="25"/>
                      </a:lnTo>
                      <a:lnTo>
                        <a:pt x="67" y="13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6"/>
                <p:cNvSpPr>
                  <a:spLocks/>
                </p:cNvSpPr>
                <p:nvPr/>
              </p:nvSpPr>
              <p:spPr bwMode="auto">
                <a:xfrm>
                  <a:off x="1158" y="2678"/>
                  <a:ext cx="63" cy="78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5" y="35"/>
                    </a:cxn>
                    <a:cxn ang="0">
                      <a:pos x="20" y="37"/>
                    </a:cxn>
                    <a:cxn ang="0">
                      <a:pos x="2" y="50"/>
                    </a:cxn>
                    <a:cxn ang="0">
                      <a:pos x="0" y="70"/>
                    </a:cxn>
                    <a:cxn ang="0">
                      <a:pos x="17" y="70"/>
                    </a:cxn>
                    <a:cxn ang="0">
                      <a:pos x="30" y="70"/>
                    </a:cxn>
                    <a:cxn ang="0">
                      <a:pos x="30" y="75"/>
                    </a:cxn>
                    <a:cxn ang="0">
                      <a:pos x="50" y="77"/>
                    </a:cxn>
                    <a:cxn ang="0">
                      <a:pos x="57" y="77"/>
                    </a:cxn>
                    <a:cxn ang="0">
                      <a:pos x="62" y="77"/>
                    </a:cxn>
                    <a:cxn ang="0">
                      <a:pos x="62" y="60"/>
                    </a:cxn>
                    <a:cxn ang="0">
                      <a:pos x="60" y="55"/>
                    </a:cxn>
                    <a:cxn ang="0">
                      <a:pos x="55" y="42"/>
                    </a:cxn>
                    <a:cxn ang="0">
                      <a:pos x="57" y="7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63" h="78">
                      <a:moveTo>
                        <a:pt x="27" y="0"/>
                      </a:moveTo>
                      <a:lnTo>
                        <a:pt x="25" y="35"/>
                      </a:lnTo>
                      <a:lnTo>
                        <a:pt x="20" y="37"/>
                      </a:lnTo>
                      <a:lnTo>
                        <a:pt x="2" y="50"/>
                      </a:lnTo>
                      <a:lnTo>
                        <a:pt x="0" y="70"/>
                      </a:lnTo>
                      <a:lnTo>
                        <a:pt x="17" y="70"/>
                      </a:lnTo>
                      <a:lnTo>
                        <a:pt x="30" y="70"/>
                      </a:lnTo>
                      <a:lnTo>
                        <a:pt x="30" y="75"/>
                      </a:lnTo>
                      <a:lnTo>
                        <a:pt x="50" y="77"/>
                      </a:lnTo>
                      <a:lnTo>
                        <a:pt x="57" y="77"/>
                      </a:lnTo>
                      <a:lnTo>
                        <a:pt x="62" y="77"/>
                      </a:lnTo>
                      <a:lnTo>
                        <a:pt x="62" y="60"/>
                      </a:lnTo>
                      <a:lnTo>
                        <a:pt x="60" y="55"/>
                      </a:lnTo>
                      <a:lnTo>
                        <a:pt x="55" y="42"/>
                      </a:lnTo>
                      <a:lnTo>
                        <a:pt x="57" y="7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Freeform 67"/>
                <p:cNvSpPr>
                  <a:spLocks/>
                </p:cNvSpPr>
                <p:nvPr/>
              </p:nvSpPr>
              <p:spPr bwMode="auto">
                <a:xfrm>
                  <a:off x="1083" y="2725"/>
                  <a:ext cx="96" cy="79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52" y="25"/>
                    </a:cxn>
                    <a:cxn ang="0">
                      <a:pos x="45" y="25"/>
                    </a:cxn>
                    <a:cxn ang="0">
                      <a:pos x="30" y="35"/>
                    </a:cxn>
                    <a:cxn ang="0">
                      <a:pos x="10" y="35"/>
                    </a:cxn>
                    <a:cxn ang="0">
                      <a:pos x="3" y="38"/>
                    </a:cxn>
                    <a:cxn ang="0">
                      <a:pos x="0" y="45"/>
                    </a:cxn>
                    <a:cxn ang="0">
                      <a:pos x="3" y="53"/>
                    </a:cxn>
                    <a:cxn ang="0">
                      <a:pos x="23" y="65"/>
                    </a:cxn>
                    <a:cxn ang="0">
                      <a:pos x="30" y="68"/>
                    </a:cxn>
                    <a:cxn ang="0">
                      <a:pos x="43" y="68"/>
                    </a:cxn>
                    <a:cxn ang="0">
                      <a:pos x="62" y="70"/>
                    </a:cxn>
                    <a:cxn ang="0">
                      <a:pos x="62" y="78"/>
                    </a:cxn>
                    <a:cxn ang="0">
                      <a:pos x="70" y="78"/>
                    </a:cxn>
                    <a:cxn ang="0">
                      <a:pos x="80" y="78"/>
                    </a:cxn>
                    <a:cxn ang="0">
                      <a:pos x="87" y="75"/>
                    </a:cxn>
                    <a:cxn ang="0">
                      <a:pos x="95" y="70"/>
                    </a:cxn>
                    <a:cxn ang="0">
                      <a:pos x="95" y="58"/>
                    </a:cxn>
                    <a:cxn ang="0">
                      <a:pos x="90" y="45"/>
                    </a:cxn>
                    <a:cxn ang="0">
                      <a:pos x="87" y="38"/>
                    </a:cxn>
                    <a:cxn ang="0">
                      <a:pos x="82" y="30"/>
                    </a:cxn>
                    <a:cxn ang="0">
                      <a:pos x="77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6" h="79">
                      <a:moveTo>
                        <a:pt x="47" y="0"/>
                      </a:moveTo>
                      <a:lnTo>
                        <a:pt x="52" y="25"/>
                      </a:lnTo>
                      <a:lnTo>
                        <a:pt x="45" y="25"/>
                      </a:lnTo>
                      <a:lnTo>
                        <a:pt x="30" y="35"/>
                      </a:lnTo>
                      <a:lnTo>
                        <a:pt x="10" y="35"/>
                      </a:lnTo>
                      <a:lnTo>
                        <a:pt x="3" y="38"/>
                      </a:lnTo>
                      <a:lnTo>
                        <a:pt x="0" y="45"/>
                      </a:lnTo>
                      <a:lnTo>
                        <a:pt x="3" y="53"/>
                      </a:lnTo>
                      <a:lnTo>
                        <a:pt x="23" y="65"/>
                      </a:lnTo>
                      <a:lnTo>
                        <a:pt x="30" y="68"/>
                      </a:lnTo>
                      <a:lnTo>
                        <a:pt x="43" y="68"/>
                      </a:lnTo>
                      <a:lnTo>
                        <a:pt x="62" y="70"/>
                      </a:lnTo>
                      <a:lnTo>
                        <a:pt x="62" y="78"/>
                      </a:lnTo>
                      <a:lnTo>
                        <a:pt x="70" y="78"/>
                      </a:lnTo>
                      <a:lnTo>
                        <a:pt x="80" y="78"/>
                      </a:lnTo>
                      <a:lnTo>
                        <a:pt x="87" y="75"/>
                      </a:lnTo>
                      <a:lnTo>
                        <a:pt x="95" y="70"/>
                      </a:lnTo>
                      <a:lnTo>
                        <a:pt x="95" y="58"/>
                      </a:lnTo>
                      <a:lnTo>
                        <a:pt x="90" y="45"/>
                      </a:lnTo>
                      <a:lnTo>
                        <a:pt x="87" y="38"/>
                      </a:lnTo>
                      <a:lnTo>
                        <a:pt x="82" y="30"/>
                      </a:lnTo>
                      <a:lnTo>
                        <a:pt x="77" y="5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chemeClr val="bg2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Freeform 68"/>
                <p:cNvSpPr>
                  <a:spLocks/>
                </p:cNvSpPr>
                <p:nvPr/>
              </p:nvSpPr>
              <p:spPr bwMode="auto">
                <a:xfrm>
                  <a:off x="1208" y="2717"/>
                  <a:ext cx="187" cy="167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72" y="56"/>
                    </a:cxn>
                    <a:cxn ang="0">
                      <a:pos x="7" y="31"/>
                    </a:cxn>
                    <a:cxn ang="0">
                      <a:pos x="2" y="33"/>
                    </a:cxn>
                    <a:cxn ang="0">
                      <a:pos x="0" y="51"/>
                    </a:cxn>
                    <a:cxn ang="0">
                      <a:pos x="5" y="51"/>
                    </a:cxn>
                    <a:cxn ang="0">
                      <a:pos x="5" y="58"/>
                    </a:cxn>
                    <a:cxn ang="0">
                      <a:pos x="7" y="63"/>
                    </a:cxn>
                    <a:cxn ang="0">
                      <a:pos x="10" y="63"/>
                    </a:cxn>
                    <a:cxn ang="0">
                      <a:pos x="15" y="61"/>
                    </a:cxn>
                    <a:cxn ang="0">
                      <a:pos x="17" y="56"/>
                    </a:cxn>
                    <a:cxn ang="0">
                      <a:pos x="17" y="51"/>
                    </a:cxn>
                    <a:cxn ang="0">
                      <a:pos x="67" y="71"/>
                    </a:cxn>
                    <a:cxn ang="0">
                      <a:pos x="22" y="121"/>
                    </a:cxn>
                    <a:cxn ang="0">
                      <a:pos x="20" y="141"/>
                    </a:cxn>
                    <a:cxn ang="0">
                      <a:pos x="22" y="148"/>
                    </a:cxn>
                    <a:cxn ang="0">
                      <a:pos x="22" y="153"/>
                    </a:cxn>
                    <a:cxn ang="0">
                      <a:pos x="24" y="161"/>
                    </a:cxn>
                    <a:cxn ang="0">
                      <a:pos x="27" y="163"/>
                    </a:cxn>
                    <a:cxn ang="0">
                      <a:pos x="29" y="163"/>
                    </a:cxn>
                    <a:cxn ang="0">
                      <a:pos x="34" y="166"/>
                    </a:cxn>
                    <a:cxn ang="0">
                      <a:pos x="37" y="163"/>
                    </a:cxn>
                    <a:cxn ang="0">
                      <a:pos x="39" y="156"/>
                    </a:cxn>
                    <a:cxn ang="0">
                      <a:pos x="42" y="153"/>
                    </a:cxn>
                    <a:cxn ang="0">
                      <a:pos x="37" y="148"/>
                    </a:cxn>
                    <a:cxn ang="0">
                      <a:pos x="34" y="146"/>
                    </a:cxn>
                    <a:cxn ang="0">
                      <a:pos x="34" y="141"/>
                    </a:cxn>
                    <a:cxn ang="0">
                      <a:pos x="32" y="141"/>
                    </a:cxn>
                    <a:cxn ang="0">
                      <a:pos x="29" y="136"/>
                    </a:cxn>
                    <a:cxn ang="0">
                      <a:pos x="82" y="76"/>
                    </a:cxn>
                    <a:cxn ang="0">
                      <a:pos x="169" y="126"/>
                    </a:cxn>
                    <a:cxn ang="0">
                      <a:pos x="169" y="133"/>
                    </a:cxn>
                    <a:cxn ang="0">
                      <a:pos x="171" y="136"/>
                    </a:cxn>
                    <a:cxn ang="0">
                      <a:pos x="171" y="148"/>
                    </a:cxn>
                    <a:cxn ang="0">
                      <a:pos x="174" y="151"/>
                    </a:cxn>
                    <a:cxn ang="0">
                      <a:pos x="176" y="153"/>
                    </a:cxn>
                    <a:cxn ang="0">
                      <a:pos x="181" y="153"/>
                    </a:cxn>
                    <a:cxn ang="0">
                      <a:pos x="186" y="148"/>
                    </a:cxn>
                    <a:cxn ang="0">
                      <a:pos x="181" y="136"/>
                    </a:cxn>
                    <a:cxn ang="0">
                      <a:pos x="181" y="131"/>
                    </a:cxn>
                    <a:cxn ang="0">
                      <a:pos x="176" y="123"/>
                    </a:cxn>
                    <a:cxn ang="0">
                      <a:pos x="179" y="108"/>
                    </a:cxn>
                    <a:cxn ang="0">
                      <a:pos x="97" y="66"/>
                    </a:cxn>
                    <a:cxn ang="0">
                      <a:pos x="124" y="41"/>
                    </a:cxn>
                    <a:cxn ang="0">
                      <a:pos x="129" y="46"/>
                    </a:cxn>
                    <a:cxn ang="0">
                      <a:pos x="131" y="51"/>
                    </a:cxn>
                    <a:cxn ang="0">
                      <a:pos x="136" y="56"/>
                    </a:cxn>
                    <a:cxn ang="0">
                      <a:pos x="146" y="48"/>
                    </a:cxn>
                    <a:cxn ang="0">
                      <a:pos x="146" y="46"/>
                    </a:cxn>
                    <a:cxn ang="0">
                      <a:pos x="144" y="41"/>
                    </a:cxn>
                    <a:cxn ang="0">
                      <a:pos x="136" y="38"/>
                    </a:cxn>
                    <a:cxn ang="0">
                      <a:pos x="134" y="31"/>
                    </a:cxn>
                    <a:cxn ang="0">
                      <a:pos x="121" y="21"/>
                    </a:cxn>
                    <a:cxn ang="0">
                      <a:pos x="92" y="48"/>
                    </a:cxn>
                    <a:cxn ang="0">
                      <a:pos x="93" y="5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187" h="167">
                      <a:moveTo>
                        <a:pt x="74" y="0"/>
                      </a:moveTo>
                      <a:lnTo>
                        <a:pt x="72" y="56"/>
                      </a:lnTo>
                      <a:lnTo>
                        <a:pt x="7" y="31"/>
                      </a:lnTo>
                      <a:lnTo>
                        <a:pt x="2" y="33"/>
                      </a:lnTo>
                      <a:lnTo>
                        <a:pt x="0" y="51"/>
                      </a:lnTo>
                      <a:lnTo>
                        <a:pt x="5" y="51"/>
                      </a:lnTo>
                      <a:lnTo>
                        <a:pt x="5" y="58"/>
                      </a:lnTo>
                      <a:lnTo>
                        <a:pt x="7" y="63"/>
                      </a:lnTo>
                      <a:lnTo>
                        <a:pt x="10" y="63"/>
                      </a:lnTo>
                      <a:lnTo>
                        <a:pt x="15" y="61"/>
                      </a:lnTo>
                      <a:lnTo>
                        <a:pt x="17" y="56"/>
                      </a:lnTo>
                      <a:lnTo>
                        <a:pt x="17" y="51"/>
                      </a:lnTo>
                      <a:lnTo>
                        <a:pt x="67" y="71"/>
                      </a:lnTo>
                      <a:lnTo>
                        <a:pt x="22" y="121"/>
                      </a:lnTo>
                      <a:lnTo>
                        <a:pt x="20" y="141"/>
                      </a:lnTo>
                      <a:lnTo>
                        <a:pt x="22" y="148"/>
                      </a:lnTo>
                      <a:lnTo>
                        <a:pt x="22" y="153"/>
                      </a:lnTo>
                      <a:lnTo>
                        <a:pt x="24" y="161"/>
                      </a:lnTo>
                      <a:lnTo>
                        <a:pt x="27" y="163"/>
                      </a:lnTo>
                      <a:lnTo>
                        <a:pt x="29" y="163"/>
                      </a:lnTo>
                      <a:lnTo>
                        <a:pt x="34" y="166"/>
                      </a:lnTo>
                      <a:lnTo>
                        <a:pt x="37" y="163"/>
                      </a:lnTo>
                      <a:lnTo>
                        <a:pt x="39" y="156"/>
                      </a:lnTo>
                      <a:lnTo>
                        <a:pt x="42" y="153"/>
                      </a:lnTo>
                      <a:lnTo>
                        <a:pt x="37" y="148"/>
                      </a:lnTo>
                      <a:lnTo>
                        <a:pt x="34" y="146"/>
                      </a:lnTo>
                      <a:lnTo>
                        <a:pt x="34" y="141"/>
                      </a:lnTo>
                      <a:lnTo>
                        <a:pt x="32" y="141"/>
                      </a:lnTo>
                      <a:lnTo>
                        <a:pt x="29" y="136"/>
                      </a:lnTo>
                      <a:lnTo>
                        <a:pt x="82" y="76"/>
                      </a:lnTo>
                      <a:lnTo>
                        <a:pt x="169" y="126"/>
                      </a:lnTo>
                      <a:lnTo>
                        <a:pt x="169" y="133"/>
                      </a:lnTo>
                      <a:lnTo>
                        <a:pt x="171" y="136"/>
                      </a:lnTo>
                      <a:lnTo>
                        <a:pt x="171" y="148"/>
                      </a:lnTo>
                      <a:lnTo>
                        <a:pt x="174" y="151"/>
                      </a:lnTo>
                      <a:lnTo>
                        <a:pt x="176" y="153"/>
                      </a:lnTo>
                      <a:lnTo>
                        <a:pt x="181" y="153"/>
                      </a:lnTo>
                      <a:lnTo>
                        <a:pt x="186" y="148"/>
                      </a:lnTo>
                      <a:lnTo>
                        <a:pt x="181" y="136"/>
                      </a:lnTo>
                      <a:lnTo>
                        <a:pt x="181" y="131"/>
                      </a:lnTo>
                      <a:lnTo>
                        <a:pt x="176" y="123"/>
                      </a:lnTo>
                      <a:lnTo>
                        <a:pt x="179" y="108"/>
                      </a:lnTo>
                      <a:lnTo>
                        <a:pt x="97" y="66"/>
                      </a:lnTo>
                      <a:lnTo>
                        <a:pt x="124" y="41"/>
                      </a:lnTo>
                      <a:lnTo>
                        <a:pt x="129" y="46"/>
                      </a:lnTo>
                      <a:lnTo>
                        <a:pt x="131" y="51"/>
                      </a:lnTo>
                      <a:lnTo>
                        <a:pt x="136" y="56"/>
                      </a:lnTo>
                      <a:lnTo>
                        <a:pt x="146" y="48"/>
                      </a:lnTo>
                      <a:lnTo>
                        <a:pt x="146" y="46"/>
                      </a:lnTo>
                      <a:lnTo>
                        <a:pt x="144" y="41"/>
                      </a:lnTo>
                      <a:lnTo>
                        <a:pt x="136" y="38"/>
                      </a:lnTo>
                      <a:lnTo>
                        <a:pt x="134" y="31"/>
                      </a:lnTo>
                      <a:lnTo>
                        <a:pt x="121" y="21"/>
                      </a:lnTo>
                      <a:lnTo>
                        <a:pt x="92" y="48"/>
                      </a:lnTo>
                      <a:lnTo>
                        <a:pt x="93" y="5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DDDDDD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9"/>
                <p:cNvSpPr>
                  <a:spLocks/>
                </p:cNvSpPr>
                <p:nvPr/>
              </p:nvSpPr>
              <p:spPr bwMode="auto">
                <a:xfrm>
                  <a:off x="1173" y="2663"/>
                  <a:ext cx="224" cy="77"/>
                </a:xfrm>
                <a:custGeom>
                  <a:avLst/>
                  <a:gdLst/>
                  <a:ahLst/>
                  <a:cxnLst>
                    <a:cxn ang="0">
                      <a:pos x="72" y="30"/>
                    </a:cxn>
                    <a:cxn ang="0">
                      <a:pos x="2" y="0"/>
                    </a:cxn>
                    <a:cxn ang="0">
                      <a:pos x="0" y="6"/>
                    </a:cxn>
                    <a:cxn ang="0">
                      <a:pos x="0" y="14"/>
                    </a:cxn>
                    <a:cxn ang="0">
                      <a:pos x="2" y="20"/>
                    </a:cxn>
                    <a:cxn ang="0">
                      <a:pos x="83" y="59"/>
                    </a:cxn>
                    <a:cxn ang="0">
                      <a:pos x="142" y="76"/>
                    </a:cxn>
                    <a:cxn ang="0">
                      <a:pos x="169" y="74"/>
                    </a:cxn>
                    <a:cxn ang="0">
                      <a:pos x="196" y="59"/>
                    </a:cxn>
                    <a:cxn ang="0">
                      <a:pos x="223" y="41"/>
                    </a:cxn>
                    <a:cxn ang="0">
                      <a:pos x="223" y="26"/>
                    </a:cxn>
                    <a:cxn ang="0">
                      <a:pos x="72" y="30"/>
                    </a:cxn>
                  </a:cxnLst>
                  <a:rect l="0" t="0" r="r" b="b"/>
                  <a:pathLst>
                    <a:path w="224" h="77">
                      <a:moveTo>
                        <a:pt x="72" y="30"/>
                      </a:moveTo>
                      <a:lnTo>
                        <a:pt x="2" y="0"/>
                      </a:lnTo>
                      <a:lnTo>
                        <a:pt x="0" y="6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83" y="59"/>
                      </a:lnTo>
                      <a:lnTo>
                        <a:pt x="142" y="76"/>
                      </a:lnTo>
                      <a:lnTo>
                        <a:pt x="169" y="74"/>
                      </a:lnTo>
                      <a:lnTo>
                        <a:pt x="196" y="59"/>
                      </a:lnTo>
                      <a:lnTo>
                        <a:pt x="223" y="41"/>
                      </a:lnTo>
                      <a:lnTo>
                        <a:pt x="223" y="26"/>
                      </a:lnTo>
                      <a:lnTo>
                        <a:pt x="72" y="30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0"/>
                <p:cNvSpPr>
                  <a:spLocks/>
                </p:cNvSpPr>
                <p:nvPr/>
              </p:nvSpPr>
              <p:spPr bwMode="auto">
                <a:xfrm>
                  <a:off x="1111" y="2584"/>
                  <a:ext cx="243" cy="155"/>
                </a:xfrm>
                <a:custGeom>
                  <a:avLst/>
                  <a:gdLst/>
                  <a:ahLst/>
                  <a:cxnLst>
                    <a:cxn ang="0">
                      <a:pos x="202" y="30"/>
                    </a:cxn>
                    <a:cxn ang="0">
                      <a:pos x="88" y="0"/>
                    </a:cxn>
                    <a:cxn ang="0">
                      <a:pos x="61" y="9"/>
                    </a:cxn>
                    <a:cxn ang="0">
                      <a:pos x="65" y="22"/>
                    </a:cxn>
                    <a:cxn ang="0">
                      <a:pos x="41" y="24"/>
                    </a:cxn>
                    <a:cxn ang="0">
                      <a:pos x="12" y="29"/>
                    </a:cxn>
                    <a:cxn ang="0">
                      <a:pos x="0" y="51"/>
                    </a:cxn>
                    <a:cxn ang="0">
                      <a:pos x="2" y="119"/>
                    </a:cxn>
                    <a:cxn ang="0">
                      <a:pos x="5" y="144"/>
                    </a:cxn>
                    <a:cxn ang="0">
                      <a:pos x="29" y="154"/>
                    </a:cxn>
                    <a:cxn ang="0">
                      <a:pos x="57" y="151"/>
                    </a:cxn>
                    <a:cxn ang="0">
                      <a:pos x="53" y="75"/>
                    </a:cxn>
                    <a:cxn ang="0">
                      <a:pos x="77" y="90"/>
                    </a:cxn>
                    <a:cxn ang="0">
                      <a:pos x="155" y="117"/>
                    </a:cxn>
                    <a:cxn ang="0">
                      <a:pos x="197" y="123"/>
                    </a:cxn>
                    <a:cxn ang="0">
                      <a:pos x="242" y="93"/>
                    </a:cxn>
                    <a:cxn ang="0">
                      <a:pos x="202" y="30"/>
                    </a:cxn>
                  </a:cxnLst>
                  <a:rect l="0" t="0" r="r" b="b"/>
                  <a:pathLst>
                    <a:path w="243" h="155">
                      <a:moveTo>
                        <a:pt x="202" y="30"/>
                      </a:moveTo>
                      <a:lnTo>
                        <a:pt x="88" y="0"/>
                      </a:lnTo>
                      <a:lnTo>
                        <a:pt x="61" y="9"/>
                      </a:lnTo>
                      <a:lnTo>
                        <a:pt x="65" y="22"/>
                      </a:lnTo>
                      <a:lnTo>
                        <a:pt x="41" y="24"/>
                      </a:lnTo>
                      <a:lnTo>
                        <a:pt x="12" y="29"/>
                      </a:lnTo>
                      <a:lnTo>
                        <a:pt x="0" y="51"/>
                      </a:lnTo>
                      <a:lnTo>
                        <a:pt x="2" y="119"/>
                      </a:lnTo>
                      <a:lnTo>
                        <a:pt x="5" y="144"/>
                      </a:lnTo>
                      <a:lnTo>
                        <a:pt x="29" y="154"/>
                      </a:lnTo>
                      <a:lnTo>
                        <a:pt x="57" y="151"/>
                      </a:lnTo>
                      <a:lnTo>
                        <a:pt x="53" y="75"/>
                      </a:lnTo>
                      <a:lnTo>
                        <a:pt x="77" y="90"/>
                      </a:lnTo>
                      <a:lnTo>
                        <a:pt x="155" y="117"/>
                      </a:lnTo>
                      <a:lnTo>
                        <a:pt x="197" y="123"/>
                      </a:lnTo>
                      <a:lnTo>
                        <a:pt x="242" y="93"/>
                      </a:lnTo>
                      <a:lnTo>
                        <a:pt x="202" y="3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71"/>
                <p:cNvSpPr>
                  <a:spLocks/>
                </p:cNvSpPr>
                <p:nvPr/>
              </p:nvSpPr>
              <p:spPr bwMode="auto">
                <a:xfrm>
                  <a:off x="1113" y="2515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55" y="28"/>
                    </a:cxn>
                    <a:cxn ang="0">
                      <a:pos x="37" y="18"/>
                    </a:cxn>
                    <a:cxn ang="0">
                      <a:pos x="37" y="5"/>
                    </a:cxn>
                    <a:cxn ang="0">
                      <a:pos x="25" y="0"/>
                    </a:cxn>
                    <a:cxn ang="0">
                      <a:pos x="22" y="0"/>
                    </a:cxn>
                    <a:cxn ang="0">
                      <a:pos x="22" y="5"/>
                    </a:cxn>
                    <a:cxn ang="0">
                      <a:pos x="13" y="3"/>
                    </a:cxn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3" y="8"/>
                    </a:cxn>
                    <a:cxn ang="0">
                      <a:pos x="3" y="30"/>
                    </a:cxn>
                    <a:cxn ang="0">
                      <a:pos x="20" y="40"/>
                    </a:cxn>
                    <a:cxn ang="0">
                      <a:pos x="25" y="40"/>
                    </a:cxn>
                    <a:cxn ang="0">
                      <a:pos x="35" y="43"/>
                    </a:cxn>
                    <a:cxn ang="0">
                      <a:pos x="55" y="28"/>
                    </a:cxn>
                  </a:cxnLst>
                  <a:rect l="0" t="0" r="r" b="b"/>
                  <a:pathLst>
                    <a:path w="56" h="44">
                      <a:moveTo>
                        <a:pt x="55" y="28"/>
                      </a:moveTo>
                      <a:lnTo>
                        <a:pt x="37" y="18"/>
                      </a:lnTo>
                      <a:lnTo>
                        <a:pt x="37" y="5"/>
                      </a:lnTo>
                      <a:lnTo>
                        <a:pt x="25" y="0"/>
                      </a:lnTo>
                      <a:lnTo>
                        <a:pt x="22" y="0"/>
                      </a:lnTo>
                      <a:lnTo>
                        <a:pt x="22" y="5"/>
                      </a:lnTo>
                      <a:lnTo>
                        <a:pt x="13" y="3"/>
                      </a:lnTo>
                      <a:lnTo>
                        <a:pt x="3" y="0"/>
                      </a:lnTo>
                      <a:lnTo>
                        <a:pt x="0" y="5"/>
                      </a:lnTo>
                      <a:lnTo>
                        <a:pt x="3" y="8"/>
                      </a:lnTo>
                      <a:lnTo>
                        <a:pt x="3" y="30"/>
                      </a:lnTo>
                      <a:lnTo>
                        <a:pt x="20" y="40"/>
                      </a:lnTo>
                      <a:lnTo>
                        <a:pt x="25" y="40"/>
                      </a:lnTo>
                      <a:lnTo>
                        <a:pt x="35" y="43"/>
                      </a:lnTo>
                      <a:lnTo>
                        <a:pt x="55" y="28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72"/>
                <p:cNvSpPr>
                  <a:spLocks/>
                </p:cNvSpPr>
                <p:nvPr/>
              </p:nvSpPr>
              <p:spPr bwMode="auto">
                <a:xfrm>
                  <a:off x="1268" y="2317"/>
                  <a:ext cx="88" cy="119"/>
                </a:xfrm>
                <a:custGeom>
                  <a:avLst/>
                  <a:gdLst/>
                  <a:ahLst/>
                  <a:cxnLst>
                    <a:cxn ang="0">
                      <a:pos x="8" y="10"/>
                    </a:cxn>
                    <a:cxn ang="0">
                      <a:pos x="8" y="33"/>
                    </a:cxn>
                    <a:cxn ang="0">
                      <a:pos x="8" y="38"/>
                    </a:cxn>
                    <a:cxn ang="0">
                      <a:pos x="0" y="55"/>
                    </a:cxn>
                    <a:cxn ang="0">
                      <a:pos x="3" y="60"/>
                    </a:cxn>
                    <a:cxn ang="0">
                      <a:pos x="8" y="60"/>
                    </a:cxn>
                    <a:cxn ang="0">
                      <a:pos x="8" y="70"/>
                    </a:cxn>
                    <a:cxn ang="0">
                      <a:pos x="13" y="70"/>
                    </a:cxn>
                    <a:cxn ang="0">
                      <a:pos x="10" y="73"/>
                    </a:cxn>
                    <a:cxn ang="0">
                      <a:pos x="13" y="83"/>
                    </a:cxn>
                    <a:cxn ang="0">
                      <a:pos x="15" y="90"/>
                    </a:cxn>
                    <a:cxn ang="0">
                      <a:pos x="20" y="93"/>
                    </a:cxn>
                    <a:cxn ang="0">
                      <a:pos x="28" y="93"/>
                    </a:cxn>
                    <a:cxn ang="0">
                      <a:pos x="38" y="100"/>
                    </a:cxn>
                    <a:cxn ang="0">
                      <a:pos x="48" y="118"/>
                    </a:cxn>
                    <a:cxn ang="0">
                      <a:pos x="87" y="83"/>
                    </a:cxn>
                    <a:cxn ang="0">
                      <a:pos x="68" y="0"/>
                    </a:cxn>
                    <a:cxn ang="0">
                      <a:pos x="8" y="10"/>
                    </a:cxn>
                  </a:cxnLst>
                  <a:rect l="0" t="0" r="r" b="b"/>
                  <a:pathLst>
                    <a:path w="88" h="119">
                      <a:moveTo>
                        <a:pt x="8" y="10"/>
                      </a:moveTo>
                      <a:lnTo>
                        <a:pt x="8" y="33"/>
                      </a:lnTo>
                      <a:lnTo>
                        <a:pt x="8" y="38"/>
                      </a:lnTo>
                      <a:lnTo>
                        <a:pt x="0" y="55"/>
                      </a:lnTo>
                      <a:lnTo>
                        <a:pt x="3" y="60"/>
                      </a:lnTo>
                      <a:lnTo>
                        <a:pt x="8" y="60"/>
                      </a:lnTo>
                      <a:lnTo>
                        <a:pt x="8" y="70"/>
                      </a:lnTo>
                      <a:lnTo>
                        <a:pt x="13" y="70"/>
                      </a:lnTo>
                      <a:lnTo>
                        <a:pt x="10" y="73"/>
                      </a:lnTo>
                      <a:lnTo>
                        <a:pt x="13" y="83"/>
                      </a:lnTo>
                      <a:lnTo>
                        <a:pt x="15" y="90"/>
                      </a:lnTo>
                      <a:lnTo>
                        <a:pt x="20" y="93"/>
                      </a:lnTo>
                      <a:lnTo>
                        <a:pt x="28" y="93"/>
                      </a:lnTo>
                      <a:lnTo>
                        <a:pt x="38" y="100"/>
                      </a:lnTo>
                      <a:lnTo>
                        <a:pt x="48" y="118"/>
                      </a:lnTo>
                      <a:lnTo>
                        <a:pt x="87" y="83"/>
                      </a:lnTo>
                      <a:lnTo>
                        <a:pt x="68" y="0"/>
                      </a:lnTo>
                      <a:lnTo>
                        <a:pt x="8" y="10"/>
                      </a:lnTo>
                    </a:path>
                  </a:pathLst>
                </a:custGeom>
                <a:solidFill>
                  <a:srgbClr val="FBDFAF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73"/>
                <p:cNvSpPr>
                  <a:spLocks/>
                </p:cNvSpPr>
                <p:nvPr/>
              </p:nvSpPr>
              <p:spPr bwMode="auto">
                <a:xfrm>
                  <a:off x="1268" y="2300"/>
                  <a:ext cx="106" cy="102"/>
                </a:xfrm>
                <a:custGeom>
                  <a:avLst/>
                  <a:gdLst/>
                  <a:ahLst/>
                  <a:cxnLst>
                    <a:cxn ang="0">
                      <a:pos x="45" y="69"/>
                    </a:cxn>
                    <a:cxn ang="0">
                      <a:pos x="53" y="78"/>
                    </a:cxn>
                    <a:cxn ang="0">
                      <a:pos x="60" y="98"/>
                    </a:cxn>
                    <a:cxn ang="0">
                      <a:pos x="82" y="101"/>
                    </a:cxn>
                    <a:cxn ang="0">
                      <a:pos x="92" y="98"/>
                    </a:cxn>
                    <a:cxn ang="0">
                      <a:pos x="105" y="52"/>
                    </a:cxn>
                    <a:cxn ang="0">
                      <a:pos x="105" y="36"/>
                    </a:cxn>
                    <a:cxn ang="0">
                      <a:pos x="92" y="12"/>
                    </a:cxn>
                    <a:cxn ang="0">
                      <a:pos x="75" y="0"/>
                    </a:cxn>
                    <a:cxn ang="0">
                      <a:pos x="48" y="0"/>
                    </a:cxn>
                    <a:cxn ang="0">
                      <a:pos x="20" y="7"/>
                    </a:cxn>
                    <a:cxn ang="0">
                      <a:pos x="18" y="15"/>
                    </a:cxn>
                    <a:cxn ang="0">
                      <a:pos x="0" y="26"/>
                    </a:cxn>
                    <a:cxn ang="0">
                      <a:pos x="0" y="33"/>
                    </a:cxn>
                    <a:cxn ang="0">
                      <a:pos x="10" y="41"/>
                    </a:cxn>
                    <a:cxn ang="0">
                      <a:pos x="20" y="43"/>
                    </a:cxn>
                    <a:cxn ang="0">
                      <a:pos x="28" y="52"/>
                    </a:cxn>
                    <a:cxn ang="0">
                      <a:pos x="30" y="69"/>
                    </a:cxn>
                    <a:cxn ang="0">
                      <a:pos x="38" y="74"/>
                    </a:cxn>
                    <a:cxn ang="0">
                      <a:pos x="45" y="69"/>
                    </a:cxn>
                  </a:cxnLst>
                  <a:rect l="0" t="0" r="r" b="b"/>
                  <a:pathLst>
                    <a:path w="106" h="102">
                      <a:moveTo>
                        <a:pt x="45" y="69"/>
                      </a:moveTo>
                      <a:lnTo>
                        <a:pt x="53" y="78"/>
                      </a:lnTo>
                      <a:lnTo>
                        <a:pt x="60" y="98"/>
                      </a:lnTo>
                      <a:lnTo>
                        <a:pt x="82" y="101"/>
                      </a:lnTo>
                      <a:lnTo>
                        <a:pt x="92" y="98"/>
                      </a:lnTo>
                      <a:lnTo>
                        <a:pt x="105" y="52"/>
                      </a:lnTo>
                      <a:lnTo>
                        <a:pt x="105" y="36"/>
                      </a:lnTo>
                      <a:lnTo>
                        <a:pt x="92" y="12"/>
                      </a:lnTo>
                      <a:lnTo>
                        <a:pt x="75" y="0"/>
                      </a:lnTo>
                      <a:lnTo>
                        <a:pt x="48" y="0"/>
                      </a:lnTo>
                      <a:lnTo>
                        <a:pt x="20" y="7"/>
                      </a:lnTo>
                      <a:lnTo>
                        <a:pt x="18" y="15"/>
                      </a:lnTo>
                      <a:lnTo>
                        <a:pt x="0" y="26"/>
                      </a:lnTo>
                      <a:lnTo>
                        <a:pt x="0" y="33"/>
                      </a:lnTo>
                      <a:lnTo>
                        <a:pt x="10" y="41"/>
                      </a:lnTo>
                      <a:lnTo>
                        <a:pt x="20" y="43"/>
                      </a:lnTo>
                      <a:lnTo>
                        <a:pt x="28" y="52"/>
                      </a:lnTo>
                      <a:lnTo>
                        <a:pt x="30" y="69"/>
                      </a:lnTo>
                      <a:lnTo>
                        <a:pt x="38" y="74"/>
                      </a:lnTo>
                      <a:lnTo>
                        <a:pt x="45" y="69"/>
                      </a:lnTo>
                    </a:path>
                  </a:pathLst>
                </a:custGeom>
                <a:solidFill>
                  <a:srgbClr val="656346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Freeform 74"/>
                <p:cNvSpPr>
                  <a:spLocks/>
                </p:cNvSpPr>
                <p:nvPr/>
              </p:nvSpPr>
              <p:spPr bwMode="auto">
                <a:xfrm>
                  <a:off x="1143" y="2400"/>
                  <a:ext cx="260" cy="284"/>
                </a:xfrm>
                <a:custGeom>
                  <a:avLst/>
                  <a:gdLst/>
                  <a:ahLst/>
                  <a:cxnLst>
                    <a:cxn ang="0">
                      <a:pos x="204" y="0"/>
                    </a:cxn>
                    <a:cxn ang="0">
                      <a:pos x="189" y="5"/>
                    </a:cxn>
                    <a:cxn ang="0">
                      <a:pos x="179" y="13"/>
                    </a:cxn>
                    <a:cxn ang="0">
                      <a:pos x="153" y="35"/>
                    </a:cxn>
                    <a:cxn ang="0">
                      <a:pos x="139" y="58"/>
                    </a:cxn>
                    <a:cxn ang="0">
                      <a:pos x="134" y="70"/>
                    </a:cxn>
                    <a:cxn ang="0">
                      <a:pos x="129" y="88"/>
                    </a:cxn>
                    <a:cxn ang="0">
                      <a:pos x="107" y="139"/>
                    </a:cxn>
                    <a:cxn ang="0">
                      <a:pos x="50" y="143"/>
                    </a:cxn>
                    <a:cxn ang="0">
                      <a:pos x="16" y="137"/>
                    </a:cxn>
                    <a:cxn ang="0">
                      <a:pos x="7" y="155"/>
                    </a:cxn>
                    <a:cxn ang="0">
                      <a:pos x="0" y="165"/>
                    </a:cxn>
                    <a:cxn ang="0">
                      <a:pos x="41" y="176"/>
                    </a:cxn>
                    <a:cxn ang="0">
                      <a:pos x="85" y="182"/>
                    </a:cxn>
                    <a:cxn ang="0">
                      <a:pos x="121" y="184"/>
                    </a:cxn>
                    <a:cxn ang="0">
                      <a:pos x="152" y="128"/>
                    </a:cxn>
                    <a:cxn ang="0">
                      <a:pos x="128" y="173"/>
                    </a:cxn>
                    <a:cxn ang="0">
                      <a:pos x="125" y="226"/>
                    </a:cxn>
                    <a:cxn ang="0">
                      <a:pos x="135" y="253"/>
                    </a:cxn>
                    <a:cxn ang="0">
                      <a:pos x="149" y="265"/>
                    </a:cxn>
                    <a:cxn ang="0">
                      <a:pos x="161" y="271"/>
                    </a:cxn>
                    <a:cxn ang="0">
                      <a:pos x="176" y="272"/>
                    </a:cxn>
                    <a:cxn ang="0">
                      <a:pos x="206" y="283"/>
                    </a:cxn>
                    <a:cxn ang="0">
                      <a:pos x="225" y="272"/>
                    </a:cxn>
                    <a:cxn ang="0">
                      <a:pos x="234" y="278"/>
                    </a:cxn>
                    <a:cxn ang="0">
                      <a:pos x="249" y="233"/>
                    </a:cxn>
                    <a:cxn ang="0">
                      <a:pos x="256" y="178"/>
                    </a:cxn>
                    <a:cxn ang="0">
                      <a:pos x="259" y="125"/>
                    </a:cxn>
                    <a:cxn ang="0">
                      <a:pos x="259" y="118"/>
                    </a:cxn>
                    <a:cxn ang="0">
                      <a:pos x="256" y="63"/>
                    </a:cxn>
                    <a:cxn ang="0">
                      <a:pos x="246" y="30"/>
                    </a:cxn>
                    <a:cxn ang="0">
                      <a:pos x="229" y="13"/>
                    </a:cxn>
                    <a:cxn ang="0">
                      <a:pos x="214" y="10"/>
                    </a:cxn>
                    <a:cxn ang="0">
                      <a:pos x="204" y="0"/>
                    </a:cxn>
                  </a:cxnLst>
                  <a:rect l="0" t="0" r="r" b="b"/>
                  <a:pathLst>
                    <a:path w="260" h="284">
                      <a:moveTo>
                        <a:pt x="204" y="0"/>
                      </a:moveTo>
                      <a:lnTo>
                        <a:pt x="189" y="5"/>
                      </a:lnTo>
                      <a:lnTo>
                        <a:pt x="179" y="13"/>
                      </a:lnTo>
                      <a:lnTo>
                        <a:pt x="153" y="35"/>
                      </a:lnTo>
                      <a:lnTo>
                        <a:pt x="139" y="58"/>
                      </a:lnTo>
                      <a:lnTo>
                        <a:pt x="134" y="70"/>
                      </a:lnTo>
                      <a:lnTo>
                        <a:pt x="129" y="88"/>
                      </a:lnTo>
                      <a:lnTo>
                        <a:pt x="107" y="139"/>
                      </a:lnTo>
                      <a:lnTo>
                        <a:pt x="50" y="143"/>
                      </a:lnTo>
                      <a:lnTo>
                        <a:pt x="16" y="137"/>
                      </a:lnTo>
                      <a:lnTo>
                        <a:pt x="7" y="155"/>
                      </a:lnTo>
                      <a:lnTo>
                        <a:pt x="0" y="165"/>
                      </a:lnTo>
                      <a:lnTo>
                        <a:pt x="41" y="176"/>
                      </a:lnTo>
                      <a:lnTo>
                        <a:pt x="85" y="182"/>
                      </a:lnTo>
                      <a:lnTo>
                        <a:pt x="121" y="184"/>
                      </a:lnTo>
                      <a:lnTo>
                        <a:pt x="152" y="128"/>
                      </a:lnTo>
                      <a:lnTo>
                        <a:pt x="128" y="173"/>
                      </a:lnTo>
                      <a:lnTo>
                        <a:pt x="125" y="226"/>
                      </a:lnTo>
                      <a:lnTo>
                        <a:pt x="135" y="253"/>
                      </a:lnTo>
                      <a:lnTo>
                        <a:pt x="149" y="265"/>
                      </a:lnTo>
                      <a:lnTo>
                        <a:pt x="161" y="271"/>
                      </a:lnTo>
                      <a:lnTo>
                        <a:pt x="176" y="272"/>
                      </a:lnTo>
                      <a:lnTo>
                        <a:pt x="206" y="283"/>
                      </a:lnTo>
                      <a:lnTo>
                        <a:pt x="225" y="272"/>
                      </a:lnTo>
                      <a:lnTo>
                        <a:pt x="234" y="278"/>
                      </a:lnTo>
                      <a:lnTo>
                        <a:pt x="249" y="233"/>
                      </a:lnTo>
                      <a:lnTo>
                        <a:pt x="256" y="178"/>
                      </a:lnTo>
                      <a:lnTo>
                        <a:pt x="259" y="125"/>
                      </a:lnTo>
                      <a:lnTo>
                        <a:pt x="259" y="118"/>
                      </a:lnTo>
                      <a:lnTo>
                        <a:pt x="256" y="63"/>
                      </a:lnTo>
                      <a:lnTo>
                        <a:pt x="246" y="30"/>
                      </a:lnTo>
                      <a:lnTo>
                        <a:pt x="229" y="13"/>
                      </a:lnTo>
                      <a:lnTo>
                        <a:pt x="214" y="10"/>
                      </a:lnTo>
                      <a:lnTo>
                        <a:pt x="204" y="0"/>
                      </a:lnTo>
                    </a:path>
                  </a:pathLst>
                </a:custGeom>
                <a:solidFill>
                  <a:srgbClr val="006C8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Freeform 75"/>
                <p:cNvSpPr>
                  <a:spLocks/>
                </p:cNvSpPr>
                <p:nvPr/>
              </p:nvSpPr>
              <p:spPr bwMode="auto">
                <a:xfrm>
                  <a:off x="1269" y="2531"/>
                  <a:ext cx="154" cy="195"/>
                </a:xfrm>
                <a:custGeom>
                  <a:avLst/>
                  <a:gdLst/>
                  <a:ahLst/>
                  <a:cxnLst>
                    <a:cxn ang="0">
                      <a:pos x="47" y="89"/>
                    </a:cxn>
                    <a:cxn ang="0">
                      <a:pos x="60" y="54"/>
                    </a:cxn>
                    <a:cxn ang="0">
                      <a:pos x="86" y="21"/>
                    </a:cxn>
                    <a:cxn ang="0">
                      <a:pos x="114" y="2"/>
                    </a:cxn>
                    <a:cxn ang="0">
                      <a:pos x="137" y="0"/>
                    </a:cxn>
                    <a:cxn ang="0">
                      <a:pos x="147" y="2"/>
                    </a:cxn>
                    <a:cxn ang="0">
                      <a:pos x="153" y="24"/>
                    </a:cxn>
                    <a:cxn ang="0">
                      <a:pos x="150" y="77"/>
                    </a:cxn>
                    <a:cxn ang="0">
                      <a:pos x="131" y="153"/>
                    </a:cxn>
                    <a:cxn ang="0">
                      <a:pos x="72" y="191"/>
                    </a:cxn>
                    <a:cxn ang="0">
                      <a:pos x="42" y="194"/>
                    </a:cxn>
                    <a:cxn ang="0">
                      <a:pos x="0" y="179"/>
                    </a:cxn>
                    <a:cxn ang="0">
                      <a:pos x="33" y="122"/>
                    </a:cxn>
                    <a:cxn ang="0">
                      <a:pos x="47" y="89"/>
                    </a:cxn>
                  </a:cxnLst>
                  <a:rect l="0" t="0" r="r" b="b"/>
                  <a:pathLst>
                    <a:path w="154" h="195">
                      <a:moveTo>
                        <a:pt x="47" y="89"/>
                      </a:moveTo>
                      <a:lnTo>
                        <a:pt x="60" y="54"/>
                      </a:lnTo>
                      <a:lnTo>
                        <a:pt x="86" y="21"/>
                      </a:lnTo>
                      <a:lnTo>
                        <a:pt x="114" y="2"/>
                      </a:lnTo>
                      <a:lnTo>
                        <a:pt x="137" y="0"/>
                      </a:lnTo>
                      <a:lnTo>
                        <a:pt x="147" y="2"/>
                      </a:lnTo>
                      <a:lnTo>
                        <a:pt x="153" y="24"/>
                      </a:lnTo>
                      <a:lnTo>
                        <a:pt x="150" y="77"/>
                      </a:lnTo>
                      <a:lnTo>
                        <a:pt x="131" y="153"/>
                      </a:lnTo>
                      <a:lnTo>
                        <a:pt x="72" y="191"/>
                      </a:lnTo>
                      <a:lnTo>
                        <a:pt x="42" y="194"/>
                      </a:lnTo>
                      <a:lnTo>
                        <a:pt x="0" y="179"/>
                      </a:lnTo>
                      <a:lnTo>
                        <a:pt x="33" y="122"/>
                      </a:lnTo>
                      <a:lnTo>
                        <a:pt x="47" y="89"/>
                      </a:lnTo>
                    </a:path>
                  </a:pathLst>
                </a:custGeom>
                <a:solidFill>
                  <a:srgbClr val="2E7FE8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6"/>
                <p:cNvSpPr>
                  <a:spLocks noChangeShapeType="1"/>
                </p:cNvSpPr>
                <p:nvPr/>
              </p:nvSpPr>
              <p:spPr bwMode="auto">
                <a:xfrm>
                  <a:off x="1177" y="2609"/>
                  <a:ext cx="82" cy="14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实验所需硬件电路模块介绍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图片 4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1403648" y="1196752"/>
            <a:ext cx="7220837" cy="5265876"/>
            <a:chOff x="1403648" y="1196752"/>
            <a:chExt cx="7220837" cy="5265876"/>
          </a:xfrm>
        </p:grpSpPr>
        <p:grpSp>
          <p:nvGrpSpPr>
            <p:cNvPr id="6" name="组合 5"/>
            <p:cNvGrpSpPr/>
            <p:nvPr/>
          </p:nvGrpSpPr>
          <p:grpSpPr>
            <a:xfrm>
              <a:off x="1403648" y="1196752"/>
              <a:ext cx="6768752" cy="5265876"/>
              <a:chOff x="1475656" y="1340768"/>
              <a:chExt cx="6768752" cy="5265876"/>
            </a:xfrm>
          </p:grpSpPr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2749154" y="2105943"/>
                <a:ext cx="3633788" cy="365442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3639742" y="3020343"/>
                <a:ext cx="1852613" cy="1966913"/>
                <a:chOff x="2016" y="1920"/>
                <a:chExt cx="1680" cy="1680"/>
              </a:xfrm>
            </p:grpSpPr>
            <p:sp>
              <p:nvSpPr>
                <p:cNvPr id="61" name="Oval 6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6600"/>
                    </a:gs>
                    <a:gs pos="100000">
                      <a:srgbClr val="742E00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2" name="Freeform 7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6600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gray">
              <a:xfrm>
                <a:off x="3901679" y="3793456"/>
                <a:ext cx="1422400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zh-CN" altLang="en-US" sz="24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实验硬件</a:t>
                </a:r>
                <a:endParaRPr lang="en-US" altLang="zh-CN" sz="2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4189017" y="1755106"/>
                <a:ext cx="617538" cy="608013"/>
                <a:chOff x="2640" y="1088"/>
                <a:chExt cx="432" cy="415"/>
              </a:xfrm>
            </p:grpSpPr>
            <p:grpSp>
              <p:nvGrpSpPr>
                <p:cNvPr id="57" name="Group 10"/>
                <p:cNvGrpSpPr>
                  <a:grpSpLocks/>
                </p:cNvGrpSpPr>
                <p:nvPr/>
              </p:nvGrpSpPr>
              <p:grpSpPr bwMode="auto">
                <a:xfrm>
                  <a:off x="2640" y="1088"/>
                  <a:ext cx="432" cy="415"/>
                  <a:chOff x="2016" y="1920"/>
                  <a:chExt cx="1680" cy="1680"/>
                </a:xfrm>
              </p:grpSpPr>
              <p:sp>
                <p:nvSpPr>
                  <p:cNvPr id="59" name="Oval 11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shade val="42353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60" name="Freeform 12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160 w 1321"/>
                      <a:gd name="T1" fmla="*/ 199 h 712"/>
                      <a:gd name="T2" fmla="*/ 1174 w 1321"/>
                      <a:gd name="T3" fmla="*/ 221 h 712"/>
                      <a:gd name="T4" fmla="*/ 1177 w 1321"/>
                      <a:gd name="T5" fmla="*/ 240 h 712"/>
                      <a:gd name="T6" fmla="*/ 1172 w 1321"/>
                      <a:gd name="T7" fmla="*/ 257 h 712"/>
                      <a:gd name="T8" fmla="*/ 1157 w 1321"/>
                      <a:gd name="T9" fmla="*/ 273 h 712"/>
                      <a:gd name="T10" fmla="*/ 1134 w 1321"/>
                      <a:gd name="T11" fmla="*/ 289 h 712"/>
                      <a:gd name="T12" fmla="*/ 1105 w 1321"/>
                      <a:gd name="T13" fmla="*/ 301 h 712"/>
                      <a:gd name="T14" fmla="*/ 1066 w 1321"/>
                      <a:gd name="T15" fmla="*/ 313 h 712"/>
                      <a:gd name="T16" fmla="*/ 1023 w 1321"/>
                      <a:gd name="T17" fmla="*/ 324 h 712"/>
                      <a:gd name="T18" fmla="*/ 973 w 1321"/>
                      <a:gd name="T19" fmla="*/ 332 h 712"/>
                      <a:gd name="T20" fmla="*/ 919 w 1321"/>
                      <a:gd name="T21" fmla="*/ 340 h 712"/>
                      <a:gd name="T22" fmla="*/ 862 w 1321"/>
                      <a:gd name="T23" fmla="*/ 345 h 712"/>
                      <a:gd name="T24" fmla="*/ 799 w 1321"/>
                      <a:gd name="T25" fmla="*/ 351 h 712"/>
                      <a:gd name="T26" fmla="*/ 735 w 1321"/>
                      <a:gd name="T27" fmla="*/ 354 h 712"/>
                      <a:gd name="T28" fmla="*/ 709 w 1321"/>
                      <a:gd name="T29" fmla="*/ 355 h 712"/>
                      <a:gd name="T30" fmla="*/ 425 w 1321"/>
                      <a:gd name="T31" fmla="*/ 355 h 712"/>
                      <a:gd name="T32" fmla="*/ 421 w 1321"/>
                      <a:gd name="T33" fmla="*/ 355 h 712"/>
                      <a:gd name="T34" fmla="*/ 365 w 1321"/>
                      <a:gd name="T35" fmla="*/ 353 h 712"/>
                      <a:gd name="T36" fmla="*/ 311 w 1321"/>
                      <a:gd name="T37" fmla="*/ 351 h 712"/>
                      <a:gd name="T38" fmla="*/ 260 w 1321"/>
                      <a:gd name="T39" fmla="*/ 347 h 712"/>
                      <a:gd name="T40" fmla="*/ 211 w 1321"/>
                      <a:gd name="T41" fmla="*/ 344 h 712"/>
                      <a:gd name="T42" fmla="*/ 167 w 1321"/>
                      <a:gd name="T43" fmla="*/ 337 h 712"/>
                      <a:gd name="T44" fmla="*/ 126 w 1321"/>
                      <a:gd name="T45" fmla="*/ 329 h 712"/>
                      <a:gd name="T46" fmla="*/ 90 w 1321"/>
                      <a:gd name="T47" fmla="*/ 323 h 712"/>
                      <a:gd name="T48" fmla="*/ 61 w 1321"/>
                      <a:gd name="T49" fmla="*/ 314 h 712"/>
                      <a:gd name="T50" fmla="*/ 33 w 1321"/>
                      <a:gd name="T51" fmla="*/ 303 h 712"/>
                      <a:gd name="T52" fmla="*/ 18 w 1321"/>
                      <a:gd name="T53" fmla="*/ 290 h 712"/>
                      <a:gd name="T54" fmla="*/ 6 w 1321"/>
                      <a:gd name="T55" fmla="*/ 276 h 712"/>
                      <a:gd name="T56" fmla="*/ 0 w 1321"/>
                      <a:gd name="T57" fmla="*/ 261 h 712"/>
                      <a:gd name="T58" fmla="*/ 0 w 1321"/>
                      <a:gd name="T59" fmla="*/ 259 h 712"/>
                      <a:gd name="T60" fmla="*/ 4 w 1321"/>
                      <a:gd name="T61" fmla="*/ 242 h 712"/>
                      <a:gd name="T62" fmla="*/ 16 w 1321"/>
                      <a:gd name="T63" fmla="*/ 222 h 712"/>
                      <a:gd name="T64" fmla="*/ 45 w 1321"/>
                      <a:gd name="T65" fmla="*/ 184 h 712"/>
                      <a:gd name="T66" fmla="*/ 82 w 1321"/>
                      <a:gd name="T67" fmla="*/ 149 h 712"/>
                      <a:gd name="T68" fmla="*/ 130 w 1321"/>
                      <a:gd name="T69" fmla="*/ 118 h 712"/>
                      <a:gd name="T70" fmla="*/ 181 w 1321"/>
                      <a:gd name="T71" fmla="*/ 88 h 712"/>
                      <a:gd name="T72" fmla="*/ 240 w 1321"/>
                      <a:gd name="T73" fmla="*/ 61 h 712"/>
                      <a:gd name="T74" fmla="*/ 305 w 1321"/>
                      <a:gd name="T75" fmla="*/ 41 h 712"/>
                      <a:gd name="T76" fmla="*/ 370 w 1321"/>
                      <a:gd name="T77" fmla="*/ 23 h 712"/>
                      <a:gd name="T78" fmla="*/ 443 w 1321"/>
                      <a:gd name="T79" fmla="*/ 11 h 712"/>
                      <a:gd name="T80" fmla="*/ 518 w 1321"/>
                      <a:gd name="T81" fmla="*/ 4 h 712"/>
                      <a:gd name="T82" fmla="*/ 595 w 1321"/>
                      <a:gd name="T83" fmla="*/ 0 h 712"/>
                      <a:gd name="T84" fmla="*/ 595 w 1321"/>
                      <a:gd name="T85" fmla="*/ 0 h 712"/>
                      <a:gd name="T86" fmla="*/ 677 w 1321"/>
                      <a:gd name="T87" fmla="*/ 4 h 712"/>
                      <a:gd name="T88" fmla="*/ 755 w 1321"/>
                      <a:gd name="T89" fmla="*/ 11 h 712"/>
                      <a:gd name="T90" fmla="*/ 831 w 1321"/>
                      <a:gd name="T91" fmla="*/ 26 h 712"/>
                      <a:gd name="T92" fmla="*/ 901 w 1321"/>
                      <a:gd name="T93" fmla="*/ 45 h 712"/>
                      <a:gd name="T94" fmla="*/ 965 w 1321"/>
                      <a:gd name="T95" fmla="*/ 69 h 712"/>
                      <a:gd name="T96" fmla="*/ 1024 w 1321"/>
                      <a:gd name="T97" fmla="*/ 97 h 712"/>
                      <a:gd name="T98" fmla="*/ 1077 w 1321"/>
                      <a:gd name="T99" fmla="*/ 127 h 712"/>
                      <a:gd name="T100" fmla="*/ 1122 w 1321"/>
                      <a:gd name="T101" fmla="*/ 162 h 712"/>
                      <a:gd name="T102" fmla="*/ 1160 w 1321"/>
                      <a:gd name="T103" fmla="*/ 199 h 712"/>
                      <a:gd name="T104" fmla="*/ 1160 w 1321"/>
                      <a:gd name="T105" fmla="*/ 199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1321"/>
                      <a:gd name="T160" fmla="*/ 0 h 712"/>
                      <a:gd name="T161" fmla="*/ 1321 w 1321"/>
                      <a:gd name="T162" fmla="*/ 712 h 712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n w="0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sp>
              <p:nvSpPr>
                <p:cNvPr id="58" name="Text Box 13"/>
                <p:cNvSpPr txBox="1">
                  <a:spLocks noChangeArrowheads="1"/>
                </p:cNvSpPr>
                <p:nvPr/>
              </p:nvSpPr>
              <p:spPr bwMode="gray">
                <a:xfrm>
                  <a:off x="2720" y="1152"/>
                  <a:ext cx="291" cy="3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4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3322936" y="4437112"/>
                <a:ext cx="287338" cy="258763"/>
                <a:chOff x="2236" y="3191"/>
                <a:chExt cx="201" cy="176"/>
              </a:xfrm>
            </p:grpSpPr>
            <p:sp>
              <p:nvSpPr>
                <p:cNvPr id="55" name="Oval 15"/>
                <p:cNvSpPr>
                  <a:spLocks noChangeArrowheads="1"/>
                </p:cNvSpPr>
                <p:nvPr/>
              </p:nvSpPr>
              <p:spPr bwMode="gray">
                <a:xfrm rot="18227093">
                  <a:off x="2237" y="3284"/>
                  <a:ext cx="82" cy="8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" name="Oval 16"/>
                <p:cNvSpPr>
                  <a:spLocks noChangeArrowheads="1"/>
                </p:cNvSpPr>
                <p:nvPr/>
              </p:nvSpPr>
              <p:spPr bwMode="gray">
                <a:xfrm rot="18227093">
                  <a:off x="2353" y="3195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666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>
                <a:off x="2733973" y="4681587"/>
                <a:ext cx="617538" cy="631825"/>
                <a:chOff x="1824" y="3357"/>
                <a:chExt cx="432" cy="432"/>
              </a:xfrm>
            </p:grpSpPr>
            <p:grpSp>
              <p:nvGrpSpPr>
                <p:cNvPr id="51" name="Group 18"/>
                <p:cNvGrpSpPr>
                  <a:grpSpLocks/>
                </p:cNvGrpSpPr>
                <p:nvPr/>
              </p:nvGrpSpPr>
              <p:grpSpPr bwMode="auto">
                <a:xfrm>
                  <a:off x="1824" y="3357"/>
                  <a:ext cx="432" cy="432"/>
                  <a:chOff x="2016" y="1920"/>
                  <a:chExt cx="1680" cy="1680"/>
                </a:xfrm>
              </p:grpSpPr>
              <p:sp>
                <p:nvSpPr>
                  <p:cNvPr id="53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folHlink"/>
                      </a:gs>
                      <a:gs pos="100000">
                        <a:schemeClr val="folHlink">
                          <a:gamma/>
                          <a:shade val="24314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4" name="Freeform 20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160 w 1321"/>
                      <a:gd name="T1" fmla="*/ 199 h 712"/>
                      <a:gd name="T2" fmla="*/ 1174 w 1321"/>
                      <a:gd name="T3" fmla="*/ 221 h 712"/>
                      <a:gd name="T4" fmla="*/ 1177 w 1321"/>
                      <a:gd name="T5" fmla="*/ 240 h 712"/>
                      <a:gd name="T6" fmla="*/ 1172 w 1321"/>
                      <a:gd name="T7" fmla="*/ 257 h 712"/>
                      <a:gd name="T8" fmla="*/ 1157 w 1321"/>
                      <a:gd name="T9" fmla="*/ 273 h 712"/>
                      <a:gd name="T10" fmla="*/ 1134 w 1321"/>
                      <a:gd name="T11" fmla="*/ 289 h 712"/>
                      <a:gd name="T12" fmla="*/ 1105 w 1321"/>
                      <a:gd name="T13" fmla="*/ 301 h 712"/>
                      <a:gd name="T14" fmla="*/ 1066 w 1321"/>
                      <a:gd name="T15" fmla="*/ 313 h 712"/>
                      <a:gd name="T16" fmla="*/ 1023 w 1321"/>
                      <a:gd name="T17" fmla="*/ 324 h 712"/>
                      <a:gd name="T18" fmla="*/ 973 w 1321"/>
                      <a:gd name="T19" fmla="*/ 332 h 712"/>
                      <a:gd name="T20" fmla="*/ 919 w 1321"/>
                      <a:gd name="T21" fmla="*/ 340 h 712"/>
                      <a:gd name="T22" fmla="*/ 862 w 1321"/>
                      <a:gd name="T23" fmla="*/ 345 h 712"/>
                      <a:gd name="T24" fmla="*/ 799 w 1321"/>
                      <a:gd name="T25" fmla="*/ 351 h 712"/>
                      <a:gd name="T26" fmla="*/ 735 w 1321"/>
                      <a:gd name="T27" fmla="*/ 354 h 712"/>
                      <a:gd name="T28" fmla="*/ 709 w 1321"/>
                      <a:gd name="T29" fmla="*/ 355 h 712"/>
                      <a:gd name="T30" fmla="*/ 425 w 1321"/>
                      <a:gd name="T31" fmla="*/ 355 h 712"/>
                      <a:gd name="T32" fmla="*/ 421 w 1321"/>
                      <a:gd name="T33" fmla="*/ 355 h 712"/>
                      <a:gd name="T34" fmla="*/ 365 w 1321"/>
                      <a:gd name="T35" fmla="*/ 353 h 712"/>
                      <a:gd name="T36" fmla="*/ 311 w 1321"/>
                      <a:gd name="T37" fmla="*/ 351 h 712"/>
                      <a:gd name="T38" fmla="*/ 260 w 1321"/>
                      <a:gd name="T39" fmla="*/ 347 h 712"/>
                      <a:gd name="T40" fmla="*/ 211 w 1321"/>
                      <a:gd name="T41" fmla="*/ 344 h 712"/>
                      <a:gd name="T42" fmla="*/ 167 w 1321"/>
                      <a:gd name="T43" fmla="*/ 337 h 712"/>
                      <a:gd name="T44" fmla="*/ 126 w 1321"/>
                      <a:gd name="T45" fmla="*/ 329 h 712"/>
                      <a:gd name="T46" fmla="*/ 90 w 1321"/>
                      <a:gd name="T47" fmla="*/ 323 h 712"/>
                      <a:gd name="T48" fmla="*/ 61 w 1321"/>
                      <a:gd name="T49" fmla="*/ 314 h 712"/>
                      <a:gd name="T50" fmla="*/ 33 w 1321"/>
                      <a:gd name="T51" fmla="*/ 303 h 712"/>
                      <a:gd name="T52" fmla="*/ 18 w 1321"/>
                      <a:gd name="T53" fmla="*/ 290 h 712"/>
                      <a:gd name="T54" fmla="*/ 6 w 1321"/>
                      <a:gd name="T55" fmla="*/ 276 h 712"/>
                      <a:gd name="T56" fmla="*/ 0 w 1321"/>
                      <a:gd name="T57" fmla="*/ 261 h 712"/>
                      <a:gd name="T58" fmla="*/ 0 w 1321"/>
                      <a:gd name="T59" fmla="*/ 259 h 712"/>
                      <a:gd name="T60" fmla="*/ 4 w 1321"/>
                      <a:gd name="T61" fmla="*/ 242 h 712"/>
                      <a:gd name="T62" fmla="*/ 16 w 1321"/>
                      <a:gd name="T63" fmla="*/ 222 h 712"/>
                      <a:gd name="T64" fmla="*/ 45 w 1321"/>
                      <a:gd name="T65" fmla="*/ 184 h 712"/>
                      <a:gd name="T66" fmla="*/ 82 w 1321"/>
                      <a:gd name="T67" fmla="*/ 149 h 712"/>
                      <a:gd name="T68" fmla="*/ 130 w 1321"/>
                      <a:gd name="T69" fmla="*/ 118 h 712"/>
                      <a:gd name="T70" fmla="*/ 181 w 1321"/>
                      <a:gd name="T71" fmla="*/ 88 h 712"/>
                      <a:gd name="T72" fmla="*/ 240 w 1321"/>
                      <a:gd name="T73" fmla="*/ 61 h 712"/>
                      <a:gd name="T74" fmla="*/ 305 w 1321"/>
                      <a:gd name="T75" fmla="*/ 41 h 712"/>
                      <a:gd name="T76" fmla="*/ 370 w 1321"/>
                      <a:gd name="T77" fmla="*/ 23 h 712"/>
                      <a:gd name="T78" fmla="*/ 443 w 1321"/>
                      <a:gd name="T79" fmla="*/ 11 h 712"/>
                      <a:gd name="T80" fmla="*/ 518 w 1321"/>
                      <a:gd name="T81" fmla="*/ 4 h 712"/>
                      <a:gd name="T82" fmla="*/ 595 w 1321"/>
                      <a:gd name="T83" fmla="*/ 0 h 712"/>
                      <a:gd name="T84" fmla="*/ 595 w 1321"/>
                      <a:gd name="T85" fmla="*/ 0 h 712"/>
                      <a:gd name="T86" fmla="*/ 677 w 1321"/>
                      <a:gd name="T87" fmla="*/ 4 h 712"/>
                      <a:gd name="T88" fmla="*/ 755 w 1321"/>
                      <a:gd name="T89" fmla="*/ 11 h 712"/>
                      <a:gd name="T90" fmla="*/ 831 w 1321"/>
                      <a:gd name="T91" fmla="*/ 26 h 712"/>
                      <a:gd name="T92" fmla="*/ 901 w 1321"/>
                      <a:gd name="T93" fmla="*/ 45 h 712"/>
                      <a:gd name="T94" fmla="*/ 965 w 1321"/>
                      <a:gd name="T95" fmla="*/ 69 h 712"/>
                      <a:gd name="T96" fmla="*/ 1024 w 1321"/>
                      <a:gd name="T97" fmla="*/ 97 h 712"/>
                      <a:gd name="T98" fmla="*/ 1077 w 1321"/>
                      <a:gd name="T99" fmla="*/ 127 h 712"/>
                      <a:gd name="T100" fmla="*/ 1122 w 1321"/>
                      <a:gd name="T101" fmla="*/ 162 h 712"/>
                      <a:gd name="T102" fmla="*/ 1160 w 1321"/>
                      <a:gd name="T103" fmla="*/ 199 h 712"/>
                      <a:gd name="T104" fmla="*/ 1160 w 1321"/>
                      <a:gd name="T105" fmla="*/ 199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1321"/>
                      <a:gd name="T160" fmla="*/ 0 h 712"/>
                      <a:gd name="T161" fmla="*/ 1321 w 1321"/>
                      <a:gd name="T162" fmla="*/ 712 h 712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 w="0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gray">
                <a:xfrm>
                  <a:off x="1897" y="3438"/>
                  <a:ext cx="273" cy="3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400" b="1" dirty="0" smtClean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  <a:ea typeface="宋体" pitchFamily="2" charset="-122"/>
                    </a:rPr>
                    <a:t>F</a:t>
                  </a:r>
                  <a:endParaRPr lang="en-US" altLang="zh-CN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13" name="Group 22"/>
              <p:cNvGrpSpPr>
                <a:grpSpLocks/>
              </p:cNvGrpSpPr>
              <p:nvPr/>
            </p:nvGrpSpPr>
            <p:grpSpPr bwMode="auto">
              <a:xfrm>
                <a:off x="5754389" y="2628899"/>
                <a:ext cx="614363" cy="639763"/>
                <a:chOff x="3938" y="1968"/>
                <a:chExt cx="430" cy="437"/>
              </a:xfrm>
            </p:grpSpPr>
            <p:grpSp>
              <p:nvGrpSpPr>
                <p:cNvPr id="47" name="Group 23"/>
                <p:cNvGrpSpPr>
                  <a:grpSpLocks/>
                </p:cNvGrpSpPr>
                <p:nvPr/>
              </p:nvGrpSpPr>
              <p:grpSpPr bwMode="auto">
                <a:xfrm>
                  <a:off x="3938" y="1968"/>
                  <a:ext cx="430" cy="437"/>
                  <a:chOff x="2016" y="1920"/>
                  <a:chExt cx="1680" cy="1680"/>
                </a:xfrm>
              </p:grpSpPr>
              <p:sp>
                <p:nvSpPr>
                  <p:cNvPr id="49" name="Oval 2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57647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0" name="Freeform 2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160 w 1321"/>
                      <a:gd name="T1" fmla="*/ 199 h 712"/>
                      <a:gd name="T2" fmla="*/ 1174 w 1321"/>
                      <a:gd name="T3" fmla="*/ 221 h 712"/>
                      <a:gd name="T4" fmla="*/ 1177 w 1321"/>
                      <a:gd name="T5" fmla="*/ 240 h 712"/>
                      <a:gd name="T6" fmla="*/ 1172 w 1321"/>
                      <a:gd name="T7" fmla="*/ 257 h 712"/>
                      <a:gd name="T8" fmla="*/ 1157 w 1321"/>
                      <a:gd name="T9" fmla="*/ 273 h 712"/>
                      <a:gd name="T10" fmla="*/ 1134 w 1321"/>
                      <a:gd name="T11" fmla="*/ 289 h 712"/>
                      <a:gd name="T12" fmla="*/ 1105 w 1321"/>
                      <a:gd name="T13" fmla="*/ 301 h 712"/>
                      <a:gd name="T14" fmla="*/ 1066 w 1321"/>
                      <a:gd name="T15" fmla="*/ 313 h 712"/>
                      <a:gd name="T16" fmla="*/ 1023 w 1321"/>
                      <a:gd name="T17" fmla="*/ 324 h 712"/>
                      <a:gd name="T18" fmla="*/ 973 w 1321"/>
                      <a:gd name="T19" fmla="*/ 332 h 712"/>
                      <a:gd name="T20" fmla="*/ 919 w 1321"/>
                      <a:gd name="T21" fmla="*/ 340 h 712"/>
                      <a:gd name="T22" fmla="*/ 862 w 1321"/>
                      <a:gd name="T23" fmla="*/ 345 h 712"/>
                      <a:gd name="T24" fmla="*/ 799 w 1321"/>
                      <a:gd name="T25" fmla="*/ 351 h 712"/>
                      <a:gd name="T26" fmla="*/ 735 w 1321"/>
                      <a:gd name="T27" fmla="*/ 354 h 712"/>
                      <a:gd name="T28" fmla="*/ 709 w 1321"/>
                      <a:gd name="T29" fmla="*/ 355 h 712"/>
                      <a:gd name="T30" fmla="*/ 425 w 1321"/>
                      <a:gd name="T31" fmla="*/ 355 h 712"/>
                      <a:gd name="T32" fmla="*/ 421 w 1321"/>
                      <a:gd name="T33" fmla="*/ 355 h 712"/>
                      <a:gd name="T34" fmla="*/ 365 w 1321"/>
                      <a:gd name="T35" fmla="*/ 353 h 712"/>
                      <a:gd name="T36" fmla="*/ 311 w 1321"/>
                      <a:gd name="T37" fmla="*/ 351 h 712"/>
                      <a:gd name="T38" fmla="*/ 260 w 1321"/>
                      <a:gd name="T39" fmla="*/ 347 h 712"/>
                      <a:gd name="T40" fmla="*/ 211 w 1321"/>
                      <a:gd name="T41" fmla="*/ 344 h 712"/>
                      <a:gd name="T42" fmla="*/ 167 w 1321"/>
                      <a:gd name="T43" fmla="*/ 337 h 712"/>
                      <a:gd name="T44" fmla="*/ 126 w 1321"/>
                      <a:gd name="T45" fmla="*/ 329 h 712"/>
                      <a:gd name="T46" fmla="*/ 90 w 1321"/>
                      <a:gd name="T47" fmla="*/ 323 h 712"/>
                      <a:gd name="T48" fmla="*/ 61 w 1321"/>
                      <a:gd name="T49" fmla="*/ 314 h 712"/>
                      <a:gd name="T50" fmla="*/ 33 w 1321"/>
                      <a:gd name="T51" fmla="*/ 303 h 712"/>
                      <a:gd name="T52" fmla="*/ 18 w 1321"/>
                      <a:gd name="T53" fmla="*/ 290 h 712"/>
                      <a:gd name="T54" fmla="*/ 6 w 1321"/>
                      <a:gd name="T55" fmla="*/ 276 h 712"/>
                      <a:gd name="T56" fmla="*/ 0 w 1321"/>
                      <a:gd name="T57" fmla="*/ 261 h 712"/>
                      <a:gd name="T58" fmla="*/ 0 w 1321"/>
                      <a:gd name="T59" fmla="*/ 259 h 712"/>
                      <a:gd name="T60" fmla="*/ 4 w 1321"/>
                      <a:gd name="T61" fmla="*/ 242 h 712"/>
                      <a:gd name="T62" fmla="*/ 16 w 1321"/>
                      <a:gd name="T63" fmla="*/ 222 h 712"/>
                      <a:gd name="T64" fmla="*/ 45 w 1321"/>
                      <a:gd name="T65" fmla="*/ 184 h 712"/>
                      <a:gd name="T66" fmla="*/ 82 w 1321"/>
                      <a:gd name="T67" fmla="*/ 149 h 712"/>
                      <a:gd name="T68" fmla="*/ 130 w 1321"/>
                      <a:gd name="T69" fmla="*/ 118 h 712"/>
                      <a:gd name="T70" fmla="*/ 181 w 1321"/>
                      <a:gd name="T71" fmla="*/ 88 h 712"/>
                      <a:gd name="T72" fmla="*/ 240 w 1321"/>
                      <a:gd name="T73" fmla="*/ 61 h 712"/>
                      <a:gd name="T74" fmla="*/ 305 w 1321"/>
                      <a:gd name="T75" fmla="*/ 41 h 712"/>
                      <a:gd name="T76" fmla="*/ 370 w 1321"/>
                      <a:gd name="T77" fmla="*/ 23 h 712"/>
                      <a:gd name="T78" fmla="*/ 443 w 1321"/>
                      <a:gd name="T79" fmla="*/ 11 h 712"/>
                      <a:gd name="T80" fmla="*/ 518 w 1321"/>
                      <a:gd name="T81" fmla="*/ 4 h 712"/>
                      <a:gd name="T82" fmla="*/ 595 w 1321"/>
                      <a:gd name="T83" fmla="*/ 0 h 712"/>
                      <a:gd name="T84" fmla="*/ 595 w 1321"/>
                      <a:gd name="T85" fmla="*/ 0 h 712"/>
                      <a:gd name="T86" fmla="*/ 677 w 1321"/>
                      <a:gd name="T87" fmla="*/ 4 h 712"/>
                      <a:gd name="T88" fmla="*/ 755 w 1321"/>
                      <a:gd name="T89" fmla="*/ 11 h 712"/>
                      <a:gd name="T90" fmla="*/ 831 w 1321"/>
                      <a:gd name="T91" fmla="*/ 26 h 712"/>
                      <a:gd name="T92" fmla="*/ 901 w 1321"/>
                      <a:gd name="T93" fmla="*/ 45 h 712"/>
                      <a:gd name="T94" fmla="*/ 965 w 1321"/>
                      <a:gd name="T95" fmla="*/ 69 h 712"/>
                      <a:gd name="T96" fmla="*/ 1024 w 1321"/>
                      <a:gd name="T97" fmla="*/ 97 h 712"/>
                      <a:gd name="T98" fmla="*/ 1077 w 1321"/>
                      <a:gd name="T99" fmla="*/ 127 h 712"/>
                      <a:gd name="T100" fmla="*/ 1122 w 1321"/>
                      <a:gd name="T101" fmla="*/ 162 h 712"/>
                      <a:gd name="T102" fmla="*/ 1160 w 1321"/>
                      <a:gd name="T103" fmla="*/ 199 h 712"/>
                      <a:gd name="T104" fmla="*/ 1160 w 1321"/>
                      <a:gd name="T105" fmla="*/ 199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1321"/>
                      <a:gd name="T160" fmla="*/ 0 h 712"/>
                      <a:gd name="T161" fmla="*/ 1321 w 1321"/>
                      <a:gd name="T162" fmla="*/ 712 h 712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  <a:ln w="0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sp>
              <p:nvSpPr>
                <p:cNvPr id="48" name="Text Box 26"/>
                <p:cNvSpPr txBox="1">
                  <a:spLocks noChangeArrowheads="1"/>
                </p:cNvSpPr>
                <p:nvPr/>
              </p:nvSpPr>
              <p:spPr bwMode="gray">
                <a:xfrm>
                  <a:off x="4007" y="2028"/>
                  <a:ext cx="283" cy="3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4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14" name="Group 27"/>
              <p:cNvGrpSpPr>
                <a:grpSpLocks/>
              </p:cNvGrpSpPr>
              <p:nvPr/>
            </p:nvGrpSpPr>
            <p:grpSpPr bwMode="auto">
              <a:xfrm>
                <a:off x="5881585" y="4576167"/>
                <a:ext cx="587375" cy="574675"/>
                <a:chOff x="3552" y="3339"/>
                <a:chExt cx="412" cy="392"/>
              </a:xfrm>
            </p:grpSpPr>
            <p:grpSp>
              <p:nvGrpSpPr>
                <p:cNvPr id="43" name="Group 28"/>
                <p:cNvGrpSpPr>
                  <a:grpSpLocks/>
                </p:cNvGrpSpPr>
                <p:nvPr/>
              </p:nvGrpSpPr>
              <p:grpSpPr bwMode="auto">
                <a:xfrm>
                  <a:off x="3552" y="3339"/>
                  <a:ext cx="412" cy="392"/>
                  <a:chOff x="2016" y="1920"/>
                  <a:chExt cx="1680" cy="1680"/>
                </a:xfrm>
              </p:grpSpPr>
              <p:sp>
                <p:nvSpPr>
                  <p:cNvPr id="45" name="Oval 29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2"/>
                      </a:gs>
                      <a:gs pos="100000">
                        <a:schemeClr val="bg2">
                          <a:gamma/>
                          <a:shade val="45490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46" name="Freeform 30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160 w 1321"/>
                      <a:gd name="T1" fmla="*/ 199 h 712"/>
                      <a:gd name="T2" fmla="*/ 1174 w 1321"/>
                      <a:gd name="T3" fmla="*/ 221 h 712"/>
                      <a:gd name="T4" fmla="*/ 1177 w 1321"/>
                      <a:gd name="T5" fmla="*/ 240 h 712"/>
                      <a:gd name="T6" fmla="*/ 1172 w 1321"/>
                      <a:gd name="T7" fmla="*/ 257 h 712"/>
                      <a:gd name="T8" fmla="*/ 1157 w 1321"/>
                      <a:gd name="T9" fmla="*/ 273 h 712"/>
                      <a:gd name="T10" fmla="*/ 1134 w 1321"/>
                      <a:gd name="T11" fmla="*/ 289 h 712"/>
                      <a:gd name="T12" fmla="*/ 1105 w 1321"/>
                      <a:gd name="T13" fmla="*/ 301 h 712"/>
                      <a:gd name="T14" fmla="*/ 1066 w 1321"/>
                      <a:gd name="T15" fmla="*/ 313 h 712"/>
                      <a:gd name="T16" fmla="*/ 1023 w 1321"/>
                      <a:gd name="T17" fmla="*/ 324 h 712"/>
                      <a:gd name="T18" fmla="*/ 973 w 1321"/>
                      <a:gd name="T19" fmla="*/ 332 h 712"/>
                      <a:gd name="T20" fmla="*/ 919 w 1321"/>
                      <a:gd name="T21" fmla="*/ 340 h 712"/>
                      <a:gd name="T22" fmla="*/ 862 w 1321"/>
                      <a:gd name="T23" fmla="*/ 345 h 712"/>
                      <a:gd name="T24" fmla="*/ 799 w 1321"/>
                      <a:gd name="T25" fmla="*/ 351 h 712"/>
                      <a:gd name="T26" fmla="*/ 735 w 1321"/>
                      <a:gd name="T27" fmla="*/ 354 h 712"/>
                      <a:gd name="T28" fmla="*/ 709 w 1321"/>
                      <a:gd name="T29" fmla="*/ 355 h 712"/>
                      <a:gd name="T30" fmla="*/ 425 w 1321"/>
                      <a:gd name="T31" fmla="*/ 355 h 712"/>
                      <a:gd name="T32" fmla="*/ 421 w 1321"/>
                      <a:gd name="T33" fmla="*/ 355 h 712"/>
                      <a:gd name="T34" fmla="*/ 365 w 1321"/>
                      <a:gd name="T35" fmla="*/ 353 h 712"/>
                      <a:gd name="T36" fmla="*/ 311 w 1321"/>
                      <a:gd name="T37" fmla="*/ 351 h 712"/>
                      <a:gd name="T38" fmla="*/ 260 w 1321"/>
                      <a:gd name="T39" fmla="*/ 347 h 712"/>
                      <a:gd name="T40" fmla="*/ 211 w 1321"/>
                      <a:gd name="T41" fmla="*/ 344 h 712"/>
                      <a:gd name="T42" fmla="*/ 167 w 1321"/>
                      <a:gd name="T43" fmla="*/ 337 h 712"/>
                      <a:gd name="T44" fmla="*/ 126 w 1321"/>
                      <a:gd name="T45" fmla="*/ 329 h 712"/>
                      <a:gd name="T46" fmla="*/ 90 w 1321"/>
                      <a:gd name="T47" fmla="*/ 323 h 712"/>
                      <a:gd name="T48" fmla="*/ 61 w 1321"/>
                      <a:gd name="T49" fmla="*/ 314 h 712"/>
                      <a:gd name="T50" fmla="*/ 33 w 1321"/>
                      <a:gd name="T51" fmla="*/ 303 h 712"/>
                      <a:gd name="T52" fmla="*/ 18 w 1321"/>
                      <a:gd name="T53" fmla="*/ 290 h 712"/>
                      <a:gd name="T54" fmla="*/ 6 w 1321"/>
                      <a:gd name="T55" fmla="*/ 276 h 712"/>
                      <a:gd name="T56" fmla="*/ 0 w 1321"/>
                      <a:gd name="T57" fmla="*/ 261 h 712"/>
                      <a:gd name="T58" fmla="*/ 0 w 1321"/>
                      <a:gd name="T59" fmla="*/ 259 h 712"/>
                      <a:gd name="T60" fmla="*/ 4 w 1321"/>
                      <a:gd name="T61" fmla="*/ 242 h 712"/>
                      <a:gd name="T62" fmla="*/ 16 w 1321"/>
                      <a:gd name="T63" fmla="*/ 222 h 712"/>
                      <a:gd name="T64" fmla="*/ 45 w 1321"/>
                      <a:gd name="T65" fmla="*/ 184 h 712"/>
                      <a:gd name="T66" fmla="*/ 82 w 1321"/>
                      <a:gd name="T67" fmla="*/ 149 h 712"/>
                      <a:gd name="T68" fmla="*/ 130 w 1321"/>
                      <a:gd name="T69" fmla="*/ 118 h 712"/>
                      <a:gd name="T70" fmla="*/ 181 w 1321"/>
                      <a:gd name="T71" fmla="*/ 88 h 712"/>
                      <a:gd name="T72" fmla="*/ 240 w 1321"/>
                      <a:gd name="T73" fmla="*/ 61 h 712"/>
                      <a:gd name="T74" fmla="*/ 305 w 1321"/>
                      <a:gd name="T75" fmla="*/ 41 h 712"/>
                      <a:gd name="T76" fmla="*/ 370 w 1321"/>
                      <a:gd name="T77" fmla="*/ 23 h 712"/>
                      <a:gd name="T78" fmla="*/ 443 w 1321"/>
                      <a:gd name="T79" fmla="*/ 11 h 712"/>
                      <a:gd name="T80" fmla="*/ 518 w 1321"/>
                      <a:gd name="T81" fmla="*/ 4 h 712"/>
                      <a:gd name="T82" fmla="*/ 595 w 1321"/>
                      <a:gd name="T83" fmla="*/ 0 h 712"/>
                      <a:gd name="T84" fmla="*/ 595 w 1321"/>
                      <a:gd name="T85" fmla="*/ 0 h 712"/>
                      <a:gd name="T86" fmla="*/ 677 w 1321"/>
                      <a:gd name="T87" fmla="*/ 4 h 712"/>
                      <a:gd name="T88" fmla="*/ 755 w 1321"/>
                      <a:gd name="T89" fmla="*/ 11 h 712"/>
                      <a:gd name="T90" fmla="*/ 831 w 1321"/>
                      <a:gd name="T91" fmla="*/ 26 h 712"/>
                      <a:gd name="T92" fmla="*/ 901 w 1321"/>
                      <a:gd name="T93" fmla="*/ 45 h 712"/>
                      <a:gd name="T94" fmla="*/ 965 w 1321"/>
                      <a:gd name="T95" fmla="*/ 69 h 712"/>
                      <a:gd name="T96" fmla="*/ 1024 w 1321"/>
                      <a:gd name="T97" fmla="*/ 97 h 712"/>
                      <a:gd name="T98" fmla="*/ 1077 w 1321"/>
                      <a:gd name="T99" fmla="*/ 127 h 712"/>
                      <a:gd name="T100" fmla="*/ 1122 w 1321"/>
                      <a:gd name="T101" fmla="*/ 162 h 712"/>
                      <a:gd name="T102" fmla="*/ 1160 w 1321"/>
                      <a:gd name="T103" fmla="*/ 199 h 712"/>
                      <a:gd name="T104" fmla="*/ 1160 w 1321"/>
                      <a:gd name="T105" fmla="*/ 199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1321"/>
                      <a:gd name="T160" fmla="*/ 0 h 712"/>
                      <a:gd name="T161" fmla="*/ 1321 w 1321"/>
                      <a:gd name="T162" fmla="*/ 712 h 712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  <a:ln w="0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sp>
              <p:nvSpPr>
                <p:cNvPr id="44" name="Text Box 31"/>
                <p:cNvSpPr txBox="1">
                  <a:spLocks noChangeArrowheads="1"/>
                </p:cNvSpPr>
                <p:nvPr/>
              </p:nvSpPr>
              <p:spPr bwMode="gray">
                <a:xfrm>
                  <a:off x="3627" y="3360"/>
                  <a:ext cx="306" cy="3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4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  <a:ea typeface="宋体" pitchFamily="2" charset="-122"/>
                    </a:rPr>
                    <a:t>D</a:t>
                  </a:r>
                </a:p>
              </p:txBody>
            </p:sp>
          </p:grpSp>
          <p:grpSp>
            <p:nvGrpSpPr>
              <p:cNvPr id="15" name="Group 32"/>
              <p:cNvGrpSpPr>
                <a:grpSpLocks/>
              </p:cNvGrpSpPr>
              <p:nvPr/>
            </p:nvGrpSpPr>
            <p:grpSpPr bwMode="auto">
              <a:xfrm>
                <a:off x="2686795" y="2763812"/>
                <a:ext cx="617538" cy="631825"/>
                <a:chOff x="1488" y="1968"/>
                <a:chExt cx="432" cy="432"/>
              </a:xfrm>
            </p:grpSpPr>
            <p:grpSp>
              <p:nvGrpSpPr>
                <p:cNvPr id="39" name="Group 33"/>
                <p:cNvGrpSpPr>
                  <a:grpSpLocks/>
                </p:cNvGrpSpPr>
                <p:nvPr/>
              </p:nvGrpSpPr>
              <p:grpSpPr bwMode="auto">
                <a:xfrm>
                  <a:off x="1488" y="1968"/>
                  <a:ext cx="432" cy="432"/>
                  <a:chOff x="2016" y="1920"/>
                  <a:chExt cx="1680" cy="1680"/>
                </a:xfrm>
              </p:grpSpPr>
              <p:sp>
                <p:nvSpPr>
                  <p:cNvPr id="41" name="Oval 34"/>
                  <p:cNvSpPr>
                    <a:spLocks noChangeArrowheads="1"/>
                  </p:cNvSpPr>
                  <p:nvPr/>
                </p:nvSpPr>
                <p:spPr bwMode="gray">
                  <a:xfrm>
                    <a:off x="2016" y="1920"/>
                    <a:ext cx="1680" cy="1680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5490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42" name="Freeform 35"/>
                  <p:cNvSpPr>
                    <a:spLocks/>
                  </p:cNvSpPr>
                  <p:nvPr/>
                </p:nvSpPr>
                <p:spPr bwMode="gray">
                  <a:xfrm>
                    <a:off x="2208" y="1948"/>
                    <a:ext cx="1296" cy="634"/>
                  </a:xfrm>
                  <a:custGeom>
                    <a:avLst/>
                    <a:gdLst>
                      <a:gd name="T0" fmla="*/ 1160 w 1321"/>
                      <a:gd name="T1" fmla="*/ 199 h 712"/>
                      <a:gd name="T2" fmla="*/ 1174 w 1321"/>
                      <a:gd name="T3" fmla="*/ 221 h 712"/>
                      <a:gd name="T4" fmla="*/ 1177 w 1321"/>
                      <a:gd name="T5" fmla="*/ 240 h 712"/>
                      <a:gd name="T6" fmla="*/ 1172 w 1321"/>
                      <a:gd name="T7" fmla="*/ 257 h 712"/>
                      <a:gd name="T8" fmla="*/ 1157 w 1321"/>
                      <a:gd name="T9" fmla="*/ 273 h 712"/>
                      <a:gd name="T10" fmla="*/ 1134 w 1321"/>
                      <a:gd name="T11" fmla="*/ 289 h 712"/>
                      <a:gd name="T12" fmla="*/ 1105 w 1321"/>
                      <a:gd name="T13" fmla="*/ 301 h 712"/>
                      <a:gd name="T14" fmla="*/ 1066 w 1321"/>
                      <a:gd name="T15" fmla="*/ 313 h 712"/>
                      <a:gd name="T16" fmla="*/ 1023 w 1321"/>
                      <a:gd name="T17" fmla="*/ 324 h 712"/>
                      <a:gd name="T18" fmla="*/ 973 w 1321"/>
                      <a:gd name="T19" fmla="*/ 332 h 712"/>
                      <a:gd name="T20" fmla="*/ 919 w 1321"/>
                      <a:gd name="T21" fmla="*/ 340 h 712"/>
                      <a:gd name="T22" fmla="*/ 862 w 1321"/>
                      <a:gd name="T23" fmla="*/ 345 h 712"/>
                      <a:gd name="T24" fmla="*/ 799 w 1321"/>
                      <a:gd name="T25" fmla="*/ 351 h 712"/>
                      <a:gd name="T26" fmla="*/ 735 w 1321"/>
                      <a:gd name="T27" fmla="*/ 354 h 712"/>
                      <a:gd name="T28" fmla="*/ 709 w 1321"/>
                      <a:gd name="T29" fmla="*/ 355 h 712"/>
                      <a:gd name="T30" fmla="*/ 425 w 1321"/>
                      <a:gd name="T31" fmla="*/ 355 h 712"/>
                      <a:gd name="T32" fmla="*/ 421 w 1321"/>
                      <a:gd name="T33" fmla="*/ 355 h 712"/>
                      <a:gd name="T34" fmla="*/ 365 w 1321"/>
                      <a:gd name="T35" fmla="*/ 353 h 712"/>
                      <a:gd name="T36" fmla="*/ 311 w 1321"/>
                      <a:gd name="T37" fmla="*/ 351 h 712"/>
                      <a:gd name="T38" fmla="*/ 260 w 1321"/>
                      <a:gd name="T39" fmla="*/ 347 h 712"/>
                      <a:gd name="T40" fmla="*/ 211 w 1321"/>
                      <a:gd name="T41" fmla="*/ 344 h 712"/>
                      <a:gd name="T42" fmla="*/ 167 w 1321"/>
                      <a:gd name="T43" fmla="*/ 337 h 712"/>
                      <a:gd name="T44" fmla="*/ 126 w 1321"/>
                      <a:gd name="T45" fmla="*/ 329 h 712"/>
                      <a:gd name="T46" fmla="*/ 90 w 1321"/>
                      <a:gd name="T47" fmla="*/ 323 h 712"/>
                      <a:gd name="T48" fmla="*/ 61 w 1321"/>
                      <a:gd name="T49" fmla="*/ 314 h 712"/>
                      <a:gd name="T50" fmla="*/ 33 w 1321"/>
                      <a:gd name="T51" fmla="*/ 303 h 712"/>
                      <a:gd name="T52" fmla="*/ 18 w 1321"/>
                      <a:gd name="T53" fmla="*/ 290 h 712"/>
                      <a:gd name="T54" fmla="*/ 6 w 1321"/>
                      <a:gd name="T55" fmla="*/ 276 h 712"/>
                      <a:gd name="T56" fmla="*/ 0 w 1321"/>
                      <a:gd name="T57" fmla="*/ 261 h 712"/>
                      <a:gd name="T58" fmla="*/ 0 w 1321"/>
                      <a:gd name="T59" fmla="*/ 259 h 712"/>
                      <a:gd name="T60" fmla="*/ 4 w 1321"/>
                      <a:gd name="T61" fmla="*/ 242 h 712"/>
                      <a:gd name="T62" fmla="*/ 16 w 1321"/>
                      <a:gd name="T63" fmla="*/ 222 h 712"/>
                      <a:gd name="T64" fmla="*/ 45 w 1321"/>
                      <a:gd name="T65" fmla="*/ 184 h 712"/>
                      <a:gd name="T66" fmla="*/ 82 w 1321"/>
                      <a:gd name="T67" fmla="*/ 149 h 712"/>
                      <a:gd name="T68" fmla="*/ 130 w 1321"/>
                      <a:gd name="T69" fmla="*/ 118 h 712"/>
                      <a:gd name="T70" fmla="*/ 181 w 1321"/>
                      <a:gd name="T71" fmla="*/ 88 h 712"/>
                      <a:gd name="T72" fmla="*/ 240 w 1321"/>
                      <a:gd name="T73" fmla="*/ 61 h 712"/>
                      <a:gd name="T74" fmla="*/ 305 w 1321"/>
                      <a:gd name="T75" fmla="*/ 41 h 712"/>
                      <a:gd name="T76" fmla="*/ 370 w 1321"/>
                      <a:gd name="T77" fmla="*/ 23 h 712"/>
                      <a:gd name="T78" fmla="*/ 443 w 1321"/>
                      <a:gd name="T79" fmla="*/ 11 h 712"/>
                      <a:gd name="T80" fmla="*/ 518 w 1321"/>
                      <a:gd name="T81" fmla="*/ 4 h 712"/>
                      <a:gd name="T82" fmla="*/ 595 w 1321"/>
                      <a:gd name="T83" fmla="*/ 0 h 712"/>
                      <a:gd name="T84" fmla="*/ 595 w 1321"/>
                      <a:gd name="T85" fmla="*/ 0 h 712"/>
                      <a:gd name="T86" fmla="*/ 677 w 1321"/>
                      <a:gd name="T87" fmla="*/ 4 h 712"/>
                      <a:gd name="T88" fmla="*/ 755 w 1321"/>
                      <a:gd name="T89" fmla="*/ 11 h 712"/>
                      <a:gd name="T90" fmla="*/ 831 w 1321"/>
                      <a:gd name="T91" fmla="*/ 26 h 712"/>
                      <a:gd name="T92" fmla="*/ 901 w 1321"/>
                      <a:gd name="T93" fmla="*/ 45 h 712"/>
                      <a:gd name="T94" fmla="*/ 965 w 1321"/>
                      <a:gd name="T95" fmla="*/ 69 h 712"/>
                      <a:gd name="T96" fmla="*/ 1024 w 1321"/>
                      <a:gd name="T97" fmla="*/ 97 h 712"/>
                      <a:gd name="T98" fmla="*/ 1077 w 1321"/>
                      <a:gd name="T99" fmla="*/ 127 h 712"/>
                      <a:gd name="T100" fmla="*/ 1122 w 1321"/>
                      <a:gd name="T101" fmla="*/ 162 h 712"/>
                      <a:gd name="T102" fmla="*/ 1160 w 1321"/>
                      <a:gd name="T103" fmla="*/ 199 h 712"/>
                      <a:gd name="T104" fmla="*/ 1160 w 1321"/>
                      <a:gd name="T105" fmla="*/ 199 h 71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1321"/>
                      <a:gd name="T160" fmla="*/ 0 h 712"/>
                      <a:gd name="T161" fmla="*/ 1321 w 1321"/>
                      <a:gd name="T162" fmla="*/ 712 h 712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1321" h="712">
                        <a:moveTo>
                          <a:pt x="1301" y="401"/>
                        </a:moveTo>
                        <a:lnTo>
                          <a:pt x="1317" y="442"/>
                        </a:lnTo>
                        <a:lnTo>
                          <a:pt x="1321" y="481"/>
                        </a:lnTo>
                        <a:lnTo>
                          <a:pt x="1315" y="516"/>
                        </a:lnTo>
                        <a:lnTo>
                          <a:pt x="1298" y="550"/>
                        </a:lnTo>
                        <a:lnTo>
                          <a:pt x="1272" y="579"/>
                        </a:lnTo>
                        <a:lnTo>
                          <a:pt x="1239" y="604"/>
                        </a:lnTo>
                        <a:lnTo>
                          <a:pt x="1196" y="628"/>
                        </a:lnTo>
                        <a:lnTo>
                          <a:pt x="1147" y="649"/>
                        </a:lnTo>
                        <a:lnTo>
                          <a:pt x="1092" y="667"/>
                        </a:lnTo>
                        <a:lnTo>
                          <a:pt x="1031" y="683"/>
                        </a:lnTo>
                        <a:lnTo>
                          <a:pt x="967" y="694"/>
                        </a:lnTo>
                        <a:lnTo>
                          <a:pt x="896" y="704"/>
                        </a:lnTo>
                        <a:lnTo>
                          <a:pt x="824" y="710"/>
                        </a:lnTo>
                        <a:lnTo>
                          <a:pt x="795" y="712"/>
                        </a:lnTo>
                        <a:lnTo>
                          <a:pt x="476" y="712"/>
                        </a:lnTo>
                        <a:lnTo>
                          <a:pt x="472" y="712"/>
                        </a:lnTo>
                        <a:lnTo>
                          <a:pt x="409" y="708"/>
                        </a:lnTo>
                        <a:lnTo>
                          <a:pt x="348" y="704"/>
                        </a:lnTo>
                        <a:lnTo>
                          <a:pt x="290" y="696"/>
                        </a:lnTo>
                        <a:lnTo>
                          <a:pt x="235" y="689"/>
                        </a:lnTo>
                        <a:lnTo>
                          <a:pt x="186" y="677"/>
                        </a:lnTo>
                        <a:lnTo>
                          <a:pt x="141" y="663"/>
                        </a:lnTo>
                        <a:lnTo>
                          <a:pt x="102" y="648"/>
                        </a:lnTo>
                        <a:lnTo>
                          <a:pt x="67" y="630"/>
                        </a:lnTo>
                        <a:lnTo>
                          <a:pt x="39" y="608"/>
                        </a:lnTo>
                        <a:lnTo>
                          <a:pt x="18" y="583"/>
                        </a:lnTo>
                        <a:lnTo>
                          <a:pt x="6" y="554"/>
                        </a:lnTo>
                        <a:lnTo>
                          <a:pt x="0" y="524"/>
                        </a:lnTo>
                        <a:lnTo>
                          <a:pt x="0" y="520"/>
                        </a:lnTo>
                        <a:lnTo>
                          <a:pt x="4" y="487"/>
                        </a:lnTo>
                        <a:lnTo>
                          <a:pt x="16" y="446"/>
                        </a:lnTo>
                        <a:lnTo>
                          <a:pt x="51" y="370"/>
                        </a:lnTo>
                        <a:lnTo>
                          <a:pt x="94" y="299"/>
                        </a:lnTo>
                        <a:lnTo>
                          <a:pt x="147" y="235"/>
                        </a:lnTo>
                        <a:lnTo>
                          <a:pt x="204" y="176"/>
                        </a:lnTo>
                        <a:lnTo>
                          <a:pt x="270" y="125"/>
                        </a:lnTo>
                        <a:lnTo>
                          <a:pt x="341" y="82"/>
                        </a:lnTo>
                        <a:lnTo>
                          <a:pt x="415" y="47"/>
                        </a:lnTo>
                        <a:lnTo>
                          <a:pt x="497" y="21"/>
                        </a:lnTo>
                        <a:lnTo>
                          <a:pt x="581" y="6"/>
                        </a:lnTo>
                        <a:lnTo>
                          <a:pt x="667" y="0"/>
                        </a:lnTo>
                        <a:lnTo>
                          <a:pt x="759" y="6"/>
                        </a:lnTo>
                        <a:lnTo>
                          <a:pt x="847" y="23"/>
                        </a:lnTo>
                        <a:lnTo>
                          <a:pt x="932" y="53"/>
                        </a:lnTo>
                        <a:lnTo>
                          <a:pt x="1010" y="90"/>
                        </a:lnTo>
                        <a:lnTo>
                          <a:pt x="1082" y="137"/>
                        </a:lnTo>
                        <a:lnTo>
                          <a:pt x="1149" y="194"/>
                        </a:lnTo>
                        <a:lnTo>
                          <a:pt x="1208" y="256"/>
                        </a:lnTo>
                        <a:lnTo>
                          <a:pt x="1258" y="325"/>
                        </a:lnTo>
                        <a:lnTo>
                          <a:pt x="1301" y="401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0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</p:grpSp>
            <p:sp>
              <p:nvSpPr>
                <p:cNvPr id="40" name="Text Box 36"/>
                <p:cNvSpPr txBox="1">
                  <a:spLocks noChangeArrowheads="1"/>
                </p:cNvSpPr>
                <p:nvPr/>
              </p:nvSpPr>
              <p:spPr bwMode="gray">
                <a:xfrm>
                  <a:off x="1566" y="2016"/>
                  <a:ext cx="294" cy="31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altLang="zh-CN" sz="24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Verdana" pitchFamily="34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sp>
            <p:nvSpPr>
              <p:cNvPr id="16" name="Oval 37"/>
              <p:cNvSpPr>
                <a:spLocks noChangeArrowheads="1"/>
              </p:cNvSpPr>
              <p:nvPr/>
            </p:nvSpPr>
            <p:spPr bwMode="gray">
              <a:xfrm rot="18227093">
                <a:off x="5814910" y="4433292"/>
                <a:ext cx="119063" cy="125413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Oval 38"/>
              <p:cNvSpPr>
                <a:spLocks noChangeArrowheads="1"/>
              </p:cNvSpPr>
              <p:nvPr/>
            </p:nvSpPr>
            <p:spPr bwMode="gray">
              <a:xfrm rot="18227093">
                <a:off x="5676798" y="4293592"/>
                <a:ext cx="120650" cy="123825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8" name="Group 39"/>
              <p:cNvGrpSpPr>
                <a:grpSpLocks/>
              </p:cNvGrpSpPr>
              <p:nvPr/>
            </p:nvGrpSpPr>
            <p:grpSpPr bwMode="auto">
              <a:xfrm>
                <a:off x="3372595" y="3184500"/>
                <a:ext cx="330200" cy="190500"/>
                <a:chOff x="2016" y="2304"/>
                <a:chExt cx="231" cy="130"/>
              </a:xfrm>
            </p:grpSpPr>
            <p:sp>
              <p:nvSpPr>
                <p:cNvPr id="37" name="Oval 40"/>
                <p:cNvSpPr>
                  <a:spLocks noChangeArrowheads="1"/>
                </p:cNvSpPr>
                <p:nvPr/>
              </p:nvSpPr>
              <p:spPr bwMode="gray">
                <a:xfrm rot="18227093">
                  <a:off x="2016" y="2303"/>
                  <a:ext cx="81" cy="9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5764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8" name="Oval 41"/>
                <p:cNvSpPr>
                  <a:spLocks noChangeArrowheads="1"/>
                </p:cNvSpPr>
                <p:nvPr/>
              </p:nvSpPr>
              <p:spPr bwMode="gray">
                <a:xfrm rot="18227093">
                  <a:off x="2163" y="2356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19" name="Group 42"/>
              <p:cNvGrpSpPr>
                <a:grpSpLocks/>
              </p:cNvGrpSpPr>
              <p:nvPr/>
            </p:nvGrpSpPr>
            <p:grpSpPr bwMode="auto">
              <a:xfrm>
                <a:off x="4463654" y="2498056"/>
                <a:ext cx="123825" cy="381000"/>
                <a:chOff x="2832" y="1612"/>
                <a:chExt cx="87" cy="260"/>
              </a:xfrm>
            </p:grpSpPr>
            <p:sp>
              <p:nvSpPr>
                <p:cNvPr id="35" name="Oval 43"/>
                <p:cNvSpPr>
                  <a:spLocks noChangeArrowheads="1"/>
                </p:cNvSpPr>
                <p:nvPr/>
              </p:nvSpPr>
              <p:spPr bwMode="gray">
                <a:xfrm rot="18227093">
                  <a:off x="2832" y="1612"/>
                  <a:ext cx="81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6" name="Oval 44"/>
                <p:cNvSpPr>
                  <a:spLocks noChangeArrowheads="1"/>
                </p:cNvSpPr>
                <p:nvPr/>
              </p:nvSpPr>
              <p:spPr bwMode="gray">
                <a:xfrm rot="18227093">
                  <a:off x="2830" y="1787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20" name="Oval 45"/>
              <p:cNvSpPr>
                <a:spLocks noChangeArrowheads="1"/>
              </p:cNvSpPr>
              <p:nvPr/>
            </p:nvSpPr>
            <p:spPr bwMode="gray">
              <a:xfrm rot="18227093">
                <a:off x="5497214" y="3084512"/>
                <a:ext cx="120650" cy="12541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75686"/>
                      <a:invGamma/>
                    </a:schemeClr>
                  </a:gs>
                  <a:gs pos="100000">
                    <a:schemeClr val="hlink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" name="Oval 46"/>
              <p:cNvSpPr>
                <a:spLocks noChangeArrowheads="1"/>
              </p:cNvSpPr>
              <p:nvPr/>
            </p:nvSpPr>
            <p:spPr bwMode="gray">
              <a:xfrm rot="18227093">
                <a:off x="5274964" y="3189287"/>
                <a:ext cx="119063" cy="12382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75686"/>
                      <a:invGamma/>
                    </a:schemeClr>
                  </a:gs>
                  <a:gs pos="100000">
                    <a:schemeClr val="hlink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Text Box 47"/>
              <p:cNvSpPr txBox="1">
                <a:spLocks noChangeArrowheads="1"/>
              </p:cNvSpPr>
              <p:nvPr/>
            </p:nvSpPr>
            <p:spPr bwMode="auto">
              <a:xfrm>
                <a:off x="1475656" y="2854895"/>
                <a:ext cx="1211139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b="1" dirty="0" smtClean="0">
                    <a:latin typeface="华文新魏" pitchFamily="2" charset="-122"/>
                    <a:ea typeface="华文新魏" pitchFamily="2" charset="-122"/>
                  </a:rPr>
                  <a:t>点阵</a:t>
                </a:r>
                <a:r>
                  <a:rPr lang="en-US" altLang="zh-CN" b="1" dirty="0" smtClean="0">
                    <a:latin typeface="华文新魏" pitchFamily="2" charset="-122"/>
                    <a:ea typeface="华文新魏" pitchFamily="2" charset="-122"/>
                  </a:rPr>
                  <a:t>LCD</a:t>
                </a:r>
                <a:r>
                  <a:rPr lang="zh-CN" altLang="en-US" b="1" dirty="0" smtClean="0">
                    <a:latin typeface="华文新魏" pitchFamily="2" charset="-122"/>
                    <a:ea typeface="华文新魏" pitchFamily="2" charset="-122"/>
                  </a:rPr>
                  <a:t>液晶模块</a:t>
                </a:r>
                <a:endParaRPr lang="en-US" altLang="zh-CN" b="1" dirty="0" smtClean="0">
                  <a:latin typeface="华文新魏" pitchFamily="2" charset="-122"/>
                  <a:ea typeface="华文新魏" pitchFamily="2" charset="-122"/>
                </a:endParaRPr>
              </a:p>
              <a:p>
                <a:pPr eaLnBrk="0" hangingPunct="0"/>
                <a:endParaRPr lang="en-US" altLang="zh-CN" b="1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3" name="Text Box 48"/>
              <p:cNvSpPr txBox="1">
                <a:spLocks noChangeArrowheads="1"/>
              </p:cNvSpPr>
              <p:nvPr/>
            </p:nvSpPr>
            <p:spPr bwMode="auto">
              <a:xfrm>
                <a:off x="3114279" y="1340768"/>
                <a:ext cx="297180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b="1" dirty="0" smtClean="0">
                    <a:latin typeface="华文新魏" pitchFamily="2" charset="-122"/>
                    <a:ea typeface="华文新魏" pitchFamily="2" charset="-122"/>
                  </a:rPr>
                  <a:t>按键输入模块</a:t>
                </a:r>
                <a:endParaRPr lang="en-US" altLang="zh-CN" b="1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4" name="Text Box 49"/>
              <p:cNvSpPr txBox="1">
                <a:spLocks noChangeArrowheads="1"/>
              </p:cNvSpPr>
              <p:nvPr/>
            </p:nvSpPr>
            <p:spPr bwMode="auto">
              <a:xfrm>
                <a:off x="6368752" y="2782887"/>
                <a:ext cx="187565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b="1" dirty="0" smtClean="0">
                    <a:latin typeface="华文新魏" pitchFamily="2" charset="-122"/>
                    <a:ea typeface="华文新魏" pitchFamily="2" charset="-122"/>
                  </a:rPr>
                  <a:t>齿轮电位计模块</a:t>
                </a:r>
                <a:endParaRPr lang="en-US" altLang="zh-CN" b="1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5" name="Text Box 50"/>
              <p:cNvSpPr txBox="1">
                <a:spLocks noChangeArrowheads="1"/>
              </p:cNvSpPr>
              <p:nvPr/>
            </p:nvSpPr>
            <p:spPr bwMode="auto">
              <a:xfrm>
                <a:off x="3635896" y="6165304"/>
                <a:ext cx="169785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r" eaLnBrk="0" hangingPunct="0"/>
                <a:r>
                  <a:rPr lang="zh-CN" altLang="en-US" b="1" dirty="0" smtClean="0">
                    <a:latin typeface="华文新魏" pitchFamily="2" charset="-122"/>
                    <a:ea typeface="华文新魏" pitchFamily="2" charset="-122"/>
                  </a:rPr>
                  <a:t>加速度计模块</a:t>
                </a:r>
                <a:endParaRPr lang="en-US" altLang="zh-CN" b="1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6" name="Text Box 51"/>
              <p:cNvSpPr txBox="1">
                <a:spLocks noChangeArrowheads="1"/>
              </p:cNvSpPr>
              <p:nvPr/>
            </p:nvSpPr>
            <p:spPr bwMode="auto">
              <a:xfrm>
                <a:off x="6497536" y="4787304"/>
                <a:ext cx="109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endParaRPr lang="en-US" altLang="zh-CN" b="1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  <p:grpSp>
            <p:nvGrpSpPr>
              <p:cNvPr id="27" name="Group 10"/>
              <p:cNvGrpSpPr>
                <a:grpSpLocks/>
              </p:cNvGrpSpPr>
              <p:nvPr/>
            </p:nvGrpSpPr>
            <p:grpSpPr bwMode="auto">
              <a:xfrm flipV="1">
                <a:off x="4350594" y="5485074"/>
                <a:ext cx="617538" cy="640974"/>
                <a:chOff x="2016" y="1920"/>
                <a:chExt cx="1680" cy="1680"/>
              </a:xfrm>
            </p:grpSpPr>
            <p:sp>
              <p:nvSpPr>
                <p:cNvPr id="33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4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160 w 1321"/>
                    <a:gd name="T1" fmla="*/ 199 h 712"/>
                    <a:gd name="T2" fmla="*/ 1174 w 1321"/>
                    <a:gd name="T3" fmla="*/ 221 h 712"/>
                    <a:gd name="T4" fmla="*/ 1177 w 1321"/>
                    <a:gd name="T5" fmla="*/ 240 h 712"/>
                    <a:gd name="T6" fmla="*/ 1172 w 1321"/>
                    <a:gd name="T7" fmla="*/ 257 h 712"/>
                    <a:gd name="T8" fmla="*/ 1157 w 1321"/>
                    <a:gd name="T9" fmla="*/ 273 h 712"/>
                    <a:gd name="T10" fmla="*/ 1134 w 1321"/>
                    <a:gd name="T11" fmla="*/ 289 h 712"/>
                    <a:gd name="T12" fmla="*/ 1105 w 1321"/>
                    <a:gd name="T13" fmla="*/ 301 h 712"/>
                    <a:gd name="T14" fmla="*/ 1066 w 1321"/>
                    <a:gd name="T15" fmla="*/ 313 h 712"/>
                    <a:gd name="T16" fmla="*/ 1023 w 1321"/>
                    <a:gd name="T17" fmla="*/ 324 h 712"/>
                    <a:gd name="T18" fmla="*/ 973 w 1321"/>
                    <a:gd name="T19" fmla="*/ 332 h 712"/>
                    <a:gd name="T20" fmla="*/ 919 w 1321"/>
                    <a:gd name="T21" fmla="*/ 340 h 712"/>
                    <a:gd name="T22" fmla="*/ 862 w 1321"/>
                    <a:gd name="T23" fmla="*/ 345 h 712"/>
                    <a:gd name="T24" fmla="*/ 799 w 1321"/>
                    <a:gd name="T25" fmla="*/ 351 h 712"/>
                    <a:gd name="T26" fmla="*/ 735 w 1321"/>
                    <a:gd name="T27" fmla="*/ 354 h 712"/>
                    <a:gd name="T28" fmla="*/ 709 w 1321"/>
                    <a:gd name="T29" fmla="*/ 355 h 712"/>
                    <a:gd name="T30" fmla="*/ 425 w 1321"/>
                    <a:gd name="T31" fmla="*/ 355 h 712"/>
                    <a:gd name="T32" fmla="*/ 421 w 1321"/>
                    <a:gd name="T33" fmla="*/ 355 h 712"/>
                    <a:gd name="T34" fmla="*/ 365 w 1321"/>
                    <a:gd name="T35" fmla="*/ 353 h 712"/>
                    <a:gd name="T36" fmla="*/ 311 w 1321"/>
                    <a:gd name="T37" fmla="*/ 351 h 712"/>
                    <a:gd name="T38" fmla="*/ 260 w 1321"/>
                    <a:gd name="T39" fmla="*/ 347 h 712"/>
                    <a:gd name="T40" fmla="*/ 211 w 1321"/>
                    <a:gd name="T41" fmla="*/ 344 h 712"/>
                    <a:gd name="T42" fmla="*/ 167 w 1321"/>
                    <a:gd name="T43" fmla="*/ 337 h 712"/>
                    <a:gd name="T44" fmla="*/ 126 w 1321"/>
                    <a:gd name="T45" fmla="*/ 329 h 712"/>
                    <a:gd name="T46" fmla="*/ 90 w 1321"/>
                    <a:gd name="T47" fmla="*/ 323 h 712"/>
                    <a:gd name="T48" fmla="*/ 61 w 1321"/>
                    <a:gd name="T49" fmla="*/ 314 h 712"/>
                    <a:gd name="T50" fmla="*/ 33 w 1321"/>
                    <a:gd name="T51" fmla="*/ 303 h 712"/>
                    <a:gd name="T52" fmla="*/ 18 w 1321"/>
                    <a:gd name="T53" fmla="*/ 290 h 712"/>
                    <a:gd name="T54" fmla="*/ 6 w 1321"/>
                    <a:gd name="T55" fmla="*/ 276 h 712"/>
                    <a:gd name="T56" fmla="*/ 0 w 1321"/>
                    <a:gd name="T57" fmla="*/ 261 h 712"/>
                    <a:gd name="T58" fmla="*/ 0 w 1321"/>
                    <a:gd name="T59" fmla="*/ 259 h 712"/>
                    <a:gd name="T60" fmla="*/ 4 w 1321"/>
                    <a:gd name="T61" fmla="*/ 242 h 712"/>
                    <a:gd name="T62" fmla="*/ 16 w 1321"/>
                    <a:gd name="T63" fmla="*/ 222 h 712"/>
                    <a:gd name="T64" fmla="*/ 45 w 1321"/>
                    <a:gd name="T65" fmla="*/ 184 h 712"/>
                    <a:gd name="T66" fmla="*/ 82 w 1321"/>
                    <a:gd name="T67" fmla="*/ 149 h 712"/>
                    <a:gd name="T68" fmla="*/ 130 w 1321"/>
                    <a:gd name="T69" fmla="*/ 118 h 712"/>
                    <a:gd name="T70" fmla="*/ 181 w 1321"/>
                    <a:gd name="T71" fmla="*/ 88 h 712"/>
                    <a:gd name="T72" fmla="*/ 240 w 1321"/>
                    <a:gd name="T73" fmla="*/ 61 h 712"/>
                    <a:gd name="T74" fmla="*/ 305 w 1321"/>
                    <a:gd name="T75" fmla="*/ 41 h 712"/>
                    <a:gd name="T76" fmla="*/ 370 w 1321"/>
                    <a:gd name="T77" fmla="*/ 23 h 712"/>
                    <a:gd name="T78" fmla="*/ 443 w 1321"/>
                    <a:gd name="T79" fmla="*/ 11 h 712"/>
                    <a:gd name="T80" fmla="*/ 518 w 1321"/>
                    <a:gd name="T81" fmla="*/ 4 h 712"/>
                    <a:gd name="T82" fmla="*/ 595 w 1321"/>
                    <a:gd name="T83" fmla="*/ 0 h 712"/>
                    <a:gd name="T84" fmla="*/ 595 w 1321"/>
                    <a:gd name="T85" fmla="*/ 0 h 712"/>
                    <a:gd name="T86" fmla="*/ 677 w 1321"/>
                    <a:gd name="T87" fmla="*/ 4 h 712"/>
                    <a:gd name="T88" fmla="*/ 755 w 1321"/>
                    <a:gd name="T89" fmla="*/ 11 h 712"/>
                    <a:gd name="T90" fmla="*/ 831 w 1321"/>
                    <a:gd name="T91" fmla="*/ 26 h 712"/>
                    <a:gd name="T92" fmla="*/ 901 w 1321"/>
                    <a:gd name="T93" fmla="*/ 45 h 712"/>
                    <a:gd name="T94" fmla="*/ 965 w 1321"/>
                    <a:gd name="T95" fmla="*/ 69 h 712"/>
                    <a:gd name="T96" fmla="*/ 1024 w 1321"/>
                    <a:gd name="T97" fmla="*/ 97 h 712"/>
                    <a:gd name="T98" fmla="*/ 1077 w 1321"/>
                    <a:gd name="T99" fmla="*/ 127 h 712"/>
                    <a:gd name="T100" fmla="*/ 1122 w 1321"/>
                    <a:gd name="T101" fmla="*/ 162 h 712"/>
                    <a:gd name="T102" fmla="*/ 1160 w 1321"/>
                    <a:gd name="T103" fmla="*/ 199 h 712"/>
                    <a:gd name="T104" fmla="*/ 1160 w 1321"/>
                    <a:gd name="T105" fmla="*/ 199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dirty="0">
                    <a:ea typeface="宋体" charset="-122"/>
                  </a:endParaRPr>
                </a:p>
              </p:txBody>
            </p:sp>
          </p:grp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 flipV="1">
                <a:off x="4625231" y="4941168"/>
                <a:ext cx="123825" cy="401654"/>
                <a:chOff x="2832" y="1612"/>
                <a:chExt cx="87" cy="260"/>
              </a:xfrm>
            </p:grpSpPr>
            <p:sp>
              <p:nvSpPr>
                <p:cNvPr id="31" name="Oval 43"/>
                <p:cNvSpPr>
                  <a:spLocks noChangeArrowheads="1"/>
                </p:cNvSpPr>
                <p:nvPr/>
              </p:nvSpPr>
              <p:spPr bwMode="gray">
                <a:xfrm rot="18227093">
                  <a:off x="2832" y="1612"/>
                  <a:ext cx="81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2" name="Oval 44"/>
                <p:cNvSpPr>
                  <a:spLocks noChangeArrowheads="1"/>
                </p:cNvSpPr>
                <p:nvPr/>
              </p:nvSpPr>
              <p:spPr bwMode="gray">
                <a:xfrm rot="18227093">
                  <a:off x="2830" y="1787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465372" y="5589240"/>
                <a:ext cx="39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E</a:t>
                </a:r>
                <a:endParaRPr lang="zh-CN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Text Box 48"/>
              <p:cNvSpPr txBox="1">
                <a:spLocks noChangeArrowheads="1"/>
              </p:cNvSpPr>
              <p:nvPr/>
            </p:nvSpPr>
            <p:spPr bwMode="auto">
              <a:xfrm>
                <a:off x="3203848" y="6237312"/>
                <a:ext cx="297180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en-US" altLang="zh-CN" b="1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6516216" y="4869160"/>
              <a:ext cx="21082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b="1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Mini-USB</a:t>
              </a:r>
              <a:r>
                <a:rPr lang="zh-CN" altLang="zh-CN" b="1" dirty="0" smtClean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接口模块</a:t>
              </a:r>
              <a:endParaRPr lang="en-US" altLang="zh-CN" b="1" dirty="0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3482" y="5013176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华文新魏" pitchFamily="2" charset="-122"/>
                  <a:ea typeface="华文新魏" pitchFamily="2" charset="-122"/>
                </a:rPr>
                <a:t>LED</a:t>
              </a:r>
              <a:r>
                <a:rPr lang="zh-CN" altLang="en-US" b="1" dirty="0" smtClean="0">
                  <a:latin typeface="华文新魏" pitchFamily="2" charset="-122"/>
                  <a:ea typeface="华文新魏" pitchFamily="2" charset="-122"/>
                </a:rPr>
                <a:t>指示模块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实验内容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8352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 smtClean="0"/>
              <a:t>本章实验包括以下两个小实验：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）飞船避障游戏实验</a:t>
            </a:r>
            <a:r>
              <a:rPr lang="zh-CN" altLang="en-US" dirty="0" smtClean="0"/>
              <a:t>：点</a:t>
            </a:r>
            <a:r>
              <a:rPr lang="zh-CN" altLang="zh-CN" dirty="0" smtClean="0"/>
              <a:t>阵</a:t>
            </a:r>
            <a:r>
              <a:rPr lang="en-US" altLang="zh-CN" dirty="0" smtClean="0"/>
              <a:t>LCD</a:t>
            </a:r>
            <a:r>
              <a:rPr lang="zh-CN" altLang="zh-CN" dirty="0" smtClean="0"/>
              <a:t>液晶、按键</a:t>
            </a:r>
            <a:r>
              <a:rPr lang="zh-CN" altLang="zh-CN" dirty="0" smtClean="0"/>
              <a:t>输入</a:t>
            </a:r>
            <a:r>
              <a:rPr lang="zh-CN" altLang="en-US" dirty="0" smtClean="0"/>
              <a:t>和</a:t>
            </a:r>
            <a:r>
              <a:rPr lang="zh-CN" altLang="zh-CN" dirty="0" smtClean="0"/>
              <a:t>齿轮</a:t>
            </a:r>
            <a:r>
              <a:rPr lang="zh-CN" altLang="zh-CN" dirty="0" smtClean="0"/>
              <a:t>电位计的综合应用实验；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USB</a:t>
            </a:r>
            <a:r>
              <a:rPr lang="zh-CN" altLang="zh-CN" dirty="0" smtClean="0"/>
              <a:t>鼠标实验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按键输入、</a:t>
            </a:r>
            <a:r>
              <a:rPr lang="en-US" altLang="zh-CN" dirty="0" smtClean="0"/>
              <a:t>LED</a:t>
            </a:r>
            <a:r>
              <a:rPr lang="zh-CN" altLang="zh-CN" dirty="0" smtClean="0"/>
              <a:t>控制、</a:t>
            </a:r>
            <a:r>
              <a:rPr lang="en-US" altLang="zh-CN" dirty="0" smtClean="0"/>
              <a:t>USB</a:t>
            </a:r>
            <a:r>
              <a:rPr lang="zh-CN" altLang="zh-CN" dirty="0" smtClean="0"/>
              <a:t>通信和加速度计的综合应用实验。</a:t>
            </a:r>
            <a:endParaRPr lang="zh-CN" altLang="en-US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292080" y="2276872"/>
            <a:ext cx="3096344" cy="3816424"/>
            <a:chOff x="5292080" y="2276872"/>
            <a:chExt cx="3096344" cy="3816424"/>
          </a:xfrm>
        </p:grpSpPr>
        <p:sp>
          <p:nvSpPr>
            <p:cNvPr id="15" name="圆角矩形 14"/>
            <p:cNvSpPr/>
            <p:nvPr/>
          </p:nvSpPr>
          <p:spPr>
            <a:xfrm>
              <a:off x="5292080" y="2276872"/>
              <a:ext cx="3096344" cy="3816424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" name="Object 2"/>
            <p:cNvGraphicFramePr>
              <a:graphicFrameLocks noChangeAspect="1"/>
            </p:cNvGraphicFramePr>
            <p:nvPr/>
          </p:nvGraphicFramePr>
          <p:xfrm>
            <a:off x="5364088" y="2492896"/>
            <a:ext cx="2914650" cy="3457575"/>
          </p:xfrm>
          <a:graphic>
            <a:graphicData uri="http://schemas.openxmlformats.org/presentationml/2006/ole">
              <p:oleObj spid="_x0000_s75778" name="Visio" r:id="rId3" imgW="2912507" imgH="3459004" progId="Visio.Drawing.11">
                <p:embed/>
              </p:oleObj>
            </a:graphicData>
          </a:graphic>
        </p:graphicFrame>
      </p:grp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79512" y="2852936"/>
            <a:ext cx="4896544" cy="2736303"/>
            <a:chOff x="1143000" y="1981200"/>
            <a:chExt cx="6934354" cy="3833813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gray">
            <a:xfrm>
              <a:off x="1143000" y="1981200"/>
              <a:ext cx="3833813" cy="3833813"/>
            </a:xfrm>
            <a:custGeom>
              <a:avLst/>
              <a:gdLst>
                <a:gd name="G0" fmla="+- 1914 0 0"/>
                <a:gd name="G1" fmla="+- 21600 0 1914"/>
                <a:gd name="G2" fmla="+- 21600 0 1914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914" y="10800"/>
                  </a:moveTo>
                  <a:cubicBezTo>
                    <a:pt x="1914" y="15708"/>
                    <a:pt x="5892" y="19686"/>
                    <a:pt x="10800" y="19686"/>
                  </a:cubicBezTo>
                  <a:cubicBezTo>
                    <a:pt x="15708" y="19686"/>
                    <a:pt x="19686" y="15708"/>
                    <a:pt x="19686" y="10800"/>
                  </a:cubicBezTo>
                  <a:cubicBezTo>
                    <a:pt x="19686" y="5892"/>
                    <a:pt x="15708" y="1914"/>
                    <a:pt x="10800" y="1914"/>
                  </a:cubicBezTo>
                  <a:cubicBezTo>
                    <a:pt x="5892" y="1914"/>
                    <a:pt x="1914" y="5892"/>
                    <a:pt x="1914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6667"/>
                    <a:invGamma/>
                    <a:alpha val="12000"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gray">
            <a:xfrm>
              <a:off x="1447800" y="2286000"/>
              <a:ext cx="3200400" cy="32004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>
              <a:off x="4295928" y="2994485"/>
              <a:ext cx="3781426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zh-CN" dirty="0" smtClean="0">
                  <a:latin typeface="+mn-ea"/>
                  <a:cs typeface="Times New Roman" pitchFamily="18" charset="0"/>
                </a:rPr>
                <a:t>（</a:t>
              </a:r>
              <a:r>
                <a:rPr lang="en-US" altLang="zh-CN" dirty="0" smtClean="0">
                  <a:latin typeface="+mn-ea"/>
                  <a:cs typeface="Times New Roman" pitchFamily="18" charset="0"/>
                </a:rPr>
                <a:t>1</a:t>
              </a:r>
              <a:r>
                <a:rPr lang="zh-CN" altLang="zh-CN" dirty="0" smtClean="0">
                  <a:latin typeface="+mn-ea"/>
                  <a:cs typeface="Times New Roman" pitchFamily="18" charset="0"/>
                </a:rPr>
                <a:t>）</a:t>
              </a:r>
              <a:r>
                <a:rPr lang="zh-CN" altLang="zh-CN" dirty="0" smtClean="0"/>
                <a:t>飞船避障游戏实验；</a:t>
              </a:r>
              <a:endPara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4295928" y="4301667"/>
              <a:ext cx="3781426" cy="5000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5882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zh-CN" altLang="zh-CN" dirty="0" smtClean="0"/>
                <a:t>（</a:t>
              </a:r>
              <a:r>
                <a:rPr lang="en-US" altLang="zh-CN" dirty="0" smtClean="0"/>
                <a:t>2</a:t>
              </a:r>
              <a:r>
                <a:rPr lang="zh-CN" altLang="zh-CN" dirty="0" smtClean="0"/>
                <a:t>）</a:t>
              </a:r>
              <a:r>
                <a:rPr lang="en-US" altLang="zh-CN" dirty="0" smtClean="0"/>
                <a:t> USB</a:t>
              </a:r>
              <a:r>
                <a:rPr lang="zh-CN" altLang="zh-CN" dirty="0" smtClean="0"/>
                <a:t>鼠标实验</a:t>
              </a:r>
              <a:r>
                <a:rPr lang="zh-CN" altLang="en-US" dirty="0" smtClean="0">
                  <a:latin typeface="华文新魏" pitchFamily="2" charset="-122"/>
                  <a:ea typeface="华文新魏" pitchFamily="2" charset="-122"/>
                </a:rPr>
                <a:t>；</a:t>
              </a:r>
              <a:endPara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gray">
            <a:xfrm>
              <a:off x="1685809" y="3482343"/>
              <a:ext cx="2668710" cy="8193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zh-CN" altLang="en-US" sz="32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综合实验</a:t>
              </a:r>
              <a:endPara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zh-CN" altLang="zh-CN" sz="3600" b="1" dirty="0" smtClean="0">
                <a:solidFill>
                  <a:schemeClr val="bg1"/>
                </a:solidFill>
              </a:rPr>
              <a:t>实验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原理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298" y="98072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zh-CN" sz="1600" dirty="0" smtClean="0"/>
              <a:t>）</a:t>
            </a:r>
            <a:r>
              <a:rPr lang="en-US" altLang="zh-CN" sz="1600" dirty="0" smtClean="0"/>
              <a:t>TA2</a:t>
            </a:r>
            <a:r>
              <a:rPr lang="zh-CN" altLang="zh-CN" sz="1600" dirty="0" smtClean="0"/>
              <a:t>定时操作事件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7200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</a:t>
            </a:r>
            <a:r>
              <a:rPr lang="zh-CN" altLang="zh-CN" sz="1600" dirty="0" smtClean="0"/>
              <a:t>在</a:t>
            </a:r>
            <a:r>
              <a:rPr lang="en-US" altLang="zh-CN" sz="1600" dirty="0" smtClean="0"/>
              <a:t>USB</a:t>
            </a:r>
            <a:r>
              <a:rPr lang="zh-CN" altLang="zh-CN" sz="1600" dirty="0" smtClean="0"/>
              <a:t>鼠标实验中，利用</a:t>
            </a:r>
            <a:r>
              <a:rPr lang="en-US" altLang="zh-CN" sz="1600" dirty="0" smtClean="0"/>
              <a:t>TA2</a:t>
            </a:r>
            <a:r>
              <a:rPr lang="zh-CN" altLang="zh-CN" sz="1600" dirty="0" smtClean="0"/>
              <a:t>定时发送鼠标位置报告，其实现程序代码如下：</a:t>
            </a:r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683568" y="1700808"/>
            <a:ext cx="7776864" cy="2123658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190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Mouse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TA2CCTL0 = CCIE;           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//CCRO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中断使能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TA2CCR0 = 547;    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定时每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16.7ms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发送一次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USB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鼠标位置报告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TA2CTL = TASSEL_1 + TACLR;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ACLK,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清除定时器计数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TA2CTL |= MC_1;     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//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开启定时器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bis_SR_register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(LPM0_bits + GIE);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进低功耗模式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90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95536" y="3933056"/>
            <a:ext cx="8208912" cy="2505764"/>
            <a:chOff x="395536" y="3933056"/>
            <a:chExt cx="8208912" cy="2505764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3933056"/>
              <a:ext cx="820891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200"/>
                </a:lnSpc>
              </a:pPr>
              <a:r>
                <a:rPr lang="en-US" altLang="zh-CN" sz="1600" dirty="0" smtClean="0"/>
                <a:t>        </a:t>
              </a:r>
              <a:r>
                <a:rPr lang="zh-CN" altLang="zh-CN" sz="1600" dirty="0" smtClean="0"/>
                <a:t>在该程序中首先对</a:t>
              </a:r>
              <a:r>
                <a:rPr lang="en-US" altLang="zh-CN" sz="1600" dirty="0" smtClean="0"/>
                <a:t>TA2</a:t>
              </a:r>
              <a:r>
                <a:rPr lang="zh-CN" altLang="zh-CN" sz="1600" dirty="0" smtClean="0"/>
                <a:t>寄存器进行设置，将</a:t>
              </a:r>
              <a:r>
                <a:rPr lang="en-US" altLang="zh-CN" sz="1600" dirty="0" smtClean="0"/>
                <a:t>CCR0</a:t>
              </a:r>
              <a:r>
                <a:rPr lang="zh-CN" altLang="zh-CN" sz="1600" dirty="0" smtClean="0"/>
                <a:t>中断使能，并确定定时时间。在</a:t>
              </a:r>
              <a:r>
                <a:rPr lang="en-US" altLang="zh-CN" sz="1600" dirty="0" smtClean="0"/>
                <a:t>TA2</a:t>
              </a:r>
              <a:r>
                <a:rPr lang="zh-CN" altLang="zh-CN" sz="1600" dirty="0" smtClean="0"/>
                <a:t>定时操作事件之前，需开启定时器，并进入低功耗模式</a:t>
              </a:r>
              <a:r>
                <a:rPr lang="en-US" altLang="zh-CN" sz="1600" dirty="0" smtClean="0"/>
                <a:t>0</a:t>
              </a:r>
              <a:r>
                <a:rPr lang="zh-CN" altLang="zh-CN" sz="1600" dirty="0" smtClean="0"/>
                <a:t>，当定时完成，会进入</a:t>
              </a:r>
              <a:r>
                <a:rPr lang="en-US" altLang="zh-CN" sz="1600" dirty="0" smtClean="0"/>
                <a:t>TA2</a:t>
              </a:r>
              <a:r>
                <a:rPr lang="zh-CN" altLang="zh-CN" sz="1600" dirty="0" smtClean="0"/>
                <a:t>中断服务程序，如下所示。当一次事件执行完成，会循环进入低功耗模式</a:t>
              </a:r>
              <a:r>
                <a:rPr lang="en-US" altLang="zh-CN" sz="1600" dirty="0" smtClean="0"/>
                <a:t>0</a:t>
              </a:r>
              <a:r>
                <a:rPr lang="zh-CN" altLang="zh-CN" sz="1600" dirty="0" smtClean="0"/>
                <a:t>，等待操作事件。</a:t>
              </a:r>
              <a:endParaRPr lang="zh-CN" altLang="en-US" dirty="0"/>
            </a:p>
          </p:txBody>
        </p:sp>
        <p:sp>
          <p:nvSpPr>
            <p:cNvPr id="101380" name="Text Box 4"/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7776864" cy="1569660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#</a:t>
              </a:r>
              <a:r>
                <a:rPr kumimoji="0" lang="en-US" altLang="zh-CN" sz="1200" b="1" i="0" u="none" strike="noStrike" cap="none" normalizeH="0" baseline="0" dirty="0" err="1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pragma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vector=TIMER2_A0_VECTOR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__interrupt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TIMER2_A0_ISR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void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)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{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   Cma3000_init();                          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//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初始化加速度计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  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Cma3000_readAccel_offset();           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//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读取移除偏移量后的加速度值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   </a:t>
              </a: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sendNewMousePosition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= </a:t>
              </a:r>
              <a:r>
                <a:rPr kumimoji="0" lang="en-US" altLang="zh-CN" sz="1200" b="0" i="1" u="none" strike="noStrike" cap="none" normalizeH="0" baseline="0" dirty="0" smtClean="0">
                  <a:ln>
                    <a:noFill/>
                  </a:ln>
                  <a:solidFill>
                    <a:srgbClr val="0000C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TRUE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;          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//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设置发送标志位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   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__</a:t>
              </a: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bic_SR_register_on_exit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(LPM0_bits);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//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退出低功耗模式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3F7F5F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0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ea typeface="宋体" pitchFamily="2" charset="-122"/>
                  <a:cs typeface="Courier New" pitchFamily="49" charset="0"/>
                </a:rPr>
                <a:t>}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10" name="图片 9" descr="图片1.gif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zh-CN" sz="3600" b="1" dirty="0" smtClean="0">
                <a:solidFill>
                  <a:schemeClr val="bg1"/>
                </a:solidFill>
              </a:rPr>
              <a:t>飞船避障游戏实验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57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、该实验的</a:t>
            </a:r>
            <a:r>
              <a:rPr lang="zh-CN" altLang="zh-CN" dirty="0" smtClean="0"/>
              <a:t>程序代码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5536" y="3933056"/>
            <a:ext cx="2959224" cy="2924944"/>
            <a:chOff x="395536" y="3933056"/>
            <a:chExt cx="2959224" cy="2924944"/>
          </a:xfrm>
        </p:grpSpPr>
        <p:sp>
          <p:nvSpPr>
            <p:cNvPr id="10" name="AutoShape 28"/>
            <p:cNvSpPr>
              <a:spLocks noChangeArrowheads="1"/>
            </p:cNvSpPr>
            <p:nvPr/>
          </p:nvSpPr>
          <p:spPr bwMode="gray">
            <a:xfrm rot="16200000" flipV="1">
              <a:off x="520688" y="4023928"/>
              <a:ext cx="2924944" cy="27432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536" y="5229200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zh-CN" dirty="0" smtClean="0"/>
                <a:t>程序流程</a:t>
              </a:r>
              <a:r>
                <a:rPr lang="zh-CN" altLang="en-US" dirty="0" smtClean="0"/>
                <a:t>：</a:t>
              </a:r>
              <a:endParaRPr lang="zh-CN" altLang="en-US" dirty="0"/>
            </a:p>
          </p:txBody>
        </p: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251520" y="2708920"/>
            <a:ext cx="2952328" cy="954107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LaunchpadDef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5032"/>
                </a:solidFill>
                <a:effectLst/>
                <a:latin typeface="Arial"/>
                <a:ea typeface="宋体" pitchFamily="2" charset="-122"/>
                <a:cs typeface="Courier New" pitchFamily="49" charset="0"/>
              </a:rPr>
              <a:t>…………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2431921"/>
            <a:ext cx="280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zh-CN" altLang="zh-CN" sz="1200" dirty="0" smtClean="0"/>
              <a:t>该实验的程序代码包含在</a:t>
            </a:r>
            <a:r>
              <a:rPr lang="en-US" altLang="zh-CN" sz="1200" dirty="0" smtClean="0"/>
              <a:t>lab7.c</a:t>
            </a:r>
            <a:r>
              <a:rPr lang="zh-CN" altLang="zh-CN" sz="1200" dirty="0" smtClean="0"/>
              <a:t>文件内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635896" y="1052736"/>
            <a:ext cx="5400600" cy="5472608"/>
            <a:chOff x="3635896" y="1052736"/>
            <a:chExt cx="5400600" cy="5472608"/>
          </a:xfrm>
        </p:grpSpPr>
        <p:sp>
          <p:nvSpPr>
            <p:cNvPr id="11" name="圆角矩形 10"/>
            <p:cNvSpPr/>
            <p:nvPr/>
          </p:nvSpPr>
          <p:spPr>
            <a:xfrm>
              <a:off x="3635896" y="1052736"/>
              <a:ext cx="5400600" cy="5472608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3707904" y="1196752"/>
            <a:ext cx="5153025" cy="5257800"/>
          </p:xfrm>
          <a:graphic>
            <a:graphicData uri="http://schemas.openxmlformats.org/presentationml/2006/ole">
              <p:oleObj spid="_x0000_s80901" name="Visio" r:id="rId4" imgW="5149929" imgH="5261372" progId="Visio.Drawing.11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zh-CN" sz="3600" b="1" dirty="0" smtClean="0">
                <a:solidFill>
                  <a:schemeClr val="bg1"/>
                </a:solidFill>
              </a:rPr>
              <a:t>飞船避障游戏实验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98072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实验步骤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03288" y="1235372"/>
          <a:ext cx="6981825" cy="3633788"/>
        </p:xfrm>
        <a:graphic>
          <a:graphicData uri="http://schemas.openxmlformats.org/presentationml/2006/ole">
            <p:oleObj spid="_x0000_s81922" name="文档" r:id="rId3" imgW="6093579" imgH="3174757" progId="Word.Document.12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763688" y="4941168"/>
            <a:ext cx="4014961" cy="1828800"/>
            <a:chOff x="1763688" y="4941168"/>
            <a:chExt cx="4014961" cy="1828800"/>
          </a:xfrm>
        </p:grpSpPr>
        <p:sp>
          <p:nvSpPr>
            <p:cNvPr id="7" name="圆角矩形标注 6"/>
            <p:cNvSpPr/>
            <p:nvPr/>
          </p:nvSpPr>
          <p:spPr>
            <a:xfrm>
              <a:off x="1763688" y="6165304"/>
              <a:ext cx="792088" cy="432048"/>
            </a:xfrm>
            <a:prstGeom prst="wedgeRoundRectCallout">
              <a:avLst>
                <a:gd name="adj1" fmla="val 1023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1F111D"/>
                  </a:solidFill>
                  <a:latin typeface="华文新魏" pitchFamily="2" charset="-122"/>
                  <a:ea typeface="华文新魏" pitchFamily="2" charset="-122"/>
                </a:rPr>
                <a:t>断点</a:t>
              </a:r>
              <a:endParaRPr lang="zh-CN" altLang="en-US" b="1" dirty="0">
                <a:solidFill>
                  <a:srgbClr val="1F111D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pic>
          <p:nvPicPr>
            <p:cNvPr id="9" name="图片 8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7824" y="4941168"/>
              <a:ext cx="2790825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zh-CN" sz="3600" b="1" dirty="0" smtClean="0">
                <a:solidFill>
                  <a:schemeClr val="bg1"/>
                </a:solidFill>
              </a:rPr>
              <a:t>飞船避障游戏实验</a:t>
            </a:r>
            <a:endParaRPr lang="zh-CN" altLang="zh-CN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7584" y="980728"/>
          <a:ext cx="7135813" cy="3816424"/>
        </p:xfrm>
        <a:graphic>
          <a:graphicData uri="http://schemas.openxmlformats.org/presentationml/2006/ole">
            <p:oleObj spid="_x0000_s82946" name="文档" r:id="rId3" imgW="6093579" imgH="3174757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4885080"/>
            <a:ext cx="7056784" cy="113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实验结果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通过本实验，能够利用液晶</a:t>
            </a:r>
            <a:r>
              <a:rPr lang="en-US" altLang="zh-CN" dirty="0" smtClean="0"/>
              <a:t>LCD</a:t>
            </a:r>
            <a:r>
              <a:rPr lang="zh-CN" altLang="zh-CN" dirty="0" smtClean="0"/>
              <a:t>、齿轮电位计及按键输入，实现飞船避障游戏功能。</a:t>
            </a:r>
            <a:endParaRPr lang="zh-CN" altLang="en-US" dirty="0"/>
          </a:p>
        </p:txBody>
      </p:sp>
      <p:pic>
        <p:nvPicPr>
          <p:cNvPr id="7" name="图片 6" descr="图片1.gif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0392" y="5863158"/>
            <a:ext cx="878210" cy="87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684</Words>
  <Application>Microsoft Office PowerPoint</Application>
  <PresentationFormat>全屏显示(4:3)</PresentationFormat>
  <Paragraphs>109</Paragraphs>
  <Slides>13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主题</vt:lpstr>
      <vt:lpstr>Visio</vt:lpstr>
      <vt:lpstr>文档</vt:lpstr>
      <vt:lpstr>Microsoft Office Visio 绘图</vt:lpstr>
      <vt:lpstr>综合实验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China</cp:lastModifiedBy>
  <cp:revision>132</cp:revision>
  <dcterms:modified xsi:type="dcterms:W3CDTF">2012-09-07T13:30:33Z</dcterms:modified>
</cp:coreProperties>
</file>