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3003175" imgH="4571429" progId="">
                  <p:embed/>
                </p:oleObj>
              </mc:Choice>
              <mc:Fallback>
                <p:oleObj r:id="rId3" imgW="13003175" imgH="45714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622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496" y="46513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File:CCSv5_Debugging_green_bug_button.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__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processors.wiki.ti.com/index.php/GSG:CCSv5_Running_for_the_first_ti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2"/>
                </a:solidFill>
                <a:ea typeface="宋体" pitchFamily="2" charset="-122"/>
              </a:rPr>
              <a:t>CCSv5.1</a:t>
            </a:r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软件的安装与应用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dirty="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  <a:p>
            <a:endParaRPr lang="en-US" sz="2400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55976" y="4437112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新建工程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111106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9</a:t>
            </a:r>
            <a:r>
              <a:rPr lang="zh-CN" altLang="zh-CN" dirty="0" smtClean="0"/>
              <a:t>）导入已有</a:t>
            </a:r>
            <a:r>
              <a:rPr lang="en-US" altLang="zh-CN" dirty="0" smtClean="0"/>
              <a:t>.h</a:t>
            </a:r>
            <a:r>
              <a:rPr lang="zh-CN" altLang="zh-CN" dirty="0" smtClean="0"/>
              <a:t>或</a:t>
            </a:r>
            <a:r>
              <a:rPr lang="en-US" altLang="zh-CN" dirty="0" smtClean="0"/>
              <a:t>.c</a:t>
            </a:r>
            <a:r>
              <a:rPr lang="zh-CN" altLang="zh-CN" dirty="0" smtClean="0"/>
              <a:t>文件：在工程名上右键单击，选择</a:t>
            </a:r>
            <a:r>
              <a:rPr lang="en-US" altLang="zh-CN" dirty="0" smtClean="0"/>
              <a:t>Add Files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找到所需导入的文件位置，单击打开，得到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，单击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，导入完成。</a:t>
            </a:r>
            <a:endParaRPr lang="zh-CN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2348880"/>
            <a:ext cx="4248472" cy="4257764"/>
            <a:chOff x="323528" y="2348880"/>
            <a:chExt cx="4248472" cy="4257764"/>
          </a:xfrm>
        </p:grpSpPr>
        <p:pic>
          <p:nvPicPr>
            <p:cNvPr id="6" name="图片 5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2348880"/>
              <a:ext cx="4248472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971600" y="6237312"/>
              <a:ext cx="2829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  </a:t>
              </a:r>
              <a:r>
                <a:rPr lang="zh-CN" altLang="zh-CN" dirty="0" smtClean="0"/>
                <a:t>导入已有文件对话框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0032" y="3140968"/>
            <a:ext cx="4061244" cy="3393668"/>
            <a:chOff x="4860032" y="3140968"/>
            <a:chExt cx="4061244" cy="3393668"/>
          </a:xfrm>
        </p:grpSpPr>
        <p:pic>
          <p:nvPicPr>
            <p:cNvPr id="7" name="图片 6" descr="图2.9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0032" y="3140968"/>
              <a:ext cx="4061244" cy="184605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92080" y="6165304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右图  </a:t>
              </a:r>
              <a:r>
                <a:rPr lang="zh-CN" altLang="zh-CN" dirty="0" smtClean="0"/>
                <a:t>添加或连接现有文件</a:t>
              </a:r>
              <a:endParaRPr lang="zh-CN" altLang="en-US" dirty="0"/>
            </a:p>
          </p:txBody>
        </p:sp>
      </p:grpSp>
      <p:pic>
        <p:nvPicPr>
          <p:cNvPr id="10" name="图片 9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5877272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调试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10136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）首先</a:t>
            </a:r>
            <a:r>
              <a:rPr lang="zh-CN" altLang="en-US" sz="1600" dirty="0" smtClean="0"/>
              <a:t>导入</a:t>
            </a:r>
            <a:r>
              <a:rPr lang="en-US" altLang="zh-CN" sz="1600" dirty="0" smtClean="0"/>
              <a:t>LAB1</a:t>
            </a:r>
            <a:r>
              <a:rPr lang="zh-CN" altLang="en-US" sz="1600" dirty="0" smtClean="0"/>
              <a:t>工程，</a:t>
            </a:r>
            <a:r>
              <a:rPr lang="zh-CN" altLang="zh-CN" sz="1600" dirty="0" smtClean="0"/>
              <a:t>选择</a:t>
            </a:r>
            <a:r>
              <a:rPr lang="en-US" altLang="zh-CN" sz="1600" dirty="0" smtClean="0"/>
              <a:t>Project--&gt;Build Project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将工程进行编译通过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ts val="28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）单击绿色的</a:t>
            </a:r>
            <a:r>
              <a:rPr lang="en-US" altLang="zh-CN" sz="1600" dirty="0" smtClean="0"/>
              <a:t> bug </a:t>
            </a:r>
            <a:r>
              <a:rPr lang="zh-CN" altLang="zh-CN" sz="1600" dirty="0" smtClean="0"/>
              <a:t>按钮</a:t>
            </a:r>
            <a:r>
              <a:rPr lang="en-US" altLang="zh-CN" sz="1600" dirty="0" smtClean="0"/>
              <a:t>        </a:t>
            </a:r>
            <a:r>
              <a:rPr lang="zh-CN" altLang="zh-CN" sz="1600" dirty="0" smtClean="0"/>
              <a:t>进行下载调试，得到</a:t>
            </a:r>
            <a:r>
              <a:rPr lang="zh-CN" altLang="en-US" sz="1600" dirty="0" smtClean="0"/>
              <a:t>下图</a:t>
            </a:r>
            <a:r>
              <a:rPr lang="zh-CN" altLang="zh-CN" sz="1600" dirty="0" smtClean="0"/>
              <a:t>所示的界面。</a:t>
            </a:r>
            <a:endParaRPr lang="zh-CN" altLang="en-US" sz="16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79712" y="3645024"/>
            <a:ext cx="5616624" cy="3110892"/>
            <a:chOff x="1907704" y="3429000"/>
            <a:chExt cx="5688632" cy="3182900"/>
          </a:xfrm>
        </p:grpSpPr>
        <p:pic>
          <p:nvPicPr>
            <p:cNvPr id="21" name="图片 20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7704" y="3429000"/>
              <a:ext cx="5688632" cy="318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圆角矩形 24"/>
            <p:cNvSpPr/>
            <p:nvPr/>
          </p:nvSpPr>
          <p:spPr>
            <a:xfrm>
              <a:off x="1907704" y="3717032"/>
              <a:ext cx="2520280" cy="720080"/>
            </a:xfrm>
            <a:prstGeom prst="roundRect">
              <a:avLst>
                <a:gd name="adj" fmla="val 5644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调试窗口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07704" y="4509120"/>
              <a:ext cx="5616624" cy="1296144"/>
            </a:xfrm>
            <a:prstGeom prst="roundRect">
              <a:avLst>
                <a:gd name="adj" fmla="val 5644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程序窗口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907704" y="5949280"/>
              <a:ext cx="5616624" cy="576064"/>
            </a:xfrm>
            <a:prstGeom prst="roundRect">
              <a:avLst>
                <a:gd name="adj" fmla="val 5644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控制台窗口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499992" y="3717032"/>
              <a:ext cx="3024336" cy="720080"/>
            </a:xfrm>
            <a:prstGeom prst="roundRect">
              <a:avLst>
                <a:gd name="adj" fmla="val 5644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变量、观察及寄存器窗口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图片 19" descr="CCSv5 Debugging green bug button.pn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484784"/>
            <a:ext cx="351155" cy="20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32"/>
          <p:cNvGrpSpPr/>
          <p:nvPr/>
        </p:nvGrpSpPr>
        <p:grpSpPr>
          <a:xfrm>
            <a:off x="1056658" y="1700808"/>
            <a:ext cx="7043734" cy="2465941"/>
            <a:chOff x="1056658" y="1700808"/>
            <a:chExt cx="7043734" cy="2465941"/>
          </a:xfrm>
        </p:grpSpPr>
        <p:sp>
          <p:nvSpPr>
            <p:cNvPr id="22" name="Freeform 3"/>
            <p:cNvSpPr>
              <a:spLocks/>
            </p:cNvSpPr>
            <p:nvPr/>
          </p:nvSpPr>
          <p:spPr bwMode="gray">
            <a:xfrm rot="15128885">
              <a:off x="1272682" y="2654580"/>
              <a:ext cx="1296145" cy="1728193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187624" y="1700808"/>
              <a:ext cx="6912768" cy="1808584"/>
              <a:chOff x="1187624" y="1700808"/>
              <a:chExt cx="6912768" cy="1808584"/>
            </a:xfrm>
          </p:grpSpPr>
          <p:pic>
            <p:nvPicPr>
              <p:cNvPr id="14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000" t="11682" r="75841" b="85310"/>
              <a:stretch>
                <a:fillRect/>
              </a:stretch>
            </p:blipFill>
            <p:spPr bwMode="auto">
              <a:xfrm>
                <a:off x="1187624" y="2334332"/>
                <a:ext cx="6912768" cy="504056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</p:pic>
          <p:sp>
            <p:nvSpPr>
              <p:cNvPr id="7" name="圆角矩形标注 6"/>
              <p:cNvSpPr/>
              <p:nvPr/>
            </p:nvSpPr>
            <p:spPr>
              <a:xfrm>
                <a:off x="1547664" y="1844824"/>
                <a:ext cx="720080" cy="360040"/>
              </a:xfrm>
              <a:prstGeom prst="wedgeRoundRectCallout">
                <a:avLst>
                  <a:gd name="adj1" fmla="val 4615"/>
                  <a:gd name="adj2" fmla="val 13304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运行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圆角矩形标注 7"/>
              <p:cNvSpPr/>
              <p:nvPr/>
            </p:nvSpPr>
            <p:spPr>
              <a:xfrm>
                <a:off x="2339752" y="1844824"/>
                <a:ext cx="720080" cy="360040"/>
              </a:xfrm>
              <a:prstGeom prst="wedgeRoundRectCallout">
                <a:avLst>
                  <a:gd name="adj1" fmla="val 27413"/>
                  <a:gd name="adj2" fmla="val 14190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停止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角矩形标注 8"/>
              <p:cNvSpPr/>
              <p:nvPr/>
            </p:nvSpPr>
            <p:spPr>
              <a:xfrm>
                <a:off x="1763688" y="3140968"/>
                <a:ext cx="720080" cy="360040"/>
              </a:xfrm>
              <a:prstGeom prst="wedgeRoundRectCallout">
                <a:avLst>
                  <a:gd name="adj1" fmla="val 40770"/>
                  <a:gd name="adj2" fmla="val -150907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暂停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矩形标注 9"/>
              <p:cNvSpPr/>
              <p:nvPr/>
            </p:nvSpPr>
            <p:spPr>
              <a:xfrm>
                <a:off x="2555776" y="3054412"/>
                <a:ext cx="1224136" cy="446596"/>
              </a:xfrm>
              <a:prstGeom prst="wedgeRoundRectCallout">
                <a:avLst>
                  <a:gd name="adj1" fmla="val 36271"/>
                  <a:gd name="adj2" fmla="val -113017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单步进入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(c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语言调试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圆角矩形标注 11"/>
              <p:cNvSpPr/>
              <p:nvPr/>
            </p:nvSpPr>
            <p:spPr>
              <a:xfrm>
                <a:off x="3131840" y="1700808"/>
                <a:ext cx="1152128" cy="489508"/>
              </a:xfrm>
              <a:prstGeom prst="wedgeRoundRectCallout">
                <a:avLst>
                  <a:gd name="adj1" fmla="val 30361"/>
                  <a:gd name="adj2" fmla="val 13223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单步跳过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(C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语言调试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标注 14"/>
              <p:cNvSpPr/>
              <p:nvPr/>
            </p:nvSpPr>
            <p:spPr>
              <a:xfrm>
                <a:off x="5292080" y="3140968"/>
                <a:ext cx="1224136" cy="360040"/>
              </a:xfrm>
              <a:prstGeom prst="wedgeRoundRectCallout">
                <a:avLst>
                  <a:gd name="adj1" fmla="val -22030"/>
                  <a:gd name="adj2" fmla="val -15796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单步退出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标注 15"/>
              <p:cNvSpPr/>
              <p:nvPr/>
            </p:nvSpPr>
            <p:spPr>
              <a:xfrm>
                <a:off x="5868144" y="1772816"/>
                <a:ext cx="1152128" cy="360040"/>
              </a:xfrm>
              <a:prstGeom prst="wedgeRoundRectCallout">
                <a:avLst>
                  <a:gd name="adj1" fmla="val -26583"/>
                  <a:gd name="adj2" fmla="val 152921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复位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CPU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标注 16"/>
              <p:cNvSpPr/>
              <p:nvPr/>
            </p:nvSpPr>
            <p:spPr>
              <a:xfrm>
                <a:off x="6588224" y="3140968"/>
                <a:ext cx="1224136" cy="360040"/>
              </a:xfrm>
              <a:prstGeom prst="wedgeRoundRectCallout">
                <a:avLst>
                  <a:gd name="adj1" fmla="val -25901"/>
                  <a:gd name="adj2" fmla="val -15176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重新开始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圆角矩形标注 17"/>
              <p:cNvSpPr/>
              <p:nvPr/>
            </p:nvSpPr>
            <p:spPr>
              <a:xfrm>
                <a:off x="7092280" y="1830276"/>
                <a:ext cx="792088" cy="360040"/>
              </a:xfrm>
              <a:prstGeom prst="wedgeRoundRectCallout">
                <a:avLst>
                  <a:gd name="adj1" fmla="val 12191"/>
                  <a:gd name="adj2" fmla="val 12952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刷新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圆角矩形标注 28"/>
              <p:cNvSpPr/>
              <p:nvPr/>
            </p:nvSpPr>
            <p:spPr>
              <a:xfrm>
                <a:off x="4355976" y="1700808"/>
                <a:ext cx="1440160" cy="489508"/>
              </a:xfrm>
              <a:prstGeom prst="wedgeRoundRectCallout">
                <a:avLst>
                  <a:gd name="adj1" fmla="val -4483"/>
                  <a:gd name="adj2" fmla="val 116293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单步跳过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汇编语言调试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圆角矩形标注 30"/>
              <p:cNvSpPr/>
              <p:nvPr/>
            </p:nvSpPr>
            <p:spPr>
              <a:xfrm>
                <a:off x="3860304" y="3068960"/>
                <a:ext cx="1359768" cy="440432"/>
              </a:xfrm>
              <a:prstGeom prst="wedgeRoundRectCallout">
                <a:avLst>
                  <a:gd name="adj1" fmla="val 1008"/>
                  <a:gd name="adj2" fmla="val -120613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单步进入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汇编语言调试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调试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1500188"/>
          <a:ext cx="77549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4" imgW="6992171" imgH="2768327" progId="Word.Document.12">
                  <p:embed/>
                </p:oleObj>
              </mc:Choice>
              <mc:Fallback>
                <p:oleObj name="文档" r:id="rId4" imgW="6992171" imgH="276832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00188"/>
                        <a:ext cx="7754938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图片1.gif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28384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10052"/>
            <a:ext cx="8641429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CCSv5.1</a:t>
            </a:r>
            <a:r>
              <a:rPr lang="zh-CN" altLang="zh-CN" dirty="0" smtClean="0"/>
              <a:t>具有很强大的功能，并且其内部的资源也非常丰富，利用其内部资源进行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单片机开发，将会非常方便。现在演示</a:t>
            </a:r>
            <a:r>
              <a:rPr lang="en-US" altLang="zh-CN" dirty="0" smtClean="0"/>
              <a:t>CCSv5.1</a:t>
            </a:r>
            <a:r>
              <a:rPr lang="zh-CN" altLang="zh-CN" dirty="0" smtClean="0"/>
              <a:t>资源管理器的应用。如</a:t>
            </a:r>
            <a:r>
              <a:rPr lang="zh-CN" altLang="en-US" dirty="0" smtClean="0"/>
              <a:t>“左图”所示</a:t>
            </a:r>
            <a:r>
              <a:rPr lang="zh-CN" altLang="zh-CN" dirty="0" smtClean="0"/>
              <a:t>，通过</a:t>
            </a:r>
            <a:r>
              <a:rPr lang="en-US" altLang="zh-CN" dirty="0" smtClean="0"/>
              <a:t>Help--&gt;Welcome to CCS</a:t>
            </a:r>
            <a:r>
              <a:rPr lang="zh-CN" altLang="zh-CN" dirty="0" smtClean="0"/>
              <a:t>打开</a:t>
            </a:r>
            <a:r>
              <a:rPr lang="en-US" altLang="zh-CN" dirty="0" smtClean="0"/>
              <a:t>CCSv5.1</a:t>
            </a:r>
            <a:r>
              <a:rPr lang="zh-CN" altLang="zh-CN" dirty="0" smtClean="0"/>
              <a:t>的欢迎界面</a:t>
            </a:r>
            <a:r>
              <a:rPr lang="zh-CN" altLang="en-US" dirty="0" smtClean="0"/>
              <a:t>，得到“右图”。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860032" y="2420888"/>
            <a:ext cx="4032448" cy="4032448"/>
            <a:chOff x="4860032" y="2276872"/>
            <a:chExt cx="4032448" cy="4032448"/>
          </a:xfrm>
        </p:grpSpPr>
        <p:pic>
          <p:nvPicPr>
            <p:cNvPr id="6" name="图片 5" descr="图2-22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2" y="2276872"/>
              <a:ext cx="4032448" cy="33123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08104" y="5939988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右图：</a:t>
              </a:r>
              <a:r>
                <a:rPr lang="en-US" altLang="zh-CN" dirty="0" smtClean="0"/>
                <a:t>TI</a:t>
              </a:r>
              <a:r>
                <a:rPr lang="zh-CN" altLang="en-US" dirty="0" smtClean="0"/>
                <a:t>欢迎</a:t>
              </a:r>
              <a:r>
                <a:rPr lang="zh-CN" altLang="zh-CN" dirty="0" smtClean="0"/>
                <a:t>窗口</a:t>
              </a:r>
              <a:r>
                <a:rPr lang="zh-CN" altLang="en-US" dirty="0" smtClean="0"/>
                <a:t>界面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1560" y="2420888"/>
            <a:ext cx="3600400" cy="4032448"/>
            <a:chOff x="611560" y="2420888"/>
            <a:chExt cx="3600400" cy="4032448"/>
          </a:xfrm>
        </p:grpSpPr>
        <p:grpSp>
          <p:nvGrpSpPr>
            <p:cNvPr id="10" name="组合 9"/>
            <p:cNvGrpSpPr/>
            <p:nvPr/>
          </p:nvGrpSpPr>
          <p:grpSpPr>
            <a:xfrm>
              <a:off x="611560" y="2420888"/>
              <a:ext cx="3600400" cy="4032448"/>
              <a:chOff x="611560" y="2276872"/>
              <a:chExt cx="3600400" cy="40324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041281" y="5939988"/>
                <a:ext cx="272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左图：欢迎界面</a:t>
                </a:r>
                <a:r>
                  <a:rPr lang="zh-CN" altLang="zh-CN" dirty="0" smtClean="0"/>
                  <a:t>打开途径</a:t>
                </a:r>
              </a:p>
            </p:txBody>
          </p:sp>
          <p:pic>
            <p:nvPicPr>
              <p:cNvPr id="9" name="图片 8"/>
              <p:cNvPicPr/>
              <p:nvPr/>
            </p:nvPicPr>
            <p:blipFill>
              <a:blip r:embed="rId3" cstate="print"/>
              <a:srcRect l="36044"/>
              <a:stretch>
                <a:fillRect/>
              </a:stretch>
            </p:blipFill>
            <p:spPr bwMode="auto">
              <a:xfrm>
                <a:off x="611560" y="2276872"/>
                <a:ext cx="3600400" cy="3312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1211213" y="2420888"/>
              <a:ext cx="2856731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）在“</a:t>
            </a:r>
            <a:r>
              <a:rPr lang="en-US" altLang="zh-CN" dirty="0" smtClean="0"/>
              <a:t>Packages</a:t>
            </a:r>
            <a:r>
              <a:rPr lang="zh-CN" altLang="zh-CN" dirty="0" smtClean="0"/>
              <a:t>”下拉菜单下选择</a:t>
            </a:r>
            <a:r>
              <a:rPr lang="en-US" altLang="zh-CN" dirty="0" smtClean="0"/>
              <a:t>ALL</a:t>
            </a:r>
            <a:r>
              <a:rPr lang="zh-CN" altLang="zh-CN" dirty="0" smtClean="0"/>
              <a:t>，进入</a:t>
            </a:r>
            <a:r>
              <a:rPr lang="en-US" altLang="zh-CN" dirty="0" smtClean="0"/>
              <a:t>CCSv5.1</a:t>
            </a:r>
            <a:r>
              <a:rPr lang="zh-CN" altLang="zh-CN" dirty="0" smtClean="0"/>
              <a:t>资源管理器，</a:t>
            </a:r>
            <a:r>
              <a:rPr lang="zh-CN" altLang="en-US" dirty="0" smtClean="0"/>
              <a:t>如“左图”所示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）展开</a:t>
            </a:r>
            <a:r>
              <a:rPr lang="en-US" altLang="zh-CN" dirty="0" smtClean="0"/>
              <a:t>MSP430ware</a:t>
            </a:r>
            <a:r>
              <a:rPr lang="zh-CN" altLang="zh-CN" dirty="0" smtClean="0"/>
              <a:t>，如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所示，其包含三个方面内容：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单片机资源、开发装置资源以及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资源库</a:t>
            </a:r>
            <a:r>
              <a:rPr lang="zh-CN" altLang="en-US" dirty="0" smtClean="0"/>
              <a:t>，它全面汇总了所有与</a:t>
            </a:r>
            <a:r>
              <a:rPr lang="en-US" altLang="zh-CN" dirty="0" smtClean="0"/>
              <a:t>MSP430MCU</a:t>
            </a:r>
            <a:r>
              <a:rPr lang="zh-CN" altLang="en-US" dirty="0" smtClean="0"/>
              <a:t>相关的设计资源。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220072" y="3212976"/>
            <a:ext cx="3672408" cy="3177644"/>
            <a:chOff x="5436096" y="3212976"/>
            <a:chExt cx="3672408" cy="3177644"/>
          </a:xfrm>
        </p:grpSpPr>
        <p:pic>
          <p:nvPicPr>
            <p:cNvPr id="6" name="图片 5" descr="图2-26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096" y="3212976"/>
              <a:ext cx="3672408" cy="10801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59624" y="6021288"/>
              <a:ext cx="3060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右图：</a:t>
              </a:r>
              <a:r>
                <a:rPr lang="en-US" altLang="zh-CN" dirty="0" smtClean="0"/>
                <a:t>MSP430ware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2420888"/>
            <a:ext cx="4248472" cy="3969732"/>
            <a:chOff x="611560" y="2420888"/>
            <a:chExt cx="4248472" cy="3969732"/>
          </a:xfrm>
        </p:grpSpPr>
        <p:sp>
          <p:nvSpPr>
            <p:cNvPr id="7" name="TextBox 6"/>
            <p:cNvSpPr txBox="1"/>
            <p:nvPr/>
          </p:nvSpPr>
          <p:spPr>
            <a:xfrm>
              <a:off x="1209596" y="6021288"/>
              <a:ext cx="278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</a:t>
              </a:r>
              <a:r>
                <a:rPr lang="en-US" altLang="zh-CN" dirty="0" smtClean="0"/>
                <a:t>:</a:t>
              </a:r>
              <a:r>
                <a:rPr lang="zh-CN" altLang="zh-CN" dirty="0" smtClean="0"/>
                <a:t>示例程序浏览器窗口</a:t>
              </a:r>
              <a:endParaRPr lang="zh-CN" altLang="en-US" dirty="0"/>
            </a:p>
          </p:txBody>
        </p:sp>
        <p:pic>
          <p:nvPicPr>
            <p:cNvPr id="9" name="图片 8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2420888"/>
              <a:ext cx="424847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" name="AutoShape 2"/>
            <p:cNvSpPr>
              <a:spLocks noChangeArrowheads="1"/>
            </p:cNvSpPr>
            <p:nvPr/>
          </p:nvSpPr>
          <p:spPr bwMode="auto">
            <a:xfrm>
              <a:off x="611560" y="2420888"/>
              <a:ext cx="1368152" cy="504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39696"/>
            <a:ext cx="828092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）展开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单片机资源，得到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所示的界面，展开</a:t>
            </a:r>
            <a:r>
              <a:rPr lang="en-US" altLang="zh-CN" dirty="0" smtClean="0"/>
              <a:t>MSP430F5XX/6XX</a:t>
            </a:r>
            <a:r>
              <a:rPr lang="zh-CN" altLang="zh-CN" dirty="0" smtClean="0"/>
              <a:t>，其中包含</a:t>
            </a:r>
            <a:r>
              <a:rPr lang="en-US" altLang="zh-CN" dirty="0" smtClean="0"/>
              <a:t>F5/6</a:t>
            </a:r>
            <a:r>
              <a:rPr lang="zh-CN" altLang="zh-CN" dirty="0" smtClean="0"/>
              <a:t>系列的</a:t>
            </a:r>
            <a:r>
              <a:rPr lang="zh-CN" altLang="en-US" dirty="0" smtClean="0"/>
              <a:t>用户指导、</a:t>
            </a:r>
            <a:r>
              <a:rPr lang="zh-CN" altLang="zh-CN" dirty="0" smtClean="0"/>
              <a:t>数据手册、</a:t>
            </a:r>
            <a:r>
              <a:rPr lang="zh-CN" altLang="en-US" dirty="0" smtClean="0"/>
              <a:t>勘误表</a:t>
            </a:r>
            <a:r>
              <a:rPr lang="zh-CN" altLang="zh-CN" dirty="0" smtClean="0"/>
              <a:t>以及示例代码。</a:t>
            </a:r>
          </a:p>
        </p:txBody>
      </p:sp>
      <p:pic>
        <p:nvPicPr>
          <p:cNvPr id="5" name="图片 4" descr="F:\MSP-EXP430F5529\实验指导书\开发板图片\图2.2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04864"/>
            <a:ext cx="4248472" cy="38164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80728"/>
            <a:ext cx="7992887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）展开</a:t>
            </a:r>
            <a:r>
              <a:rPr lang="en-US" altLang="zh-CN" dirty="0" smtClean="0"/>
              <a:t>Code Examples</a:t>
            </a:r>
            <a:r>
              <a:rPr lang="zh-CN" altLang="zh-CN" dirty="0" smtClean="0"/>
              <a:t>，在下拉选项上选择</a:t>
            </a:r>
            <a:r>
              <a:rPr lang="en-US" altLang="zh-CN" dirty="0" smtClean="0"/>
              <a:t>MSP430F552x</a:t>
            </a:r>
            <a:r>
              <a:rPr lang="zh-CN" altLang="zh-CN" dirty="0" smtClean="0"/>
              <a:t>，在右面窗口中，将得到</a:t>
            </a:r>
            <a:r>
              <a:rPr lang="en-US" altLang="zh-CN" dirty="0" smtClean="0"/>
              <a:t>MSP430F552x</a:t>
            </a:r>
            <a:r>
              <a:rPr lang="zh-CN" altLang="zh-CN" dirty="0" smtClean="0"/>
              <a:t>有关各内部外设的应用程序资源，如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所示。若您打算在</a:t>
            </a:r>
            <a:r>
              <a:rPr lang="en-US" altLang="zh-CN" dirty="0" smtClean="0"/>
              <a:t>ADC</a:t>
            </a:r>
            <a:r>
              <a:rPr lang="zh-CN" altLang="zh-CN" dirty="0" smtClean="0"/>
              <a:t>模块的基础上，开发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，首先可以选择一个有关</a:t>
            </a:r>
            <a:r>
              <a:rPr lang="en-US" altLang="zh-CN" dirty="0" smtClean="0"/>
              <a:t>ADC</a:t>
            </a:r>
            <a:r>
              <a:rPr lang="zh-CN" altLang="zh-CN" dirty="0" smtClean="0"/>
              <a:t>的工程，作为讲解，在此选择第二个工程：</a:t>
            </a:r>
            <a:r>
              <a:rPr lang="en-US" altLang="zh-CN" dirty="0" smtClean="0"/>
              <a:t>MSP430F55xx_adc_01.c</a:t>
            </a:r>
            <a:r>
              <a:rPr lang="zh-CN" altLang="zh-CN" dirty="0" smtClean="0"/>
              <a:t>。单击该工程名称，将会弹出一个对话框，选择单片机型号，在此选择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，单击</a:t>
            </a:r>
            <a:r>
              <a:rPr lang="en-US" altLang="zh-CN" dirty="0" smtClean="0"/>
              <a:t>OK</a:t>
            </a:r>
            <a:r>
              <a:rPr lang="zh-CN" altLang="zh-CN" dirty="0" smtClean="0"/>
              <a:t>。之后在工程浏览器中，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看到导入的工程：</a:t>
            </a:r>
            <a:r>
              <a:rPr lang="en-US" altLang="zh-CN" dirty="0" smtClean="0"/>
              <a:t>MSP430F55xx_adc_01</a:t>
            </a:r>
            <a:r>
              <a:rPr lang="zh-CN" altLang="zh-CN" dirty="0" smtClean="0"/>
              <a:t>，您可以在此基础上进行单片机的开发。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6883"/>
          <a:stretch>
            <a:fillRect/>
          </a:stretch>
        </p:blipFill>
        <p:spPr bwMode="auto">
          <a:xfrm>
            <a:off x="1763688" y="3501008"/>
            <a:ext cx="527431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11704"/>
            <a:ext cx="7848872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）展开</a:t>
            </a:r>
            <a:r>
              <a:rPr lang="en-US" altLang="zh-CN" dirty="0" smtClean="0"/>
              <a:t>Development Tools</a:t>
            </a:r>
            <a:r>
              <a:rPr lang="zh-CN" altLang="zh-CN" dirty="0" smtClean="0"/>
              <a:t>开发装置资源，得到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所示的界面，其中包含</a:t>
            </a:r>
            <a:r>
              <a:rPr lang="en-US" altLang="zh-CN" dirty="0" smtClean="0"/>
              <a:t>MSP-EXP430F5529</a:t>
            </a:r>
            <a:r>
              <a:rPr lang="zh-CN" altLang="zh-CN" dirty="0" smtClean="0"/>
              <a:t>开发板资源。</a:t>
            </a:r>
          </a:p>
        </p:txBody>
      </p:sp>
      <p:pic>
        <p:nvPicPr>
          <p:cNvPr id="5" name="图片 4" descr="2-2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2348880"/>
            <a:ext cx="4608512" cy="32403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908720"/>
            <a:ext cx="7560839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单击</a:t>
            </a:r>
            <a:r>
              <a:rPr lang="en-US" altLang="zh-CN" dirty="0" smtClean="0"/>
              <a:t>User Experience Project (Code Limited)</a:t>
            </a:r>
            <a:r>
              <a:rPr lang="zh-CN" altLang="zh-CN" dirty="0" smtClean="0"/>
              <a:t>，在右面窗口中将得到如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所示窗口。</a:t>
            </a:r>
            <a:r>
              <a:rPr lang="zh-CN" altLang="en-US" dirty="0" smtClean="0"/>
              <a:t>示例</a:t>
            </a:r>
            <a:r>
              <a:rPr lang="zh-CN" altLang="zh-CN" dirty="0" smtClean="0"/>
              <a:t>程序导入步骤分为四步，在保证开发板仿真器连接正确的前提下（在此利用开发板内置仿真器），单击第一步，将示例工程导入</a:t>
            </a:r>
            <a:r>
              <a:rPr lang="en-US" altLang="zh-CN" dirty="0" smtClean="0"/>
              <a:t>CCS</a:t>
            </a:r>
            <a:r>
              <a:rPr lang="zh-CN" altLang="zh-CN" dirty="0" smtClean="0"/>
              <a:t>，您将在资源浏览器中，看到导入的工程：</a:t>
            </a:r>
            <a:r>
              <a:rPr lang="en-US" altLang="zh-CN" dirty="0" smtClean="0"/>
              <a:t>MSP-EXP430F5529 User Experience_16KB</a:t>
            </a:r>
            <a:r>
              <a:rPr lang="zh-CN" altLang="zh-CN" dirty="0" smtClean="0"/>
              <a:t>，并且第一步和第三步后面蓝色的对号变亮。单击第二步，对示例工程进行编译，编译完成后，将发现第二步后面蓝色的对号变亮。单击第四步，将示例工程下载到开发板。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23728" y="3501008"/>
            <a:ext cx="4829175" cy="3152775"/>
            <a:chOff x="2123728" y="3660601"/>
            <a:chExt cx="4829175" cy="3152775"/>
          </a:xfrm>
        </p:grpSpPr>
        <p:pic>
          <p:nvPicPr>
            <p:cNvPr id="5" name="图片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3660601"/>
              <a:ext cx="4829175" cy="315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4292774" y="4643844"/>
              <a:ext cx="236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ea typeface="宋体" pitchFamily="2" charset="-122"/>
                </a:rPr>
                <a:t>将示例工程导入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ea typeface="宋体" pitchFamily="2" charset="-122"/>
                </a:rPr>
                <a:t>CCS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995936" y="4797152"/>
              <a:ext cx="28803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635896" y="5229200"/>
              <a:ext cx="28803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3888" y="5733256"/>
              <a:ext cx="28803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707904" y="6237312"/>
              <a:ext cx="28803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36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solidFill>
                    <a:srgbClr val="7030A0"/>
                  </a:solidFill>
                  <a:latin typeface="Calibri" pitchFamily="34" charset="0"/>
                  <a:ea typeface="宋体" pitchFamily="2" charset="-122"/>
                </a:rPr>
                <a:t>编译示例工程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3923928" y="5579948"/>
              <a:ext cx="236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itchFamily="34" charset="0"/>
                  <a:ea typeface="宋体" pitchFamily="2" charset="-122"/>
                </a:rPr>
                <a:t>调试器配置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4067944" y="6084004"/>
              <a:ext cx="236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Arial" pitchFamily="34" charset="0"/>
                  <a:ea typeface="宋体" pitchFamily="2" charset="-122"/>
                </a:rPr>
                <a:t>下载示例工程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dirty="0" smtClean="0">
                <a:solidFill>
                  <a:schemeClr val="bg1"/>
                </a:solidFill>
              </a:rPr>
              <a:t>资源管理器</a:t>
            </a:r>
            <a:r>
              <a:rPr lang="zh-CN" altLang="en-US" sz="3600" dirty="0" smtClean="0">
                <a:solidFill>
                  <a:schemeClr val="bg1"/>
                </a:solidFill>
              </a:rPr>
              <a:t>介绍及</a:t>
            </a:r>
            <a:r>
              <a:rPr lang="zh-CN" altLang="zh-CN" sz="3600" dirty="0" smtClean="0">
                <a:solidFill>
                  <a:schemeClr val="bg1"/>
                </a:solidFill>
              </a:rPr>
              <a:t>应用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784887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7</a:t>
            </a:r>
            <a:r>
              <a:rPr lang="zh-CN" altLang="zh-CN" dirty="0" smtClean="0"/>
              <a:t>）展开</a:t>
            </a:r>
            <a:r>
              <a:rPr lang="en-US" altLang="zh-CN" dirty="0" smtClean="0"/>
              <a:t>Libraries</a:t>
            </a:r>
            <a:r>
              <a:rPr lang="zh-CN" altLang="zh-CN" dirty="0" smtClean="0"/>
              <a:t>资源库，得到如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所示的界面，其中包含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驱动程序库以及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的开发资源包。“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驱动程序库”为全新高级</a:t>
            </a:r>
            <a:r>
              <a:rPr lang="en-US" altLang="zh-CN" dirty="0" smtClean="0"/>
              <a:t>API</a:t>
            </a:r>
            <a:r>
              <a:rPr lang="zh-CN" altLang="zh-CN" dirty="0" smtClean="0"/>
              <a:t>，这种新型驱动程序库</a:t>
            </a:r>
            <a:r>
              <a:rPr lang="zh-CN" altLang="en-US" dirty="0" smtClean="0"/>
              <a:t>能够</a:t>
            </a:r>
            <a:r>
              <a:rPr lang="zh-CN" altLang="zh-CN" dirty="0" smtClean="0"/>
              <a:t>使用户</a:t>
            </a:r>
            <a:r>
              <a:rPr lang="zh-CN" altLang="en-US" dirty="0" smtClean="0"/>
              <a:t>更</a:t>
            </a:r>
            <a:r>
              <a:rPr lang="zh-CN" altLang="zh-CN" dirty="0" smtClean="0"/>
              <a:t>容易</a:t>
            </a:r>
            <a:r>
              <a:rPr lang="zh-CN" altLang="en-US" dirty="0" smtClean="0"/>
              <a:t>地对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硬件进行</a:t>
            </a:r>
            <a:r>
              <a:rPr lang="zh-CN" altLang="en-US" dirty="0" smtClean="0"/>
              <a:t>开发；</a:t>
            </a:r>
            <a:r>
              <a:rPr lang="en-US" altLang="zh-CN" dirty="0" smtClean="0"/>
              <a:t>MSP430USB</a:t>
            </a:r>
            <a:r>
              <a:rPr lang="zh-CN" altLang="zh-CN" dirty="0" smtClean="0"/>
              <a:t>开发资源包包含了开发一个基于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项目所需的所有源代码和示例应用程序</a:t>
            </a:r>
            <a:r>
              <a:rPr lang="zh-CN" altLang="en-US" dirty="0" smtClean="0"/>
              <a:t>。</a:t>
            </a:r>
            <a:endParaRPr lang="zh-CN" altLang="zh-CN" dirty="0" smtClean="0"/>
          </a:p>
        </p:txBody>
      </p:sp>
      <p:pic>
        <p:nvPicPr>
          <p:cNvPr id="7" name="图片 6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5805264"/>
            <a:ext cx="878210" cy="878210"/>
          </a:xfrm>
          <a:prstGeom prst="rect">
            <a:avLst/>
          </a:prstGeom>
        </p:spPr>
      </p:pic>
      <p:pic>
        <p:nvPicPr>
          <p:cNvPr id="8" name="图片 7" descr="F:\MSP-EXP430F5529\实验指导书\开发板图片\图2-28.jpg"/>
          <p:cNvPicPr/>
          <p:nvPr/>
        </p:nvPicPr>
        <p:blipFill>
          <a:blip r:embed="rId4" cstate="print"/>
          <a:srcRect r="2828"/>
          <a:stretch>
            <a:fillRect/>
          </a:stretch>
        </p:blipFill>
        <p:spPr bwMode="auto">
          <a:xfrm>
            <a:off x="2411760" y="2924944"/>
            <a:ext cx="3888432" cy="3096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619673" y="5321647"/>
            <a:ext cx="5979367" cy="555625"/>
            <a:chOff x="1544961" y="4343400"/>
            <a:chExt cx="5979367" cy="555625"/>
          </a:xfrm>
        </p:grpSpPr>
        <p:sp>
          <p:nvSpPr>
            <p:cNvPr id="5" name="Line 229"/>
            <p:cNvSpPr>
              <a:spLocks noChangeShapeType="1"/>
            </p:cNvSpPr>
            <p:nvPr/>
          </p:nvSpPr>
          <p:spPr bwMode="gray">
            <a:xfrm flipV="1">
              <a:off x="1849760" y="4869160"/>
              <a:ext cx="5674568" cy="2986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30"/>
            <p:cNvSpPr>
              <a:spLocks noChangeArrowheads="1"/>
            </p:cNvSpPr>
            <p:nvPr/>
          </p:nvSpPr>
          <p:spPr bwMode="gray">
            <a:xfrm rot="3419336">
              <a:off x="1565598" y="43227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Text Box 23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67744" y="4410075"/>
              <a:ext cx="52565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7C80"/>
                  </a:solidFill>
                </a:rPr>
                <a:t>CCSv5.1</a:t>
              </a:r>
              <a:r>
                <a:rPr lang="zh-CN" altLang="en-US" sz="2400" b="1" dirty="0" smtClean="0">
                  <a:solidFill>
                    <a:srgbClr val="FF7C80"/>
                  </a:solidFill>
                </a:rPr>
                <a:t>资源管理器应用</a:t>
              </a:r>
              <a:endParaRPr lang="en-US" altLang="zh-CN" sz="2400" b="1" dirty="0">
                <a:solidFill>
                  <a:srgbClr val="FF7C80"/>
                </a:solidFill>
              </a:endParaRPr>
            </a:p>
          </p:txBody>
        </p:sp>
        <p:sp>
          <p:nvSpPr>
            <p:cNvPr id="8" name="Text Box 232"/>
            <p:cNvSpPr txBox="1">
              <a:spLocks noChangeArrowheads="1"/>
            </p:cNvSpPr>
            <p:nvPr/>
          </p:nvSpPr>
          <p:spPr bwMode="gray">
            <a:xfrm>
              <a:off x="1619573" y="43656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619672" y="2413248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利用</a:t>
              </a:r>
              <a:r>
                <a:rPr lang="en-US" altLang="zh-CN" sz="2400" b="1" dirty="0" smtClean="0">
                  <a:solidFill>
                    <a:srgbClr val="006699"/>
                  </a:solidFill>
                </a:rPr>
                <a:t>CCSv5.1</a:t>
              </a:r>
              <a:r>
                <a:rPr lang="zh-CN" altLang="en-US" sz="2400" b="1" dirty="0" smtClean="0">
                  <a:solidFill>
                    <a:srgbClr val="006699"/>
                  </a:solidFill>
                </a:rPr>
                <a:t>导入已有工程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19673" y="4297288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利用</a:t>
              </a:r>
              <a:r>
                <a:rPr lang="en-US" altLang="zh-CN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CCSv5.1</a:t>
              </a:r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调试工程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3" y="1412776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669900"/>
                  </a:solidFill>
                </a:rPr>
                <a:t>CCSv5.1</a:t>
              </a:r>
              <a:r>
                <a:rPr lang="zh-CN" altLang="en-US" sz="2400" b="1" dirty="0" smtClean="0">
                  <a:solidFill>
                    <a:srgbClr val="669900"/>
                  </a:solidFill>
                </a:rPr>
                <a:t>的安装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19673" y="3379018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利用</a:t>
              </a:r>
              <a:r>
                <a:rPr lang="en-US" altLang="zh-CN" sz="2400" b="1" dirty="0" smtClean="0">
                  <a:solidFill>
                    <a:srgbClr val="FFC000"/>
                  </a:solidFill>
                </a:rPr>
                <a:t>CCSv5.1</a:t>
              </a:r>
              <a:r>
                <a:rPr lang="zh-CN" altLang="en-US" sz="2400" b="1" dirty="0" smtClean="0">
                  <a:solidFill>
                    <a:srgbClr val="FFC000"/>
                  </a:solidFill>
                </a:rPr>
                <a:t>新建工程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的安装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92281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运行安装程序</a:t>
            </a:r>
            <a:r>
              <a:rPr lang="en-US" altLang="zh-CN" dirty="0" smtClean="0"/>
              <a:t>ccs_setup_5.1.1.00031.exe</a:t>
            </a:r>
            <a:r>
              <a:rPr lang="zh-CN" altLang="zh-CN" dirty="0" smtClean="0"/>
              <a:t>，当运行到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处时，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选择</a:t>
            </a:r>
            <a:r>
              <a:rPr lang="en-US" altLang="zh-CN" dirty="0" smtClean="0"/>
              <a:t>Custom</a:t>
            </a:r>
            <a:r>
              <a:rPr lang="zh-CN" altLang="zh-CN" dirty="0" smtClean="0"/>
              <a:t>选项，进入手动安装选择通道。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）单击</a:t>
            </a:r>
            <a:r>
              <a:rPr lang="en-US" altLang="zh-CN" dirty="0" smtClean="0"/>
              <a:t>Next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所示窗口，为了安装快捷，在此只选择支持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MSP430 Low Power MCUs</a:t>
            </a:r>
            <a:r>
              <a:rPr lang="zh-CN" altLang="zh-CN" dirty="0" smtClean="0"/>
              <a:t>的选项。单击</a:t>
            </a:r>
            <a:r>
              <a:rPr lang="en-US" altLang="zh-CN" dirty="0" smtClean="0"/>
              <a:t>Next</a:t>
            </a:r>
            <a:r>
              <a:rPr lang="zh-CN" altLang="zh-CN" dirty="0" smtClean="0"/>
              <a:t>，保持默认配置，继续安装。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11560" y="2924944"/>
            <a:ext cx="3816424" cy="3537684"/>
            <a:chOff x="611560" y="2924944"/>
            <a:chExt cx="3816424" cy="3537684"/>
          </a:xfrm>
        </p:grpSpPr>
        <p:pic>
          <p:nvPicPr>
            <p:cNvPr id="4" name="图片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2924944"/>
              <a:ext cx="3816424" cy="2988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339362" y="6093296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  </a:t>
              </a:r>
              <a:r>
                <a:rPr lang="zh-CN" altLang="zh-CN" dirty="0" smtClean="0"/>
                <a:t>安装过程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32040" y="2924944"/>
            <a:ext cx="3888432" cy="3600400"/>
            <a:chOff x="4932040" y="2924944"/>
            <a:chExt cx="3888432" cy="3600400"/>
          </a:xfrm>
        </p:grpSpPr>
        <p:pic>
          <p:nvPicPr>
            <p:cNvPr id="5" name="图片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2924944"/>
              <a:ext cx="3888432" cy="3033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724128" y="6156012"/>
              <a:ext cx="17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右图 </a:t>
              </a:r>
              <a:r>
                <a:rPr lang="zh-CN" altLang="zh-CN" dirty="0" smtClean="0"/>
                <a:t>安装过程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的安装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610" y="1140664"/>
            <a:ext cx="8374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）单击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，将运行</a:t>
            </a:r>
            <a:r>
              <a:rPr lang="en-US" altLang="zh-CN" dirty="0" smtClean="0"/>
              <a:t>CCS</a:t>
            </a:r>
            <a:r>
              <a:rPr lang="zh-CN" altLang="zh-CN" dirty="0" smtClean="0"/>
              <a:t>，弹出</a:t>
            </a:r>
            <a:r>
              <a:rPr lang="zh-CN" altLang="zh-CN" dirty="0" smtClean="0"/>
              <a:t>如</a:t>
            </a:r>
            <a:r>
              <a:rPr lang="zh-CN" altLang="en-US" dirty="0"/>
              <a:t>右图</a:t>
            </a:r>
            <a:r>
              <a:rPr lang="zh-CN" altLang="zh-CN" dirty="0" smtClean="0"/>
              <a:t>所</a:t>
            </a:r>
            <a:r>
              <a:rPr lang="zh-CN" altLang="zh-CN" dirty="0" smtClean="0"/>
              <a:t>示窗口，打开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我的电脑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，在某一磁盘下，创建以下文件夹</a:t>
            </a:r>
            <a:r>
              <a:rPr lang="zh-CN" altLang="en-US" dirty="0" smtClean="0"/>
              <a:t>路径</a:t>
            </a:r>
            <a:r>
              <a:rPr lang="zh-CN" altLang="zh-CN" dirty="0" smtClean="0"/>
              <a:t>：</a:t>
            </a:r>
            <a:r>
              <a:rPr lang="en-US" altLang="zh-CN" dirty="0" smtClean="0"/>
              <a:t>-\MSP-EXP430F5529\Workspace</a:t>
            </a:r>
            <a:r>
              <a:rPr lang="zh-CN" altLang="zh-CN" dirty="0" smtClean="0"/>
              <a:t>，单击</a:t>
            </a:r>
            <a:r>
              <a:rPr lang="en-US" altLang="zh-CN" dirty="0" smtClean="0"/>
              <a:t>Browse</a:t>
            </a:r>
            <a:r>
              <a:rPr lang="zh-CN" altLang="zh-CN" dirty="0" smtClean="0"/>
              <a:t>，将工作区间链接到所建文件夹，不勾选</a:t>
            </a:r>
            <a:r>
              <a:rPr lang="en-US" altLang="zh-CN" dirty="0" smtClean="0"/>
              <a:t>“Use this as the default and do not ask again”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95536" y="2420888"/>
            <a:ext cx="3888432" cy="3825716"/>
            <a:chOff x="395536" y="2348880"/>
            <a:chExt cx="3888432" cy="3897724"/>
          </a:xfrm>
        </p:grpSpPr>
        <p:pic>
          <p:nvPicPr>
            <p:cNvPr id="5" name="图片 4" descr="安装完成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2348880"/>
              <a:ext cx="3888432" cy="3384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3608" y="5877272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  </a:t>
              </a:r>
              <a:r>
                <a:rPr lang="zh-CN" altLang="zh-CN" dirty="0" smtClean="0"/>
                <a:t>软件安装完成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2420888"/>
            <a:ext cx="4057650" cy="3825716"/>
            <a:chOff x="4644008" y="2420888"/>
            <a:chExt cx="4057650" cy="3825716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5877272"/>
              <a:ext cx="2710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右图  </a:t>
              </a:r>
              <a:r>
                <a:rPr lang="en-US" altLang="zh-CN" dirty="0" smtClean="0"/>
                <a:t>Workspace</a:t>
              </a:r>
              <a:r>
                <a:rPr lang="zh-CN" altLang="zh-CN" dirty="0" smtClean="0"/>
                <a:t>选择窗口</a:t>
              </a:r>
              <a:endParaRPr lang="zh-CN" altLang="zh-CN" dirty="0"/>
            </a:p>
          </p:txBody>
        </p:sp>
        <p:pic>
          <p:nvPicPr>
            <p:cNvPr id="12" name="图片 11"/>
            <p:cNvPicPr/>
            <p:nvPr/>
          </p:nvPicPr>
          <p:blipFill>
            <a:blip r:embed="rId3" cstate="print"/>
            <a:srcRect l="930" b="2893"/>
            <a:stretch>
              <a:fillRect/>
            </a:stretch>
          </p:blipFill>
          <p:spPr bwMode="auto">
            <a:xfrm>
              <a:off x="4644008" y="2420888"/>
              <a:ext cx="4057650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的安装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）单击</a:t>
            </a:r>
            <a:r>
              <a:rPr lang="en-US" altLang="zh-CN" dirty="0" smtClean="0"/>
              <a:t>OK</a:t>
            </a:r>
            <a:r>
              <a:rPr lang="zh-CN" altLang="zh-CN" dirty="0" smtClean="0"/>
              <a:t>，第一次运行</a:t>
            </a:r>
            <a:r>
              <a:rPr lang="en-US" altLang="zh-CN" dirty="0" smtClean="0"/>
              <a:t>CCS</a:t>
            </a:r>
            <a:r>
              <a:rPr lang="zh-CN" altLang="zh-CN" dirty="0" smtClean="0"/>
              <a:t>需进行软件许可的选择，</a:t>
            </a:r>
            <a:r>
              <a:rPr lang="zh-CN" altLang="en-US" dirty="0" smtClean="0"/>
              <a:t>如“左图”</a:t>
            </a:r>
            <a:r>
              <a:rPr lang="zh-CN" altLang="zh-CN" dirty="0" smtClean="0"/>
              <a:t>所示。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512267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在此，选择</a:t>
            </a:r>
            <a:r>
              <a:rPr lang="en-US" altLang="zh-CN" dirty="0" smtClean="0"/>
              <a:t>CODE SIZE LIMITED(MSP430)</a:t>
            </a:r>
            <a:r>
              <a:rPr lang="zh-CN" altLang="zh-CN" dirty="0" smtClean="0"/>
              <a:t>选项，在该选项下，对于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CCS</a:t>
            </a:r>
          </a:p>
          <a:p>
            <a:pPr algn="just">
              <a:lnSpc>
                <a:spcPts val="2800"/>
              </a:lnSpc>
            </a:pPr>
            <a:r>
              <a:rPr lang="zh-CN" altLang="zh-CN" dirty="0" smtClean="0"/>
              <a:t>免费开放</a:t>
            </a:r>
            <a:r>
              <a:rPr lang="en-US" altLang="zh-CN" dirty="0" smtClean="0"/>
              <a:t>16KB</a:t>
            </a:r>
            <a:r>
              <a:rPr lang="zh-CN" altLang="zh-CN" dirty="0" smtClean="0"/>
              <a:t>的程序空间；若您有软件许可，可以参考以下链接进行软件许可的认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证：</a:t>
            </a:r>
            <a:r>
              <a:rPr lang="en-US" altLang="zh-CN" u="sng" dirty="0" smtClean="0">
                <a:hlinkClick r:id="rId2"/>
              </a:rPr>
              <a:t>http://processors.wiki.ti.com/index.php/GSG:CCSv5_Running_for_the_first_time</a:t>
            </a:r>
            <a:r>
              <a:rPr lang="en-US" altLang="zh-CN" dirty="0" smtClean="0"/>
              <a:t> 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单击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即可进入</a:t>
            </a:r>
            <a:r>
              <a:rPr lang="en-US" altLang="zh-CN" dirty="0" smtClean="0"/>
              <a:t>CCSv5.1 </a:t>
            </a:r>
            <a:r>
              <a:rPr lang="zh-CN" altLang="zh-CN" dirty="0" smtClean="0"/>
              <a:t>软件开发集成环境</a:t>
            </a:r>
            <a:r>
              <a:rPr lang="zh-CN" altLang="en-US" dirty="0" smtClean="0"/>
              <a:t>，如“右图”所示。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67544" y="3068960"/>
            <a:ext cx="3456384" cy="3393668"/>
            <a:chOff x="467544" y="2852936"/>
            <a:chExt cx="3456384" cy="3393668"/>
          </a:xfrm>
        </p:grpSpPr>
        <p:pic>
          <p:nvPicPr>
            <p:cNvPr id="5" name="图片 4" descr="H:\QQ截图20120705113622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852936"/>
              <a:ext cx="3456384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11560" y="5877272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  </a:t>
              </a:r>
              <a:r>
                <a:rPr lang="zh-CN" altLang="zh-CN" dirty="0" smtClean="0"/>
                <a:t>软件许可选择窗口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55976" y="3068960"/>
            <a:ext cx="3684663" cy="3393668"/>
            <a:chOff x="4355976" y="2852936"/>
            <a:chExt cx="3684663" cy="3393668"/>
          </a:xfrm>
        </p:grpSpPr>
        <p:pic>
          <p:nvPicPr>
            <p:cNvPr id="7" name="图片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7984" y="2852936"/>
              <a:ext cx="3528392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355976" y="5877272"/>
              <a:ext cx="3684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右图  </a:t>
              </a:r>
              <a:r>
                <a:rPr lang="en-US" altLang="zh-CN" dirty="0" smtClean="0"/>
                <a:t> CCSv5</a:t>
              </a:r>
              <a:r>
                <a:rPr lang="zh-CN" altLang="zh-CN" dirty="0" smtClean="0"/>
                <a:t>软件开发集成环境界面</a:t>
              </a:r>
              <a:endParaRPr lang="zh-CN" altLang="en-US" dirty="0"/>
            </a:p>
          </p:txBody>
        </p:sp>
      </p:grpSp>
      <p:pic>
        <p:nvPicPr>
          <p:cNvPr id="10" name="图片 9" descr="图片1.gif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8384" y="5877272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导入已有工程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7848872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）在此以实验一的工程为例进行讲解，首先打开</a:t>
            </a:r>
            <a:r>
              <a:rPr lang="en-US" altLang="zh-CN" dirty="0" smtClean="0"/>
              <a:t>CCSv5.1</a:t>
            </a:r>
            <a:r>
              <a:rPr lang="zh-CN" altLang="zh-CN" dirty="0" smtClean="0"/>
              <a:t>并确定工作区间：</a:t>
            </a:r>
            <a:r>
              <a:rPr lang="en-US" altLang="zh-CN" dirty="0" smtClean="0"/>
              <a:t>F\MSP-EXP430F5529\Workspace</a:t>
            </a:r>
            <a:r>
              <a:rPr lang="zh-CN" altLang="zh-CN" dirty="0" smtClean="0"/>
              <a:t>，选择</a:t>
            </a:r>
            <a:r>
              <a:rPr lang="en-US" altLang="zh-CN" dirty="0" smtClean="0"/>
              <a:t>File--&gt;Import</a:t>
            </a:r>
            <a:r>
              <a:rPr lang="zh-CN" altLang="zh-CN" dirty="0" smtClean="0"/>
              <a:t>弹出图</a:t>
            </a:r>
            <a:r>
              <a:rPr lang="en-US" altLang="zh-CN" dirty="0" smtClean="0"/>
              <a:t>2.8</a:t>
            </a:r>
            <a:r>
              <a:rPr lang="zh-CN" altLang="zh-CN" dirty="0" smtClean="0"/>
              <a:t>对话框，展开</a:t>
            </a:r>
            <a:r>
              <a:rPr lang="en-US" altLang="zh-CN" dirty="0" smtClean="0"/>
              <a:t>Code Composer Studio</a:t>
            </a:r>
            <a:r>
              <a:rPr lang="zh-CN" altLang="zh-CN" dirty="0" smtClean="0"/>
              <a:t>选择</a:t>
            </a:r>
            <a:r>
              <a:rPr lang="en-US" altLang="zh-CN" dirty="0" smtClean="0"/>
              <a:t>Existing CCS/CCE Eclipse Projects</a:t>
            </a:r>
            <a:r>
              <a:rPr lang="zh-CN" altLang="zh-CN" dirty="0" smtClean="0"/>
              <a:t>。</a:t>
            </a:r>
          </a:p>
        </p:txBody>
      </p:sp>
      <p:pic>
        <p:nvPicPr>
          <p:cNvPr id="5" name="图片 4" descr="图2.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492896"/>
            <a:ext cx="4510222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导入已有工程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087" y="980728"/>
            <a:ext cx="8621014" cy="1495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单击</a:t>
            </a:r>
            <a:r>
              <a:rPr lang="en-US" altLang="zh-CN" dirty="0" smtClean="0"/>
              <a:t>Next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对话框：</a:t>
            </a:r>
          </a:p>
          <a:p>
            <a:pPr>
              <a:lnSpc>
                <a:spcPts val="28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单击</a:t>
            </a:r>
            <a:r>
              <a:rPr lang="en-US" altLang="zh-CN" dirty="0" smtClean="0"/>
              <a:t>Browse</a:t>
            </a:r>
            <a:r>
              <a:rPr lang="zh-CN" altLang="zh-CN" dirty="0" smtClean="0"/>
              <a:t>选择工程所在目录，在此，我们选择</a:t>
            </a:r>
            <a:r>
              <a:rPr lang="zh-CN" altLang="en-US" dirty="0" smtClean="0"/>
              <a:t>开发板实验程序</a:t>
            </a:r>
            <a:r>
              <a:rPr lang="en-US" altLang="zh-CN" dirty="0" smtClean="0"/>
              <a:t>LAB1</a:t>
            </a:r>
            <a:r>
              <a:rPr lang="zh-CN" altLang="zh-CN" dirty="0" smtClean="0"/>
              <a:t>文件夹，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“右图”；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）单击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即完成既有工程的导入。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83568" y="2555612"/>
            <a:ext cx="3671786" cy="4113748"/>
            <a:chOff x="683568" y="2555612"/>
            <a:chExt cx="3671786" cy="4113748"/>
          </a:xfrm>
        </p:grpSpPr>
        <p:pic>
          <p:nvPicPr>
            <p:cNvPr id="5" name="图片 4" descr="图2.2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2555612"/>
              <a:ext cx="3671786" cy="3600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9116" y="6300028"/>
              <a:ext cx="2598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  </a:t>
              </a:r>
              <a:r>
                <a:rPr lang="zh-CN" altLang="zh-CN" dirty="0" smtClean="0"/>
                <a:t>选择导入工程目录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4048" y="2555612"/>
            <a:ext cx="3696841" cy="4041740"/>
            <a:chOff x="5004048" y="2564904"/>
            <a:chExt cx="3696841" cy="4041740"/>
          </a:xfrm>
        </p:grpSpPr>
        <p:sp>
          <p:nvSpPr>
            <p:cNvPr id="8" name="TextBox 7"/>
            <p:cNvSpPr txBox="1"/>
            <p:nvPr/>
          </p:nvSpPr>
          <p:spPr>
            <a:xfrm>
              <a:off x="5580112" y="6237312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右图  </a:t>
              </a:r>
              <a:r>
                <a:rPr lang="zh-CN" altLang="zh-CN" dirty="0" smtClean="0"/>
                <a:t>选择导入工程</a:t>
              </a:r>
            </a:p>
          </p:txBody>
        </p:sp>
        <p:pic>
          <p:nvPicPr>
            <p:cNvPr id="9" name="图片 8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8" y="2564904"/>
              <a:ext cx="3696841" cy="352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图片 9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5877272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新建工程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024" y="980728"/>
            <a:ext cx="8820472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）首先打开</a:t>
            </a:r>
            <a:r>
              <a:rPr lang="en-US" altLang="zh-CN" dirty="0" smtClean="0"/>
              <a:t>CCSv5.1</a:t>
            </a:r>
            <a:r>
              <a:rPr lang="zh-CN" altLang="zh-CN" dirty="0" smtClean="0"/>
              <a:t>并确定工作区间，选择</a:t>
            </a:r>
            <a:r>
              <a:rPr lang="en-US" altLang="zh-CN" dirty="0" smtClean="0"/>
              <a:t>File--&gt;New--&gt;CCS Project</a:t>
            </a:r>
            <a:r>
              <a:rPr lang="zh-CN" altLang="zh-CN" dirty="0" smtClean="0"/>
              <a:t>弹出</a:t>
            </a:r>
            <a:r>
              <a:rPr lang="zh-CN" altLang="en-US" dirty="0" smtClean="0"/>
              <a:t>左图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Project name</a:t>
            </a:r>
            <a:r>
              <a:rPr lang="zh-CN" altLang="zh-CN" dirty="0" smtClean="0"/>
              <a:t>中输入新建工程的名称，在此输入</a:t>
            </a:r>
            <a:r>
              <a:rPr lang="en-US" altLang="zh-CN" dirty="0" smtClean="0"/>
              <a:t>myccs1</a:t>
            </a:r>
            <a:r>
              <a:rPr lang="zh-CN" altLang="zh-CN" dirty="0" smtClean="0"/>
              <a:t>；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Output type</a:t>
            </a:r>
            <a:r>
              <a:rPr lang="zh-CN" altLang="zh-CN" dirty="0" smtClean="0"/>
              <a:t>中有两个选项：</a:t>
            </a:r>
            <a:r>
              <a:rPr lang="en-US" altLang="zh-CN" dirty="0" smtClean="0"/>
              <a:t>Executable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Static library</a:t>
            </a:r>
            <a:r>
              <a:rPr lang="zh-CN" altLang="zh-CN" dirty="0" smtClean="0"/>
              <a:t>，在此保留：</a:t>
            </a:r>
            <a:r>
              <a:rPr lang="en-US" altLang="zh-CN" dirty="0" smtClean="0"/>
              <a:t>Executable</a:t>
            </a:r>
            <a:r>
              <a:rPr lang="zh-CN" altLang="zh-CN" dirty="0" smtClean="0"/>
              <a:t>。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Device</a:t>
            </a:r>
            <a:r>
              <a:rPr lang="zh-CN" altLang="zh-CN" dirty="0" smtClean="0"/>
              <a:t>部分选择器件的型号</a:t>
            </a:r>
            <a:r>
              <a:rPr lang="en-US" altLang="zh-CN" dirty="0" smtClean="0"/>
              <a:t>:</a:t>
            </a:r>
            <a:r>
              <a:rPr lang="zh-CN" altLang="zh-CN" dirty="0" smtClean="0"/>
              <a:t>在此</a:t>
            </a:r>
            <a:r>
              <a:rPr lang="en-US" altLang="zh-CN" dirty="0" smtClean="0"/>
              <a:t>Family</a:t>
            </a:r>
            <a:r>
              <a:rPr lang="zh-CN" altLang="zh-CN" dirty="0" smtClean="0"/>
              <a:t>选择</a:t>
            </a:r>
            <a:r>
              <a:rPr lang="en-US" altLang="zh-CN" dirty="0" smtClean="0"/>
              <a:t>MSP430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Variant</a:t>
            </a:r>
            <a:r>
              <a:rPr lang="zh-CN" altLang="zh-CN" dirty="0" smtClean="0"/>
              <a:t>选择</a:t>
            </a:r>
            <a:r>
              <a:rPr lang="en-US" altLang="zh-CN" dirty="0" smtClean="0"/>
              <a:t>MSP430X5XX 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  family</a:t>
            </a:r>
            <a:r>
              <a:rPr lang="zh-CN" altLang="zh-CN" dirty="0" smtClean="0"/>
              <a:t>，芯片选择</a:t>
            </a:r>
            <a:r>
              <a:rPr lang="en-US" altLang="zh-CN" dirty="0" smtClean="0"/>
              <a:t>MSP430F5529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Connection</a:t>
            </a:r>
            <a:r>
              <a:rPr lang="zh-CN" altLang="zh-CN" dirty="0" smtClean="0"/>
              <a:t>保持默认。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）选择空项目，然后单击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完成新项目的创建。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）创建的项目将显示在</a:t>
            </a:r>
            <a:r>
              <a:rPr lang="en-US" altLang="zh-CN" dirty="0" smtClean="0"/>
              <a:t>Project Explorer</a:t>
            </a:r>
            <a:r>
              <a:rPr lang="zh-CN" altLang="zh-CN" dirty="0" smtClean="0"/>
              <a:t>中，如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所示：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73016"/>
            <a:ext cx="309634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365104"/>
            <a:ext cx="28144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CCSv5.1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新建工程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107" y="1052736"/>
            <a:ext cx="8676373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b="1" dirty="0" smtClean="0"/>
              <a:t>        </a:t>
            </a:r>
            <a:r>
              <a:rPr lang="zh-CN" altLang="zh-CN" b="1" dirty="0" smtClean="0"/>
              <a:t>若已用其它编程软件（例如</a:t>
            </a:r>
            <a:r>
              <a:rPr lang="en-US" altLang="zh-CN" b="1" dirty="0" smtClean="0"/>
              <a:t>IAR</a:t>
            </a:r>
            <a:r>
              <a:rPr lang="zh-CN" altLang="zh-CN" b="1" dirty="0" smtClean="0"/>
              <a:t>），完成了整个工程的开发，该工程无法直接移</a:t>
            </a:r>
            <a:endParaRPr lang="en-US" altLang="zh-CN" b="1" dirty="0" smtClean="0"/>
          </a:p>
          <a:p>
            <a:pPr algn="just">
              <a:lnSpc>
                <a:spcPts val="2800"/>
              </a:lnSpc>
            </a:pPr>
            <a:r>
              <a:rPr lang="zh-CN" altLang="zh-CN" b="1" dirty="0" smtClean="0"/>
              <a:t>植入</a:t>
            </a:r>
            <a:r>
              <a:rPr lang="en-US" altLang="zh-CN" b="1" dirty="0" smtClean="0"/>
              <a:t>CCSv5.1</a:t>
            </a:r>
            <a:r>
              <a:rPr lang="zh-CN" altLang="zh-CN" b="1" dirty="0" smtClean="0"/>
              <a:t>，但可以通过在</a:t>
            </a:r>
            <a:r>
              <a:rPr lang="en-US" altLang="zh-CN" b="1" dirty="0" smtClean="0"/>
              <a:t>CCSv5</a:t>
            </a:r>
            <a:r>
              <a:rPr lang="zh-CN" altLang="zh-CN" b="1" dirty="0" smtClean="0"/>
              <a:t>中新建工程，并根据</a:t>
            </a:r>
            <a:r>
              <a:rPr lang="zh-CN" altLang="en-US" b="1" dirty="0" smtClean="0"/>
              <a:t>以下</a:t>
            </a:r>
            <a:r>
              <a:rPr lang="zh-CN" altLang="zh-CN" b="1" dirty="0" smtClean="0"/>
              <a:t>步骤</a:t>
            </a:r>
            <a:r>
              <a:rPr lang="zh-CN" altLang="en-US" b="1" dirty="0" smtClean="0"/>
              <a:t>新建或导入已有</a:t>
            </a:r>
            <a:r>
              <a:rPr lang="en-US" altLang="zh-CN" b="1" dirty="0" smtClean="0"/>
              <a:t>.h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.c</a:t>
            </a:r>
            <a:r>
              <a:rPr lang="zh-CN" altLang="zh-CN" b="1" dirty="0" smtClean="0"/>
              <a:t>文件，从而完成整个工程的移植。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7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.h</a:t>
            </a:r>
            <a:r>
              <a:rPr lang="zh-CN" altLang="zh-CN" dirty="0" smtClean="0"/>
              <a:t>文件：在工程名上右键点击，选择</a:t>
            </a:r>
            <a:r>
              <a:rPr lang="en-US" altLang="zh-CN" dirty="0" smtClean="0"/>
              <a:t>New--&gt;Header File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Header file</a:t>
            </a:r>
            <a:r>
              <a:rPr lang="zh-CN" altLang="zh-CN" dirty="0" smtClean="0"/>
              <a:t>中输入头文件的名称，注意必须以</a:t>
            </a:r>
            <a:r>
              <a:rPr lang="en-US" altLang="zh-CN" dirty="0" smtClean="0"/>
              <a:t>.h</a:t>
            </a:r>
            <a:r>
              <a:rPr lang="zh-CN" altLang="zh-CN" dirty="0" smtClean="0"/>
              <a:t>结尾，在此输入</a:t>
            </a:r>
            <a:r>
              <a:rPr lang="en-US" altLang="zh-CN" dirty="0" smtClean="0"/>
              <a:t>myo1.h</a:t>
            </a:r>
            <a:r>
              <a:rPr lang="zh-CN" altLang="zh-CN" dirty="0" smtClean="0"/>
              <a:t>；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8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.c</a:t>
            </a:r>
            <a:r>
              <a:rPr lang="zh-CN" altLang="zh-CN" dirty="0" smtClean="0"/>
              <a:t>文件：在工程名上右键单击，选择</a:t>
            </a:r>
            <a:r>
              <a:rPr lang="en-US" altLang="zh-CN" dirty="0" smtClean="0"/>
              <a:t>New--&gt;source file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Source file</a:t>
            </a:r>
            <a:r>
              <a:rPr lang="zh-CN" altLang="zh-CN" dirty="0" smtClean="0"/>
              <a:t>中输入</a:t>
            </a:r>
            <a:r>
              <a:rPr lang="en-US" altLang="zh-CN" dirty="0" smtClean="0"/>
              <a:t>c</a:t>
            </a:r>
            <a:r>
              <a:rPr lang="zh-CN" altLang="zh-CN" dirty="0" smtClean="0"/>
              <a:t>文件的名称，注意必须以</a:t>
            </a:r>
            <a:r>
              <a:rPr lang="en-US" altLang="zh-CN" dirty="0" smtClean="0"/>
              <a:t>.c</a:t>
            </a:r>
            <a:r>
              <a:rPr lang="zh-CN" altLang="zh-CN" dirty="0" smtClean="0"/>
              <a:t>结尾，在此输入</a:t>
            </a:r>
            <a:r>
              <a:rPr lang="en-US" altLang="zh-CN" dirty="0" smtClean="0"/>
              <a:t>my01.c</a:t>
            </a:r>
            <a:r>
              <a:rPr lang="zh-CN" altLang="zh-CN" dirty="0" smtClean="0"/>
              <a:t>；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27584" y="3645024"/>
            <a:ext cx="3240360" cy="3188097"/>
            <a:chOff x="539552" y="3140968"/>
            <a:chExt cx="3528392" cy="3476129"/>
          </a:xfrm>
        </p:grpSpPr>
        <p:sp>
          <p:nvSpPr>
            <p:cNvPr id="6" name="TextBox 5"/>
            <p:cNvSpPr txBox="1"/>
            <p:nvPr/>
          </p:nvSpPr>
          <p:spPr>
            <a:xfrm>
              <a:off x="1115616" y="6309320"/>
              <a:ext cx="2020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左图  </a:t>
              </a:r>
              <a:r>
                <a:rPr lang="zh-CN" altLang="zh-CN" sz="1400" dirty="0" smtClean="0"/>
                <a:t>新建</a:t>
              </a:r>
              <a:r>
                <a:rPr lang="en-US" altLang="zh-CN" sz="1400" dirty="0" smtClean="0"/>
                <a:t>.h</a:t>
              </a:r>
              <a:r>
                <a:rPr lang="zh-CN" altLang="zh-CN" sz="1400" dirty="0" smtClean="0"/>
                <a:t>文件对话框</a:t>
              </a:r>
              <a:endParaRPr lang="zh-CN" altLang="en-US" sz="1400" dirty="0"/>
            </a:p>
          </p:txBody>
        </p:sp>
        <p:pic>
          <p:nvPicPr>
            <p:cNvPr id="7" name="图片 6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140968"/>
              <a:ext cx="3528392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4932040" y="3672167"/>
            <a:ext cx="3312368" cy="3141209"/>
            <a:chOff x="4932040" y="3243255"/>
            <a:chExt cx="3672408" cy="3504152"/>
          </a:xfrm>
        </p:grpSpPr>
        <p:pic>
          <p:nvPicPr>
            <p:cNvPr id="5" name="图片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243255"/>
              <a:ext cx="3672408" cy="310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648953" y="6439630"/>
              <a:ext cx="2000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右图  </a:t>
              </a:r>
              <a:r>
                <a:rPr lang="zh-CN" altLang="zh-CN" sz="1400" dirty="0" smtClean="0"/>
                <a:t>新建</a:t>
              </a:r>
              <a:r>
                <a:rPr lang="en-US" altLang="zh-CN" sz="1400" dirty="0" smtClean="0"/>
                <a:t>.c</a:t>
              </a:r>
              <a:r>
                <a:rPr lang="zh-CN" altLang="zh-CN" sz="1400" dirty="0" smtClean="0"/>
                <a:t>文件对话框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1490</Words>
  <Application>Microsoft Office PowerPoint</Application>
  <PresentationFormat>全屏显示(4:3)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文档</vt:lpstr>
      <vt:lpstr>CCSv5.1软件的安装与应用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dsplab</cp:lastModifiedBy>
  <cp:revision>115</cp:revision>
  <dcterms:modified xsi:type="dcterms:W3CDTF">2012-09-08T03:42:53Z</dcterms:modified>
</cp:coreProperties>
</file>