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80" r:id="rId10"/>
    <p:sldId id="281" r:id="rId11"/>
    <p:sldId id="263" r:id="rId12"/>
    <p:sldId id="264" r:id="rId13"/>
    <p:sldId id="265" r:id="rId14"/>
    <p:sldId id="266" r:id="rId15"/>
    <p:sldId id="277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2" r:id="rId27"/>
    <p:sldId id="27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4624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0.xml"/><Relationship Id="rId4" Type="http://schemas.openxmlformats.org/officeDocument/2006/relationships/slide" Target="slide11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8.docx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加速度计应用实验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dirty="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509120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56688"/>
            <a:ext cx="7488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 smtClean="0"/>
              <a:t>           ②</a:t>
            </a:r>
            <a:r>
              <a:rPr lang="zh-CN" altLang="zh-CN" dirty="0" smtClean="0"/>
              <a:t>改动了通过</a:t>
            </a:r>
            <a:r>
              <a:rPr lang="en-US" altLang="zh-CN" dirty="0" smtClean="0"/>
              <a:t>SPI</a:t>
            </a:r>
            <a:r>
              <a:rPr lang="zh-CN" altLang="zh-CN" dirty="0" smtClean="0"/>
              <a:t>向</a:t>
            </a:r>
            <a:r>
              <a:rPr lang="en-US" altLang="zh-CN" dirty="0" smtClean="0"/>
              <a:t>LCD</a:t>
            </a:r>
            <a:r>
              <a:rPr lang="zh-CN" altLang="zh-CN" dirty="0" smtClean="0"/>
              <a:t>发送数据的函数</a:t>
            </a:r>
            <a:r>
              <a:rPr lang="en-US" altLang="zh-CN" dirty="0" smtClean="0"/>
              <a:t>Dogs102x6_writeData()</a:t>
            </a:r>
            <a:r>
              <a:rPr lang="zh-CN" altLang="zh-CN" dirty="0" smtClean="0"/>
              <a:t>（</a:t>
            </a:r>
            <a:r>
              <a:rPr lang="en-US" altLang="zh-CN" dirty="0" smtClean="0"/>
              <a:t>HAL_Dogs102x6.c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429</a:t>
            </a:r>
            <a:r>
              <a:rPr lang="zh-CN" altLang="zh-CN" dirty="0" smtClean="0"/>
              <a:t>行），具有两种发送模式：手动发送模式和即时发送模式。其他章该函数只具有即时发送模式。</a:t>
            </a:r>
            <a:endParaRPr lang="zh-CN" altLang="en-US" dirty="0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611560" y="2686268"/>
            <a:ext cx="7848872" cy="304698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Dogs102x6_writeData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uint8_t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*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sData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uint8_t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drawmode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== DOGS102x6_DRAW_ON_REFRESH)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}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图片 5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实验内容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292080" y="1484784"/>
            <a:ext cx="3240360" cy="4536504"/>
            <a:chOff x="5220072" y="1484784"/>
            <a:chExt cx="3240360" cy="4536504"/>
          </a:xfrm>
        </p:grpSpPr>
        <p:sp>
          <p:nvSpPr>
            <p:cNvPr id="18" name="圆角矩形 17"/>
            <p:cNvSpPr/>
            <p:nvPr/>
          </p:nvSpPr>
          <p:spPr>
            <a:xfrm>
              <a:off x="5220072" y="1484784"/>
              <a:ext cx="3240360" cy="4536504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5226124" y="1700808"/>
            <a:ext cx="3162300" cy="4067175"/>
          </p:xfrm>
          <a:graphic>
            <a:graphicData uri="http://schemas.openxmlformats.org/presentationml/2006/ole">
              <p:oleObj spid="_x0000_s66562" name="Visio" r:id="rId3" imgW="3164538" imgH="4065079" progId="Visio.Drawing.11">
                <p:embed/>
              </p:oleObj>
            </a:graphicData>
          </a:graphic>
        </p:graphicFrame>
      </p:grp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7504" y="2420888"/>
            <a:ext cx="5148064" cy="2736304"/>
            <a:chOff x="1143000" y="1981200"/>
            <a:chExt cx="7290549" cy="3833814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1143000" y="198120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6667"/>
                    <a:invGamma/>
                    <a:alpha val="12000"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gray">
            <a:xfrm>
              <a:off x="1447800" y="228600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513249" y="2082090"/>
              <a:ext cx="3900541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>
                  <a:latin typeface="+mn-ea"/>
                  <a:cs typeface="Times New Roman" pitchFamily="18" charset="0"/>
                </a:rPr>
                <a:t>（</a:t>
              </a:r>
              <a:r>
                <a:rPr lang="en-US" altLang="zh-CN" dirty="0" smtClean="0">
                  <a:latin typeface="+mn-ea"/>
                  <a:cs typeface="Times New Roman" pitchFamily="18" charset="0"/>
                </a:rPr>
                <a:t>1</a:t>
              </a:r>
              <a:r>
                <a:rPr lang="zh-CN" altLang="zh-CN" dirty="0" smtClean="0">
                  <a:latin typeface="+mn-ea"/>
                  <a:cs typeface="Times New Roman" pitchFamily="18" charset="0"/>
                </a:rPr>
                <a:t>）</a:t>
              </a:r>
              <a:r>
                <a:rPr lang="zh-CN" altLang="zh-CN" dirty="0" smtClean="0">
                  <a:latin typeface="华文新魏" pitchFamily="2" charset="-122"/>
                  <a:ea typeface="华文新魏" pitchFamily="2" charset="-122"/>
                </a:rPr>
                <a:t>加速度计校准实验；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4252542" y="3696329"/>
              <a:ext cx="4181007" cy="6053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FCFFFA"/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zh-CN" dirty="0" smtClean="0"/>
                <a:t>（</a:t>
              </a:r>
              <a:r>
                <a:rPr lang="en-US" altLang="zh-CN" dirty="0" smtClean="0"/>
                <a:t>2</a:t>
              </a:r>
              <a:r>
                <a:rPr lang="zh-CN" altLang="zh-CN" dirty="0" smtClean="0"/>
                <a:t>）</a:t>
              </a:r>
              <a:r>
                <a:rPr lang="zh-CN" altLang="zh-CN" dirty="0" smtClean="0">
                  <a:latin typeface="华文新魏" pitchFamily="2" charset="-122"/>
                  <a:ea typeface="华文新魏" pitchFamily="2" charset="-122"/>
                </a:rPr>
                <a:t>动态立方体演示实验；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620439" y="5314952"/>
              <a:ext cx="3997304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/>
                <a:t>（</a:t>
              </a:r>
              <a:r>
                <a:rPr lang="en-US" altLang="zh-CN" dirty="0" smtClean="0"/>
                <a:t>3</a:t>
              </a:r>
              <a:r>
                <a:rPr lang="zh-CN" altLang="zh-CN" dirty="0" smtClean="0"/>
                <a:t>）</a:t>
              </a:r>
              <a:r>
                <a:rPr lang="en-US" altLang="zh-CN" dirty="0" smtClean="0"/>
                <a:t> </a:t>
              </a:r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数字拼图游戏实验；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1685809" y="3090988"/>
              <a:ext cx="2668710" cy="15092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加速度计应用实验</a:t>
              </a:r>
              <a:endPara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19675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● SPI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10377"/>
            <a:ext cx="7560839" cy="472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串行外围设备接口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总线技术是一种高速的、全双工、同步的通讯总线。当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的</a:t>
            </a:r>
            <a:r>
              <a:rPr lang="en-US" altLang="zh-CN" dirty="0" smtClean="0"/>
              <a:t>USCI</a:t>
            </a:r>
            <a:r>
              <a:rPr lang="zh-CN" altLang="zh-CN" dirty="0" smtClean="0"/>
              <a:t>控制寄存器</a:t>
            </a:r>
            <a:r>
              <a:rPr lang="en-US" altLang="zh-CN" dirty="0" smtClean="0"/>
              <a:t>UCSYNC</a:t>
            </a:r>
            <a:r>
              <a:rPr lang="zh-CN" altLang="zh-CN" dirty="0" smtClean="0"/>
              <a:t>置位且</a:t>
            </a:r>
            <a:r>
              <a:rPr lang="en-US" altLang="zh-CN" dirty="0" err="1" smtClean="0"/>
              <a:t>UCMODEx</a:t>
            </a:r>
            <a:r>
              <a:rPr lang="zh-CN" altLang="zh-CN" dirty="0" smtClean="0"/>
              <a:t>位选择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模式时，串行模块工作在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模式。它以主从方式工作，这种模式通常有一个主设备和一个或多个从设备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●SIMO—</a:t>
            </a:r>
            <a:r>
              <a:rPr lang="zh-CN" altLang="zh-CN" dirty="0" smtClean="0"/>
              <a:t>主设备数据输出，从设备数据输入；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●SOMI—</a:t>
            </a:r>
            <a:r>
              <a:rPr lang="zh-CN" altLang="zh-CN" dirty="0" smtClean="0"/>
              <a:t>主设备数据输入，从设备数据输出；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●SCLK—</a:t>
            </a:r>
            <a:r>
              <a:rPr lang="zh-CN" altLang="zh-CN" dirty="0" smtClean="0"/>
              <a:t>时钟信号，由主设备产生；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●CS—</a:t>
            </a:r>
            <a:r>
              <a:rPr lang="zh-CN" altLang="zh-CN" dirty="0" smtClean="0"/>
              <a:t>从设备使能信号，由主设备控制。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          其中</a:t>
            </a:r>
            <a:r>
              <a:rPr lang="en-US" altLang="zh-CN" dirty="0" smtClean="0"/>
              <a:t>CS</a:t>
            </a:r>
            <a:r>
              <a:rPr lang="zh-CN" altLang="en-US" dirty="0" smtClean="0"/>
              <a:t>为</a:t>
            </a:r>
            <a:r>
              <a:rPr lang="zh-CN" altLang="zh-CN" dirty="0" smtClean="0"/>
              <a:t>片选信号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SCLK</a:t>
            </a:r>
            <a:r>
              <a:rPr lang="zh-CN" altLang="zh-CN" dirty="0" smtClean="0"/>
              <a:t>提供时钟脉冲，</a:t>
            </a:r>
            <a:r>
              <a:rPr lang="en-US" altLang="zh-CN" dirty="0" smtClean="0"/>
              <a:t>SIMO</a:t>
            </a:r>
            <a:r>
              <a:rPr lang="zh-CN" altLang="zh-CN" dirty="0" smtClean="0"/>
              <a:t>和</a:t>
            </a:r>
            <a:r>
              <a:rPr lang="en-US" altLang="zh-CN" dirty="0" smtClean="0"/>
              <a:t>SOMI</a:t>
            </a:r>
            <a:r>
              <a:rPr lang="zh-CN" altLang="zh-CN" dirty="0" smtClean="0"/>
              <a:t>则基于此脉冲完成数据传输。数据输出通过</a:t>
            </a:r>
            <a:r>
              <a:rPr lang="en-US" altLang="zh-CN" dirty="0" smtClean="0"/>
              <a:t>SIMO</a:t>
            </a:r>
            <a:r>
              <a:rPr lang="zh-CN" altLang="zh-CN" dirty="0" smtClean="0"/>
              <a:t>线，数据在时钟上升沿或下降沿时改变，在紧接着的下降沿或上升沿被读取。完成一位数据传输，输入也使用同样原理。这样，在至少</a:t>
            </a:r>
            <a:r>
              <a:rPr lang="en-US" altLang="zh-CN" dirty="0" smtClean="0"/>
              <a:t>8</a:t>
            </a:r>
            <a:r>
              <a:rPr lang="zh-CN" altLang="zh-CN" dirty="0" smtClean="0"/>
              <a:t>次时钟信号的改变（上升沿和下降沿为一次），就可以完成</a:t>
            </a:r>
            <a:r>
              <a:rPr lang="en-US" altLang="zh-CN" dirty="0" smtClean="0"/>
              <a:t>8</a:t>
            </a:r>
            <a:r>
              <a:rPr lang="zh-CN" altLang="zh-CN" dirty="0" smtClean="0"/>
              <a:t>位数据的传输。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340768"/>
            <a:ext cx="7488832" cy="4896544"/>
            <a:chOff x="755576" y="1196752"/>
            <a:chExt cx="7488832" cy="4536504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gray">
            <a:xfrm>
              <a:off x="5076056" y="2564904"/>
              <a:ext cx="3168352" cy="3168352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755576" y="2564904"/>
              <a:ext cx="3240360" cy="3168352"/>
            </a:xfrm>
            <a:prstGeom prst="roundRect">
              <a:avLst>
                <a:gd name="adj" fmla="val 10347"/>
              </a:avLst>
            </a:prstGeom>
            <a:solidFill>
              <a:schemeClr val="bg1"/>
            </a:solidFill>
            <a:ln w="50800">
              <a:solidFill>
                <a:schemeClr val="folHlink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827584" y="2910423"/>
              <a:ext cx="3168352" cy="22467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◆7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～</a:t>
              </a: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8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位的数据长度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最高有效位在前或最低有效位在前的数据发送和接收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支持</a:t>
              </a: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3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线或</a:t>
              </a: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4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线</a:t>
              </a: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SPI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操作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支持主机与从机模式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接收和发送有独立的移位寄存器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gray">
            <a:xfrm>
              <a:off x="5120903" y="2924944"/>
              <a:ext cx="3051497" cy="22467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接收和发送有独立的缓冲寄存器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连续发送和接收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时钟的极性和相位可编程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主模式的时钟频率可编程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接收和发送有独立的中断能力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     ◆LPM4</a:t>
              </a:r>
              <a:r>
                <a:rPr lang="zh-CN" altLang="zh-CN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下从模式工作</a:t>
              </a:r>
              <a:r>
                <a:rPr lang="zh-CN" altLang="en-US" sz="14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；</a:t>
              </a:r>
              <a:endParaRPr lang="zh-CN" altLang="zh-CN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" name="AutoShape 8"/>
            <p:cNvSpPr>
              <a:spLocks noChangeAspect="1" noChangeArrowheads="1" noTextEdit="1"/>
            </p:cNvSpPr>
            <p:nvPr/>
          </p:nvSpPr>
          <p:spPr bwMode="gray">
            <a:xfrm flipH="1">
              <a:off x="5102523" y="1772816"/>
              <a:ext cx="909637" cy="1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flipH="1">
              <a:off x="4572000" y="1755527"/>
              <a:ext cx="1023292" cy="1241425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3188668" y="1772816"/>
              <a:ext cx="1023292" cy="1241425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rgbClr val="92D050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3347864" y="1196752"/>
              <a:ext cx="1956048" cy="988740"/>
              <a:chOff x="1920" y="912"/>
              <a:chExt cx="1889" cy="1009"/>
            </a:xfrm>
          </p:grpSpPr>
          <p:grpSp>
            <p:nvGrpSpPr>
              <p:cNvPr id="14" name="Group 10"/>
              <p:cNvGrpSpPr>
                <a:grpSpLocks/>
              </p:cNvGrpSpPr>
              <p:nvPr/>
            </p:nvGrpSpPr>
            <p:grpSpPr bwMode="auto">
              <a:xfrm>
                <a:off x="1920" y="912"/>
                <a:ext cx="1889" cy="1009"/>
                <a:chOff x="1997" y="1314"/>
                <a:chExt cx="1889" cy="1009"/>
              </a:xfrm>
            </p:grpSpPr>
            <p:grpSp>
              <p:nvGrpSpPr>
                <p:cNvPr id="16" name="Group 11"/>
                <p:cNvGrpSpPr>
                  <a:grpSpLocks/>
                </p:cNvGrpSpPr>
                <p:nvPr/>
              </p:nvGrpSpPr>
              <p:grpSpPr bwMode="auto">
                <a:xfrm>
                  <a:off x="1997" y="1404"/>
                  <a:ext cx="1889" cy="919"/>
                  <a:chOff x="1973" y="1027"/>
                  <a:chExt cx="1926" cy="937"/>
                </a:xfrm>
              </p:grpSpPr>
              <p:sp>
                <p:nvSpPr>
                  <p:cNvPr id="21" name="Oval 12"/>
                  <p:cNvSpPr>
                    <a:spLocks noChangeArrowheads="1"/>
                  </p:cNvSpPr>
                  <p:nvPr/>
                </p:nvSpPr>
                <p:spPr bwMode="gray">
                  <a:xfrm>
                    <a:off x="1994" y="1057"/>
                    <a:ext cx="1905" cy="90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48627"/>
                          <a:invGamma/>
                        </a:schemeClr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22" name="Oval 13"/>
                  <p:cNvSpPr>
                    <a:spLocks noChangeArrowheads="1"/>
                  </p:cNvSpPr>
                  <p:nvPr/>
                </p:nvSpPr>
                <p:spPr bwMode="gray">
                  <a:xfrm>
                    <a:off x="1973" y="1027"/>
                    <a:ext cx="1905" cy="90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2086" y="1314"/>
                  <a:ext cx="1691" cy="8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gray">
                <a:xfrm>
                  <a:off x="2108" y="1319"/>
                  <a:ext cx="1650" cy="82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34902"/>
                        <a:invGamma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gray">
                <a:xfrm>
                  <a:off x="2165" y="1365"/>
                  <a:ext cx="1570" cy="7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79216"/>
                        <a:invGamma/>
                      </a:schemeClr>
                    </a:gs>
                    <a:gs pos="100000">
                      <a:schemeClr val="accent1">
                        <a:alpha val="48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" name="Oval 17"/>
                <p:cNvSpPr>
                  <a:spLocks noChangeArrowheads="1"/>
                </p:cNvSpPr>
                <p:nvPr/>
              </p:nvSpPr>
              <p:spPr bwMode="gray">
                <a:xfrm>
                  <a:off x="2206" y="1417"/>
                  <a:ext cx="1382" cy="62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38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2296" y="1059"/>
                <a:ext cx="1257" cy="4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eaLnBrk="0" hangingPunct="0"/>
                <a:r>
                  <a:rPr lang="en-US" altLang="zh-CN" sz="24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SPI</a:t>
                </a:r>
                <a:r>
                  <a:rPr lang="zh-CN" altLang="en-US" sz="24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特性</a:t>
                </a:r>
                <a:endParaRPr lang="en-US" altLang="zh-CN" sz="2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27728"/>
            <a:ext cx="792088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在本实验中利用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模式实现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单片机与三坐标轴加速计的通信，使用以下函数进行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模式的设置：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67544" y="2348880"/>
            <a:ext cx="8208912" cy="3293209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Cma3000_init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UCA0CTL1 |= UCSWRST;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UCSWRST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控制位置位设置串口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UCA0CTL0 = UCMST + UCSYNC + UCCKPH + UCMSB;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主机模式、同步模式、时钟极性为高、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先发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UCA0CTL1 = UCSWRST + UCSSEL_2;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SMCLK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UCA0BR0 = 0x30;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UCA0BR1 = 0;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UCA0MCTL = 0;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波特率调整控制寄存器清零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UCA0CTL1 &amp;= ~UCSWRST;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设置结束，拉低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UCSWRST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2525"/>
            <a:ext cx="8352928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在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Cma3000_init()</a:t>
            </a:r>
            <a:r>
              <a:rPr lang="zh-CN" altLang="zh-CN" dirty="0" smtClean="0"/>
              <a:t>函数中将</a:t>
            </a:r>
            <a:r>
              <a:rPr lang="en-US" altLang="zh-CN" dirty="0" smtClean="0"/>
              <a:t>USCI</a:t>
            </a:r>
            <a:r>
              <a:rPr lang="zh-CN" altLang="zh-CN" dirty="0" smtClean="0"/>
              <a:t>模块配置为</a:t>
            </a:r>
            <a:r>
              <a:rPr lang="en-US" altLang="zh-CN" dirty="0" smtClean="0"/>
              <a:t>SPI</a:t>
            </a:r>
            <a:r>
              <a:rPr lang="zh-CN" altLang="zh-CN" dirty="0" smtClean="0"/>
              <a:t>主机模式，与三坐标轴加速度计从设备连接如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所示。在主机发送端，当数据被传送到发送缓冲寄存器</a:t>
            </a:r>
            <a:r>
              <a:rPr lang="en-US" altLang="zh-CN" dirty="0" err="1" smtClean="0"/>
              <a:t>UCxTXBUF</a:t>
            </a:r>
            <a:r>
              <a:rPr lang="zh-CN" altLang="zh-CN" dirty="0" smtClean="0"/>
              <a:t>中后，</a:t>
            </a:r>
            <a:r>
              <a:rPr lang="en-US" altLang="zh-CN" dirty="0" smtClean="0"/>
              <a:t>USCI</a:t>
            </a:r>
            <a:r>
              <a:rPr lang="zh-CN" altLang="zh-CN" dirty="0" smtClean="0"/>
              <a:t>立即开始数据发送。如果发送移位寄存器为空，</a:t>
            </a:r>
            <a:r>
              <a:rPr lang="en-US" altLang="zh-CN" dirty="0" err="1" smtClean="0"/>
              <a:t>UCxTXBUF</a:t>
            </a:r>
            <a:r>
              <a:rPr lang="zh-CN" altLang="zh-CN" dirty="0" smtClean="0"/>
              <a:t>中的数据被传送到发送移位寄存器中，其中以最高有效位或最低有效位先发送，这取决于</a:t>
            </a:r>
            <a:r>
              <a:rPr lang="en-US" altLang="zh-CN" dirty="0" smtClean="0"/>
              <a:t>UCMSB</a:t>
            </a:r>
            <a:r>
              <a:rPr lang="zh-CN" altLang="zh-CN" dirty="0" smtClean="0"/>
              <a:t>的设置。在相反的时钟边沿，</a:t>
            </a:r>
            <a:r>
              <a:rPr lang="en-US" altLang="zh-CN" dirty="0" err="1" smtClean="0"/>
              <a:t>UCxSOMI</a:t>
            </a:r>
            <a:r>
              <a:rPr lang="zh-CN" altLang="zh-CN" dirty="0" smtClean="0"/>
              <a:t>传输线上的数据被移入到接收移位寄存器中。若收到数据，接收到的数据会从接收移位寄存器移到接收缓冲寄存器</a:t>
            </a:r>
            <a:r>
              <a:rPr lang="en-US" altLang="zh-CN" dirty="0" err="1" smtClean="0"/>
              <a:t>UCxRXBUF</a:t>
            </a:r>
            <a:r>
              <a:rPr lang="zh-CN" altLang="zh-CN" dirty="0" smtClean="0"/>
              <a:t>中，并且置位接收终端标志位</a:t>
            </a:r>
            <a:r>
              <a:rPr lang="en-US" altLang="zh-CN" dirty="0" err="1" smtClean="0"/>
              <a:t>UCRxIFG</a:t>
            </a:r>
            <a:r>
              <a:rPr lang="zh-CN" altLang="zh-CN" dirty="0" smtClean="0"/>
              <a:t>，表明接收</a:t>
            </a:r>
            <a:r>
              <a:rPr lang="en-US" altLang="zh-CN" dirty="0" smtClean="0"/>
              <a:t>/</a:t>
            </a:r>
            <a:r>
              <a:rPr lang="zh-CN" altLang="zh-CN" dirty="0" smtClean="0"/>
              <a:t>发送操作完成。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QQ截图2012072115195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3861048"/>
            <a:ext cx="5472608" cy="252028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427728"/>
            <a:ext cx="7344816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USCI</a:t>
            </a:r>
            <a:r>
              <a:rPr lang="zh-CN" altLang="zh-CN" dirty="0" smtClean="0"/>
              <a:t>模块串行时钟</a:t>
            </a:r>
            <a:r>
              <a:rPr lang="en-US" altLang="zh-CN" dirty="0" err="1" smtClean="0"/>
              <a:t>UCxCLK</a:t>
            </a:r>
            <a:r>
              <a:rPr lang="zh-CN" altLang="zh-CN" dirty="0" smtClean="0"/>
              <a:t>的极性和相位由</a:t>
            </a:r>
            <a:r>
              <a:rPr lang="en-US" altLang="zh-CN" dirty="0" smtClean="0"/>
              <a:t>UCCKPL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UCCKPH</a:t>
            </a:r>
            <a:r>
              <a:rPr lang="zh-CN" altLang="zh-CN" dirty="0" smtClean="0"/>
              <a:t>位控制，最高有效位先发送时的时序如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所示。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696744" cy="338437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3347864" y="593998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r>
              <a:rPr lang="zh-CN" altLang="zh-CN" dirty="0" smtClean="0"/>
              <a:t>时序（</a:t>
            </a:r>
            <a:r>
              <a:rPr lang="en-US" altLang="zh-CN" dirty="0" smtClean="0"/>
              <a:t>UCMSB=1</a:t>
            </a:r>
            <a:r>
              <a:rPr lang="zh-CN" altLang="zh-CN" dirty="0" smtClean="0"/>
              <a:t>）</a:t>
            </a:r>
          </a:p>
        </p:txBody>
      </p:sp>
      <p:pic>
        <p:nvPicPr>
          <p:cNvPr id="7" name="图片 6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加速度计校准实验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20688" y="3789041"/>
            <a:ext cx="2959224" cy="2924944"/>
            <a:chOff x="820688" y="3789041"/>
            <a:chExt cx="2959224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945840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0688" y="5003884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11561" y="2636912"/>
            <a:ext cx="3600399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CalibrateAccel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004048" y="1628800"/>
            <a:ext cx="3744416" cy="4104456"/>
            <a:chOff x="5004048" y="1628800"/>
            <a:chExt cx="3744416" cy="4104456"/>
          </a:xfrm>
        </p:grpSpPr>
        <p:sp>
          <p:nvSpPr>
            <p:cNvPr id="11" name="圆角矩形 10"/>
            <p:cNvSpPr/>
            <p:nvPr/>
          </p:nvSpPr>
          <p:spPr>
            <a:xfrm>
              <a:off x="5004048" y="1628800"/>
              <a:ext cx="3744416" cy="41044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5220072" y="1916832"/>
            <a:ext cx="3240360" cy="3600400"/>
          </p:xfrm>
          <a:graphic>
            <a:graphicData uri="http://schemas.openxmlformats.org/presentationml/2006/ole">
              <p:oleObj spid="_x0000_s70660" name="Visio" r:id="rId3" imgW="2558034" imgH="2543461" progId="Visio.Drawing.11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827584" y="2204864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zh-CN" altLang="zh-CN" sz="1400" dirty="0" smtClean="0"/>
              <a:t>该实验的程序代码包含在</a:t>
            </a:r>
            <a:r>
              <a:rPr lang="en-US" altLang="zh-CN" sz="1400" dirty="0" smtClean="0"/>
              <a:t>lab3.c</a:t>
            </a:r>
            <a:r>
              <a:rPr lang="zh-CN" altLang="zh-CN" sz="1400" dirty="0" smtClean="0"/>
              <a:t>文件内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加速度计校准实验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01700" y="1341438"/>
          <a:ext cx="7205663" cy="3144837"/>
        </p:xfrm>
        <a:graphic>
          <a:graphicData uri="http://schemas.openxmlformats.org/presentationml/2006/ole">
            <p:oleObj spid="_x0000_s71682" name="文档" r:id="rId3" imgW="6407870" imgH="2793887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07704" y="4581128"/>
            <a:ext cx="4824536" cy="2160240"/>
            <a:chOff x="1907704" y="4581128"/>
            <a:chExt cx="4824536" cy="2160240"/>
          </a:xfrm>
        </p:grpSpPr>
        <p:pic>
          <p:nvPicPr>
            <p:cNvPr id="9" name="图片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4581128"/>
              <a:ext cx="3600400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圆角矩形标注 5"/>
            <p:cNvSpPr/>
            <p:nvPr/>
          </p:nvSpPr>
          <p:spPr>
            <a:xfrm>
              <a:off x="1907704" y="6165304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加速度计校准实验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1700" y="1122363"/>
          <a:ext cx="7169150" cy="2306637"/>
        </p:xfrm>
        <a:graphic>
          <a:graphicData uri="http://schemas.openxmlformats.org/presentationml/2006/ole">
            <p:oleObj spid="_x0000_s72706" name="文档" r:id="rId3" imgW="6093579" imgH="1905070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364502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0050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通过本实验，可以完成加速度计的校准，并将校准后的参数存入内存，供其他实验所用。</a:t>
            </a:r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1544961" y="4005064"/>
            <a:ext cx="5979367" cy="555625"/>
            <a:chOff x="1544961" y="4343400"/>
            <a:chExt cx="5979367" cy="555625"/>
          </a:xfrm>
        </p:grpSpPr>
        <p:sp>
          <p:nvSpPr>
            <p:cNvPr id="5" name="Line 229"/>
            <p:cNvSpPr>
              <a:spLocks noChangeShapeType="1"/>
            </p:cNvSpPr>
            <p:nvPr/>
          </p:nvSpPr>
          <p:spPr bwMode="gray">
            <a:xfrm flipV="1">
              <a:off x="1849760" y="4869160"/>
              <a:ext cx="5674568" cy="2986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30"/>
            <p:cNvSpPr>
              <a:spLocks noChangeArrowheads="1"/>
            </p:cNvSpPr>
            <p:nvPr/>
          </p:nvSpPr>
          <p:spPr bwMode="gray">
            <a:xfrm rot="3419336">
              <a:off x="1565598" y="43227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Text Box 23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67744" y="4410075"/>
              <a:ext cx="52565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7C80"/>
                  </a:solidFill>
                </a:rPr>
                <a:t>实验原理</a:t>
              </a:r>
              <a:endParaRPr lang="en-US" altLang="zh-CN" sz="2400" b="1" dirty="0">
                <a:solidFill>
                  <a:srgbClr val="FF7C80"/>
                </a:solidFill>
              </a:endParaRPr>
            </a:p>
          </p:txBody>
        </p:sp>
        <p:sp>
          <p:nvSpPr>
            <p:cNvPr id="8" name="Text Box 232"/>
            <p:cNvSpPr txBox="1">
              <a:spLocks noChangeArrowheads="1"/>
            </p:cNvSpPr>
            <p:nvPr/>
          </p:nvSpPr>
          <p:spPr bwMode="gray">
            <a:xfrm>
              <a:off x="1619573" y="43656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1544960" y="1772816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3212976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实验内容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4" name="组合 44"/>
          <p:cNvGrpSpPr/>
          <p:nvPr/>
        </p:nvGrpSpPr>
        <p:grpSpPr>
          <a:xfrm>
            <a:off x="1554832" y="5445224"/>
            <a:ext cx="5969496" cy="576063"/>
            <a:chOff x="1554832" y="5949280"/>
            <a:chExt cx="5969496" cy="576063"/>
          </a:xfrm>
        </p:grpSpPr>
        <p:sp>
          <p:nvSpPr>
            <p:cNvPr id="19" name="Line 249"/>
            <p:cNvSpPr>
              <a:spLocks noChangeShapeType="1"/>
            </p:cNvSpPr>
            <p:nvPr/>
          </p:nvSpPr>
          <p:spPr bwMode="gray">
            <a:xfrm>
              <a:off x="1859632" y="6504904"/>
              <a:ext cx="5664696" cy="2043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50"/>
            <p:cNvSpPr>
              <a:spLocks noChangeArrowheads="1"/>
            </p:cNvSpPr>
            <p:nvPr/>
          </p:nvSpPr>
          <p:spPr bwMode="gray">
            <a:xfrm rot="3419336">
              <a:off x="1575469" y="592864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1" name="Text Box 25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601595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D60093"/>
                  </a:solidFill>
                </a:rPr>
                <a:t>动态立方体演示实验</a:t>
              </a:r>
              <a:endParaRPr lang="en-US" altLang="zh-CN" sz="2400" b="1" dirty="0">
                <a:solidFill>
                  <a:srgbClr val="D60093"/>
                </a:solidFill>
              </a:endParaRPr>
            </a:p>
          </p:txBody>
        </p:sp>
        <p:sp>
          <p:nvSpPr>
            <p:cNvPr id="22" name="Text Box 252"/>
            <p:cNvSpPr txBox="1">
              <a:spLocks noChangeArrowheads="1"/>
            </p:cNvSpPr>
            <p:nvPr/>
          </p:nvSpPr>
          <p:spPr bwMode="gray">
            <a:xfrm>
              <a:off x="1637960" y="597150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7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052736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6" name="组合 43"/>
          <p:cNvGrpSpPr/>
          <p:nvPr/>
        </p:nvGrpSpPr>
        <p:grpSpPr>
          <a:xfrm>
            <a:off x="1547664" y="4725144"/>
            <a:ext cx="5976664" cy="555625"/>
            <a:chOff x="1547664" y="5177631"/>
            <a:chExt cx="5976664" cy="555625"/>
          </a:xfrm>
        </p:grpSpPr>
        <p:sp>
          <p:nvSpPr>
            <p:cNvPr id="28" name="Line 249"/>
            <p:cNvSpPr>
              <a:spLocks noChangeShapeType="1"/>
            </p:cNvSpPr>
            <p:nvPr/>
          </p:nvSpPr>
          <p:spPr bwMode="gray">
            <a:xfrm>
              <a:off x="1852464" y="5733256"/>
              <a:ext cx="567186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50"/>
            <p:cNvSpPr>
              <a:spLocks noChangeArrowheads="1"/>
            </p:cNvSpPr>
            <p:nvPr/>
          </p:nvSpPr>
          <p:spPr bwMode="gray">
            <a:xfrm rot="3419336">
              <a:off x="1568301" y="5156994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Text Box 251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5244306"/>
              <a:ext cx="5184576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3300"/>
                  </a:solidFill>
                </a:rPr>
                <a:t>加速度计校准实验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31" name="Text Box 252"/>
            <p:cNvSpPr txBox="1">
              <a:spLocks noChangeArrowheads="1"/>
            </p:cNvSpPr>
            <p:nvPr/>
          </p:nvSpPr>
          <p:spPr bwMode="gray">
            <a:xfrm>
              <a:off x="1630792" y="5199856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6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2492896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程序资源介绍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8" name="组合 44"/>
          <p:cNvGrpSpPr/>
          <p:nvPr/>
        </p:nvGrpSpPr>
        <p:grpSpPr>
          <a:xfrm>
            <a:off x="1554832" y="6165304"/>
            <a:ext cx="5969496" cy="576063"/>
            <a:chOff x="1554832" y="5949280"/>
            <a:chExt cx="5969496" cy="576063"/>
          </a:xfrm>
        </p:grpSpPr>
        <p:sp>
          <p:nvSpPr>
            <p:cNvPr id="39" name="Line 249"/>
            <p:cNvSpPr>
              <a:spLocks noChangeShapeType="1"/>
            </p:cNvSpPr>
            <p:nvPr/>
          </p:nvSpPr>
          <p:spPr bwMode="gray">
            <a:xfrm>
              <a:off x="1859632" y="6504904"/>
              <a:ext cx="5664696" cy="2043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50"/>
            <p:cNvSpPr>
              <a:spLocks noChangeArrowheads="1"/>
            </p:cNvSpPr>
            <p:nvPr/>
          </p:nvSpPr>
          <p:spPr bwMode="gray">
            <a:xfrm rot="3419336">
              <a:off x="1575469" y="592864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rgbClr val="0066FF">
                    <a:shade val="30000"/>
                    <a:satMod val="115000"/>
                  </a:srgbClr>
                </a:gs>
                <a:gs pos="50000">
                  <a:srgbClr val="0066FF">
                    <a:shade val="67500"/>
                    <a:satMod val="115000"/>
                  </a:srgbClr>
                </a:gs>
                <a:gs pos="100000">
                  <a:srgbClr val="0066FF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Text Box 251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601595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FF"/>
                  </a:solidFill>
                </a:rPr>
                <a:t>数字拼图游戏实验</a:t>
              </a:r>
              <a:endParaRPr lang="en-US" altLang="zh-CN" sz="2400" b="1" dirty="0">
                <a:solidFill>
                  <a:srgbClr val="0066FF"/>
                </a:solidFill>
              </a:endParaRPr>
            </a:p>
          </p:txBody>
        </p:sp>
        <p:sp>
          <p:nvSpPr>
            <p:cNvPr id="42" name="Text Box 252"/>
            <p:cNvSpPr txBox="1">
              <a:spLocks noChangeArrowheads="1"/>
            </p:cNvSpPr>
            <p:nvPr/>
          </p:nvSpPr>
          <p:spPr bwMode="gray">
            <a:xfrm>
              <a:off x="1637960" y="597150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8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动态立方体演示实验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67544" y="3789041"/>
            <a:ext cx="3312368" cy="2924944"/>
            <a:chOff x="467544" y="3789041"/>
            <a:chExt cx="3312368" cy="2924944"/>
          </a:xfrm>
        </p:grpSpPr>
        <p:sp>
          <p:nvSpPr>
            <p:cNvPr id="11" name="AutoShape 28"/>
            <p:cNvSpPr>
              <a:spLocks noChangeArrowheads="1"/>
            </p:cNvSpPr>
            <p:nvPr/>
          </p:nvSpPr>
          <p:spPr bwMode="gray">
            <a:xfrm rot="16200000" flipV="1">
              <a:off x="945840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544" y="5013176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539552" y="2762925"/>
            <a:ext cx="2736304" cy="95410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Demo_Cube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2503929"/>
            <a:ext cx="436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该实验的程序代码包含在</a:t>
            </a:r>
            <a:r>
              <a:rPr lang="en-US" altLang="zh-CN" sz="1200" dirty="0" err="1" smtClean="0"/>
              <a:t>UserExperienceDemo</a:t>
            </a:r>
            <a:r>
              <a:rPr lang="en-US" altLang="zh-CN" sz="1200" dirty="0" err="1" smtClean="0">
                <a:sym typeface="Wingdings"/>
              </a:rPr>
              <a:t></a:t>
            </a:r>
            <a:r>
              <a:rPr lang="en-US" altLang="zh-CN" sz="1200" dirty="0" err="1" smtClean="0"/>
              <a:t>Cube.c</a:t>
            </a:r>
            <a:r>
              <a:rPr lang="zh-CN" altLang="zh-CN" sz="1200" dirty="0" smtClean="0"/>
              <a:t>文件内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572000" y="1628800"/>
            <a:ext cx="4320480" cy="4392488"/>
            <a:chOff x="4572000" y="1628800"/>
            <a:chExt cx="4320480" cy="4392488"/>
          </a:xfrm>
        </p:grpSpPr>
        <p:sp>
          <p:nvSpPr>
            <p:cNvPr id="10" name="圆角矩形 9"/>
            <p:cNvSpPr/>
            <p:nvPr/>
          </p:nvSpPr>
          <p:spPr>
            <a:xfrm>
              <a:off x="4572000" y="1628800"/>
              <a:ext cx="4320480" cy="4392488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4716016" y="2060848"/>
            <a:ext cx="4067175" cy="3543300"/>
          </p:xfrm>
          <a:graphic>
            <a:graphicData uri="http://schemas.openxmlformats.org/presentationml/2006/ole">
              <p:oleObj spid="_x0000_s73733" name="Visio" r:id="rId3" imgW="4066794" imgH="3543014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动态立方体演示实验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8675" y="1316038"/>
          <a:ext cx="7559675" cy="3841750"/>
        </p:xfrm>
        <a:graphic>
          <a:graphicData uri="http://schemas.openxmlformats.org/presentationml/2006/ole">
            <p:oleObj spid="_x0000_s74754" name="文档" r:id="rId3" imgW="6306346" imgH="3191316" progId="Word.Document.12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403648" y="5301208"/>
            <a:ext cx="5805661" cy="1181100"/>
            <a:chOff x="971600" y="5373216"/>
            <a:chExt cx="5805661" cy="1181100"/>
          </a:xfrm>
        </p:grpSpPr>
        <p:pic>
          <p:nvPicPr>
            <p:cNvPr id="7" name="图片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5373216"/>
              <a:ext cx="45815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圆角矩形标注 5"/>
            <p:cNvSpPr/>
            <p:nvPr/>
          </p:nvSpPr>
          <p:spPr>
            <a:xfrm>
              <a:off x="971600" y="5949280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动态立方体演示实验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650" y="1191667"/>
          <a:ext cx="7559675" cy="4973637"/>
        </p:xfrm>
        <a:graphic>
          <a:graphicData uri="http://schemas.openxmlformats.org/presentationml/2006/ole">
            <p:oleObj spid="_x0000_s75778" name="文档" r:id="rId3" imgW="6093579" imgH="400597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</p:nvPr>
        </p:nvGraphicFramePr>
        <p:xfrm>
          <a:off x="717550" y="1560512"/>
          <a:ext cx="7354888" cy="1292423"/>
        </p:xfrm>
        <a:graphic>
          <a:graphicData uri="http://schemas.openxmlformats.org/presentationml/2006/ole">
            <p:oleObj spid="_x0000_s76802" name="文档" r:id="rId3" imgW="6174222" imgH="1012653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5080" y="3011904"/>
            <a:ext cx="7571303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通过本实验，利用动态立方体的旋转速度，来反映加速度计的倾斜状态。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动态立方体演示实验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8" name="图片 7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数字拼图游戏实验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51520" y="3789041"/>
            <a:ext cx="2771800" cy="2924944"/>
            <a:chOff x="-233772" y="3789041"/>
            <a:chExt cx="4157700" cy="2924944"/>
          </a:xfrm>
        </p:grpSpPr>
        <p:sp>
          <p:nvSpPr>
            <p:cNvPr id="11" name="AutoShape 28"/>
            <p:cNvSpPr>
              <a:spLocks noChangeArrowheads="1"/>
            </p:cNvSpPr>
            <p:nvPr/>
          </p:nvSpPr>
          <p:spPr bwMode="gray">
            <a:xfrm rot="16200000" flipV="1">
              <a:off x="1089856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233772" y="5013176"/>
              <a:ext cx="237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</a:t>
              </a:r>
              <a:r>
                <a:rPr lang="zh-CN" altLang="en-US" dirty="0" smtClean="0"/>
                <a:t>状态转移图：</a:t>
              </a:r>
              <a:endParaRPr lang="zh-CN" altLang="en-US" dirty="0"/>
            </a:p>
          </p:txBody>
        </p:sp>
      </p:grp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07504" y="2204864"/>
            <a:ext cx="2555776" cy="95410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StartPuzzle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987824" y="1916832"/>
            <a:ext cx="6156176" cy="4104456"/>
            <a:chOff x="2987824" y="1916832"/>
            <a:chExt cx="6156176" cy="4104456"/>
          </a:xfrm>
        </p:grpSpPr>
        <p:sp>
          <p:nvSpPr>
            <p:cNvPr id="10" name="圆角矩形 9"/>
            <p:cNvSpPr/>
            <p:nvPr/>
          </p:nvSpPr>
          <p:spPr>
            <a:xfrm>
              <a:off x="2987824" y="1916832"/>
              <a:ext cx="6156176" cy="4104456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2987824" y="1988840"/>
            <a:ext cx="6156176" cy="3888432"/>
          </p:xfrm>
          <a:graphic>
            <a:graphicData uri="http://schemas.openxmlformats.org/presentationml/2006/ole">
              <p:oleObj spid="_x0000_s77829" name="Visio" r:id="rId3" imgW="5223653" imgH="2917222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数字拼图游戏实验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1268760"/>
          <a:ext cx="7327900" cy="3694112"/>
        </p:xfrm>
        <a:graphic>
          <a:graphicData uri="http://schemas.openxmlformats.org/presentationml/2006/ole">
            <p:oleObj spid="_x0000_s78850" name="文档" r:id="rId3" imgW="6093579" imgH="3073240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907704" y="5157192"/>
            <a:ext cx="3938761" cy="1200150"/>
            <a:chOff x="1907704" y="5301208"/>
            <a:chExt cx="3938761" cy="1200150"/>
          </a:xfrm>
        </p:grpSpPr>
        <p:pic>
          <p:nvPicPr>
            <p:cNvPr id="7" name="图片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5301208"/>
              <a:ext cx="271462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圆角矩形标注 5"/>
            <p:cNvSpPr/>
            <p:nvPr/>
          </p:nvSpPr>
          <p:spPr>
            <a:xfrm>
              <a:off x="1907704" y="5877272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数字拼图游戏实验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827584" y="1412776"/>
          <a:ext cx="7510463" cy="3816350"/>
        </p:xfrm>
        <a:graphic>
          <a:graphicData uri="http://schemas.openxmlformats.org/presentationml/2006/ole">
            <p:oleObj spid="_x0000_s105474" name="文档" r:id="rId3" imgW="6329747" imgH="320535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数字拼图游戏实验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798" y="2852936"/>
            <a:ext cx="4801314" cy="72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通过本实验，利用加速度计实现数字的移动。</a:t>
            </a:r>
          </a:p>
        </p:txBody>
      </p:sp>
      <p:pic>
        <p:nvPicPr>
          <p:cNvPr id="7" name="图片 6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650" y="1609725"/>
          <a:ext cx="7229475" cy="1146175"/>
        </p:xfrm>
        <a:graphic>
          <a:graphicData uri="http://schemas.openxmlformats.org/presentationml/2006/ole">
            <p:oleObj spid="_x0000_s79875" name="文档" r:id="rId5" imgW="6148301" imgH="98313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实验目的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402885"/>
              <a:ext cx="36004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MSP430F5529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单片机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SPI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通讯模式的原理及操作；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学习加速度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计模块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硬件电路原理；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420888"/>
              <a:ext cx="367240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学习加速度计应用程序资源；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学习加速度计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应用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实验的操作及编程思想；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加速度计应用实验</a:t>
              </a:r>
              <a:endParaRPr lang="en-US" altLang="zh-CN" sz="2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31640" y="1916832"/>
            <a:ext cx="6581324" cy="3654425"/>
            <a:chOff x="976314" y="1961927"/>
            <a:chExt cx="6581324" cy="365442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461122" y="1961927"/>
              <a:ext cx="3633788" cy="36544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351710" y="2876327"/>
              <a:ext cx="1852613" cy="1966913"/>
              <a:chOff x="2016" y="1920"/>
              <a:chExt cx="1680" cy="1680"/>
            </a:xfrm>
          </p:grpSpPr>
          <p:sp>
            <p:nvSpPr>
              <p:cNvPr id="52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3613647" y="3649440"/>
              <a:ext cx="1422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实验硬件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132534" y="4340324"/>
              <a:ext cx="287338" cy="258763"/>
              <a:chOff x="2236" y="3191"/>
              <a:chExt cx="201" cy="176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8227093">
                <a:off x="2237" y="3284"/>
                <a:ext cx="82" cy="88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9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2543571" y="4584799"/>
              <a:ext cx="617538" cy="631825"/>
              <a:chOff x="1824" y="3357"/>
              <a:chExt cx="432" cy="432"/>
            </a:xfrm>
          </p:grpSpPr>
          <p:grpSp>
            <p:nvGrpSpPr>
              <p:cNvPr id="42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4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3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D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364487" y="2348880"/>
              <a:ext cx="614363" cy="639763"/>
              <a:chOff x="3938" y="1968"/>
              <a:chExt cx="430" cy="437"/>
            </a:xfrm>
          </p:grpSpPr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gray">
              <a:xfrm>
                <a:off x="4007" y="2028"/>
                <a:ext cx="293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5377529" y="4670333"/>
              <a:ext cx="587375" cy="574675"/>
              <a:chOff x="3552" y="3339"/>
              <a:chExt cx="412" cy="392"/>
            </a:xfrm>
          </p:grpSpPr>
          <p:grpSp>
            <p:nvGrpSpPr>
              <p:cNvPr id="34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6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7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gray">
              <a:xfrm>
                <a:off x="3627" y="3360"/>
                <a:ext cx="286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2547888" y="2427163"/>
              <a:ext cx="617538" cy="631825"/>
              <a:chOff x="1488" y="1968"/>
              <a:chExt cx="432" cy="432"/>
            </a:xfrm>
          </p:grpSpPr>
          <p:grpSp>
            <p:nvGrpSpPr>
              <p:cNvPr id="30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2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5" name="Oval 37"/>
            <p:cNvSpPr>
              <a:spLocks noChangeArrowheads="1"/>
            </p:cNvSpPr>
            <p:nvPr/>
          </p:nvSpPr>
          <p:spPr bwMode="gray">
            <a:xfrm rot="18227093">
              <a:off x="5310854" y="4527458"/>
              <a:ext cx="119063" cy="1254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gray">
            <a:xfrm rot="18227093">
              <a:off x="5172742" y="4387758"/>
              <a:ext cx="120650" cy="1238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3233688" y="2847851"/>
              <a:ext cx="330200" cy="190500"/>
              <a:chOff x="2016" y="2304"/>
              <a:chExt cx="231" cy="130"/>
            </a:xfrm>
          </p:grpSpPr>
          <p:sp>
            <p:nvSpPr>
              <p:cNvPr id="28" name="Oval 40"/>
              <p:cNvSpPr>
                <a:spLocks noChangeArrowheads="1"/>
              </p:cNvSpPr>
              <p:nvPr/>
            </p:nvSpPr>
            <p:spPr bwMode="gray">
              <a:xfrm rot="18227093">
                <a:off x="2016" y="2303"/>
                <a:ext cx="8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56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" name="Oval 45"/>
            <p:cNvSpPr>
              <a:spLocks noChangeArrowheads="1"/>
            </p:cNvSpPr>
            <p:nvPr/>
          </p:nvSpPr>
          <p:spPr bwMode="gray">
            <a:xfrm rot="18227093">
              <a:off x="5107312" y="2804493"/>
              <a:ext cx="120650" cy="1254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gray">
            <a:xfrm rot="18227093">
              <a:off x="4885062" y="2909268"/>
              <a:ext cx="119063" cy="12382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1187624" y="2206823"/>
              <a:ext cx="14271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点阵</a:t>
              </a:r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LCD</a:t>
              </a:r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液晶显示模块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Text Box 49"/>
            <p:cNvSpPr txBox="1">
              <a:spLocks noChangeArrowheads="1"/>
            </p:cNvSpPr>
            <p:nvPr/>
          </p:nvSpPr>
          <p:spPr bwMode="auto">
            <a:xfrm>
              <a:off x="5940152" y="2204864"/>
              <a:ext cx="16174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按键输入模块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976314" y="5085184"/>
              <a:ext cx="16514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加速度计模块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5" name="Text Box 51"/>
            <p:cNvSpPr txBox="1">
              <a:spLocks noChangeArrowheads="1"/>
            </p:cNvSpPr>
            <p:nvPr/>
          </p:nvSpPr>
          <p:spPr bwMode="auto">
            <a:xfrm>
              <a:off x="5940152" y="4941168"/>
              <a:ext cx="13868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齿轮电位计采样模块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加速度计模块电路：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17032"/>
            <a:ext cx="4219575" cy="2219325"/>
          </a:xfrm>
          <a:prstGeom prst="rect">
            <a:avLst/>
          </a:prstGeom>
          <a:ln w="88900" cap="sq" cmpd="thickThin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3568" y="1574646"/>
            <a:ext cx="784887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该加速度计与单片机的连接如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所示，它们之间的通讯采用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模式，利用以下引脚进行实现：</a:t>
            </a:r>
            <a:r>
              <a:rPr lang="en-US" altLang="zh-CN" dirty="0" smtClean="0"/>
              <a:t>ACCEL_SOMI (P3.4/UCA0SOMI), ACCEL_SIMO (P3.3/UCA0SIMO), ACCEL_SCK (P2.3/UCA0CLK)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ACCEL_CS (P3.5)</a:t>
            </a:r>
            <a:r>
              <a:rPr lang="zh-CN" altLang="zh-CN" dirty="0" smtClean="0"/>
              <a:t>。由该电路图中可知，该加速度计由</a:t>
            </a:r>
            <a:r>
              <a:rPr lang="en-US" altLang="zh-CN" dirty="0" smtClean="0"/>
              <a:t>ACCEL_PWR (P3.6)</a:t>
            </a:r>
            <a:r>
              <a:rPr lang="zh-CN" altLang="zh-CN" dirty="0" smtClean="0"/>
              <a:t>进行供电，所以单片机能够控制该加速度计的活动状态。根据</a:t>
            </a:r>
            <a:r>
              <a:rPr lang="en-US" altLang="zh-CN" dirty="0" smtClean="0"/>
              <a:t>ACCEL_INT (P2.5)</a:t>
            </a:r>
            <a:r>
              <a:rPr lang="zh-CN" altLang="zh-CN" dirty="0" smtClean="0"/>
              <a:t>引脚能够获得</a:t>
            </a:r>
            <a:r>
              <a:rPr lang="zh-CN" altLang="en-US" dirty="0" smtClean="0"/>
              <a:t>相应</a:t>
            </a:r>
            <a:r>
              <a:rPr lang="zh-CN" altLang="zh-CN" dirty="0" smtClean="0"/>
              <a:t>事件中断</a:t>
            </a:r>
            <a:r>
              <a:rPr lang="zh-CN" altLang="en-US" dirty="0" smtClean="0"/>
              <a:t>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994" y="2204864"/>
            <a:ext cx="522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加速度计引脚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如下（在</a:t>
            </a:r>
            <a:r>
              <a:rPr lang="en-US" altLang="zh-CN" dirty="0" err="1" smtClean="0"/>
              <a:t>Board_init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函数中）：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683568" y="2708920"/>
            <a:ext cx="7848872" cy="2062103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P2DIR &amp;= ~BIT5;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ACCEL_INT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引脚作为输入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P2OUT &amp;= ~BIT7;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ACCEL_SCK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引脚输出拉低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P2DIR |= BIT7;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P3OUT &amp;= ~(BIT3 + BIT5 + BIT6);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ACCEL_SIMO, ACCEL_CS, ACCEL_PWR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输出拉低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P3DIR &amp;= ~BIT4;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ACCEL_SOMI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引脚作为输入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P3DIR |= BIT3 + BIT5 + BIT6;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ACCEL_SIMO, ACCEL_CS, ACCEL_PWR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作为输出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7560840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</a:t>
            </a:r>
            <a:r>
              <a:rPr lang="en-US" altLang="zh-CN" dirty="0" smtClean="0"/>
              <a:t>MSP-EXP430F5529</a:t>
            </a:r>
            <a:r>
              <a:rPr lang="zh-CN" altLang="zh-CN" dirty="0" smtClean="0"/>
              <a:t>开发板实验程序代码文件夹中包含一个名为</a:t>
            </a:r>
            <a:r>
              <a:rPr lang="en-US" altLang="zh-CN" dirty="0" smtClean="0"/>
              <a:t>MSP-EXP430F5529_HAL</a:t>
            </a:r>
            <a:r>
              <a:rPr lang="zh-CN" altLang="zh-CN" dirty="0" smtClean="0"/>
              <a:t>的硬件模块程序资源库，其中包含本实验所需的程序资源：</a:t>
            </a:r>
            <a:r>
              <a:rPr lang="en-US" altLang="zh-CN" dirty="0" smtClean="0"/>
              <a:t>HAL_Cma3000.h/.c --</a:t>
            </a:r>
            <a:r>
              <a:rPr lang="zh-CN" altLang="zh-CN" dirty="0" smtClean="0"/>
              <a:t>加速度计功能管理程序。现将其介绍如下：</a:t>
            </a:r>
            <a:endParaRPr lang="zh-CN" alt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5536" y="2420888"/>
            <a:ext cx="8280920" cy="1224136"/>
            <a:chOff x="395536" y="2348880"/>
            <a:chExt cx="8280920" cy="1224136"/>
          </a:xfrm>
        </p:grpSpPr>
        <p:sp>
          <p:nvSpPr>
            <p:cNvPr id="64513" name="Text Box 1"/>
            <p:cNvSpPr txBox="1">
              <a:spLocks noChangeArrowheads="1"/>
            </p:cNvSpPr>
            <p:nvPr/>
          </p:nvSpPr>
          <p:spPr bwMode="auto">
            <a:xfrm>
              <a:off x="395536" y="2708920"/>
              <a:ext cx="8280920" cy="864096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Cma3000_xAccel;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Cma3000_yAccel;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Cma3000_zAccel;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8176" y="2348880"/>
              <a:ext cx="4039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en-US" altLang="zh-CN" dirty="0" smtClean="0"/>
                <a:t> X</a:t>
              </a:r>
              <a:r>
                <a:rPr lang="zh-CN" altLang="zh-CN" dirty="0" smtClean="0"/>
                <a:t>轴、</a:t>
              </a:r>
              <a:r>
                <a:rPr lang="en-US" altLang="zh-CN" dirty="0" smtClean="0"/>
                <a:t>Y</a:t>
              </a:r>
              <a:r>
                <a:rPr lang="zh-CN" altLang="zh-CN" dirty="0" smtClean="0"/>
                <a:t>轴、</a:t>
              </a:r>
              <a:r>
                <a:rPr lang="en-US" altLang="zh-CN" dirty="0" smtClean="0"/>
                <a:t>Z</a:t>
              </a:r>
              <a:r>
                <a:rPr lang="zh-CN" altLang="zh-CN" dirty="0" smtClean="0"/>
                <a:t>轴加速度值变量定义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3933056"/>
            <a:ext cx="8208912" cy="707886"/>
            <a:chOff x="395536" y="3779748"/>
            <a:chExt cx="8208912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1115616" y="3779748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三坐标轴加速度计初始化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395536" y="4149080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Cma3000_init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95536" y="4941168"/>
            <a:ext cx="8208912" cy="707886"/>
            <a:chOff x="395536" y="4715852"/>
            <a:chExt cx="8208912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1115616" y="4715852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禁用三坐标轴加速度计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395536" y="5085184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Cma3000_disable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5949280"/>
            <a:ext cx="8208912" cy="707886"/>
            <a:chOff x="395536" y="5651956"/>
            <a:chExt cx="8208912" cy="707886"/>
          </a:xfrm>
        </p:grpSpPr>
        <p:sp>
          <p:nvSpPr>
            <p:cNvPr id="15" name="TextBox 14"/>
            <p:cNvSpPr txBox="1"/>
            <p:nvPr/>
          </p:nvSpPr>
          <p:spPr>
            <a:xfrm>
              <a:off x="1043608" y="5651956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从加速度计中读取各轴加速度值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395536" y="6021288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Cma3000_readAccel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23528" y="1196752"/>
            <a:ext cx="8352928" cy="954107"/>
            <a:chOff x="323528" y="1331476"/>
            <a:chExt cx="8352928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730304" y="1331476"/>
              <a:ext cx="780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获取加速度值偏移量，并将各轴偏移量进行存储，用于加速度计的校正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5537" name="Text Box 1"/>
            <p:cNvSpPr txBox="1">
              <a:spLocks noChangeArrowheads="1"/>
            </p:cNvSpPr>
            <p:nvPr/>
          </p:nvSpPr>
          <p:spPr bwMode="auto">
            <a:xfrm>
              <a:off x="323528" y="1700808"/>
              <a:ext cx="8352928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Cma3000_setAccel_offset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xAccel_offset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yAccel_offset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zAccel_offset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3528" y="2771636"/>
            <a:ext cx="8352928" cy="801380"/>
            <a:chOff x="323528" y="2750150"/>
            <a:chExt cx="8352928" cy="80138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2750150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读取当前的加速度计值，并减去偏移量进行存储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323528" y="3212976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Cma3000_readAccel_offset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23528" y="4005064"/>
            <a:ext cx="8352928" cy="707886"/>
            <a:chOff x="323528" y="4067780"/>
            <a:chExt cx="8352928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83568" y="4067780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从加速度计中读取数据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323528" y="4437112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Cma3000_readRegister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Address);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23528" y="5157192"/>
            <a:ext cx="8352928" cy="707886"/>
            <a:chOff x="323528" y="5219908"/>
            <a:chExt cx="8352928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683568" y="5219908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将数据写入加速度计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323528" y="5589240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Cma3000_writeRegister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Address,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Data);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704856" cy="221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 smtClean="0"/>
              <a:t>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在动态立方体演示实验中，用到了液晶手动刷新的程序函数，本章实验将其放置在</a:t>
            </a:r>
            <a:r>
              <a:rPr lang="en-US" altLang="zh-CN" dirty="0" smtClean="0"/>
              <a:t>HAL_Dogs102x6.c</a:t>
            </a:r>
            <a:r>
              <a:rPr lang="zh-CN" altLang="zh-CN" dirty="0" smtClean="0"/>
              <a:t>文件内。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与其他章</a:t>
            </a:r>
            <a:r>
              <a:rPr lang="en-US" altLang="zh-CN" dirty="0" smtClean="0"/>
              <a:t>HAL_Dogs102x6.c</a:t>
            </a:r>
            <a:r>
              <a:rPr lang="zh-CN" altLang="zh-CN" dirty="0" smtClean="0"/>
              <a:t>文件相比，本章该文件改动了两个函数：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zh-CN" altLang="en-US" dirty="0" smtClean="0"/>
              <a:t>         ①</a:t>
            </a:r>
            <a:r>
              <a:rPr lang="zh-CN" altLang="zh-CN" dirty="0" smtClean="0"/>
              <a:t>增加了手动刷新函数</a:t>
            </a:r>
            <a:r>
              <a:rPr lang="en-US" altLang="zh-CN" dirty="0" smtClean="0"/>
              <a:t>Dogs102x6_refresh()</a:t>
            </a:r>
            <a:r>
              <a:rPr lang="zh-CN" altLang="zh-CN" dirty="0" smtClean="0"/>
              <a:t>（</a:t>
            </a:r>
            <a:r>
              <a:rPr lang="en-US" altLang="zh-CN" dirty="0" smtClean="0"/>
              <a:t>HAL_Dogs102x6.c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1438</a:t>
            </a:r>
            <a:r>
              <a:rPr lang="zh-CN" altLang="zh-CN" dirty="0" smtClean="0"/>
              <a:t>行），其中参数：</a:t>
            </a:r>
            <a:r>
              <a:rPr lang="en-US" altLang="zh-CN" dirty="0" smtClean="0"/>
              <a:t>mode—1</a:t>
            </a:r>
            <a:r>
              <a:rPr lang="zh-CN" altLang="zh-CN" dirty="0" smtClean="0"/>
              <a:t>：允许液晶即时刷新；</a:t>
            </a:r>
            <a:r>
              <a:rPr lang="en-US" altLang="zh-CN" dirty="0" smtClean="0"/>
              <a:t>0</a:t>
            </a:r>
            <a:r>
              <a:rPr lang="zh-CN" altLang="zh-CN" dirty="0" smtClean="0"/>
              <a:t>：手动刷新，该程序在首次调用时，液晶禁止刷新；在第二次调用时，液晶进行刷新。</a:t>
            </a: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95536" y="3515524"/>
            <a:ext cx="8136904" cy="156966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Dogs102x6_refresh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uint8_t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mode)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drawmode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DOGS102x6_DRAW_IMMEDIATE;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Dogs102x6_imageDraw(dogs102x6Memory, 0, 0);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drawmode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mode;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1572</Words>
  <Application>Microsoft Office PowerPoint</Application>
  <PresentationFormat>全屏显示(4:3)</PresentationFormat>
  <Paragraphs>185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</vt:lpstr>
      <vt:lpstr>Visio</vt:lpstr>
      <vt:lpstr>文档</vt:lpstr>
      <vt:lpstr>加速度计应用实验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107</cp:revision>
  <dcterms:modified xsi:type="dcterms:W3CDTF">2012-08-28T14:37:19Z</dcterms:modified>
</cp:coreProperties>
</file>