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5" d="100"/>
          <a:sy n="85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16" y="46513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package" Target="../embeddings/Microsoft_Office_Word___1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功耗测试实验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dirty="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509120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功耗测试实验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27584" y="3717032"/>
            <a:ext cx="3319264" cy="2924944"/>
            <a:chOff x="395536" y="3717032"/>
            <a:chExt cx="3319264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880728" y="3807904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494116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755576" y="2780928"/>
            <a:ext cx="2880320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lab6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2503929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该实验的程序代码包含在</a:t>
            </a:r>
            <a:r>
              <a:rPr lang="en-US" altLang="zh-CN" sz="1200" dirty="0" smtClean="0"/>
              <a:t>lab6.c</a:t>
            </a:r>
            <a:r>
              <a:rPr lang="zh-CN" altLang="zh-CN" sz="1200" dirty="0" smtClean="0"/>
              <a:t>文件内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499992" y="1700808"/>
            <a:ext cx="3888432" cy="4464496"/>
            <a:chOff x="4932040" y="1700808"/>
            <a:chExt cx="3888432" cy="4464496"/>
          </a:xfrm>
        </p:grpSpPr>
        <p:sp>
          <p:nvSpPr>
            <p:cNvPr id="11" name="圆角矩形 10"/>
            <p:cNvSpPr/>
            <p:nvPr/>
          </p:nvSpPr>
          <p:spPr>
            <a:xfrm>
              <a:off x="4932040" y="1700808"/>
              <a:ext cx="3888432" cy="446449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73729" name="Object 1"/>
            <p:cNvGraphicFramePr>
              <a:graphicFrameLocks noChangeAspect="1"/>
            </p:cNvGraphicFramePr>
            <p:nvPr/>
          </p:nvGraphicFramePr>
          <p:xfrm>
            <a:off x="5076056" y="1844824"/>
            <a:ext cx="3673475" cy="3962400"/>
          </p:xfrm>
          <a:graphic>
            <a:graphicData uri="http://schemas.openxmlformats.org/presentationml/2006/ole">
              <p:oleObj spid="_x0000_s73729" name="Visio" r:id="rId3" imgW="3674174" imgH="3962209" progId="Visio.Drawing.11">
                <p:embed/>
              </p:oleObj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652120" y="5805264"/>
              <a:ext cx="2501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详细流程图请参考实验指导书</a:t>
              </a:r>
              <a:r>
                <a:rPr lang="en-US" altLang="zh-CN" sz="1200" dirty="0" smtClean="0"/>
                <a:t>P109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5080" y="104344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功耗测试实验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8813" y="1390650"/>
          <a:ext cx="8021637" cy="3230563"/>
        </p:xfrm>
        <a:graphic>
          <a:graphicData uri="http://schemas.openxmlformats.org/presentationml/2006/ole">
            <p:oleObj spid="_x0000_s54274" name="文档" r:id="rId4" imgW="6764283" imgH="2793887" progId="Word.Document.12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915816" y="4581128"/>
            <a:ext cx="3312368" cy="2088232"/>
            <a:chOff x="2915816" y="4797152"/>
            <a:chExt cx="3312368" cy="1872208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5503"/>
            <a:stretch>
              <a:fillRect/>
            </a:stretch>
          </p:blipFill>
          <p:spPr bwMode="auto">
            <a:xfrm>
              <a:off x="2915816" y="4797152"/>
              <a:ext cx="2545213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圆角矩形标注 10"/>
            <p:cNvSpPr/>
            <p:nvPr/>
          </p:nvSpPr>
          <p:spPr>
            <a:xfrm>
              <a:off x="5364088" y="5877272"/>
              <a:ext cx="864096" cy="432048"/>
            </a:xfrm>
            <a:prstGeom prst="wedgeRoundRectCallout">
              <a:avLst>
                <a:gd name="adj1" fmla="val -59291"/>
                <a:gd name="adj2" fmla="val -100104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DVCC</a:t>
              </a:r>
              <a:endPara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功耗测试实验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28803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908720"/>
            <a:ext cx="8136904" cy="364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）程序开始运行，在</a:t>
            </a:r>
            <a:r>
              <a:rPr lang="en-US" altLang="zh-CN" dirty="0" smtClean="0"/>
              <a:t>lab6:Power Tests</a:t>
            </a:r>
            <a:r>
              <a:rPr lang="zh-CN" altLang="zh-CN" dirty="0" smtClean="0"/>
              <a:t>显示下，按下</a:t>
            </a:r>
            <a:r>
              <a:rPr lang="en-US" altLang="zh-CN" dirty="0" smtClean="0"/>
              <a:t>S1</a:t>
            </a:r>
            <a:r>
              <a:rPr lang="zh-CN" altLang="zh-CN" dirty="0" smtClean="0"/>
              <a:t>键进入本实验：在</a:t>
            </a:r>
            <a:r>
              <a:rPr lang="en-US" altLang="zh-CN" dirty="0" smtClean="0"/>
              <a:t>LCD</a:t>
            </a:r>
            <a:r>
              <a:rPr lang="zh-CN" altLang="zh-CN" dirty="0" smtClean="0"/>
              <a:t>上显示两个菜单，允许实验者测试活动模式和各低功耗模式下的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单片机功耗。若进入活动模式</a:t>
            </a:r>
            <a:r>
              <a:rPr lang="en-US" altLang="zh-CN" dirty="0" smtClean="0"/>
              <a:t>(Active Mode)</a:t>
            </a:r>
            <a:r>
              <a:rPr lang="zh-CN" altLang="zh-CN" dirty="0" smtClean="0"/>
              <a:t>测量菜单，实验值可以看到两列菜单，左列控制单片机的核心电压，右列控制</a:t>
            </a:r>
            <a:r>
              <a:rPr lang="en-US" altLang="zh-CN" dirty="0" smtClean="0"/>
              <a:t>MCLK</a:t>
            </a:r>
            <a:r>
              <a:rPr lang="zh-CN" altLang="zh-CN" dirty="0" smtClean="0"/>
              <a:t>，右边一列只显示在当前核心电压下有效的</a:t>
            </a:r>
            <a:r>
              <a:rPr lang="en-US" altLang="zh-CN" dirty="0" smtClean="0"/>
              <a:t>MCLK</a:t>
            </a:r>
            <a:r>
              <a:rPr lang="zh-CN" altLang="zh-CN" dirty="0" smtClean="0"/>
              <a:t>，利用左面两个电容触摸按键选择左列或右列，利用齿轮电位计在所选列中选择行数，当选择完成后，按下</a:t>
            </a:r>
            <a:r>
              <a:rPr lang="en-US" altLang="zh-CN" dirty="0" smtClean="0"/>
              <a:t>S1</a:t>
            </a:r>
            <a:r>
              <a:rPr lang="zh-CN" altLang="zh-CN" dirty="0" smtClean="0"/>
              <a:t>开始测量，单片机功耗可以通过数字万用表进行测量，具体连接</a:t>
            </a:r>
            <a:r>
              <a:rPr lang="zh-CN" altLang="en-US" dirty="0" smtClean="0"/>
              <a:t>如下图</a:t>
            </a:r>
            <a:r>
              <a:rPr lang="zh-CN" altLang="zh-CN" dirty="0" smtClean="0"/>
              <a:t>所示。注意：需拿掉</a:t>
            </a:r>
            <a:r>
              <a:rPr lang="en-US" altLang="zh-CN" dirty="0" smtClean="0"/>
              <a:t>JP6</a:t>
            </a:r>
            <a:r>
              <a:rPr lang="zh-CN" altLang="zh-CN" dirty="0" smtClean="0"/>
              <a:t>短路块，将万用表打到</a:t>
            </a:r>
            <a:r>
              <a:rPr lang="en-US" altLang="zh-CN" dirty="0" err="1" smtClean="0"/>
              <a:t>μA</a:t>
            </a:r>
            <a:r>
              <a:rPr lang="zh-CN" altLang="zh-CN" dirty="0" smtClean="0"/>
              <a:t>档位并将万用表横跨在</a:t>
            </a:r>
            <a:r>
              <a:rPr lang="en-US" altLang="zh-CN" dirty="0" smtClean="0"/>
              <a:t>430PWR</a:t>
            </a:r>
            <a:r>
              <a:rPr lang="zh-CN" altLang="zh-CN" dirty="0" smtClean="0"/>
              <a:t>通孔中。当以上步骤完成，实验者即可获得在所选工作模式下的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单片机功耗。当测试完成，按下</a:t>
            </a:r>
            <a:r>
              <a:rPr lang="en-US" altLang="zh-CN" dirty="0" smtClean="0"/>
              <a:t>S1</a:t>
            </a:r>
            <a:r>
              <a:rPr lang="zh-CN" altLang="zh-CN" dirty="0" smtClean="0"/>
              <a:t>或</a:t>
            </a:r>
            <a:r>
              <a:rPr lang="en-US" altLang="zh-CN" dirty="0" smtClean="0"/>
              <a:t>S2</a:t>
            </a:r>
            <a:r>
              <a:rPr lang="zh-CN" altLang="zh-CN" dirty="0" smtClean="0"/>
              <a:t>按键返回测试菜单。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8675" y="1196752"/>
          <a:ext cx="7315200" cy="2880320"/>
        </p:xfrm>
        <a:graphic>
          <a:graphicData uri="http://schemas.openxmlformats.org/presentationml/2006/ole">
            <p:oleObj spid="_x0000_s56322" name="文档" r:id="rId3" imgW="6646199" imgH="2535774" progId="Word.Document.12">
              <p:embed/>
            </p:oleObj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功耗测试实验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3728" y="4581128"/>
            <a:ext cx="4032448" cy="1235199"/>
            <a:chOff x="1691680" y="4930105"/>
            <a:chExt cx="4032448" cy="1235199"/>
          </a:xfrm>
        </p:grpSpPr>
        <p:sp>
          <p:nvSpPr>
            <p:cNvPr id="5" name="圆角矩形标注 4"/>
            <p:cNvSpPr/>
            <p:nvPr/>
          </p:nvSpPr>
          <p:spPr>
            <a:xfrm>
              <a:off x="1691680" y="5517232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4930105"/>
              <a:ext cx="2808312" cy="1235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功耗测试实验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通过本实验，可以测得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单片机在活动模式或低功耗模式下的功耗。现将实验所测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功耗列表如下（测试环境温度</a:t>
            </a:r>
            <a:r>
              <a:rPr lang="en-US" altLang="zh-CN" dirty="0" smtClean="0"/>
              <a:t>30</a:t>
            </a:r>
            <a:r>
              <a:rPr lang="zh-CN" altLang="zh-CN" dirty="0" smtClean="0"/>
              <a:t>℃）：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2780928"/>
          <a:ext cx="6624734" cy="1728193"/>
        </p:xfrm>
        <a:graphic>
          <a:graphicData uri="http://schemas.openxmlformats.org/drawingml/2006/table">
            <a:tbl>
              <a:tblPr/>
              <a:tblGrid>
                <a:gridCol w="737167"/>
                <a:gridCol w="737167"/>
                <a:gridCol w="625953"/>
                <a:gridCol w="625953"/>
                <a:gridCol w="671040"/>
                <a:gridCol w="671040"/>
                <a:gridCol w="671040"/>
                <a:gridCol w="671040"/>
                <a:gridCol w="671040"/>
                <a:gridCol w="543294"/>
              </a:tblGrid>
              <a:tr h="2468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/>
                          <a:ea typeface="宋体"/>
                          <a:cs typeface="Times New Roman"/>
                        </a:rPr>
                        <a:t>Vcore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单位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8MHZ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12MHZ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16MHZ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20MHZ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25MHZ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88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kern="100" baseline="-25000">
                          <a:latin typeface="Times New Roman"/>
                          <a:ea typeface="宋体"/>
                          <a:cs typeface="Times New Roman"/>
                        </a:rPr>
                        <a:t>AM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1.40V(0)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0.355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1.203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2.358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/>
                          <a:ea typeface="宋体"/>
                          <a:cs typeface="Times New Roman"/>
                        </a:rPr>
                        <a:t>mA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1.60V(1)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0.395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1.358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2.669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3.959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5.217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1.80V(2)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0.422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1.463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2.882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4.281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5.649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6.844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1.90V(3)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0.444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1.551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3.059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4.545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6.001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7.273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9.076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592" y="5085184"/>
          <a:ext cx="6624734" cy="792088"/>
        </p:xfrm>
        <a:graphic>
          <a:graphicData uri="http://schemas.openxmlformats.org/drawingml/2006/table">
            <a:tbl>
              <a:tblPr/>
              <a:tblGrid>
                <a:gridCol w="655744"/>
                <a:gridCol w="1203501"/>
                <a:gridCol w="1220716"/>
                <a:gridCol w="1326356"/>
                <a:gridCol w="1219934"/>
                <a:gridCol w="998483"/>
              </a:tblGrid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LPM0-1MHZ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LPM3-REF0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LPM3-LFXT1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LPM3-VLO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LPM4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kern="100" baseline="-25000">
                          <a:latin typeface="Times New Roman"/>
                          <a:ea typeface="宋体"/>
                          <a:cs typeface="Times New Roman"/>
                        </a:rPr>
                        <a:t>LPM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96.2</a:t>
                      </a:r>
                      <a:r>
                        <a:rPr lang="en-US" sz="12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5.0</a:t>
                      </a:r>
                      <a:r>
                        <a:rPr lang="en-US" sz="12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2.6</a:t>
                      </a:r>
                      <a:r>
                        <a:rPr lang="en-US" sz="12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r>
                        <a:rPr lang="en-US" sz="1200" kern="0" dirty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1.3</a:t>
                      </a:r>
                      <a:r>
                        <a:rPr lang="en-US" sz="1200" kern="0" dirty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2348880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活动模式下测试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功耗列表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2911" y="465313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低功耗模式下测试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功耗列表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1544960" y="2620665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4725144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功耗测试实验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484784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3649216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实验原理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实验目的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402885"/>
              <a:ext cx="36004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MSP430F5529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单片机低功耗模式的原理及操作；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测试单片机在各个模式下的功耗；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636912"/>
              <a:ext cx="3672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学习功耗测试实验操作及编程思想；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功耗测试实验</a:t>
              </a:r>
              <a:endParaRPr lang="en-US" altLang="zh-CN" sz="2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31640" y="1916832"/>
            <a:ext cx="6581324" cy="3654425"/>
            <a:chOff x="976314" y="1961927"/>
            <a:chExt cx="6581324" cy="3654425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461122" y="1961927"/>
              <a:ext cx="3633788" cy="36544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351710" y="2876327"/>
              <a:ext cx="1852613" cy="1966913"/>
              <a:chOff x="2016" y="1920"/>
              <a:chExt cx="1680" cy="1680"/>
            </a:xfrm>
          </p:grpSpPr>
          <p:sp>
            <p:nvSpPr>
              <p:cNvPr id="44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gray">
            <a:xfrm>
              <a:off x="3613647" y="3649440"/>
              <a:ext cx="1422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实验硬件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132534" y="4340324"/>
              <a:ext cx="287338" cy="258763"/>
              <a:chOff x="2236" y="3191"/>
              <a:chExt cx="201" cy="176"/>
            </a:xfrm>
          </p:grpSpPr>
          <p:sp>
            <p:nvSpPr>
              <p:cNvPr id="42" name="Oval 15"/>
              <p:cNvSpPr>
                <a:spLocks noChangeArrowheads="1"/>
              </p:cNvSpPr>
              <p:nvPr/>
            </p:nvSpPr>
            <p:spPr bwMode="gray">
              <a:xfrm rot="18227093">
                <a:off x="2237" y="3284"/>
                <a:ext cx="82" cy="88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9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2543571" y="4584799"/>
              <a:ext cx="617538" cy="631825"/>
              <a:chOff x="1824" y="3357"/>
              <a:chExt cx="432" cy="432"/>
            </a:xfrm>
          </p:grpSpPr>
          <p:grpSp>
            <p:nvGrpSpPr>
              <p:cNvPr id="38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0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1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3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D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364487" y="2348880"/>
              <a:ext cx="614363" cy="639763"/>
              <a:chOff x="3938" y="1968"/>
              <a:chExt cx="430" cy="437"/>
            </a:xfrm>
          </p:grpSpPr>
          <p:grpSp>
            <p:nvGrpSpPr>
              <p:cNvPr id="34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36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gray">
              <a:xfrm>
                <a:off x="4007" y="2028"/>
                <a:ext cx="293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5377529" y="4670333"/>
              <a:ext cx="587375" cy="574675"/>
              <a:chOff x="3552" y="3339"/>
              <a:chExt cx="412" cy="392"/>
            </a:xfrm>
          </p:grpSpPr>
          <p:grpSp>
            <p:nvGrpSpPr>
              <p:cNvPr id="30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gray">
              <a:xfrm>
                <a:off x="3627" y="3360"/>
                <a:ext cx="286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2547888" y="2427163"/>
              <a:ext cx="617538" cy="631825"/>
              <a:chOff x="1488" y="1968"/>
              <a:chExt cx="432" cy="432"/>
            </a:xfrm>
          </p:grpSpPr>
          <p:grpSp>
            <p:nvGrpSpPr>
              <p:cNvPr id="26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28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9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5" name="Oval 37"/>
            <p:cNvSpPr>
              <a:spLocks noChangeArrowheads="1"/>
            </p:cNvSpPr>
            <p:nvPr/>
          </p:nvSpPr>
          <p:spPr bwMode="gray">
            <a:xfrm rot="18227093">
              <a:off x="5310854" y="4527458"/>
              <a:ext cx="119063" cy="1254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gray">
            <a:xfrm rot="18227093">
              <a:off x="5172742" y="4387758"/>
              <a:ext cx="120650" cy="1238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3233688" y="2847851"/>
              <a:ext cx="330200" cy="190500"/>
              <a:chOff x="2016" y="2304"/>
              <a:chExt cx="231" cy="130"/>
            </a:xfrm>
          </p:grpSpPr>
          <p:sp>
            <p:nvSpPr>
              <p:cNvPr id="24" name="Oval 40"/>
              <p:cNvSpPr>
                <a:spLocks noChangeArrowheads="1"/>
              </p:cNvSpPr>
              <p:nvPr/>
            </p:nvSpPr>
            <p:spPr bwMode="gray">
              <a:xfrm rot="18227093">
                <a:off x="2016" y="2303"/>
                <a:ext cx="8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56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5107312" y="2804493"/>
              <a:ext cx="120650" cy="1254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4885062" y="2909268"/>
              <a:ext cx="119063" cy="12382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1187624" y="2206823"/>
              <a:ext cx="14271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点阵</a:t>
              </a:r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LCD</a:t>
              </a:r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液晶显示模块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5940152" y="2204864"/>
              <a:ext cx="16174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按键输入模块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976314" y="5085184"/>
              <a:ext cx="16514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电容触摸模块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5940152" y="4941168"/>
              <a:ext cx="13868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齿轮电位计采样模块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52736"/>
            <a:ext cx="7920879" cy="300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dirty="0" smtClean="0"/>
              <a:t>            TI</a:t>
            </a:r>
            <a:r>
              <a:rPr lang="zh-CN" altLang="zh-CN" sz="1600" dirty="0" smtClean="0"/>
              <a:t>的</a:t>
            </a:r>
            <a:r>
              <a:rPr lang="en-US" altLang="zh-CN" sz="1600" dirty="0" smtClean="0"/>
              <a:t>MSP430</a:t>
            </a:r>
            <a:r>
              <a:rPr lang="zh-CN" altLang="zh-CN" sz="1600" dirty="0" smtClean="0"/>
              <a:t>是一个特别强调低功耗的单片机系列，通过模块的智能化运行管理和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的状态组合以先进方式支持超低功耗各种要求。</a:t>
            </a:r>
            <a:r>
              <a:rPr lang="en-US" altLang="zh-CN" sz="1600" dirty="0" smtClean="0"/>
              <a:t>MSP430</a:t>
            </a:r>
            <a:r>
              <a:rPr lang="zh-CN" altLang="zh-CN" sz="1600" dirty="0" smtClean="0"/>
              <a:t>系列单片机各个模块运行完全是独立的，定时器、输入</a:t>
            </a:r>
            <a:r>
              <a:rPr lang="en-US" altLang="zh-CN" sz="1600" dirty="0" smtClean="0"/>
              <a:t>/</a:t>
            </a:r>
            <a:r>
              <a:rPr lang="zh-CN" altLang="zh-CN" sz="1600" dirty="0" smtClean="0"/>
              <a:t>输出端口、</a:t>
            </a:r>
            <a:r>
              <a:rPr lang="en-US" altLang="zh-CN" sz="1600" dirty="0" smtClean="0"/>
              <a:t>A/D</a:t>
            </a:r>
            <a:r>
              <a:rPr lang="zh-CN" altLang="zh-CN" sz="1600" dirty="0" smtClean="0"/>
              <a:t>转换、看门狗、液晶显示器等都可以在主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休眠的状态下独立运行。当需要主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工作时，任何一个模块都可以通过中断唤醒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，从而使系统以最低功耗运行。这一点是</a:t>
            </a:r>
            <a:r>
              <a:rPr lang="en-US" altLang="zh-CN" sz="1600" dirty="0" smtClean="0"/>
              <a:t>MSP430</a:t>
            </a:r>
            <a:r>
              <a:rPr lang="zh-CN" altLang="zh-CN" sz="1600" dirty="0" smtClean="0"/>
              <a:t>系列单片机最突出的优点，也是与其他单片机的最大区别。</a:t>
            </a:r>
            <a:endParaRPr lang="en-US" altLang="zh-CN" sz="1600" dirty="0" smtClean="0"/>
          </a:p>
          <a:p>
            <a:pPr>
              <a:lnSpc>
                <a:spcPts val="2800"/>
              </a:lnSpc>
            </a:pPr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通过设置控制位</a:t>
            </a:r>
            <a:r>
              <a:rPr lang="en-US" altLang="zh-CN" sz="1600" dirty="0" smtClean="0"/>
              <a:t>SCG1</a:t>
            </a:r>
            <a:r>
              <a:rPr lang="zh-CN" altLang="zh-CN" sz="1600" dirty="0" smtClean="0"/>
              <a:t>、</a:t>
            </a:r>
            <a:r>
              <a:rPr lang="en-US" altLang="zh-CN" sz="1600" dirty="0" smtClean="0"/>
              <a:t>SCG0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OscOff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CPUOff</a:t>
            </a:r>
            <a:r>
              <a:rPr lang="zh-CN" altLang="zh-CN" sz="1600" dirty="0" smtClean="0"/>
              <a:t>可使</a:t>
            </a:r>
            <a:r>
              <a:rPr lang="en-US" altLang="zh-CN" sz="1600" dirty="0" smtClean="0"/>
              <a:t>MSP430</a:t>
            </a:r>
            <a:r>
              <a:rPr lang="zh-CN" altLang="zh-CN" sz="1600" dirty="0" smtClean="0"/>
              <a:t>从活动模式进入到相应的低功耗模式；而各种低功耗模式又可通过中断方式回到活动模式。</a:t>
            </a:r>
            <a:r>
              <a:rPr lang="zh-CN" altLang="en-US" sz="1600" dirty="0" smtClean="0"/>
              <a:t>如下图所示：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24816" t="55941" r="21964" b="7756"/>
          <a:stretch>
            <a:fillRect/>
          </a:stretch>
        </p:blipFill>
        <p:spPr bwMode="auto">
          <a:xfrm>
            <a:off x="1907704" y="4149080"/>
            <a:ext cx="4962525" cy="239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052736"/>
          <a:ext cx="7920880" cy="5587440"/>
        </p:xfrm>
        <a:graphic>
          <a:graphicData uri="http://schemas.openxmlformats.org/drawingml/2006/table">
            <a:tbl>
              <a:tblPr/>
              <a:tblGrid>
                <a:gridCol w="1609331"/>
                <a:gridCol w="1174092"/>
                <a:gridCol w="2257137"/>
                <a:gridCol w="2880320"/>
              </a:tblGrid>
              <a:tr h="466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工作模式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控制位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lang="zh-CN" sz="2400" b="1" kern="100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和时钟状态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华文新魏" pitchFamily="2" charset="-122"/>
                          <a:ea typeface="华文新魏" pitchFamily="2" charset="-122"/>
                          <a:cs typeface="Times New Roman"/>
                        </a:rPr>
                        <a:t>中断源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活动模式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AM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CPU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r>
                        <a:rPr lang="en-US" altLang="zh-CN" sz="1200" kern="100" baseline="0" dirty="0" smtClean="0">
                          <a:solidFill>
                            <a:srgbClr val="002060"/>
                          </a:solidFill>
                          <a:latin typeface="Calibri"/>
                          <a:ea typeface="宋体"/>
                          <a:cs typeface="Times New Roman"/>
                        </a:rPr>
                        <a:t>     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DCO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FLL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定时器、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ADC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WDT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、比较器、外部中断、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、串行通信、其他外设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0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LPM0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=1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CPU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</a:t>
                      </a:r>
                      <a:r>
                        <a:rPr lang="zh-CN" alt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止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SMCLK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1200" kern="1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ACLK</a:t>
                      </a:r>
                      <a:r>
                        <a:rPr lang="zh-CN" alt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en-US" sz="1200" kern="100" dirty="0" smtClean="0">
                        <a:solidFill>
                          <a:srgbClr val="00206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DCO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FLL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定时器、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ADC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WDT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、比较器、外部中断、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、串行通信、其他外设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1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LPM1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SCG0=1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=1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CPU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SMCLK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DCO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FLL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定时器、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ADC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WDT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、比较器、外部中断、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、串行通信、其他外设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2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LPM2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SCG0=0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OscOff=0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CPU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SMCLK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DCO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FLL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定时器、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ADC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WDT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、比较器、外部中断、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、串行通信、其他外设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3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LPM3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OscOff=0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CPU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SMCLK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ACLK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活动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DCO</a:t>
                      </a:r>
                      <a:r>
                        <a:rPr 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可用</a:t>
                      </a:r>
                      <a:r>
                        <a:rPr lang="en-US" altLang="zh-CN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100" dirty="0" smtClean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FLL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定时器、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ADC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WDT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、比较器、外部中断、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、串行通信、其他外设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4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LPM4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所有时钟禁止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外部中断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低功耗模式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4.5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LPM4.5</a:t>
                      </a:r>
                      <a:r>
                        <a:rPr lang="zh-CN" sz="1400" b="1" kern="100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SCG1=1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SCG0=1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OscOff=1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CPUOff=1</a:t>
                      </a:r>
                      <a:endParaRPr lang="zh-CN" sz="1200" kern="10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当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PMMREGOFF = 1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，无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保持，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RTC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禁止（仅限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MSP430F5xx</a:t>
                      </a: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外部中断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4659" marR="446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1916832"/>
          <a:ext cx="8424935" cy="2952329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  <a:gridCol w="826121"/>
                <a:gridCol w="638282"/>
                <a:gridCol w="545458"/>
                <a:gridCol w="545458"/>
                <a:gridCol w="545458"/>
                <a:gridCol w="545458"/>
                <a:gridCol w="545458"/>
                <a:gridCol w="545458"/>
                <a:gridCol w="545458"/>
                <a:gridCol w="545458"/>
                <a:gridCol w="614358"/>
                <a:gridCol w="614358"/>
              </a:tblGrid>
              <a:tr h="43416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Vcc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VCORE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频率（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600" kern="100" baseline="-25000">
                          <a:latin typeface="Times New Roman"/>
                          <a:ea typeface="宋体"/>
                          <a:cs typeface="Times New Roman"/>
                        </a:rPr>
                        <a:t>DCO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=f</a:t>
                      </a:r>
                      <a:r>
                        <a:rPr lang="en-US" sz="1600" kern="100" baseline="-25000">
                          <a:latin typeface="Times New Roman"/>
                          <a:ea typeface="宋体"/>
                          <a:cs typeface="Times New Roman"/>
                        </a:rPr>
                        <a:t>MCLK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=f</a:t>
                      </a:r>
                      <a:r>
                        <a:rPr lang="en-US" sz="1600" kern="100" baseline="-25000">
                          <a:latin typeface="Times New Roman"/>
                          <a:ea typeface="宋体"/>
                          <a:cs typeface="Times New Roman"/>
                        </a:rPr>
                        <a:t>SMCLK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单位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1MHZ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8MHZ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12MHZ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20MHZ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25MHZ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16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baseline="-25000">
                          <a:latin typeface="Times New Roman"/>
                          <a:ea typeface="宋体"/>
                          <a:cs typeface="Times New Roman"/>
                        </a:rPr>
                        <a:t>AM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0.36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0.47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2.32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2.60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0.40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2.65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4.4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2.90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0.46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3.10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4.6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7.6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10.1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mA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12776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下表</a:t>
            </a:r>
            <a:r>
              <a:rPr lang="zh-CN" altLang="zh-CN" dirty="0" smtClean="0"/>
              <a:t>反映了活动模式下的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电流消耗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59" y="1376888"/>
          <a:ext cx="7848871" cy="5364480"/>
        </p:xfrm>
        <a:graphic>
          <a:graphicData uri="http://schemas.openxmlformats.org/drawingml/2006/table">
            <a:tbl>
              <a:tblPr/>
              <a:tblGrid>
                <a:gridCol w="655223"/>
                <a:gridCol w="655223"/>
                <a:gridCol w="655223"/>
                <a:gridCol w="655223"/>
                <a:gridCol w="655223"/>
                <a:gridCol w="654304"/>
                <a:gridCol w="653382"/>
                <a:gridCol w="652462"/>
                <a:gridCol w="652462"/>
                <a:gridCol w="653382"/>
                <a:gridCol w="653382"/>
                <a:gridCol w="653382"/>
              </a:tblGrid>
              <a:tr h="2258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Vcc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Vcore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-40</a:t>
                      </a:r>
                      <a:r>
                        <a:rPr lang="en-US" sz="1600" kern="100" dirty="0" smtClean="0">
                          <a:latin typeface="宋体"/>
                          <a:ea typeface="宋体"/>
                          <a:cs typeface="Times New Roman"/>
                        </a:rPr>
                        <a:t>℃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r>
                        <a:rPr lang="en-US" sz="1600" kern="100" dirty="0" smtClean="0">
                          <a:latin typeface="宋体"/>
                          <a:ea typeface="宋体"/>
                          <a:cs typeface="Times New Roman"/>
                        </a:rPr>
                        <a:t>℃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60</a:t>
                      </a:r>
                      <a:r>
                        <a:rPr lang="en-US" sz="1600" kern="100" dirty="0" smtClean="0">
                          <a:latin typeface="宋体"/>
                          <a:ea typeface="宋体"/>
                          <a:cs typeface="Times New Roman"/>
                        </a:rPr>
                        <a:t>℃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85</a:t>
                      </a:r>
                      <a:r>
                        <a:rPr lang="en-US" sz="1600" kern="100" dirty="0" smtClean="0">
                          <a:latin typeface="宋体"/>
                          <a:ea typeface="宋体"/>
                          <a:cs typeface="Times New Roman"/>
                        </a:rPr>
                        <a:t>℃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单位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典型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最大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LPM0,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1MHZ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2.2v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92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95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105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>
                          <a:latin typeface="Times New Roman"/>
                          <a:ea typeface="宋体"/>
                          <a:cs typeface="Times New Roman"/>
                        </a:rPr>
                        <a:t>LPM2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2.2V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LPM3,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-25000" dirty="0" smtClean="0">
                          <a:latin typeface="Times New Roman"/>
                          <a:ea typeface="宋体"/>
                          <a:cs typeface="Times New Roman"/>
                        </a:rPr>
                        <a:t>LFXT1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2.2V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1.60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1.90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5.6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1.65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2.00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5.9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1.75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2.15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5.8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9.3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LPM3,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-25000" dirty="0" smtClean="0">
                          <a:latin typeface="Times New Roman"/>
                          <a:ea typeface="宋体"/>
                          <a:cs typeface="Times New Roman"/>
                        </a:rPr>
                        <a:t>VLO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4.9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7.4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5.2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5.4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LPM4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7.3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5.2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2.2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8.1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baseline="-25000">
                          <a:latin typeface="Times New Roman"/>
                          <a:ea typeface="宋体"/>
                          <a:cs typeface="Times New Roman"/>
                        </a:rPr>
                        <a:t>LPM4.5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3.0V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0.15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0.18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0.35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0.26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Times New Roman"/>
                          <a:ea typeface="ArialMT"/>
                          <a:cs typeface="Times New Roman"/>
                        </a:rPr>
                        <a:t>μA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980728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下表</a:t>
            </a:r>
            <a:r>
              <a:rPr lang="zh-CN" altLang="zh-CN" dirty="0" smtClean="0"/>
              <a:t>反映了各低功耗模式模式下的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电流消耗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755576" y="2262931"/>
            <a:ext cx="7488832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(LPM0_bits);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LPM0;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进入低功耗模式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（注意开头两个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(LPM1_bits);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LPM1;           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进入低功耗模式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(LPM2_bits);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LPM2;           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进入低功耗模式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(LPM3_bits);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LPM3;           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进入低功耗模式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(LPM4_bits);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LPM4;           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进入低功耗模式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bic_SR_register_on_exit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(LPM0_bits);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LPM0_EXIT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退出低功耗模式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bic_SR_register_on_exit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(LPM1_bits);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LPM1_EXIT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退出低功耗模式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bic_SR_register_on_exit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(LPM2_bits);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LPM2_EXIT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退出低功耗模式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bic_SR_register_on_exit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(LPM3_bits);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LPM3_EXIT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退出低功耗模式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bic_SR_register_on_exit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(LPM4_bits);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LPM4_EXIT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退出低功耗模式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LPMx_bits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+ GIE);//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常用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进低功耗模式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启用中断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(x=0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～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469" y="141277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zh-CN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新魏" pitchFamily="2" charset="-122"/>
                <a:ea typeface="华文新魏" pitchFamily="2" charset="-122"/>
              </a:rPr>
              <a:t>与低功耗模式相关的内部函数：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1334</Words>
  <Application>Microsoft Office PowerPoint</Application>
  <PresentationFormat>全屏显示(4:3)</PresentationFormat>
  <Paragraphs>399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Visio</vt:lpstr>
      <vt:lpstr>文档</vt:lpstr>
      <vt:lpstr>功耗测试实验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139</cp:revision>
  <dcterms:modified xsi:type="dcterms:W3CDTF">2012-09-07T13:23:36Z</dcterms:modified>
</cp:coreProperties>
</file>