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8" r:id="rId16"/>
    <p:sldId id="269" r:id="rId17"/>
    <p:sldId id="270" r:id="rId18"/>
    <p:sldId id="284" r:id="rId19"/>
    <p:sldId id="286" r:id="rId20"/>
    <p:sldId id="272" r:id="rId21"/>
    <p:sldId id="287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16" y="46513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0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tool/msp430usbdevpack?DCMP=53xx663x&amp;HQS=msp430usbdevpack-pr-t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2"/>
                </a:solidFill>
                <a:ea typeface="宋体" pitchFamily="2" charset="-122"/>
              </a:rPr>
              <a:t>USB</a:t>
            </a:r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通信实验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437112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67544" y="1280954"/>
            <a:ext cx="8064896" cy="707886"/>
            <a:chOff x="467544" y="1259468"/>
            <a:chExt cx="806489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259468"/>
              <a:ext cx="510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通过拉低</a:t>
              </a:r>
              <a:r>
                <a:rPr lang="en-US" altLang="zh-CN" dirty="0" smtClean="0"/>
                <a:t>PUR</a:t>
              </a:r>
              <a:r>
                <a:rPr lang="zh-CN" altLang="zh-CN" dirty="0" smtClean="0"/>
                <a:t>位，使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设备与主机断开连接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6497" name="Text Box 1"/>
            <p:cNvSpPr txBox="1">
              <a:spLocks noChangeArrowheads="1"/>
            </p:cNvSpPr>
            <p:nvPr/>
          </p:nvSpPr>
          <p:spPr bwMode="auto">
            <a:xfrm>
              <a:off x="467544" y="1628800"/>
              <a:ext cx="8064896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USB_disconnect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67544" y="2505090"/>
            <a:ext cx="8064896" cy="707886"/>
            <a:chOff x="467544" y="2339588"/>
            <a:chExt cx="8064896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755576" y="2339588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使能特定的事务处理程序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6500" name="Text Box 4"/>
            <p:cNvSpPr txBox="1">
              <a:spLocks noChangeArrowheads="1"/>
            </p:cNvSpPr>
            <p:nvPr/>
          </p:nvSpPr>
          <p:spPr bwMode="auto">
            <a:xfrm>
              <a:off x="467544" y="2708920"/>
              <a:ext cx="8064896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USB_setEnabledEvents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events)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67544" y="3729226"/>
            <a:ext cx="8064896" cy="707886"/>
            <a:chOff x="467544" y="3563724"/>
            <a:chExt cx="8064896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755576" y="356372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返回事务启用和禁用的状态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8064896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USB_getEnabledEvents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7544" y="4869160"/>
            <a:ext cx="7992888" cy="1139934"/>
            <a:chOff x="467544" y="4715852"/>
            <a:chExt cx="7992888" cy="1139934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4715852"/>
              <a:ext cx="3332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手动进行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的连接或断开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467544" y="5085184"/>
              <a:ext cx="799288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USB_handleVbusOnEvent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467544" y="5517232"/>
              <a:ext cx="799288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USB_handleVbusOffEvent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67544" y="1218238"/>
            <a:ext cx="8136904" cy="1130642"/>
            <a:chOff x="467544" y="1124744"/>
            <a:chExt cx="8136904" cy="1130642"/>
          </a:xfrm>
        </p:grpSpPr>
        <p:sp>
          <p:nvSpPr>
            <p:cNvPr id="3" name="TextBox 2"/>
            <p:cNvSpPr txBox="1"/>
            <p:nvPr/>
          </p:nvSpPr>
          <p:spPr>
            <a:xfrm>
              <a:off x="755576" y="112474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发送或接收数据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7521" name="Text Box 1"/>
            <p:cNvSpPr txBox="1">
              <a:spLocks noChangeArrowheads="1"/>
            </p:cNvSpPr>
            <p:nvPr/>
          </p:nvSpPr>
          <p:spPr bwMode="auto">
            <a:xfrm>
              <a:off x="467544" y="1484784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USBxxx_sendData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data,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intfNum);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24" name="Text Box 4"/>
            <p:cNvSpPr txBox="1">
              <a:spLocks noChangeArrowheads="1"/>
            </p:cNvSpPr>
            <p:nvPr/>
          </p:nvSpPr>
          <p:spPr bwMode="auto">
            <a:xfrm>
              <a:off x="467544" y="1916832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USBxxx_receiveData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data,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intfNum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7544" y="2762925"/>
            <a:ext cx="8136904" cy="954107"/>
            <a:chOff x="467544" y="2987660"/>
            <a:chExt cx="8136904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755576" y="298766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返回接口状态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7527" name="Text Box 7"/>
            <p:cNvSpPr txBox="1">
              <a:spLocks noChangeArrowheads="1"/>
            </p:cNvSpPr>
            <p:nvPr/>
          </p:nvSpPr>
          <p:spPr bwMode="auto">
            <a:xfrm>
              <a:off x="467544" y="3356992"/>
              <a:ext cx="8136904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USBxxx_intfStatus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intfNum,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bytesSent,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bytesReceived);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7544" y="4077072"/>
            <a:ext cx="8136904" cy="707886"/>
            <a:chOff x="467544" y="4355812"/>
            <a:chExt cx="8136904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755576" y="4355812"/>
              <a:ext cx="4025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返回在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缓冲区中的数据字节数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7530" name="Text Box 10"/>
            <p:cNvSpPr txBox="1">
              <a:spLocks noChangeArrowheads="1"/>
            </p:cNvSpPr>
            <p:nvPr/>
          </p:nvSpPr>
          <p:spPr bwMode="auto">
            <a:xfrm>
              <a:off x="467544" y="4725144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USBxxx_bytesInUSBBuffer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intfNum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95536" y="5157192"/>
            <a:ext cx="8208912" cy="707886"/>
            <a:chOff x="395536" y="5435932"/>
            <a:chExt cx="8208912" cy="707886"/>
          </a:xfrm>
        </p:grpSpPr>
        <p:sp>
          <p:nvSpPr>
            <p:cNvPr id="15" name="TextBox 14"/>
            <p:cNvSpPr txBox="1"/>
            <p:nvPr/>
          </p:nvSpPr>
          <p:spPr>
            <a:xfrm>
              <a:off x="827584" y="5435932"/>
              <a:ext cx="379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拒绝接收在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缓冲区中的数据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7533" name="Text Box 13"/>
            <p:cNvSpPr txBox="1">
              <a:spLocks noChangeArrowheads="1"/>
            </p:cNvSpPr>
            <p:nvPr/>
          </p:nvSpPr>
          <p:spPr bwMode="auto">
            <a:xfrm>
              <a:off x="395536" y="5805264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USBxxx_rejectData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intfNum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5536" y="6302647"/>
            <a:ext cx="3733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其中</a:t>
            </a:r>
            <a:r>
              <a:rPr lang="en-US" altLang="zh-CN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xxx </a:t>
            </a:r>
            <a:r>
              <a:rPr lang="en-US" altLang="zh-CN" b="1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= CDC </a:t>
            </a:r>
            <a:r>
              <a:rPr lang="zh-CN" altLang="en-US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或者</a:t>
            </a:r>
            <a:r>
              <a:rPr lang="en-US" altLang="zh-CN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HID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23528" y="1074222"/>
            <a:ext cx="8496944" cy="698594"/>
            <a:chOff x="323528" y="1124744"/>
            <a:chExt cx="8496944" cy="698594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1124744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返回</a:t>
              </a:r>
              <a:r>
                <a:rPr lang="en-US" altLang="zh-CN" dirty="0" smtClean="0"/>
                <a:t>MCU</a:t>
              </a:r>
              <a:r>
                <a:rPr lang="zh-CN" altLang="zh-CN" dirty="0" smtClean="0"/>
                <a:t>已经接收到的数据的字节数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8545" name="Text Box 1"/>
            <p:cNvSpPr txBox="1">
              <a:spLocks noChangeArrowheads="1"/>
            </p:cNvSpPr>
            <p:nvPr/>
          </p:nvSpPr>
          <p:spPr bwMode="auto">
            <a:xfrm>
              <a:off x="323528" y="1484784"/>
              <a:ext cx="849694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xxxReceiveDataInBuffer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*,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23528" y="2186861"/>
            <a:ext cx="8496944" cy="954107"/>
            <a:chOff x="323528" y="2339588"/>
            <a:chExt cx="8496944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57986" y="2339588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发送数据，直到所有数据发送完成或总线不可用时停止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8548" name="Text Box 4"/>
            <p:cNvSpPr txBox="1">
              <a:spLocks noChangeArrowheads="1"/>
            </p:cNvSpPr>
            <p:nvPr/>
          </p:nvSpPr>
          <p:spPr bwMode="auto">
            <a:xfrm>
              <a:off x="323528" y="2708920"/>
              <a:ext cx="8496944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xxxSendDataWaitTilDone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dataBuf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intfNum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ULONG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ulTimeout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3528" y="3501008"/>
            <a:ext cx="8496944" cy="945396"/>
            <a:chOff x="323528" y="3635732"/>
            <a:chExt cx="8496944" cy="945396"/>
          </a:xfrm>
        </p:grpSpPr>
        <p:sp>
          <p:nvSpPr>
            <p:cNvPr id="10" name="TextBox 9"/>
            <p:cNvSpPr txBox="1"/>
            <p:nvPr/>
          </p:nvSpPr>
          <p:spPr>
            <a:xfrm>
              <a:off x="611560" y="363573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使数据在后台发送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8551" name="Text Box 7"/>
            <p:cNvSpPr txBox="1">
              <a:spLocks noChangeArrowheads="1"/>
            </p:cNvSpPr>
            <p:nvPr/>
          </p:nvSpPr>
          <p:spPr bwMode="auto">
            <a:xfrm>
              <a:off x="323528" y="3996353"/>
              <a:ext cx="8496944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xxxSendDataInBackground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dataBuf,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intfNum,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ULONG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ulTimeout);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23528" y="4869160"/>
            <a:ext cx="8496944" cy="707886"/>
            <a:chOff x="323528" y="4931876"/>
            <a:chExt cx="8496944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611560" y="4931876"/>
              <a:ext cx="3332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接收在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缓冲区中的数据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323528" y="5301208"/>
              <a:ext cx="849694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xxxReceiveDataInBuffer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*,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95536" y="6093296"/>
            <a:ext cx="3733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其中</a:t>
            </a:r>
            <a:r>
              <a:rPr lang="en-US" altLang="zh-CN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xxx </a:t>
            </a:r>
            <a:r>
              <a:rPr lang="en-US" altLang="zh-CN" b="1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= CDC </a:t>
            </a:r>
            <a:r>
              <a:rPr lang="zh-CN" altLang="en-US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或者</a:t>
            </a:r>
            <a:r>
              <a:rPr lang="en-US" altLang="zh-CN" b="1" dirty="0" smtClean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66FF"/>
                </a:solidFill>
                <a:latin typeface="Courier New" pitchFamily="49" charset="0"/>
                <a:ea typeface="宋体" pitchFamily="2" charset="-122"/>
              </a:rPr>
              <a:t>HID</a:t>
            </a:r>
          </a:p>
        </p:txBody>
      </p:sp>
      <p:pic>
        <p:nvPicPr>
          <p:cNvPr id="17" name="图片 16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7776864" cy="581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MSP430F5529</a:t>
            </a:r>
            <a:r>
              <a:rPr lang="zh-CN" altLang="zh-CN" dirty="0" smtClean="0"/>
              <a:t>单片机的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模块具有以下特性：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完全符合</a:t>
            </a:r>
            <a:r>
              <a:rPr lang="en-US" altLang="zh-CN" dirty="0" smtClean="0"/>
              <a:t>USB2.0</a:t>
            </a:r>
            <a:r>
              <a:rPr lang="zh-CN" altLang="zh-CN" dirty="0" smtClean="0"/>
              <a:t>规范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集成</a:t>
            </a:r>
            <a:r>
              <a:rPr lang="en-US" altLang="zh-CN" dirty="0" smtClean="0"/>
              <a:t>12Mbps</a:t>
            </a:r>
            <a:r>
              <a:rPr lang="zh-CN" altLang="zh-CN" dirty="0" smtClean="0"/>
              <a:t>全速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收发器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多达</a:t>
            </a:r>
            <a:r>
              <a:rPr lang="en-US" altLang="zh-CN" dirty="0" smtClean="0"/>
              <a:t>8</a:t>
            </a:r>
            <a:r>
              <a:rPr lang="zh-CN" altLang="zh-CN" dirty="0" smtClean="0"/>
              <a:t>个输入和</a:t>
            </a:r>
            <a:r>
              <a:rPr lang="en-US" altLang="zh-CN" dirty="0" smtClean="0"/>
              <a:t>8</a:t>
            </a:r>
            <a:r>
              <a:rPr lang="zh-CN" altLang="zh-CN" dirty="0" smtClean="0"/>
              <a:t>个输出端点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支持控制、中断和批量传输模式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拥有独立于</a:t>
            </a:r>
            <a:r>
              <a:rPr lang="en-US" altLang="zh-CN" dirty="0" smtClean="0"/>
              <a:t>PMM</a:t>
            </a:r>
            <a:r>
              <a:rPr lang="zh-CN" altLang="zh-CN" dirty="0" smtClean="0"/>
              <a:t>模块的电源系统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集成了</a:t>
            </a:r>
            <a:r>
              <a:rPr lang="en-US" altLang="zh-CN" dirty="0" smtClean="0"/>
              <a:t>3.3V</a:t>
            </a:r>
            <a:r>
              <a:rPr lang="zh-CN" altLang="zh-CN" dirty="0" smtClean="0"/>
              <a:t>输出的低功耗线性稳压器，该稳压器从</a:t>
            </a:r>
            <a:r>
              <a:rPr lang="en-US" altLang="zh-CN" dirty="0" smtClean="0"/>
              <a:t>5V</a:t>
            </a:r>
            <a:r>
              <a:rPr lang="zh-CN" altLang="zh-CN" dirty="0" smtClean="0"/>
              <a:t>的</a:t>
            </a:r>
            <a:r>
              <a:rPr lang="en-US" altLang="zh-CN" dirty="0" smtClean="0"/>
              <a:t>VBUS</a:t>
            </a:r>
            <a:r>
              <a:rPr lang="zh-CN" altLang="zh-CN" dirty="0" smtClean="0"/>
              <a:t>取</a:t>
            </a:r>
            <a:r>
              <a:rPr lang="en-US" altLang="zh-CN" dirty="0" smtClean="0"/>
              <a:t>   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电， 输出足以驱动整个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工作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集成</a:t>
            </a:r>
            <a:r>
              <a:rPr lang="en-US" altLang="zh-CN" dirty="0" smtClean="0"/>
              <a:t>1.8V</a:t>
            </a:r>
            <a:r>
              <a:rPr lang="zh-CN" altLang="zh-CN" dirty="0" smtClean="0"/>
              <a:t>低功耗线性稳压器为</a:t>
            </a:r>
            <a:r>
              <a:rPr lang="en-US" altLang="zh-CN" dirty="0" smtClean="0"/>
              <a:t>PHY</a:t>
            </a:r>
            <a:r>
              <a:rPr lang="zh-CN" altLang="zh-CN" dirty="0" smtClean="0"/>
              <a:t>和</a:t>
            </a:r>
            <a:r>
              <a:rPr lang="en-US" altLang="zh-CN" dirty="0" smtClean="0"/>
              <a:t>PLL</a:t>
            </a:r>
            <a:r>
              <a:rPr lang="zh-CN" altLang="zh-CN" dirty="0" smtClean="0"/>
              <a:t>模块供电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—3.3V</a:t>
            </a:r>
            <a:r>
              <a:rPr lang="zh-CN" altLang="zh-CN" dirty="0" smtClean="0"/>
              <a:t>输出线性稳压器电流限制功能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内部</a:t>
            </a:r>
            <a:r>
              <a:rPr lang="en-US" altLang="zh-CN" dirty="0" smtClean="0"/>
              <a:t>48MHZ</a:t>
            </a:r>
            <a:r>
              <a:rPr lang="zh-CN" altLang="zh-CN" dirty="0" smtClean="0"/>
              <a:t>的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时钟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集成可编程锁相环（</a:t>
            </a:r>
            <a:r>
              <a:rPr lang="en-US" altLang="zh-CN" dirty="0" smtClean="0"/>
              <a:t>PLL</a:t>
            </a:r>
            <a:r>
              <a:rPr lang="zh-CN" altLang="zh-CN" dirty="0" smtClean="0"/>
              <a:t>）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高度自由化的输入时钟频率，可使用低成本晶振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当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模块禁止时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</a:t>
            </a:r>
            <a:r>
              <a:rPr lang="zh-CN" altLang="zh-CN" dirty="0" smtClean="0"/>
              <a:t>缓冲空间被映射到通用</a:t>
            </a:r>
            <a:r>
              <a:rPr lang="en-US" altLang="zh-CN" dirty="0" smtClean="0"/>
              <a:t>RAM</a:t>
            </a:r>
            <a:r>
              <a:rPr lang="zh-CN" altLang="zh-CN" dirty="0" smtClean="0"/>
              <a:t>空间，为系统提供额外的</a:t>
            </a:r>
            <a:r>
              <a:rPr lang="en-US" altLang="zh-CN" dirty="0" smtClean="0"/>
              <a:t>2KB</a:t>
            </a:r>
            <a:r>
              <a:rPr lang="zh-CN" altLang="zh-CN" dirty="0" smtClean="0"/>
              <a:t>的</a:t>
            </a:r>
            <a:r>
              <a:rPr lang="en-US" altLang="zh-CN" dirty="0" smtClean="0"/>
              <a:t>RAM</a:t>
            </a:r>
            <a:endParaRPr lang="zh-CN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—USB</a:t>
            </a:r>
            <a:r>
              <a:rPr lang="zh-CN" altLang="zh-CN" dirty="0" smtClean="0"/>
              <a:t>功能引脚变为具有强电流驱动能力的通用</a:t>
            </a:r>
            <a:r>
              <a:rPr lang="en-US" altLang="zh-CN" dirty="0" smtClean="0"/>
              <a:t>I/O</a:t>
            </a:r>
            <a:r>
              <a:rPr lang="zh-CN" altLang="zh-CN" dirty="0" smtClean="0"/>
              <a:t>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USB</a:t>
            </a:r>
            <a:r>
              <a:rPr lang="zh-CN" altLang="zh-CN" dirty="0" smtClean="0"/>
              <a:t>模块的结构框图如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所示：</a:t>
            </a:r>
          </a:p>
        </p:txBody>
      </p:sp>
      <p:pic>
        <p:nvPicPr>
          <p:cNvPr id="5" name="图片 4" descr="QQ截图2012072115564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468" y="2060848"/>
            <a:ext cx="5015812" cy="3933825"/>
          </a:xfrm>
          <a:prstGeom prst="rect">
            <a:avLst/>
          </a:prstGeom>
          <a:ln w="57150" cap="sq" cmpd="thickThin">
            <a:solidFill>
              <a:srgbClr val="00B0F0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1340768"/>
            <a:ext cx="1800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(2) USB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时钟系统：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7" y="1643752"/>
            <a:ext cx="7416824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PLL</a:t>
            </a:r>
            <a:r>
              <a:rPr lang="zh-CN" altLang="zh-CN" dirty="0" smtClean="0"/>
              <a:t>锁相环模块为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操作提供高精度低抖动的</a:t>
            </a:r>
            <a:r>
              <a:rPr lang="en-US" altLang="zh-CN" dirty="0" smtClean="0"/>
              <a:t>48MHZ</a:t>
            </a:r>
            <a:r>
              <a:rPr lang="zh-CN" altLang="zh-CN" dirty="0" smtClean="0"/>
              <a:t>的时钟，</a:t>
            </a:r>
            <a:r>
              <a:rPr lang="en-US" altLang="zh-CN" dirty="0" smtClean="0"/>
              <a:t>PLL</a:t>
            </a:r>
            <a:r>
              <a:rPr lang="zh-CN" altLang="zh-CN" dirty="0" smtClean="0"/>
              <a:t>结构框图如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所示，允许使用两个外部晶振之一作为参考时钟源。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96952"/>
            <a:ext cx="5832648" cy="2016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USB</a:t>
            </a:r>
            <a:r>
              <a:rPr lang="zh-CN" altLang="en-US" dirty="0" smtClean="0"/>
              <a:t>模块电源系统：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556792"/>
            <a:ext cx="727280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USB</a:t>
            </a:r>
            <a:r>
              <a:rPr lang="zh-CN" altLang="en-US" dirty="0" smtClean="0"/>
              <a:t>模块的电源系统内含双稳压器（</a:t>
            </a:r>
            <a:r>
              <a:rPr lang="en-US" altLang="zh-CN" dirty="0" smtClean="0"/>
              <a:t>3.3V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1.8V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</a:t>
            </a:r>
            <a:r>
              <a:rPr lang="en-US" altLang="zh-CN" dirty="0" smtClean="0"/>
              <a:t>5V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VBUS</a:t>
            </a:r>
            <a:r>
              <a:rPr lang="zh-CN" altLang="en-US" dirty="0" smtClean="0"/>
              <a:t>可用时，允许整个</a:t>
            </a:r>
            <a:r>
              <a:rPr lang="en-US" altLang="zh-CN" dirty="0" smtClean="0"/>
              <a:t>MSP430</a:t>
            </a:r>
            <a:r>
              <a:rPr lang="zh-CN" altLang="en-US" dirty="0" smtClean="0"/>
              <a:t>从</a:t>
            </a:r>
            <a:r>
              <a:rPr lang="en-US" altLang="zh-CN" dirty="0" smtClean="0"/>
              <a:t>VBUS</a:t>
            </a:r>
            <a:r>
              <a:rPr lang="zh-CN" altLang="en-US" dirty="0" smtClean="0"/>
              <a:t>供电。</a:t>
            </a:r>
            <a:r>
              <a:rPr lang="zh-CN" altLang="zh-CN" dirty="0" smtClean="0"/>
              <a:t>作为可选，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模块电源系统可以只为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模块供电，可以为整个系统供电，也可以在一个自供电设备中完全不被使用。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模块为整个系统供电时的结构框图</a:t>
            </a:r>
            <a:r>
              <a:rPr lang="zh-CN" altLang="en-US" dirty="0" smtClean="0"/>
              <a:t>，如下图所示：</a:t>
            </a:r>
            <a:endParaRPr lang="zh-CN" altLang="en-US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1475656" y="3212976"/>
          <a:ext cx="5904656" cy="2808312"/>
        </p:xfrm>
        <a:graphic>
          <a:graphicData uri="http://schemas.openxmlformats.org/presentationml/2006/ole">
            <p:oleObj spid="_x0000_s110594" name="Visio" r:id="rId3" imgW="5469255" imgH="24033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1052736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 </a:t>
            </a:r>
            <a:r>
              <a:rPr lang="zh-CN" altLang="en-US" dirty="0" smtClean="0"/>
              <a:t>总体而言，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模块与</a:t>
            </a:r>
            <a:r>
              <a:rPr lang="en-US" altLang="zh-CN" dirty="0" smtClean="0"/>
              <a:t>CPU</a:t>
            </a:r>
            <a:r>
              <a:rPr lang="zh-CN" altLang="zh-CN" dirty="0" smtClean="0"/>
              <a:t>及各外设之间的关系框图如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所示：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1340768"/>
            <a:ext cx="7704856" cy="5256584"/>
            <a:chOff x="755576" y="1340768"/>
            <a:chExt cx="7704856" cy="5256584"/>
          </a:xfrm>
        </p:grpSpPr>
        <p:grpSp>
          <p:nvGrpSpPr>
            <p:cNvPr id="10" name="组合 9"/>
            <p:cNvGrpSpPr/>
            <p:nvPr/>
          </p:nvGrpSpPr>
          <p:grpSpPr>
            <a:xfrm>
              <a:off x="755576" y="1340768"/>
              <a:ext cx="7704856" cy="5256584"/>
              <a:chOff x="467544" y="1556792"/>
              <a:chExt cx="7704856" cy="5256584"/>
            </a:xfrm>
          </p:grpSpPr>
          <p:graphicFrame>
            <p:nvGraphicFramePr>
              <p:cNvPr id="111617" name="Object 1"/>
              <p:cNvGraphicFramePr>
                <a:graphicFrameLocks noChangeAspect="1"/>
              </p:cNvGraphicFramePr>
              <p:nvPr/>
            </p:nvGraphicFramePr>
            <p:xfrm>
              <a:off x="467544" y="1556792"/>
              <a:ext cx="7704856" cy="5256584"/>
            </p:xfrm>
            <a:graphic>
              <a:graphicData uri="http://schemas.openxmlformats.org/presentationml/2006/ole">
                <p:oleObj spid="_x0000_s111617" name="Visio" r:id="rId4" imgW="7163181" imgH="4068937" progId="Visio.Drawing.11">
                  <p:embed/>
                </p:oleObj>
              </a:graphicData>
            </a:graphic>
          </p:graphicFrame>
          <p:pic>
            <p:nvPicPr>
              <p:cNvPr id="6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9552" y="5842719"/>
                <a:ext cx="3581400" cy="682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3851920" y="4052664"/>
                <a:ext cx="1640632" cy="21846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har char="•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har char="•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har char="•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har char="•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har char="•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835152" y="6021288"/>
              <a:ext cx="304800" cy="200025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77362"/>
            <a:ext cx="7416823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MSP430F5529</a:t>
            </a:r>
            <a:r>
              <a:rPr lang="zh-CN" altLang="zh-CN" dirty="0" smtClean="0"/>
              <a:t>的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模块支持控制、批量和中断数据传输。按照</a:t>
            </a:r>
            <a:r>
              <a:rPr lang="en-US" altLang="zh-CN" dirty="0" smtClean="0"/>
              <a:t>USB</a:t>
            </a:r>
            <a:r>
              <a:rPr lang="zh-CN" altLang="zh-CN" dirty="0" smtClean="0"/>
              <a:t>传输规范，端点</a:t>
            </a:r>
            <a:r>
              <a:rPr lang="en-US" altLang="zh-CN" dirty="0" smtClean="0"/>
              <a:t>0</a:t>
            </a:r>
            <a:r>
              <a:rPr lang="zh-CN" altLang="zh-CN" dirty="0" smtClean="0"/>
              <a:t>预留为控制端点，该端点为双向传输。除了控制端点以外，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模块还能够支持多达</a:t>
            </a:r>
            <a:r>
              <a:rPr lang="en-US" altLang="zh-CN" dirty="0" smtClean="0"/>
              <a:t>7</a:t>
            </a:r>
            <a:r>
              <a:rPr lang="zh-CN" altLang="zh-CN" dirty="0" smtClean="0"/>
              <a:t>个输入端点和</a:t>
            </a:r>
            <a:r>
              <a:rPr lang="en-US" altLang="zh-CN" dirty="0" smtClean="0"/>
              <a:t>7</a:t>
            </a:r>
            <a:r>
              <a:rPr lang="zh-CN" altLang="zh-CN" dirty="0" smtClean="0"/>
              <a:t>个输出端点的数据传输。这些额外的端点可以配置成批量或中断端点。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控制传输：控制传输被用来实现</a:t>
            </a:r>
            <a:r>
              <a:rPr lang="en-US" altLang="zh-CN" dirty="0" smtClean="0"/>
              <a:t>USB</a:t>
            </a:r>
            <a:r>
              <a:rPr lang="zh-CN" altLang="zh-CN" dirty="0" smtClean="0"/>
              <a:t>设备和主机之间配置、命令和状态的通信。控制传输使用输入端点</a:t>
            </a:r>
            <a:r>
              <a:rPr lang="en-US" altLang="zh-CN" dirty="0" smtClean="0"/>
              <a:t>0</a:t>
            </a:r>
            <a:r>
              <a:rPr lang="zh-CN" altLang="zh-CN" dirty="0" smtClean="0"/>
              <a:t>和输出端点</a:t>
            </a:r>
            <a:r>
              <a:rPr lang="en-US" altLang="zh-CN" dirty="0" smtClean="0"/>
              <a:t>0</a:t>
            </a:r>
            <a:r>
              <a:rPr lang="zh-CN" altLang="zh-CN" dirty="0" smtClean="0"/>
              <a:t>。控制传输的三种类型是：控制写入、无数据控制写入和控制读取。注意控制端点必须在</a:t>
            </a:r>
            <a:r>
              <a:rPr lang="en-US" altLang="zh-CN" dirty="0" smtClean="0"/>
              <a:t>USB</a:t>
            </a:r>
            <a:r>
              <a:rPr lang="zh-CN" altLang="zh-CN" dirty="0" smtClean="0"/>
              <a:t>设备连接到</a:t>
            </a:r>
            <a:r>
              <a:rPr lang="en-US" altLang="zh-CN" dirty="0" smtClean="0"/>
              <a:t>USB</a:t>
            </a:r>
            <a:r>
              <a:rPr lang="zh-CN" altLang="zh-CN" dirty="0" smtClean="0"/>
              <a:t>主机之前进行初始化。主机采用控制写入传输方式将数据写入</a:t>
            </a:r>
            <a:r>
              <a:rPr lang="en-US" altLang="zh-CN" dirty="0" smtClean="0"/>
              <a:t>USB</a:t>
            </a:r>
            <a:r>
              <a:rPr lang="zh-CN" altLang="zh-CN" dirty="0" smtClean="0"/>
              <a:t>设备。控制写入传输包含设置阶段事务、数据输出阶段事务和状态输入阶段事务。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中断传输</a:t>
            </a:r>
            <a:r>
              <a:rPr lang="en-US" altLang="zh-CN" dirty="0" smtClean="0"/>
              <a:t>/</a:t>
            </a:r>
            <a:r>
              <a:rPr lang="zh-CN" altLang="zh-CN" dirty="0" smtClean="0"/>
              <a:t>批量传输：</a:t>
            </a:r>
            <a:r>
              <a:rPr lang="en-US" altLang="zh-CN" dirty="0" smtClean="0"/>
              <a:t>USB</a:t>
            </a:r>
            <a:r>
              <a:rPr lang="zh-CN" altLang="zh-CN" dirty="0" smtClean="0"/>
              <a:t>模块支持数据以中断</a:t>
            </a:r>
            <a:r>
              <a:rPr lang="en-US" altLang="zh-CN" dirty="0" smtClean="0"/>
              <a:t>/</a:t>
            </a:r>
            <a:r>
              <a:rPr lang="zh-CN" altLang="zh-CN" dirty="0" smtClean="0"/>
              <a:t>批量传输的方式出入主机。输入端点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7</a:t>
            </a:r>
            <a:r>
              <a:rPr lang="zh-CN" altLang="zh-CN" dirty="0" smtClean="0"/>
              <a:t>和输出端点</a:t>
            </a:r>
            <a:r>
              <a:rPr lang="en-US" altLang="zh-CN" dirty="0" smtClean="0"/>
              <a:t>1</a:t>
            </a:r>
            <a:r>
              <a:rPr lang="zh-CN" altLang="zh-CN" dirty="0" smtClean="0"/>
              <a:t>到</a:t>
            </a:r>
            <a:r>
              <a:rPr lang="en-US" altLang="zh-CN" dirty="0" smtClean="0"/>
              <a:t>7</a:t>
            </a:r>
            <a:r>
              <a:rPr lang="zh-CN" altLang="zh-CN" dirty="0" smtClean="0"/>
              <a:t>都能够被配置为中断</a:t>
            </a:r>
            <a:r>
              <a:rPr lang="en-US" altLang="zh-CN" dirty="0" smtClean="0"/>
              <a:t>/</a:t>
            </a:r>
            <a:r>
              <a:rPr lang="zh-CN" altLang="zh-CN" dirty="0" smtClean="0"/>
              <a:t>批量端点。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124744"/>
            <a:ext cx="7344816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本实验研究</a:t>
            </a:r>
            <a:r>
              <a:rPr lang="en-US" altLang="zh-CN" dirty="0" smtClean="0"/>
              <a:t>CDC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的通信，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通过一个虚拟的</a:t>
            </a:r>
            <a:r>
              <a:rPr lang="en-US" altLang="zh-CN" dirty="0" smtClean="0"/>
              <a:t>COM</a:t>
            </a:r>
            <a:r>
              <a:rPr lang="zh-CN" altLang="zh-CN" dirty="0" smtClean="0"/>
              <a:t>端口与主机通信。在</a:t>
            </a:r>
            <a:r>
              <a:rPr lang="en-US" altLang="zh-CN" dirty="0" smtClean="0"/>
              <a:t>PC</a:t>
            </a:r>
            <a:r>
              <a:rPr lang="zh-CN" altLang="zh-CN" dirty="0" smtClean="0"/>
              <a:t>方面，利用超级终端作为上位机软件；在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单片机方面，单片机将接收到的数据在</a:t>
            </a:r>
            <a:r>
              <a:rPr lang="en-US" altLang="zh-CN" dirty="0" smtClean="0"/>
              <a:t>LCD</a:t>
            </a:r>
            <a:r>
              <a:rPr lang="zh-CN" altLang="zh-CN" dirty="0" smtClean="0"/>
              <a:t>液晶上进行显示。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en-US" sz="3600" b="1" kern="0" dirty="0" smtClean="0">
                <a:solidFill>
                  <a:schemeClr val="bg1"/>
                </a:solidFill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384" y="5863158"/>
            <a:ext cx="878210" cy="87821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1704553" y="2564904"/>
            <a:ext cx="5603751" cy="4211910"/>
            <a:chOff x="1704553" y="2564904"/>
            <a:chExt cx="5603751" cy="4211910"/>
          </a:xfrm>
        </p:grpSpPr>
        <p:graphicFrame>
          <p:nvGraphicFramePr>
            <p:cNvPr id="151555" name="Object 3"/>
            <p:cNvGraphicFramePr>
              <a:graphicFrameLocks noChangeAspect="1"/>
            </p:cNvGraphicFramePr>
            <p:nvPr/>
          </p:nvGraphicFramePr>
          <p:xfrm>
            <a:off x="1704553" y="2564904"/>
            <a:ext cx="5603751" cy="4211910"/>
          </p:xfrm>
          <a:graphic>
            <a:graphicData uri="http://schemas.openxmlformats.org/presentationml/2006/ole">
              <p:oleObj spid="_x0000_s151555" name="Visio" r:id="rId5" imgW="5820299" imgH="4399836" progId="Visio.Drawing.11">
                <p:embed/>
              </p:oleObj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 rot="21449541">
              <a:off x="5238336" y="498034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USB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电缆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1544960" y="2492896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4313535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实验原理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556792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6" name="组合 43"/>
          <p:cNvGrpSpPr/>
          <p:nvPr/>
        </p:nvGrpSpPr>
        <p:grpSpPr>
          <a:xfrm>
            <a:off x="1547664" y="5249639"/>
            <a:ext cx="5976664" cy="555625"/>
            <a:chOff x="1547664" y="5177631"/>
            <a:chExt cx="5976664" cy="555625"/>
          </a:xfrm>
        </p:grpSpPr>
        <p:sp>
          <p:nvSpPr>
            <p:cNvPr id="28" name="Line 249"/>
            <p:cNvSpPr>
              <a:spLocks noChangeShapeType="1"/>
            </p:cNvSpPr>
            <p:nvPr/>
          </p:nvSpPr>
          <p:spPr bwMode="gray">
            <a:xfrm>
              <a:off x="1852464" y="5733256"/>
              <a:ext cx="567186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50"/>
            <p:cNvSpPr>
              <a:spLocks noChangeArrowheads="1"/>
            </p:cNvSpPr>
            <p:nvPr/>
          </p:nvSpPr>
          <p:spPr bwMode="gray">
            <a:xfrm rot="3419336">
              <a:off x="1568301" y="5156994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Text Box 25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5244306"/>
              <a:ext cx="5184576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3300"/>
                  </a:solidFill>
                </a:rPr>
                <a:t>终端显示实验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31" name="Text Box 252"/>
            <p:cNvSpPr txBox="1">
              <a:spLocks noChangeArrowheads="1"/>
            </p:cNvSpPr>
            <p:nvPr/>
          </p:nvSpPr>
          <p:spPr bwMode="gray">
            <a:xfrm>
              <a:off x="1630792" y="5199856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5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3377431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程序资源介绍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为（</a:t>
            </a:r>
            <a:r>
              <a:rPr lang="zh-CN" altLang="zh-CN" sz="1400" dirty="0" smtClean="0"/>
              <a:t>请注意该程序代码结构，编程时该程序结构可参考套用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683568" y="1412776"/>
            <a:ext cx="7488832" cy="529375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lab4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ClockUSB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USB_init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USB_setEnabledEvents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kUSB_allUsbEvents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msc_Init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USB_connectionInfo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&amp;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kUSB_vbusPresent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{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USB_enable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==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kUSB_succeed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{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USB_reset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USB_connect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(!(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buttonsPressed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&amp; BUTTON_S2))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{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switch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USB_connectionState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{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ST_USB_DISCONNECTED: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ST_USB_CONNECTED_NO_ENUM: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ST_ENUM_ACTIVE:</a:t>
            </a:r>
          </a:p>
          <a:p>
            <a:pPr indent="254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msc_Loop</a:t>
            </a:r>
            <a:r>
              <a:rPr lang="en-US" altLang="zh-CN" sz="1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break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418" y="1556792"/>
            <a:ext cx="8951078" cy="5184576"/>
            <a:chOff x="124258" y="1268760"/>
            <a:chExt cx="8951078" cy="5184576"/>
          </a:xfrm>
        </p:grpSpPr>
        <p:sp>
          <p:nvSpPr>
            <p:cNvPr id="5" name="椭圆 4"/>
            <p:cNvSpPr/>
            <p:nvPr/>
          </p:nvSpPr>
          <p:spPr>
            <a:xfrm>
              <a:off x="2391500" y="1268760"/>
              <a:ext cx="2592288" cy="43204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/>
                <a:t> 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ST_USB_DISCONNECTED</a:t>
              </a:r>
            </a:p>
            <a:p>
              <a:pPr algn="ctr"/>
              <a:r>
                <a:rPr lang="en-US" altLang="zh-CN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Usb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未连接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03468" y="2276872"/>
              <a:ext cx="3240360" cy="5040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ST_USB_CONNECTED_NO_ENUM</a:t>
              </a:r>
            </a:p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USB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连接，但设备没有枚举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63508" y="3501008"/>
              <a:ext cx="2664296" cy="50405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ST_ENUM_IN_PROGRESS</a:t>
              </a: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正在枚举的过程中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03468" y="4725144"/>
              <a:ext cx="3384376" cy="576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ST_ENUM_ACTIVE</a:t>
              </a: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设备已经枚举，且总线是活动的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19492" y="5877272"/>
              <a:ext cx="3168352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ST_ENUM_SUSPENDED</a:t>
              </a: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设备已经枚举，但总线被挂起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75876" y="3356992"/>
              <a:ext cx="2736304" cy="7200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ST_NOENUM_SUSPENDED</a:t>
              </a:r>
            </a:p>
            <a:p>
              <a:pPr algn="ctr"/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USB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已连接，但未枚举的设备被挂起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673643" y="1708388"/>
              <a:ext cx="0" cy="546409"/>
            </a:xfrm>
            <a:custGeom>
              <a:avLst/>
              <a:gdLst>
                <a:gd name="connsiteX0" fmla="*/ 0 w 0"/>
                <a:gd name="connsiteY0" fmla="*/ 0 h 546409"/>
                <a:gd name="connsiteX1" fmla="*/ 0 w 0"/>
                <a:gd name="connsiteY1" fmla="*/ 546409 h 54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46409">
                  <a:moveTo>
                    <a:pt x="0" y="0"/>
                  </a:moveTo>
                  <a:lnTo>
                    <a:pt x="0" y="546409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3687644" y="1825079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出现</a:t>
              </a:r>
              <a:r>
                <a:rPr lang="en-US" altLang="zh-CN" sz="1200" dirty="0" smtClean="0"/>
                <a:t>VBUS</a:t>
              </a:r>
              <a:r>
                <a:rPr lang="zh-CN" altLang="en-US" sz="1200" dirty="0" smtClean="0"/>
                <a:t>信号</a:t>
              </a:r>
              <a:endParaRPr lang="zh-CN" altLang="en-US" sz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248145" y="2720898"/>
              <a:ext cx="343830" cy="914400"/>
            </a:xfrm>
            <a:custGeom>
              <a:avLst/>
              <a:gdLst>
                <a:gd name="connsiteX0" fmla="*/ 343830 w 343830"/>
                <a:gd name="connsiteY0" fmla="*/ 0 h 914400"/>
                <a:gd name="connsiteX1" fmla="*/ 9293 w 343830"/>
                <a:gd name="connsiteY1" fmla="*/ 390292 h 914400"/>
                <a:gd name="connsiteX2" fmla="*/ 288074 w 34383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830" h="914400">
                  <a:moveTo>
                    <a:pt x="343830" y="0"/>
                  </a:moveTo>
                  <a:cubicBezTo>
                    <a:pt x="181208" y="118946"/>
                    <a:pt x="18586" y="237892"/>
                    <a:pt x="9293" y="390292"/>
                  </a:cubicBezTo>
                  <a:cubicBezTo>
                    <a:pt x="0" y="542692"/>
                    <a:pt x="144037" y="728546"/>
                    <a:pt x="288074" y="91440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134453" y="2653990"/>
              <a:ext cx="299225" cy="1070517"/>
            </a:xfrm>
            <a:custGeom>
              <a:avLst/>
              <a:gdLst>
                <a:gd name="connsiteX0" fmla="*/ 55756 w 299225"/>
                <a:gd name="connsiteY0" fmla="*/ 0 h 1070517"/>
                <a:gd name="connsiteX1" fmla="*/ 289932 w 299225"/>
                <a:gd name="connsiteY1" fmla="*/ 546410 h 1070517"/>
                <a:gd name="connsiteX2" fmla="*/ 0 w 299225"/>
                <a:gd name="connsiteY2" fmla="*/ 1070517 h 10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225" h="1070517">
                  <a:moveTo>
                    <a:pt x="55756" y="0"/>
                  </a:moveTo>
                  <a:cubicBezTo>
                    <a:pt x="177490" y="183995"/>
                    <a:pt x="299225" y="367991"/>
                    <a:pt x="289932" y="546410"/>
                  </a:cubicBezTo>
                  <a:cubicBezTo>
                    <a:pt x="280639" y="724830"/>
                    <a:pt x="35312" y="973873"/>
                    <a:pt x="0" y="1070517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127804" y="3417849"/>
              <a:ext cx="691376" cy="340112"/>
            </a:xfrm>
            <a:custGeom>
              <a:avLst/>
              <a:gdLst>
                <a:gd name="connsiteX0" fmla="*/ 0 w 691376"/>
                <a:gd name="connsiteY0" fmla="*/ 340112 h 340112"/>
                <a:gd name="connsiteX1" fmla="*/ 356839 w 691376"/>
                <a:gd name="connsiteY1" fmla="*/ 27878 h 340112"/>
                <a:gd name="connsiteX2" fmla="*/ 691376 w 691376"/>
                <a:gd name="connsiteY2" fmla="*/ 172844 h 34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340112">
                  <a:moveTo>
                    <a:pt x="0" y="340112"/>
                  </a:moveTo>
                  <a:cubicBezTo>
                    <a:pt x="120805" y="197934"/>
                    <a:pt x="241610" y="55756"/>
                    <a:pt x="356839" y="27878"/>
                  </a:cubicBezTo>
                  <a:cubicBezTo>
                    <a:pt x="472068" y="0"/>
                    <a:pt x="691376" y="172844"/>
                    <a:pt x="691376" y="172844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105502" y="3780263"/>
              <a:ext cx="735980" cy="267629"/>
            </a:xfrm>
            <a:custGeom>
              <a:avLst/>
              <a:gdLst>
                <a:gd name="connsiteX0" fmla="*/ 0 w 735980"/>
                <a:gd name="connsiteY0" fmla="*/ 0 h 267629"/>
                <a:gd name="connsiteX1" fmla="*/ 401443 w 735980"/>
                <a:gd name="connsiteY1" fmla="*/ 256478 h 267629"/>
                <a:gd name="connsiteX2" fmla="*/ 735980 w 735980"/>
                <a:gd name="connsiteY2" fmla="*/ 66908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980" h="267629">
                  <a:moveTo>
                    <a:pt x="0" y="0"/>
                  </a:moveTo>
                  <a:cubicBezTo>
                    <a:pt x="139390" y="122663"/>
                    <a:pt x="278780" y="245327"/>
                    <a:pt x="401443" y="256478"/>
                  </a:cubicBezTo>
                  <a:cubicBezTo>
                    <a:pt x="524106" y="267629"/>
                    <a:pt x="667214" y="87352"/>
                    <a:pt x="735980" y="66908"/>
                  </a:cubicBezTo>
                </a:path>
              </a:pathLst>
            </a:cu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82838" y="1471961"/>
              <a:ext cx="2163337" cy="1862254"/>
            </a:xfrm>
            <a:custGeom>
              <a:avLst/>
              <a:gdLst>
                <a:gd name="connsiteX0" fmla="*/ 2163337 w 2163337"/>
                <a:gd name="connsiteY0" fmla="*/ 1862254 h 1862254"/>
                <a:gd name="connsiteX1" fmla="*/ 1483112 w 2163337"/>
                <a:gd name="connsiteY1" fmla="*/ 802888 h 1862254"/>
                <a:gd name="connsiteX2" fmla="*/ 0 w 2163337"/>
                <a:gd name="connsiteY2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3337" h="1862254">
                  <a:moveTo>
                    <a:pt x="2163337" y="1862254"/>
                  </a:moveTo>
                  <a:cubicBezTo>
                    <a:pt x="2003502" y="1487759"/>
                    <a:pt x="1843668" y="1113264"/>
                    <a:pt x="1483112" y="802888"/>
                  </a:cubicBezTo>
                  <a:cubicBezTo>
                    <a:pt x="1122556" y="492512"/>
                    <a:pt x="191429" y="104078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52487" y="4003288"/>
              <a:ext cx="14868" cy="713678"/>
            </a:xfrm>
            <a:custGeom>
              <a:avLst/>
              <a:gdLst>
                <a:gd name="connsiteX0" fmla="*/ 14868 w 14868"/>
                <a:gd name="connsiteY0" fmla="*/ 0 h 713678"/>
                <a:gd name="connsiteX1" fmla="*/ 3717 w 14868"/>
                <a:gd name="connsiteY1" fmla="*/ 713678 h 71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68" h="713678">
                  <a:moveTo>
                    <a:pt x="14868" y="0"/>
                  </a:moveTo>
                  <a:cubicBezTo>
                    <a:pt x="7434" y="300153"/>
                    <a:pt x="0" y="600307"/>
                    <a:pt x="3717" y="71367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072370" y="1494263"/>
              <a:ext cx="301083" cy="1014761"/>
            </a:xfrm>
            <a:custGeom>
              <a:avLst/>
              <a:gdLst>
                <a:gd name="connsiteX0" fmla="*/ 33454 w 301083"/>
                <a:gd name="connsiteY0" fmla="*/ 1014761 h 1014761"/>
                <a:gd name="connsiteX1" fmla="*/ 44605 w 301083"/>
                <a:gd name="connsiteY1" fmla="*/ 434898 h 1014761"/>
                <a:gd name="connsiteX2" fmla="*/ 301083 w 301083"/>
                <a:gd name="connsiteY2" fmla="*/ 0 h 101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083" h="1014761">
                  <a:moveTo>
                    <a:pt x="33454" y="1014761"/>
                  </a:moveTo>
                  <a:cubicBezTo>
                    <a:pt x="16727" y="809393"/>
                    <a:pt x="0" y="604025"/>
                    <a:pt x="44605" y="434898"/>
                  </a:cubicBezTo>
                  <a:cubicBezTo>
                    <a:pt x="89210" y="265771"/>
                    <a:pt x="195146" y="132885"/>
                    <a:pt x="301083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659775" y="1471961"/>
              <a:ext cx="780585" cy="2252546"/>
            </a:xfrm>
            <a:custGeom>
              <a:avLst/>
              <a:gdLst>
                <a:gd name="connsiteX0" fmla="*/ 780585 w 780585"/>
                <a:gd name="connsiteY0" fmla="*/ 2252546 h 2252546"/>
                <a:gd name="connsiteX1" fmla="*/ 11151 w 780585"/>
                <a:gd name="connsiteY1" fmla="*/ 814039 h 2252546"/>
                <a:gd name="connsiteX2" fmla="*/ 713678 w 780585"/>
                <a:gd name="connsiteY2" fmla="*/ 0 h 225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0585" h="2252546">
                  <a:moveTo>
                    <a:pt x="780585" y="2252546"/>
                  </a:moveTo>
                  <a:cubicBezTo>
                    <a:pt x="401443" y="1721004"/>
                    <a:pt x="22302" y="1189463"/>
                    <a:pt x="11151" y="814039"/>
                  </a:cubicBezTo>
                  <a:cubicBezTo>
                    <a:pt x="0" y="438615"/>
                    <a:pt x="356839" y="219307"/>
                    <a:pt x="713678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208150" y="1471961"/>
              <a:ext cx="1187605" cy="3534937"/>
            </a:xfrm>
            <a:custGeom>
              <a:avLst/>
              <a:gdLst>
                <a:gd name="connsiteX0" fmla="*/ 886522 w 1187605"/>
                <a:gd name="connsiteY0" fmla="*/ 3534937 h 3534937"/>
                <a:gd name="connsiteX1" fmla="*/ 50181 w 1187605"/>
                <a:gd name="connsiteY1" fmla="*/ 791737 h 3534937"/>
                <a:gd name="connsiteX2" fmla="*/ 1187605 w 1187605"/>
                <a:gd name="connsiteY2" fmla="*/ 0 h 353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605" h="3534937">
                  <a:moveTo>
                    <a:pt x="886522" y="3534937"/>
                  </a:moveTo>
                  <a:cubicBezTo>
                    <a:pt x="443261" y="2457915"/>
                    <a:pt x="0" y="1380893"/>
                    <a:pt x="50181" y="791737"/>
                  </a:cubicBezTo>
                  <a:cubicBezTo>
                    <a:pt x="100362" y="202581"/>
                    <a:pt x="1187605" y="0"/>
                    <a:pt x="1187605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60" y="1440366"/>
              <a:ext cx="1784195" cy="4737410"/>
            </a:xfrm>
            <a:custGeom>
              <a:avLst/>
              <a:gdLst>
                <a:gd name="connsiteX0" fmla="*/ 1661532 w 1784195"/>
                <a:gd name="connsiteY0" fmla="*/ 4737410 h 4737410"/>
                <a:gd name="connsiteX1" fmla="*/ 200722 w 1784195"/>
                <a:gd name="connsiteY1" fmla="*/ 2540619 h 4737410"/>
                <a:gd name="connsiteX2" fmla="*/ 457200 w 1784195"/>
                <a:gd name="connsiteY2" fmla="*/ 421888 h 4737410"/>
                <a:gd name="connsiteX3" fmla="*/ 1784195 w 1784195"/>
                <a:gd name="connsiteY3" fmla="*/ 9293 h 47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4195" h="4737410">
                  <a:moveTo>
                    <a:pt x="1661532" y="4737410"/>
                  </a:moveTo>
                  <a:cubicBezTo>
                    <a:pt x="1031488" y="3998641"/>
                    <a:pt x="401444" y="3259873"/>
                    <a:pt x="200722" y="2540619"/>
                  </a:cubicBezTo>
                  <a:cubicBezTo>
                    <a:pt x="0" y="1821365"/>
                    <a:pt x="193288" y="843776"/>
                    <a:pt x="457200" y="421888"/>
                  </a:cubicBezTo>
                  <a:cubicBezTo>
                    <a:pt x="721112" y="0"/>
                    <a:pt x="1252653" y="4646"/>
                    <a:pt x="1784195" y="9293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079804" y="5018049"/>
              <a:ext cx="260195" cy="1081668"/>
            </a:xfrm>
            <a:custGeom>
              <a:avLst/>
              <a:gdLst>
                <a:gd name="connsiteX0" fmla="*/ 37171 w 260195"/>
                <a:gd name="connsiteY0" fmla="*/ 0 h 1081668"/>
                <a:gd name="connsiteX1" fmla="*/ 37171 w 260195"/>
                <a:gd name="connsiteY1" fmla="*/ 657922 h 1081668"/>
                <a:gd name="connsiteX2" fmla="*/ 260195 w 260195"/>
                <a:gd name="connsiteY2" fmla="*/ 1081668 h 108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195" h="1081668">
                  <a:moveTo>
                    <a:pt x="37171" y="0"/>
                  </a:moveTo>
                  <a:cubicBezTo>
                    <a:pt x="18585" y="238822"/>
                    <a:pt x="0" y="477644"/>
                    <a:pt x="37171" y="657922"/>
                  </a:cubicBezTo>
                  <a:cubicBezTo>
                    <a:pt x="74342" y="838200"/>
                    <a:pt x="217449" y="1012902"/>
                    <a:pt x="260195" y="108166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484643" y="5040351"/>
              <a:ext cx="224882" cy="1126273"/>
            </a:xfrm>
            <a:custGeom>
              <a:avLst/>
              <a:gdLst>
                <a:gd name="connsiteX0" fmla="*/ 11151 w 224882"/>
                <a:gd name="connsiteY0" fmla="*/ 1126273 h 1126273"/>
                <a:gd name="connsiteX1" fmla="*/ 223024 w 224882"/>
                <a:gd name="connsiteY1" fmla="*/ 501805 h 1126273"/>
                <a:gd name="connsiteX2" fmla="*/ 0 w 224882"/>
                <a:gd name="connsiteY2" fmla="*/ 0 h 112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882" h="1126273">
                  <a:moveTo>
                    <a:pt x="11151" y="1126273"/>
                  </a:moveTo>
                  <a:cubicBezTo>
                    <a:pt x="118016" y="907895"/>
                    <a:pt x="224882" y="689517"/>
                    <a:pt x="223024" y="501805"/>
                  </a:cubicBezTo>
                  <a:cubicBezTo>
                    <a:pt x="221166" y="314093"/>
                    <a:pt x="110583" y="157046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960536" y="1438507"/>
              <a:ext cx="4114800" cy="4750420"/>
            </a:xfrm>
            <a:custGeom>
              <a:avLst/>
              <a:gdLst>
                <a:gd name="connsiteX0" fmla="*/ 535258 w 4114800"/>
                <a:gd name="connsiteY0" fmla="*/ 4750420 h 4750420"/>
                <a:gd name="connsiteX1" fmla="*/ 4025590 w 4114800"/>
                <a:gd name="connsiteY1" fmla="*/ 2085278 h 4750420"/>
                <a:gd name="connsiteX2" fmla="*/ 0 w 4114800"/>
                <a:gd name="connsiteY2" fmla="*/ 0 h 475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4800" h="4750420">
                  <a:moveTo>
                    <a:pt x="535258" y="4750420"/>
                  </a:moveTo>
                  <a:cubicBezTo>
                    <a:pt x="2325029" y="3813717"/>
                    <a:pt x="4114800" y="2877015"/>
                    <a:pt x="4025590" y="2085278"/>
                  </a:cubicBezTo>
                  <a:cubicBezTo>
                    <a:pt x="3936380" y="1293541"/>
                    <a:pt x="631902" y="247185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71687" y="1460810"/>
              <a:ext cx="3808141" cy="3557239"/>
            </a:xfrm>
            <a:custGeom>
              <a:avLst/>
              <a:gdLst>
                <a:gd name="connsiteX0" fmla="*/ 501805 w 3808141"/>
                <a:gd name="connsiteY0" fmla="*/ 3557239 h 3557239"/>
                <a:gd name="connsiteX1" fmla="*/ 3724507 w 3808141"/>
                <a:gd name="connsiteY1" fmla="*/ 2185639 h 3557239"/>
                <a:gd name="connsiteX2" fmla="*/ 0 w 3808141"/>
                <a:gd name="connsiteY2" fmla="*/ 0 h 355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8141" h="3557239">
                  <a:moveTo>
                    <a:pt x="501805" y="3557239"/>
                  </a:moveTo>
                  <a:cubicBezTo>
                    <a:pt x="2154973" y="3167875"/>
                    <a:pt x="3808141" y="2778512"/>
                    <a:pt x="3724507" y="2185639"/>
                  </a:cubicBezTo>
                  <a:cubicBezTo>
                    <a:pt x="3640873" y="1592766"/>
                    <a:pt x="550127" y="252761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2319492" y="2996952"/>
              <a:ext cx="207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应用程序调用</a:t>
              </a:r>
              <a:r>
                <a:rPr lang="en-US" altLang="zh-CN" sz="1200" dirty="0" err="1" smtClean="0"/>
                <a:t>USB_connect</a:t>
              </a:r>
              <a:r>
                <a:rPr lang="en-US" altLang="zh-CN" sz="1200" dirty="0" smtClean="0"/>
                <a:t>();</a:t>
              </a:r>
            </a:p>
            <a:p>
              <a:r>
                <a:rPr lang="zh-CN" altLang="en-US" sz="1200" dirty="0" smtClean="0"/>
                <a:t>拉高</a:t>
              </a:r>
              <a:r>
                <a:rPr lang="en-US" altLang="zh-CN" sz="1200" dirty="0" smtClean="0"/>
                <a:t>PUR</a:t>
              </a:r>
              <a:r>
                <a:rPr lang="zh-CN" altLang="en-US" sz="1200" dirty="0" smtClean="0"/>
                <a:t>引脚</a:t>
              </a:r>
              <a:endParaRPr lang="zh-CN" altLang="en-US" sz="1200" dirty="0"/>
            </a:p>
          </p:txBody>
        </p:sp>
        <p:sp>
          <p:nvSpPr>
            <p:cNvPr id="28" name="TextBox 41"/>
            <p:cNvSpPr txBox="1"/>
            <p:nvPr/>
          </p:nvSpPr>
          <p:spPr>
            <a:xfrm>
              <a:off x="4687625" y="299695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枚举失败</a:t>
              </a:r>
              <a:endParaRPr lang="zh-CN" altLang="en-US" sz="1200" dirty="0"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5415836" y="321297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主机挂起设备</a:t>
              </a:r>
              <a:endParaRPr lang="zh-CN" altLang="en-US" sz="1200" dirty="0"/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5027920" y="400506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主机恢复设备</a:t>
              </a:r>
              <a:endParaRPr lang="zh-CN" altLang="en-US" sz="1200" dirty="0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3759652" y="422108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枚举成功</a:t>
              </a:r>
              <a:endParaRPr lang="zh-CN" altLang="en-US" sz="1200" dirty="0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2103468" y="544522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主机挂起设备</a:t>
              </a:r>
              <a:endParaRPr lang="zh-CN" altLang="en-US" sz="1200" dirty="0"/>
            </a:p>
          </p:txBody>
        </p:sp>
        <p:sp>
          <p:nvSpPr>
            <p:cNvPr id="33" name="TextBox 46"/>
            <p:cNvSpPr txBox="1"/>
            <p:nvPr/>
          </p:nvSpPr>
          <p:spPr>
            <a:xfrm>
              <a:off x="4623748" y="544522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主机恢复设备</a:t>
              </a:r>
              <a:endParaRPr lang="zh-CN" altLang="en-US" sz="1200" dirty="0"/>
            </a:p>
          </p:txBody>
        </p:sp>
        <p:sp>
          <p:nvSpPr>
            <p:cNvPr id="34" name="TextBox 47"/>
            <p:cNvSpPr txBox="1"/>
            <p:nvPr/>
          </p:nvSpPr>
          <p:spPr>
            <a:xfrm>
              <a:off x="124258" y="1412776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/>
                <a:t>USB</a:t>
              </a:r>
              <a:r>
                <a:rPr lang="zh-CN" altLang="en-US" sz="1200" dirty="0" smtClean="0"/>
                <a:t>电缆被</a:t>
              </a:r>
              <a:r>
                <a:rPr lang="zh-CN" altLang="en-US" sz="1200" dirty="0" smtClean="0"/>
                <a:t>拔掉，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VBUS</a:t>
              </a:r>
              <a:r>
                <a:rPr lang="zh-CN" altLang="en-US" sz="1200" dirty="0" smtClean="0"/>
                <a:t>信号消失</a:t>
              </a:r>
              <a:endParaRPr lang="zh-CN" altLang="en-US" sz="1200" dirty="0"/>
            </a:p>
          </p:txBody>
        </p:sp>
        <p:sp>
          <p:nvSpPr>
            <p:cNvPr id="35" name="TextBox 48"/>
            <p:cNvSpPr txBox="1"/>
            <p:nvPr/>
          </p:nvSpPr>
          <p:spPr>
            <a:xfrm>
              <a:off x="6063908" y="1484784"/>
              <a:ext cx="2361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应用程序调用</a:t>
              </a:r>
              <a:r>
                <a:rPr lang="en-US" altLang="zh-CN" sz="1200" dirty="0" err="1" smtClean="0"/>
                <a:t>USB_disconnect</a:t>
              </a:r>
              <a:r>
                <a:rPr lang="en-US" altLang="zh-CN" sz="1200" dirty="0" smtClean="0"/>
                <a:t>()</a:t>
              </a:r>
              <a:r>
                <a:rPr lang="zh-CN" altLang="en-US" sz="1200" dirty="0" smtClean="0"/>
                <a:t>；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拉低</a:t>
              </a:r>
              <a:r>
                <a:rPr lang="en-US" altLang="zh-CN" sz="1200" dirty="0" smtClean="0"/>
                <a:t>PUR</a:t>
              </a:r>
              <a:r>
                <a:rPr lang="zh-CN" altLang="en-US" sz="1200" dirty="0" smtClean="0"/>
                <a:t>引脚</a:t>
              </a:r>
              <a:endParaRPr lang="zh-CN" altLang="en-US" sz="1200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395536" y="1023119"/>
            <a:ext cx="2664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USB</a:t>
            </a:r>
            <a:r>
              <a:rPr lang="zh-CN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状态转移图：</a:t>
            </a:r>
            <a:endParaRPr lang="zh-CN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36711" y="2564904"/>
            <a:ext cx="3031232" cy="2924944"/>
            <a:chOff x="1036711" y="2564904"/>
            <a:chExt cx="3031232" cy="2924944"/>
          </a:xfrm>
        </p:grpSpPr>
        <p:sp>
          <p:nvSpPr>
            <p:cNvPr id="6" name="AutoShape 28"/>
            <p:cNvSpPr>
              <a:spLocks noChangeArrowheads="1"/>
            </p:cNvSpPr>
            <p:nvPr/>
          </p:nvSpPr>
          <p:spPr bwMode="gray">
            <a:xfrm rot="16200000" flipV="1">
              <a:off x="1233871" y="2655776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6711" y="386104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67944" y="980728"/>
            <a:ext cx="4392488" cy="5877272"/>
            <a:chOff x="4067944" y="980728"/>
            <a:chExt cx="4392488" cy="5877272"/>
          </a:xfrm>
        </p:grpSpPr>
        <p:sp>
          <p:nvSpPr>
            <p:cNvPr id="7" name="圆角矩形 6"/>
            <p:cNvSpPr/>
            <p:nvPr/>
          </p:nvSpPr>
          <p:spPr>
            <a:xfrm>
              <a:off x="4067944" y="980728"/>
              <a:ext cx="4392488" cy="58772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15713" name="Object 1"/>
            <p:cNvGraphicFramePr>
              <a:graphicFrameLocks noChangeAspect="1"/>
            </p:cNvGraphicFramePr>
            <p:nvPr/>
          </p:nvGraphicFramePr>
          <p:xfrm>
            <a:off x="4788024" y="1009650"/>
            <a:ext cx="3200400" cy="5848350"/>
          </p:xfrm>
          <a:graphic>
            <a:graphicData uri="http://schemas.openxmlformats.org/presentationml/2006/ole">
              <p:oleObj spid="_x0000_s115713" name="Visio" r:id="rId3" imgW="3197114" imgH="5847302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0527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7850226" cy="113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（若</a:t>
            </a:r>
            <a:r>
              <a:rPr lang="en-US" altLang="zh-CN" dirty="0" smtClean="0"/>
              <a:t>LAB4</a:t>
            </a:r>
            <a:r>
              <a:rPr lang="zh-CN" altLang="zh-CN" dirty="0" smtClean="0"/>
              <a:t>工程已导入，（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）步可省略，注意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线连接方法）：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）将电源选择拨码开关打至</a:t>
            </a:r>
            <a:r>
              <a:rPr lang="en-US" altLang="zh-CN" dirty="0" err="1" smtClean="0"/>
              <a:t>eZ</a:t>
            </a:r>
            <a:r>
              <a:rPr lang="zh-CN" altLang="zh-CN" dirty="0" smtClean="0"/>
              <a:t>档；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）利用两根</a:t>
            </a:r>
            <a:r>
              <a:rPr lang="en-US" altLang="zh-CN" dirty="0" smtClean="0"/>
              <a:t>Mini-USB</a:t>
            </a:r>
            <a:r>
              <a:rPr lang="zh-CN" altLang="zh-CN" dirty="0" smtClean="0"/>
              <a:t>线连接开发板和</a:t>
            </a:r>
            <a:r>
              <a:rPr lang="en-US" altLang="zh-CN" dirty="0" smtClean="0"/>
              <a:t>PC</a:t>
            </a:r>
            <a:r>
              <a:rPr lang="zh-CN" altLang="zh-CN" dirty="0" smtClean="0"/>
              <a:t>机，连接方法如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所示；</a:t>
            </a:r>
            <a:endParaRPr lang="zh-CN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547664" y="2636912"/>
            <a:ext cx="6048672" cy="3744416"/>
            <a:chOff x="1389856" y="1382713"/>
            <a:chExt cx="6364288" cy="4092575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5831681" y="4268788"/>
              <a:ext cx="1676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dirty="0" smtClean="0">
                  <a:ea typeface="宋体" charset="-122"/>
                </a:rPr>
                <a:t>F5529 </a:t>
              </a:r>
              <a:r>
                <a:rPr lang="zh-CN" altLang="en-US" b="1" dirty="0" smtClean="0">
                  <a:ea typeface="宋体" charset="-122"/>
                </a:rPr>
                <a:t>开发板</a:t>
              </a:r>
              <a:endParaRPr lang="en-US" altLang="zh-CN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389856" y="2592388"/>
              <a:ext cx="4597400" cy="2882900"/>
            </a:xfrm>
            <a:custGeom>
              <a:avLst/>
              <a:gdLst>
                <a:gd name="T0" fmla="*/ 4597400 w 2896"/>
                <a:gd name="T1" fmla="*/ 2743200 h 1816"/>
                <a:gd name="T2" fmla="*/ 2311400 w 2896"/>
                <a:gd name="T3" fmla="*/ 2667000 h 1816"/>
                <a:gd name="T4" fmla="*/ 406400 w 2896"/>
                <a:gd name="T5" fmla="*/ 1447800 h 1816"/>
                <a:gd name="T6" fmla="*/ 101600 w 2896"/>
                <a:gd name="T7" fmla="*/ 228600 h 1816"/>
                <a:gd name="T8" fmla="*/ 1016000 w 2896"/>
                <a:gd name="T9" fmla="*/ 76200 h 1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6"/>
                <a:gd name="T16" fmla="*/ 0 h 1816"/>
                <a:gd name="T17" fmla="*/ 2896 w 2896"/>
                <a:gd name="T18" fmla="*/ 1816 h 1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6" h="1816">
                  <a:moveTo>
                    <a:pt x="2896" y="1728"/>
                  </a:moveTo>
                  <a:cubicBezTo>
                    <a:pt x="2396" y="1772"/>
                    <a:pt x="1896" y="1816"/>
                    <a:pt x="1456" y="1680"/>
                  </a:cubicBezTo>
                  <a:cubicBezTo>
                    <a:pt x="1016" y="1544"/>
                    <a:pt x="488" y="1168"/>
                    <a:pt x="256" y="912"/>
                  </a:cubicBezTo>
                  <a:cubicBezTo>
                    <a:pt x="24" y="656"/>
                    <a:pt x="0" y="288"/>
                    <a:pt x="64" y="144"/>
                  </a:cubicBezTo>
                  <a:cubicBezTo>
                    <a:pt x="128" y="0"/>
                    <a:pt x="384" y="24"/>
                    <a:pt x="640" y="4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6606" y="1382713"/>
              <a:ext cx="1885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13956" y="2439988"/>
              <a:ext cx="4000500" cy="2209800"/>
            </a:xfrm>
            <a:custGeom>
              <a:avLst/>
              <a:gdLst>
                <a:gd name="T0" fmla="*/ 3200400 w 2520"/>
                <a:gd name="T1" fmla="*/ 2209800 h 1344"/>
                <a:gd name="T2" fmla="*/ 3962400 w 2520"/>
                <a:gd name="T3" fmla="*/ 2051957 h 1344"/>
                <a:gd name="T4" fmla="*/ 2971800 w 2520"/>
                <a:gd name="T5" fmla="*/ 1341664 h 1344"/>
                <a:gd name="T6" fmla="*/ 1371600 w 2520"/>
                <a:gd name="T7" fmla="*/ 1183821 h 1344"/>
                <a:gd name="T8" fmla="*/ 914400 w 2520"/>
                <a:gd name="T9" fmla="*/ 236764 h 1344"/>
                <a:gd name="T10" fmla="*/ 0 w 2520"/>
                <a:gd name="T11" fmla="*/ 0 h 1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"/>
                <a:gd name="T19" fmla="*/ 0 h 1344"/>
                <a:gd name="T20" fmla="*/ 2520 w 2520"/>
                <a:gd name="T21" fmla="*/ 1344 h 1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" h="1344">
                  <a:moveTo>
                    <a:pt x="2016" y="1344"/>
                  </a:moveTo>
                  <a:cubicBezTo>
                    <a:pt x="2268" y="1340"/>
                    <a:pt x="2520" y="1336"/>
                    <a:pt x="2496" y="1248"/>
                  </a:cubicBezTo>
                  <a:cubicBezTo>
                    <a:pt x="2472" y="1160"/>
                    <a:pt x="2144" y="904"/>
                    <a:pt x="1872" y="816"/>
                  </a:cubicBezTo>
                  <a:cubicBezTo>
                    <a:pt x="1600" y="728"/>
                    <a:pt x="1080" y="832"/>
                    <a:pt x="864" y="720"/>
                  </a:cubicBezTo>
                  <a:cubicBezTo>
                    <a:pt x="648" y="608"/>
                    <a:pt x="720" y="264"/>
                    <a:pt x="576" y="144"/>
                  </a:cubicBezTo>
                  <a:cubicBezTo>
                    <a:pt x="432" y="24"/>
                    <a:pt x="216" y="1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 rot="356100">
              <a:off x="5301456" y="3354388"/>
              <a:ext cx="24526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通信</a:t>
              </a:r>
              <a:r>
                <a:rPr lang="en-US" altLang="zh-CN" b="1" dirty="0" smtClean="0">
                  <a:solidFill>
                    <a:srgbClr val="0066FF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 rot="1686081">
              <a:off x="2405856" y="4573588"/>
              <a:ext cx="2133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仿真</a:t>
              </a:r>
              <a:r>
                <a:rPr lang="en-US" altLang="zh-CN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8000"/>
                </a:solidFill>
                <a:ea typeface="宋体" charset="-122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4081" y="4573588"/>
              <a:ext cx="12287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710656" y="2897188"/>
              <a:ext cx="2133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sz="1600" b="1" dirty="0" smtClean="0">
                  <a:solidFill>
                    <a:srgbClr val="008000"/>
                  </a:solidFill>
                  <a:ea typeface="宋体" charset="-122"/>
                </a:rPr>
                <a:t>端口</a:t>
              </a:r>
              <a:endParaRPr lang="en-US" altLang="zh-CN" sz="1600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1872456" y="2744788"/>
              <a:ext cx="533400" cy="406400"/>
            </a:xfrm>
            <a:custGeom>
              <a:avLst/>
              <a:gdLst>
                <a:gd name="T0" fmla="*/ 533400 w 336"/>
                <a:gd name="T1" fmla="*/ 381000 h 256"/>
                <a:gd name="T2" fmla="*/ 152400 w 336"/>
                <a:gd name="T3" fmla="*/ 381000 h 256"/>
                <a:gd name="T4" fmla="*/ 0 w 336"/>
                <a:gd name="T5" fmla="*/ 228600 h 256"/>
                <a:gd name="T6" fmla="*/ 152400 w 336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56"/>
                <a:gd name="T14" fmla="*/ 336 w 33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56">
                  <a:moveTo>
                    <a:pt x="336" y="240"/>
                  </a:moveTo>
                  <a:cubicBezTo>
                    <a:pt x="244" y="248"/>
                    <a:pt x="152" y="256"/>
                    <a:pt x="96" y="240"/>
                  </a:cubicBezTo>
                  <a:cubicBezTo>
                    <a:pt x="40" y="224"/>
                    <a:pt x="0" y="184"/>
                    <a:pt x="0" y="144"/>
                  </a:cubicBezTo>
                  <a:cubicBezTo>
                    <a:pt x="0" y="104"/>
                    <a:pt x="48" y="5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3929856" y="2592388"/>
              <a:ext cx="431800" cy="457200"/>
            </a:xfrm>
            <a:custGeom>
              <a:avLst/>
              <a:gdLst>
                <a:gd name="T0" fmla="*/ 0 w 272"/>
                <a:gd name="T1" fmla="*/ 457200 h 288"/>
                <a:gd name="T2" fmla="*/ 304800 w 272"/>
                <a:gd name="T3" fmla="*/ 381000 h 288"/>
                <a:gd name="T4" fmla="*/ 381000 w 272"/>
                <a:gd name="T5" fmla="*/ 228600 h 288"/>
                <a:gd name="T6" fmla="*/ 0 w 27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88"/>
                <a:gd name="T14" fmla="*/ 272 w 2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88">
                  <a:moveTo>
                    <a:pt x="0" y="288"/>
                  </a:moveTo>
                  <a:cubicBezTo>
                    <a:pt x="76" y="276"/>
                    <a:pt x="152" y="264"/>
                    <a:pt x="192" y="240"/>
                  </a:cubicBezTo>
                  <a:cubicBezTo>
                    <a:pt x="232" y="216"/>
                    <a:pt x="272" y="184"/>
                    <a:pt x="240" y="144"/>
                  </a:cubicBezTo>
                  <a:cubicBezTo>
                    <a:pt x="208" y="104"/>
                    <a:pt x="104" y="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650" y="1293366"/>
          <a:ext cx="7400925" cy="2279650"/>
        </p:xfrm>
        <a:graphic>
          <a:graphicData uri="http://schemas.openxmlformats.org/presentationml/2006/ole">
            <p:oleObj spid="_x0000_s116738" name="文档" r:id="rId3" imgW="6174222" imgH="1905070" progId="Word.Document.12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339752" y="4077072"/>
            <a:ext cx="4032448" cy="1872208"/>
            <a:chOff x="1619672" y="4077072"/>
            <a:chExt cx="4032448" cy="1872208"/>
          </a:xfrm>
        </p:grpSpPr>
        <p:sp>
          <p:nvSpPr>
            <p:cNvPr id="5" name="圆角矩形标注 4"/>
            <p:cNvSpPr/>
            <p:nvPr/>
          </p:nvSpPr>
          <p:spPr>
            <a:xfrm>
              <a:off x="1619672" y="5301208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43808" y="4077072"/>
              <a:ext cx="2808312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56975"/>
            <a:ext cx="7776864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7</a:t>
            </a:r>
            <a:r>
              <a:rPr lang="zh-CN" altLang="zh-CN" dirty="0" smtClean="0"/>
              <a:t>）点击运行按钮，在桌面右下角会显示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发现新硬件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，之后弹出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窗口，选择</a:t>
            </a:r>
            <a:r>
              <a:rPr lang="en-US" altLang="zh-CN" dirty="0" smtClean="0"/>
              <a:t>“</a:t>
            </a:r>
            <a:r>
              <a:rPr lang="zh-CN" altLang="zh-CN" dirty="0" smtClean="0"/>
              <a:t>从列表或指定位置安装（高级）（</a:t>
            </a:r>
            <a:r>
              <a:rPr lang="en-US" altLang="zh-CN" u="sng" dirty="0" smtClean="0"/>
              <a:t>S</a:t>
            </a:r>
            <a:r>
              <a:rPr lang="zh-CN" altLang="zh-CN" dirty="0" smtClean="0"/>
              <a:t>）</a:t>
            </a:r>
            <a:r>
              <a:rPr lang="en-US" altLang="zh-CN" dirty="0" smtClean="0"/>
              <a:t>”</a:t>
            </a:r>
            <a:r>
              <a:rPr lang="zh-CN" altLang="zh-CN" dirty="0" smtClean="0"/>
              <a:t>选项；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4320480" cy="3528392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68656"/>
            <a:ext cx="8280920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8</a:t>
            </a:r>
            <a:r>
              <a:rPr lang="zh-CN" altLang="zh-CN" dirty="0" smtClean="0"/>
              <a:t>）单击下一步，会得到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窗口，从浏览中选择硬件驱动所在文件夹的路径：</a:t>
            </a:r>
            <a:r>
              <a:rPr lang="en-US" altLang="zh-CN" dirty="0" smtClean="0"/>
              <a:t>F\MSP-EXP430F5529 \Workspace\ MSP-EXP430F5529 LAB CODE\LAB4\Drivers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9</a:t>
            </a:r>
            <a:r>
              <a:rPr lang="zh-CN" altLang="zh-CN" dirty="0" smtClean="0"/>
              <a:t>）单击下一步，会得到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窗口，单击完成，完成硬件驱动的安装。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3528392" cy="3753708"/>
            <a:chOff x="539552" y="2636912"/>
            <a:chExt cx="3528392" cy="3753708"/>
          </a:xfrm>
        </p:grpSpPr>
        <p:pic>
          <p:nvPicPr>
            <p:cNvPr id="11" name="图片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2636912"/>
              <a:ext cx="3528392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blurRad="6350" stA="50000" endA="300" endPos="38500" dist="50800" dir="5400000" sy="-100000" algn="bl" rotWithShape="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6021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“左图”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0032" y="2420888"/>
            <a:ext cx="3528392" cy="3681700"/>
            <a:chOff x="4860032" y="2636912"/>
            <a:chExt cx="3528392" cy="3681700"/>
          </a:xfrm>
        </p:grpSpPr>
        <p:pic>
          <p:nvPicPr>
            <p:cNvPr id="6" name="图片 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2636912"/>
              <a:ext cx="3528392" cy="313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blurRad="6350" stA="50000" endA="300" endPos="38500" dist="50800" dir="5400000" sy="-100000" algn="bl" rotWithShape="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6012160" y="59492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“右图”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560840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）打开设备管理器，查看虚拟的</a:t>
            </a:r>
            <a:r>
              <a:rPr lang="en-US" altLang="zh-CN" dirty="0" smtClean="0"/>
              <a:t>COM</a:t>
            </a:r>
            <a:r>
              <a:rPr lang="zh-CN" altLang="zh-CN" dirty="0" smtClean="0"/>
              <a:t>端口，如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所示，在此虚拟出的为</a:t>
            </a:r>
            <a:r>
              <a:rPr lang="en-US" altLang="zh-CN" dirty="0" smtClean="0"/>
              <a:t>COM8</a:t>
            </a:r>
            <a:r>
              <a:rPr lang="zh-CN" altLang="zh-CN" dirty="0" smtClean="0"/>
              <a:t>端口，端口号会由于电脑的不同，而有所不同，但其名称</a:t>
            </a:r>
            <a:r>
              <a:rPr lang="en-US" altLang="zh-CN" dirty="0" smtClean="0"/>
              <a:t>MSP430_F5529_UE_CDC</a:t>
            </a:r>
            <a:r>
              <a:rPr lang="zh-CN" altLang="zh-CN" dirty="0" smtClean="0"/>
              <a:t>不会改变，请实验者注意；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86236" y="2348880"/>
            <a:ext cx="3857972" cy="3384376"/>
            <a:chOff x="3162300" y="2305050"/>
            <a:chExt cx="2819400" cy="2247900"/>
          </a:xfrm>
        </p:grpSpPr>
        <p:pic>
          <p:nvPicPr>
            <p:cNvPr id="5" name="图片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2300" y="2305050"/>
              <a:ext cx="281940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blurRad="6350" stA="50000" endA="300" endPos="38500" dist="50800" dir="5400000" sy="-100000" algn="bl" rotWithShape="0"/>
            </a:effectLst>
          </p:spPr>
        </p:pic>
        <p:sp>
          <p:nvSpPr>
            <p:cNvPr id="117762" name="Rectangle 2"/>
            <p:cNvSpPr>
              <a:spLocks noChangeArrowheads="1"/>
            </p:cNvSpPr>
            <p:nvPr/>
          </p:nvSpPr>
          <p:spPr bwMode="auto">
            <a:xfrm>
              <a:off x="3635896" y="3501008"/>
              <a:ext cx="1752600" cy="142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7560840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11</a:t>
            </a:r>
            <a:r>
              <a:rPr lang="zh-CN" altLang="zh-CN" dirty="0" smtClean="0"/>
              <a:t>）打开</a:t>
            </a:r>
            <a:r>
              <a:rPr lang="en-US" altLang="zh-CN" dirty="0" smtClean="0"/>
              <a:t>XP</a:t>
            </a:r>
            <a:r>
              <a:rPr lang="zh-CN" altLang="zh-CN" dirty="0" smtClean="0"/>
              <a:t>系统自带的超级终端软件，打开路径为：开始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zh-CN" dirty="0" smtClean="0"/>
              <a:t>程序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zh-CN" dirty="0" smtClean="0"/>
              <a:t>附件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zh-CN" dirty="0" smtClean="0"/>
              <a:t>通讯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zh-CN" dirty="0" smtClean="0"/>
              <a:t>超级终端。会弹出</a:t>
            </a:r>
            <a:r>
              <a:rPr lang="zh-CN" altLang="en-US" dirty="0" smtClean="0"/>
              <a:t>如“左图”</a:t>
            </a:r>
            <a:r>
              <a:rPr lang="zh-CN" altLang="zh-CN" dirty="0" smtClean="0"/>
              <a:t>所示窗口。任意命名都是可以的，在此命名为</a:t>
            </a:r>
            <a:r>
              <a:rPr lang="en-US" altLang="zh-CN" dirty="0" smtClean="0"/>
              <a:t>LAB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12</a:t>
            </a:r>
            <a:r>
              <a:rPr lang="zh-CN" altLang="zh-CN" dirty="0" smtClean="0"/>
              <a:t>）单击确定，会弹出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所示窗口，选择连接时所用端口，在此选择</a:t>
            </a:r>
            <a:r>
              <a:rPr lang="en-US" altLang="zh-CN" dirty="0" smtClean="0"/>
              <a:t>COM8</a:t>
            </a:r>
            <a:r>
              <a:rPr lang="zh-CN" altLang="zh-CN" dirty="0" smtClean="0"/>
              <a:t>端口（该端口为之前安装开发板驱动，虚拟出的端口）；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99592" y="3068960"/>
            <a:ext cx="3528814" cy="3024336"/>
            <a:chOff x="1475656" y="3284984"/>
            <a:chExt cx="2952750" cy="2276475"/>
          </a:xfrm>
          <a:effectLst>
            <a:reflection blurRad="6350" stA="50000" endA="300" endPos="38500" dist="50800" dir="5400000" sy="-100000" algn="bl" rotWithShape="0"/>
          </a:effectLst>
        </p:grpSpPr>
        <p:pic>
          <p:nvPicPr>
            <p:cNvPr id="5" name="图片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3284984"/>
              <a:ext cx="2952750" cy="227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786" name="Rectangle 2"/>
            <p:cNvSpPr>
              <a:spLocks noChangeArrowheads="1"/>
            </p:cNvSpPr>
            <p:nvPr/>
          </p:nvSpPr>
          <p:spPr bwMode="auto">
            <a:xfrm>
              <a:off x="1547664" y="4221088"/>
              <a:ext cx="276225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0032" y="3140968"/>
            <a:ext cx="3528392" cy="2952328"/>
            <a:chOff x="4860032" y="3068960"/>
            <a:chExt cx="3528392" cy="2952328"/>
          </a:xfrm>
          <a:effectLst>
            <a:reflection blurRad="6350" stA="50000" endA="300" endPos="38500" dist="50800" dir="5400000" sy="-100000" algn="bl" rotWithShape="0"/>
          </a:effectLst>
        </p:grpSpPr>
        <p:pic>
          <p:nvPicPr>
            <p:cNvPr id="8" name="图片 7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3068960"/>
              <a:ext cx="3528392" cy="295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787" name="Rectangle 3"/>
            <p:cNvSpPr>
              <a:spLocks noChangeArrowheads="1"/>
            </p:cNvSpPr>
            <p:nvPr/>
          </p:nvSpPr>
          <p:spPr bwMode="auto">
            <a:xfrm>
              <a:off x="6156176" y="5157192"/>
              <a:ext cx="2160240" cy="2815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56084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13</a:t>
            </a:r>
            <a:r>
              <a:rPr lang="zh-CN" altLang="zh-CN" dirty="0" smtClean="0"/>
              <a:t>）单击确定，会弹出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所示窗口，该端口设置为</a:t>
            </a:r>
            <a:r>
              <a:rPr lang="en-US" altLang="zh-CN" dirty="0" smtClean="0"/>
              <a:t>UART</a:t>
            </a:r>
            <a:r>
              <a:rPr lang="zh-CN" altLang="zh-CN" dirty="0" smtClean="0"/>
              <a:t>通信时所用，本实验为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通信，无需设置，仅点击确定按钮，打开</a:t>
            </a:r>
            <a:r>
              <a:rPr lang="en-US" altLang="zh-CN" dirty="0" smtClean="0"/>
              <a:t>COM</a:t>
            </a:r>
            <a:r>
              <a:rPr lang="zh-CN" altLang="zh-CN" dirty="0" smtClean="0"/>
              <a:t>端口；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6168" y="2132856"/>
            <a:ext cx="3608040" cy="367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实验目的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5863158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505090"/>
              <a:ext cx="3600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MSP430F5529 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模块原理；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接口硬件电路原理；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505090"/>
              <a:ext cx="367240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MSP430F5529 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程序资源；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通信实验操作及编程思想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USB</a:t>
              </a:r>
              <a:r>
                <a:rPr lang="zh-CN" altLang="en-US" sz="2000" b="1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通信实验</a:t>
              </a:r>
              <a:endParaRPr lang="en-US" altLang="zh-CN" sz="2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704856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14</a:t>
            </a:r>
            <a:r>
              <a:rPr lang="zh-CN" altLang="zh-CN" dirty="0" smtClean="0"/>
              <a:t>）在超级终端中键入所需通信的字符，如</a:t>
            </a:r>
            <a:r>
              <a:rPr lang="zh-CN" altLang="en-US" dirty="0" smtClean="0"/>
              <a:t>“左图”</a:t>
            </a:r>
            <a:r>
              <a:rPr lang="zh-CN" altLang="zh-CN" dirty="0" smtClean="0"/>
              <a:t>所示，同时将观察到所键入的字符在液晶</a:t>
            </a:r>
            <a:r>
              <a:rPr lang="en-US" altLang="zh-CN" dirty="0" smtClean="0"/>
              <a:t>LCD</a:t>
            </a:r>
            <a:r>
              <a:rPr lang="zh-CN" altLang="zh-CN" dirty="0" smtClean="0"/>
              <a:t>上显示，如</a:t>
            </a:r>
            <a:r>
              <a:rPr lang="zh-CN" altLang="en-US" dirty="0" smtClean="0"/>
              <a:t>“右图”</a:t>
            </a:r>
            <a:r>
              <a:rPr lang="zh-CN" altLang="zh-CN" dirty="0" smtClean="0"/>
              <a:t>所示。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27584" y="2492896"/>
            <a:ext cx="3240360" cy="3096344"/>
            <a:chOff x="395536" y="1988840"/>
            <a:chExt cx="2647950" cy="2247900"/>
          </a:xfrm>
          <a:effectLst>
            <a:reflection blurRad="6350" stA="50000" endA="275" endPos="40000" dist="101600" dir="5400000" sy="-100000" algn="bl" rotWithShape="0"/>
          </a:effectLst>
        </p:grpSpPr>
        <p:pic>
          <p:nvPicPr>
            <p:cNvPr id="5" name="图片 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988840"/>
              <a:ext cx="26479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10" name="Rectangle 2"/>
            <p:cNvSpPr>
              <a:spLocks noChangeArrowheads="1"/>
            </p:cNvSpPr>
            <p:nvPr/>
          </p:nvSpPr>
          <p:spPr bwMode="auto">
            <a:xfrm>
              <a:off x="539552" y="2636912"/>
              <a:ext cx="676275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16016" y="2492896"/>
            <a:ext cx="3384376" cy="3096344"/>
            <a:chOff x="3381375" y="2305050"/>
            <a:chExt cx="2381250" cy="2247900"/>
          </a:xfrm>
          <a:effectLst>
            <a:reflection blurRad="6350" stA="50000" endA="300" endPos="38500" dist="50800" dir="5400000" sy="-100000" algn="bl" rotWithShape="0"/>
          </a:effectLst>
        </p:grpSpPr>
        <p:pic>
          <p:nvPicPr>
            <p:cNvPr id="8" name="图片 7" descr="F:\2012-07-12 22.29.18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375" y="2305050"/>
              <a:ext cx="23812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11" name="Rectangle 3"/>
            <p:cNvSpPr>
              <a:spLocks noChangeArrowheads="1"/>
            </p:cNvSpPr>
            <p:nvPr/>
          </p:nvSpPr>
          <p:spPr bwMode="auto">
            <a:xfrm>
              <a:off x="3442717" y="2874268"/>
              <a:ext cx="1057275" cy="2667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828675" y="1414463"/>
          <a:ext cx="7327900" cy="1206500"/>
        </p:xfrm>
        <a:graphic>
          <a:graphicData uri="http://schemas.openxmlformats.org/presentationml/2006/ole">
            <p:oleObj spid="_x0000_s120834" name="文档" r:id="rId3" imgW="6093579" imgH="1002934" progId="Word.Document.12">
              <p:embed/>
            </p:oleObj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终端显示实验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2763505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通过该实验实现</a:t>
            </a:r>
            <a:r>
              <a:rPr lang="en-US" altLang="zh-CN" dirty="0" smtClean="0"/>
              <a:t>PC</a:t>
            </a:r>
            <a:r>
              <a:rPr lang="zh-CN" altLang="zh-CN" dirty="0" smtClean="0"/>
              <a:t>机与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单片机的通信，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单片机将收到的数据在</a:t>
            </a:r>
            <a:r>
              <a:rPr lang="en-US" altLang="zh-CN" dirty="0" smtClean="0"/>
              <a:t>LCD</a:t>
            </a:r>
            <a:r>
              <a:rPr lang="zh-CN" altLang="zh-CN" dirty="0" smtClean="0"/>
              <a:t>液晶上显示。</a:t>
            </a:r>
            <a:endParaRPr lang="zh-CN" altLang="en-US" dirty="0"/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556792"/>
            <a:ext cx="7992888" cy="4419600"/>
            <a:chOff x="467544" y="1124744"/>
            <a:chExt cx="7992888" cy="441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60427" y="1889919"/>
              <a:ext cx="3633788" cy="36544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351015" y="2804319"/>
              <a:ext cx="1852613" cy="1966913"/>
              <a:chOff x="2016" y="1920"/>
              <a:chExt cx="1680" cy="1680"/>
            </a:xfrm>
          </p:grpSpPr>
          <p:sp>
            <p:nvSpPr>
              <p:cNvPr id="35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gray">
            <a:xfrm>
              <a:off x="3612952" y="3577432"/>
              <a:ext cx="1422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实验硬件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900290" y="1539082"/>
              <a:ext cx="617538" cy="608013"/>
              <a:chOff x="2640" y="1088"/>
              <a:chExt cx="432" cy="415"/>
            </a:xfrm>
          </p:grpSpPr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33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6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 rot="892305">
              <a:off x="2987824" y="4293096"/>
              <a:ext cx="287338" cy="258763"/>
              <a:chOff x="2236" y="3191"/>
              <a:chExt cx="201" cy="176"/>
            </a:xfrm>
          </p:grpSpPr>
          <p:sp>
            <p:nvSpPr>
              <p:cNvPr id="29" name="Oval 15"/>
              <p:cNvSpPr>
                <a:spLocks noChangeArrowheads="1"/>
              </p:cNvSpPr>
              <p:nvPr/>
            </p:nvSpPr>
            <p:spPr bwMode="gray">
              <a:xfrm rot="18227093">
                <a:off x="2237" y="3284"/>
                <a:ext cx="82" cy="88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9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318569" y="4301530"/>
              <a:ext cx="617538" cy="631825"/>
              <a:chOff x="1824" y="3357"/>
              <a:chExt cx="432" cy="432"/>
            </a:xfrm>
          </p:grpSpPr>
          <p:grpSp>
            <p:nvGrpSpPr>
              <p:cNvPr id="25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27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8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93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5481910" y="4376713"/>
              <a:ext cx="587375" cy="574675"/>
              <a:chOff x="3552" y="3339"/>
              <a:chExt cx="412" cy="392"/>
            </a:xfrm>
          </p:grpSpPr>
          <p:grpSp>
            <p:nvGrpSpPr>
              <p:cNvPr id="21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23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4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gray">
              <a:xfrm>
                <a:off x="3627" y="3360"/>
                <a:ext cx="286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组合 53"/>
            <p:cNvGrpSpPr/>
            <p:nvPr/>
          </p:nvGrpSpPr>
          <p:grpSpPr>
            <a:xfrm rot="21029040">
              <a:off x="5220072" y="4221088"/>
              <a:ext cx="288032" cy="288032"/>
              <a:chOff x="5419551" y="3879702"/>
              <a:chExt cx="261938" cy="260350"/>
            </a:xfrm>
          </p:grpSpPr>
          <p:sp>
            <p:nvSpPr>
              <p:cNvPr id="19" name="Oval 37"/>
              <p:cNvSpPr>
                <a:spLocks noChangeArrowheads="1"/>
              </p:cNvSpPr>
              <p:nvPr/>
            </p:nvSpPr>
            <p:spPr bwMode="gray">
              <a:xfrm rot="18227093">
                <a:off x="5559251" y="4017814"/>
                <a:ext cx="119063" cy="12541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" name="Oval 38"/>
              <p:cNvSpPr>
                <a:spLocks noChangeArrowheads="1"/>
              </p:cNvSpPr>
              <p:nvPr/>
            </p:nvSpPr>
            <p:spPr bwMode="gray">
              <a:xfrm rot="18227093">
                <a:off x="5421139" y="3878114"/>
                <a:ext cx="120650" cy="12382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4174927" y="2282032"/>
              <a:ext cx="123825" cy="381000"/>
              <a:chOff x="2832" y="1612"/>
              <a:chExt cx="87" cy="260"/>
            </a:xfrm>
          </p:grpSpPr>
          <p:sp>
            <p:nvSpPr>
              <p:cNvPr id="17" name="Oval 43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1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" name="Oval 44"/>
              <p:cNvSpPr>
                <a:spLocks noChangeArrowheads="1"/>
              </p:cNvSpPr>
              <p:nvPr/>
            </p:nvSpPr>
            <p:spPr bwMode="gray">
              <a:xfrm rot="18227093">
                <a:off x="2830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2825552" y="1124744"/>
              <a:ext cx="297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点阵</a:t>
              </a:r>
              <a:r>
                <a:rPr lang="en-US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LCD</a:t>
              </a:r>
              <a:r>
                <a:rPr lang="zh-CN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液晶显示模块</a:t>
              </a:r>
              <a:endParaRPr lang="en-US" altLang="zh-CN" b="1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467544" y="4643844"/>
              <a:ext cx="1714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按键输入模块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6097860" y="4587850"/>
              <a:ext cx="23625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Mini-USB</a:t>
              </a:r>
              <a:r>
                <a:rPr lang="zh-CN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接口模块</a:t>
              </a:r>
              <a:endParaRPr lang="en-US" altLang="zh-CN" b="1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15616" y="3356992"/>
            <a:ext cx="7272808" cy="3024336"/>
            <a:chOff x="1331640" y="3501008"/>
            <a:chExt cx="7272808" cy="3024336"/>
          </a:xfrm>
        </p:grpSpPr>
        <p:pic>
          <p:nvPicPr>
            <p:cNvPr id="6" name="图片 5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3501008"/>
              <a:ext cx="7272808" cy="3024336"/>
            </a:xfrm>
            <a:prstGeom prst="round2SameRect">
              <a:avLst/>
            </a:prstGeom>
            <a:ln w="38100" cap="sq" cmpd="thickThin">
              <a:solidFill>
                <a:srgbClr val="00B0F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  <a:reflection blurRad="6350" stA="52000" endA="300" endPos="35000" dir="5400000" sy="-100000" algn="bl" rotWithShape="0"/>
            </a:effectLst>
          </p:spPr>
        </p:pic>
        <p:sp>
          <p:nvSpPr>
            <p:cNvPr id="99330" name="Rectangle 2"/>
            <p:cNvSpPr>
              <a:spLocks noChangeArrowheads="1"/>
            </p:cNvSpPr>
            <p:nvPr/>
          </p:nvSpPr>
          <p:spPr bwMode="auto">
            <a:xfrm>
              <a:off x="1691680" y="4693890"/>
              <a:ext cx="1872208" cy="1255390"/>
            </a:xfrm>
            <a:prstGeom prst="round2Same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宋体" pitchFamily="2" charset="-122"/>
                </a:rPr>
                <a:t>①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5004048" y="4941168"/>
              <a:ext cx="1224136" cy="1197099"/>
            </a:xfrm>
            <a:prstGeom prst="round2Same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宋体" pitchFamily="2" charset="-122"/>
                </a:rPr>
                <a:t>②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7992888" cy="221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Mini-USB</a:t>
            </a:r>
            <a:r>
              <a:rPr lang="zh-CN" altLang="zh-CN" dirty="0" smtClean="0"/>
              <a:t>接口模块电路：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该实验利用</a:t>
            </a:r>
            <a:r>
              <a:rPr lang="en-US" altLang="zh-CN" dirty="0" smtClean="0"/>
              <a:t>Mini-USB</a:t>
            </a:r>
            <a:r>
              <a:rPr lang="zh-CN" altLang="zh-CN" dirty="0" smtClean="0"/>
              <a:t>接口实现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单片机与</a:t>
            </a:r>
            <a:r>
              <a:rPr lang="en-US" altLang="zh-CN" dirty="0" smtClean="0"/>
              <a:t>PC</a:t>
            </a:r>
            <a:r>
              <a:rPr lang="zh-CN" altLang="zh-CN" dirty="0" smtClean="0"/>
              <a:t>机的通信，如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所示，其引脚连接为：</a:t>
            </a:r>
            <a:r>
              <a:rPr lang="en-US" altLang="zh-CN" dirty="0" smtClean="0"/>
              <a:t>5529_VBUS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VBUS</a:t>
            </a:r>
            <a:r>
              <a:rPr lang="zh-CN" altLang="zh-CN" dirty="0" smtClean="0"/>
              <a:t>）；</a:t>
            </a:r>
            <a:r>
              <a:rPr lang="en-US" altLang="zh-CN" dirty="0" smtClean="0"/>
              <a:t>PU.1/DM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PU.1/DM</a:t>
            </a:r>
            <a:r>
              <a:rPr lang="zh-CN" altLang="zh-CN" dirty="0" smtClean="0"/>
              <a:t>）；</a:t>
            </a:r>
            <a:r>
              <a:rPr lang="en-US" altLang="zh-CN" dirty="0" smtClean="0"/>
              <a:t>PU.0/DP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PU.0/DP</a:t>
            </a:r>
            <a:r>
              <a:rPr lang="zh-CN" altLang="zh-CN" dirty="0" smtClean="0"/>
              <a:t>）；</a:t>
            </a:r>
            <a:r>
              <a:rPr lang="en-US" altLang="zh-CN" dirty="0" smtClean="0"/>
              <a:t>PUR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PUR</a:t>
            </a:r>
            <a:r>
              <a:rPr lang="zh-CN" altLang="zh-CN" dirty="0" smtClean="0"/>
              <a:t>）；</a:t>
            </a:r>
            <a:r>
              <a:rPr lang="en-US" altLang="zh-CN" dirty="0" smtClean="0"/>
              <a:t>5529_LDO</a:t>
            </a:r>
            <a:r>
              <a:rPr lang="zh-CN" altLang="zh-CN" dirty="0" smtClean="0"/>
              <a:t>（</a:t>
            </a:r>
            <a:r>
              <a:rPr lang="en-US" altLang="zh-CN" dirty="0" smtClean="0"/>
              <a:t>VUSB</a:t>
            </a:r>
            <a:r>
              <a:rPr lang="zh-CN" altLang="zh-CN" dirty="0" smtClean="0"/>
              <a:t>）。在</a:t>
            </a:r>
            <a:r>
              <a:rPr lang="en-US" altLang="zh-CN" dirty="0" smtClean="0"/>
              <a:t>①</a:t>
            </a:r>
            <a:r>
              <a:rPr lang="zh-CN" altLang="zh-CN" dirty="0" smtClean="0"/>
              <a:t>部分电路中，利用</a:t>
            </a:r>
            <a:r>
              <a:rPr lang="en-US" altLang="zh-CN" dirty="0" smtClean="0"/>
              <a:t>PUR</a:t>
            </a:r>
            <a:r>
              <a:rPr lang="zh-CN" altLang="zh-CN" dirty="0" smtClean="0"/>
              <a:t>完成</a:t>
            </a:r>
            <a:r>
              <a:rPr lang="en-US" altLang="zh-CN" dirty="0" smtClean="0"/>
              <a:t>D+</a:t>
            </a:r>
            <a:r>
              <a:rPr lang="zh-CN" altLang="zh-CN" dirty="0" smtClean="0"/>
              <a:t>信号的上拉，使主机能够识别当前设备为全速</a:t>
            </a:r>
            <a:r>
              <a:rPr lang="en-US" altLang="zh-CN" dirty="0" smtClean="0"/>
              <a:t>USB</a:t>
            </a:r>
            <a:r>
              <a:rPr lang="zh-CN" altLang="zh-CN" dirty="0" smtClean="0"/>
              <a:t>设备；在</a:t>
            </a:r>
            <a:r>
              <a:rPr lang="en-US" altLang="zh-CN" dirty="0" smtClean="0"/>
              <a:t>②</a:t>
            </a:r>
            <a:r>
              <a:rPr lang="zh-CN" altLang="zh-CN" dirty="0" smtClean="0"/>
              <a:t>部分电路中，利用</a:t>
            </a:r>
            <a:r>
              <a:rPr lang="en-US" altLang="zh-CN" dirty="0" smtClean="0"/>
              <a:t>TPD2E001DRLR</a:t>
            </a:r>
            <a:r>
              <a:rPr lang="zh-CN" altLang="zh-CN" dirty="0" smtClean="0"/>
              <a:t>芯片提供电流过载保护。</a:t>
            </a:r>
            <a:endParaRPr lang="zh-CN" altLang="en-US" dirty="0"/>
          </a:p>
        </p:txBody>
      </p:sp>
      <p:pic>
        <p:nvPicPr>
          <p:cNvPr id="8" name="图片 7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384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26602"/>
            <a:ext cx="8136904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在开发板实验程序代码文件夹中包含一个名为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的开发资源库，其中包含本实验所需的程序资源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程序开发资源库可以通过</a:t>
            </a:r>
            <a:r>
              <a:rPr lang="en-US" altLang="zh-CN" dirty="0" smtClean="0"/>
              <a:t>MSP430ware</a:t>
            </a:r>
            <a:r>
              <a:rPr lang="zh-CN" altLang="zh-CN" dirty="0" smtClean="0"/>
              <a:t>获得，具体的获得途径在</a:t>
            </a:r>
            <a:r>
              <a:rPr lang="zh-CN" altLang="en-US" dirty="0" smtClean="0"/>
              <a:t>第二章</a:t>
            </a:r>
            <a:r>
              <a:rPr lang="zh-CN" altLang="zh-CN" dirty="0" smtClean="0"/>
              <a:t>中已有介绍</a:t>
            </a:r>
            <a:r>
              <a:rPr lang="zh-CN" altLang="en-US" dirty="0" smtClean="0"/>
              <a:t>；</a:t>
            </a:r>
            <a:r>
              <a:rPr lang="zh-CN" altLang="zh-CN" dirty="0" smtClean="0"/>
              <a:t>或者通过以下链接进行获得：</a:t>
            </a:r>
            <a:r>
              <a:rPr lang="en-US" altLang="zh-CN" dirty="0" smtClean="0">
                <a:hlinkClick r:id="rId2"/>
              </a:rPr>
              <a:t>MSP430 USB Developers Package</a:t>
            </a:r>
            <a:r>
              <a:rPr lang="zh-CN" altLang="zh-CN" dirty="0" smtClean="0"/>
              <a:t>。该开发资源库提供了一套完整的</a:t>
            </a:r>
            <a:r>
              <a:rPr lang="en-US" altLang="zh-CN" dirty="0" smtClean="0"/>
              <a:t>MSP430</a:t>
            </a:r>
            <a:r>
              <a:rPr lang="zh-CN" altLang="zh-CN" dirty="0" smtClean="0"/>
              <a:t>系列</a:t>
            </a:r>
            <a:r>
              <a:rPr lang="en-US" altLang="zh-CN" dirty="0" smtClean="0"/>
              <a:t>API</a:t>
            </a:r>
            <a:r>
              <a:rPr lang="zh-CN" altLang="zh-CN" dirty="0" smtClean="0"/>
              <a:t>库，该</a:t>
            </a:r>
            <a:r>
              <a:rPr lang="en-US" altLang="zh-CN" dirty="0" smtClean="0"/>
              <a:t>API</a:t>
            </a:r>
            <a:r>
              <a:rPr lang="zh-CN" altLang="zh-CN" dirty="0" smtClean="0"/>
              <a:t>库支持三种最常见的设备类型：</a:t>
            </a:r>
            <a:endParaRPr lang="zh-CN" alt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475656" y="2924944"/>
            <a:ext cx="5896203" cy="3528392"/>
            <a:chOff x="517" y="1296"/>
            <a:chExt cx="4601" cy="2715"/>
          </a:xfrm>
        </p:grpSpPr>
        <p:sp>
          <p:nvSpPr>
            <p:cNvPr id="7" name="Freeform 4"/>
            <p:cNvSpPr>
              <a:spLocks/>
            </p:cNvSpPr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95 w 646"/>
                <a:gd name="T3" fmla="*/ 28 h 1861"/>
                <a:gd name="T4" fmla="*/ 195 w 646"/>
                <a:gd name="T5" fmla="*/ 64 h 1861"/>
                <a:gd name="T6" fmla="*/ 293 w 646"/>
                <a:gd name="T7" fmla="*/ 107 h 1861"/>
                <a:gd name="T8" fmla="*/ 391 w 646"/>
                <a:gd name="T9" fmla="*/ 162 h 1861"/>
                <a:gd name="T10" fmla="*/ 484 w 646"/>
                <a:gd name="T11" fmla="*/ 222 h 1861"/>
                <a:gd name="T12" fmla="*/ 576 w 646"/>
                <a:gd name="T13" fmla="*/ 294 h 1861"/>
                <a:gd name="T14" fmla="*/ 667 w 646"/>
                <a:gd name="T15" fmla="*/ 370 h 1861"/>
                <a:gd name="T16" fmla="*/ 753 w 646"/>
                <a:gd name="T17" fmla="*/ 455 h 1861"/>
                <a:gd name="T18" fmla="*/ 834 w 646"/>
                <a:gd name="T19" fmla="*/ 552 h 1861"/>
                <a:gd name="T20" fmla="*/ 914 w 646"/>
                <a:gd name="T21" fmla="*/ 650 h 1861"/>
                <a:gd name="T22" fmla="*/ 985 w 646"/>
                <a:gd name="T23" fmla="*/ 758 h 1861"/>
                <a:gd name="T24" fmla="*/ 1050 w 646"/>
                <a:gd name="T25" fmla="*/ 876 h 1861"/>
                <a:gd name="T26" fmla="*/ 1109 w 646"/>
                <a:gd name="T27" fmla="*/ 995 h 1861"/>
                <a:gd name="T28" fmla="*/ 1164 w 646"/>
                <a:gd name="T29" fmla="*/ 1124 h 1861"/>
                <a:gd name="T30" fmla="*/ 1206 w 646"/>
                <a:gd name="T31" fmla="*/ 1261 h 1861"/>
                <a:gd name="T32" fmla="*/ 1240 w 646"/>
                <a:gd name="T33" fmla="*/ 1400 h 1861"/>
                <a:gd name="T34" fmla="*/ 1268 w 646"/>
                <a:gd name="T35" fmla="*/ 1547 h 1861"/>
                <a:gd name="T36" fmla="*/ 1284 w 646"/>
                <a:gd name="T37" fmla="*/ 1701 h 1861"/>
                <a:gd name="T38" fmla="*/ 1292 w 646"/>
                <a:gd name="T39" fmla="*/ 1861 h 1861"/>
                <a:gd name="T40" fmla="*/ 1285 w 646"/>
                <a:gd name="T41" fmla="*/ 2023 h 1861"/>
                <a:gd name="T42" fmla="*/ 1270 w 646"/>
                <a:gd name="T43" fmla="*/ 2172 h 1861"/>
                <a:gd name="T44" fmla="*/ 1245 w 646"/>
                <a:gd name="T45" fmla="*/ 2321 h 1861"/>
                <a:gd name="T46" fmla="*/ 1212 w 646"/>
                <a:gd name="T47" fmla="*/ 2461 h 1861"/>
                <a:gd name="T48" fmla="*/ 1168 w 646"/>
                <a:gd name="T49" fmla="*/ 2594 h 1861"/>
                <a:gd name="T50" fmla="*/ 1121 w 646"/>
                <a:gd name="T51" fmla="*/ 2723 h 1861"/>
                <a:gd name="T52" fmla="*/ 1064 w 646"/>
                <a:gd name="T53" fmla="*/ 2841 h 1861"/>
                <a:gd name="T54" fmla="*/ 999 w 646"/>
                <a:gd name="T55" fmla="*/ 2956 h 1861"/>
                <a:gd name="T56" fmla="*/ 932 w 646"/>
                <a:gd name="T57" fmla="*/ 3067 h 1861"/>
                <a:gd name="T58" fmla="*/ 855 w 646"/>
                <a:gd name="T59" fmla="*/ 3165 h 1861"/>
                <a:gd name="T60" fmla="*/ 774 w 646"/>
                <a:gd name="T61" fmla="*/ 3254 h 1861"/>
                <a:gd name="T62" fmla="*/ 689 w 646"/>
                <a:gd name="T63" fmla="*/ 3343 h 1861"/>
                <a:gd name="T64" fmla="*/ 600 w 646"/>
                <a:gd name="T65" fmla="*/ 3418 h 1861"/>
                <a:gd name="T66" fmla="*/ 507 w 646"/>
                <a:gd name="T67" fmla="*/ 3489 h 1861"/>
                <a:gd name="T68" fmla="*/ 410 w 646"/>
                <a:gd name="T69" fmla="*/ 3553 h 1861"/>
                <a:gd name="T70" fmla="*/ 311 w 646"/>
                <a:gd name="T71" fmla="*/ 3607 h 1861"/>
                <a:gd name="T72" fmla="*/ 208 w 646"/>
                <a:gd name="T73" fmla="*/ 3653 h 1861"/>
                <a:gd name="T74" fmla="*/ 104 w 646"/>
                <a:gd name="T75" fmla="*/ 3693 h 1861"/>
                <a:gd name="T76" fmla="*/ 0 w 646"/>
                <a:gd name="T77" fmla="*/ 3722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3399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95 w 646"/>
                <a:gd name="T3" fmla="*/ 28 h 1861"/>
                <a:gd name="T4" fmla="*/ 195 w 646"/>
                <a:gd name="T5" fmla="*/ 64 h 1861"/>
                <a:gd name="T6" fmla="*/ 293 w 646"/>
                <a:gd name="T7" fmla="*/ 107 h 1861"/>
                <a:gd name="T8" fmla="*/ 391 w 646"/>
                <a:gd name="T9" fmla="*/ 162 h 1861"/>
                <a:gd name="T10" fmla="*/ 484 w 646"/>
                <a:gd name="T11" fmla="*/ 222 h 1861"/>
                <a:gd name="T12" fmla="*/ 576 w 646"/>
                <a:gd name="T13" fmla="*/ 294 h 1861"/>
                <a:gd name="T14" fmla="*/ 667 w 646"/>
                <a:gd name="T15" fmla="*/ 370 h 1861"/>
                <a:gd name="T16" fmla="*/ 753 w 646"/>
                <a:gd name="T17" fmla="*/ 455 h 1861"/>
                <a:gd name="T18" fmla="*/ 834 w 646"/>
                <a:gd name="T19" fmla="*/ 552 h 1861"/>
                <a:gd name="T20" fmla="*/ 914 w 646"/>
                <a:gd name="T21" fmla="*/ 650 h 1861"/>
                <a:gd name="T22" fmla="*/ 985 w 646"/>
                <a:gd name="T23" fmla="*/ 758 h 1861"/>
                <a:gd name="T24" fmla="*/ 1050 w 646"/>
                <a:gd name="T25" fmla="*/ 876 h 1861"/>
                <a:gd name="T26" fmla="*/ 1109 w 646"/>
                <a:gd name="T27" fmla="*/ 995 h 1861"/>
                <a:gd name="T28" fmla="*/ 1164 w 646"/>
                <a:gd name="T29" fmla="*/ 1124 h 1861"/>
                <a:gd name="T30" fmla="*/ 1206 w 646"/>
                <a:gd name="T31" fmla="*/ 1261 h 1861"/>
                <a:gd name="T32" fmla="*/ 1240 w 646"/>
                <a:gd name="T33" fmla="*/ 1400 h 1861"/>
                <a:gd name="T34" fmla="*/ 1268 w 646"/>
                <a:gd name="T35" fmla="*/ 1547 h 1861"/>
                <a:gd name="T36" fmla="*/ 1284 w 646"/>
                <a:gd name="T37" fmla="*/ 1701 h 1861"/>
                <a:gd name="T38" fmla="*/ 1292 w 646"/>
                <a:gd name="T39" fmla="*/ 1861 h 1861"/>
                <a:gd name="T40" fmla="*/ 1285 w 646"/>
                <a:gd name="T41" fmla="*/ 2023 h 1861"/>
                <a:gd name="T42" fmla="*/ 1270 w 646"/>
                <a:gd name="T43" fmla="*/ 2172 h 1861"/>
                <a:gd name="T44" fmla="*/ 1245 w 646"/>
                <a:gd name="T45" fmla="*/ 2321 h 1861"/>
                <a:gd name="T46" fmla="*/ 1212 w 646"/>
                <a:gd name="T47" fmla="*/ 2461 h 1861"/>
                <a:gd name="T48" fmla="*/ 1168 w 646"/>
                <a:gd name="T49" fmla="*/ 2594 h 1861"/>
                <a:gd name="T50" fmla="*/ 1121 w 646"/>
                <a:gd name="T51" fmla="*/ 2723 h 1861"/>
                <a:gd name="T52" fmla="*/ 1064 w 646"/>
                <a:gd name="T53" fmla="*/ 2841 h 1861"/>
                <a:gd name="T54" fmla="*/ 999 w 646"/>
                <a:gd name="T55" fmla="*/ 2956 h 1861"/>
                <a:gd name="T56" fmla="*/ 932 w 646"/>
                <a:gd name="T57" fmla="*/ 3067 h 1861"/>
                <a:gd name="T58" fmla="*/ 855 w 646"/>
                <a:gd name="T59" fmla="*/ 3165 h 1861"/>
                <a:gd name="T60" fmla="*/ 774 w 646"/>
                <a:gd name="T61" fmla="*/ 3254 h 1861"/>
                <a:gd name="T62" fmla="*/ 689 w 646"/>
                <a:gd name="T63" fmla="*/ 3343 h 1861"/>
                <a:gd name="T64" fmla="*/ 600 w 646"/>
                <a:gd name="T65" fmla="*/ 3418 h 1861"/>
                <a:gd name="T66" fmla="*/ 507 w 646"/>
                <a:gd name="T67" fmla="*/ 3489 h 1861"/>
                <a:gd name="T68" fmla="*/ 410 w 646"/>
                <a:gd name="T69" fmla="*/ 3553 h 1861"/>
                <a:gd name="T70" fmla="*/ 311 w 646"/>
                <a:gd name="T71" fmla="*/ 3607 h 1861"/>
                <a:gd name="T72" fmla="*/ 208 w 646"/>
                <a:gd name="T73" fmla="*/ 3653 h 1861"/>
                <a:gd name="T74" fmla="*/ 104 w 646"/>
                <a:gd name="T75" fmla="*/ 3693 h 1861"/>
                <a:gd name="T76" fmla="*/ 0 w 646"/>
                <a:gd name="T77" fmla="*/ 3722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6699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>
                <a:gd name="T0" fmla="*/ 0 w 646"/>
                <a:gd name="T1" fmla="*/ 0 h 1861"/>
                <a:gd name="T2" fmla="*/ 95 w 646"/>
                <a:gd name="T3" fmla="*/ 28 h 1861"/>
                <a:gd name="T4" fmla="*/ 195 w 646"/>
                <a:gd name="T5" fmla="*/ 64 h 1861"/>
                <a:gd name="T6" fmla="*/ 293 w 646"/>
                <a:gd name="T7" fmla="*/ 109 h 1861"/>
                <a:gd name="T8" fmla="*/ 391 w 646"/>
                <a:gd name="T9" fmla="*/ 163 h 1861"/>
                <a:gd name="T10" fmla="*/ 484 w 646"/>
                <a:gd name="T11" fmla="*/ 222 h 1861"/>
                <a:gd name="T12" fmla="*/ 576 w 646"/>
                <a:gd name="T13" fmla="*/ 295 h 1861"/>
                <a:gd name="T14" fmla="*/ 667 w 646"/>
                <a:gd name="T15" fmla="*/ 372 h 1861"/>
                <a:gd name="T16" fmla="*/ 753 w 646"/>
                <a:gd name="T17" fmla="*/ 458 h 1861"/>
                <a:gd name="T18" fmla="*/ 834 w 646"/>
                <a:gd name="T19" fmla="*/ 553 h 1861"/>
                <a:gd name="T20" fmla="*/ 914 w 646"/>
                <a:gd name="T21" fmla="*/ 652 h 1861"/>
                <a:gd name="T22" fmla="*/ 985 w 646"/>
                <a:gd name="T23" fmla="*/ 760 h 1861"/>
                <a:gd name="T24" fmla="*/ 1050 w 646"/>
                <a:gd name="T25" fmla="*/ 877 h 1861"/>
                <a:gd name="T26" fmla="*/ 1109 w 646"/>
                <a:gd name="T27" fmla="*/ 997 h 1861"/>
                <a:gd name="T28" fmla="*/ 1164 w 646"/>
                <a:gd name="T29" fmla="*/ 1128 h 1861"/>
                <a:gd name="T30" fmla="*/ 1206 w 646"/>
                <a:gd name="T31" fmla="*/ 1265 h 1861"/>
                <a:gd name="T32" fmla="*/ 1240 w 646"/>
                <a:gd name="T33" fmla="*/ 1405 h 1861"/>
                <a:gd name="T34" fmla="*/ 1268 w 646"/>
                <a:gd name="T35" fmla="*/ 1552 h 1861"/>
                <a:gd name="T36" fmla="*/ 1284 w 646"/>
                <a:gd name="T37" fmla="*/ 1708 h 1861"/>
                <a:gd name="T38" fmla="*/ 1292 w 646"/>
                <a:gd name="T39" fmla="*/ 1864 h 1861"/>
                <a:gd name="T40" fmla="*/ 1285 w 646"/>
                <a:gd name="T41" fmla="*/ 2028 h 1861"/>
                <a:gd name="T42" fmla="*/ 1270 w 646"/>
                <a:gd name="T43" fmla="*/ 2180 h 1861"/>
                <a:gd name="T44" fmla="*/ 1245 w 646"/>
                <a:gd name="T45" fmla="*/ 2327 h 1861"/>
                <a:gd name="T46" fmla="*/ 1212 w 646"/>
                <a:gd name="T47" fmla="*/ 2467 h 1861"/>
                <a:gd name="T48" fmla="*/ 1168 w 646"/>
                <a:gd name="T49" fmla="*/ 2602 h 1861"/>
                <a:gd name="T50" fmla="*/ 1121 w 646"/>
                <a:gd name="T51" fmla="*/ 2729 h 1861"/>
                <a:gd name="T52" fmla="*/ 1064 w 646"/>
                <a:gd name="T53" fmla="*/ 2851 h 1861"/>
                <a:gd name="T54" fmla="*/ 999 w 646"/>
                <a:gd name="T55" fmla="*/ 2965 h 1861"/>
                <a:gd name="T56" fmla="*/ 932 w 646"/>
                <a:gd name="T57" fmla="*/ 3075 h 1861"/>
                <a:gd name="T58" fmla="*/ 855 w 646"/>
                <a:gd name="T59" fmla="*/ 3176 h 1861"/>
                <a:gd name="T60" fmla="*/ 774 w 646"/>
                <a:gd name="T61" fmla="*/ 3266 h 1861"/>
                <a:gd name="T62" fmla="*/ 689 w 646"/>
                <a:gd name="T63" fmla="*/ 3350 h 1861"/>
                <a:gd name="T64" fmla="*/ 600 w 646"/>
                <a:gd name="T65" fmla="*/ 3428 h 1861"/>
                <a:gd name="T66" fmla="*/ 507 w 646"/>
                <a:gd name="T67" fmla="*/ 3499 h 1861"/>
                <a:gd name="T68" fmla="*/ 410 w 646"/>
                <a:gd name="T69" fmla="*/ 3565 h 1861"/>
                <a:gd name="T70" fmla="*/ 311 w 646"/>
                <a:gd name="T71" fmla="*/ 3617 h 1861"/>
                <a:gd name="T72" fmla="*/ 208 w 646"/>
                <a:gd name="T73" fmla="*/ 3662 h 1861"/>
                <a:gd name="T74" fmla="*/ 104 w 646"/>
                <a:gd name="T75" fmla="*/ 3703 h 1861"/>
                <a:gd name="T76" fmla="*/ 0 w 646"/>
                <a:gd name="T77" fmla="*/ 373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8A00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18" name="Freeform 8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276 w 646"/>
                  <a:gd name="T3" fmla="*/ 83 h 1861"/>
                  <a:gd name="T4" fmla="*/ 568 w 646"/>
                  <a:gd name="T5" fmla="*/ 189 h 1861"/>
                  <a:gd name="T6" fmla="*/ 854 w 646"/>
                  <a:gd name="T7" fmla="*/ 313 h 1861"/>
                  <a:gd name="T8" fmla="*/ 1130 w 646"/>
                  <a:gd name="T9" fmla="*/ 473 h 1861"/>
                  <a:gd name="T10" fmla="*/ 1402 w 646"/>
                  <a:gd name="T11" fmla="*/ 645 h 1861"/>
                  <a:gd name="T12" fmla="*/ 1669 w 646"/>
                  <a:gd name="T13" fmla="*/ 854 h 1861"/>
                  <a:gd name="T14" fmla="*/ 1932 w 646"/>
                  <a:gd name="T15" fmla="*/ 1080 h 1861"/>
                  <a:gd name="T16" fmla="*/ 2186 w 646"/>
                  <a:gd name="T17" fmla="*/ 1328 h 1861"/>
                  <a:gd name="T18" fmla="*/ 2426 w 646"/>
                  <a:gd name="T19" fmla="*/ 1603 h 1861"/>
                  <a:gd name="T20" fmla="*/ 2654 w 646"/>
                  <a:gd name="T21" fmla="*/ 1894 h 1861"/>
                  <a:gd name="T22" fmla="*/ 2863 w 646"/>
                  <a:gd name="T23" fmla="*/ 2204 h 1861"/>
                  <a:gd name="T24" fmla="*/ 3051 w 646"/>
                  <a:gd name="T25" fmla="*/ 2543 h 1861"/>
                  <a:gd name="T26" fmla="*/ 3220 w 646"/>
                  <a:gd name="T27" fmla="*/ 2894 h 1861"/>
                  <a:gd name="T28" fmla="*/ 3377 w 646"/>
                  <a:gd name="T29" fmla="*/ 3273 h 1861"/>
                  <a:gd name="T30" fmla="*/ 3508 w 646"/>
                  <a:gd name="T31" fmla="*/ 3668 h 1861"/>
                  <a:gd name="T32" fmla="*/ 3601 w 646"/>
                  <a:gd name="T33" fmla="*/ 4075 h 1861"/>
                  <a:gd name="T34" fmla="*/ 3678 w 646"/>
                  <a:gd name="T35" fmla="*/ 4504 h 1861"/>
                  <a:gd name="T36" fmla="*/ 3727 w 646"/>
                  <a:gd name="T37" fmla="*/ 4950 h 1861"/>
                  <a:gd name="T38" fmla="*/ 3748 w 646"/>
                  <a:gd name="T39" fmla="*/ 5410 h 1861"/>
                  <a:gd name="T40" fmla="*/ 3735 w 646"/>
                  <a:gd name="T41" fmla="*/ 5888 h 1861"/>
                  <a:gd name="T42" fmla="*/ 3692 w 646"/>
                  <a:gd name="T43" fmla="*/ 6322 h 1861"/>
                  <a:gd name="T44" fmla="*/ 3614 w 646"/>
                  <a:gd name="T45" fmla="*/ 6753 h 1861"/>
                  <a:gd name="T46" fmla="*/ 3524 w 646"/>
                  <a:gd name="T47" fmla="*/ 7161 h 1861"/>
                  <a:gd name="T48" fmla="*/ 3394 w 646"/>
                  <a:gd name="T49" fmla="*/ 7551 h 1861"/>
                  <a:gd name="T50" fmla="*/ 3255 w 646"/>
                  <a:gd name="T51" fmla="*/ 7920 h 1861"/>
                  <a:gd name="T52" fmla="*/ 3093 w 646"/>
                  <a:gd name="T53" fmla="*/ 8271 h 1861"/>
                  <a:gd name="T54" fmla="*/ 2901 w 646"/>
                  <a:gd name="T55" fmla="*/ 8600 h 1861"/>
                  <a:gd name="T56" fmla="*/ 2705 w 646"/>
                  <a:gd name="T57" fmla="*/ 8916 h 1861"/>
                  <a:gd name="T58" fmla="*/ 2484 w 646"/>
                  <a:gd name="T59" fmla="*/ 9209 h 1861"/>
                  <a:gd name="T60" fmla="*/ 2249 w 646"/>
                  <a:gd name="T61" fmla="*/ 9473 h 1861"/>
                  <a:gd name="T62" fmla="*/ 2000 w 646"/>
                  <a:gd name="T63" fmla="*/ 9721 h 1861"/>
                  <a:gd name="T64" fmla="*/ 1752 w 646"/>
                  <a:gd name="T65" fmla="*/ 9948 h 1861"/>
                  <a:gd name="T66" fmla="*/ 1477 w 646"/>
                  <a:gd name="T67" fmla="*/ 10149 h 1861"/>
                  <a:gd name="T68" fmla="*/ 1193 w 646"/>
                  <a:gd name="T69" fmla="*/ 10338 h 1861"/>
                  <a:gd name="T70" fmla="*/ 904 w 646"/>
                  <a:gd name="T71" fmla="*/ 10495 h 1861"/>
                  <a:gd name="T72" fmla="*/ 601 w 646"/>
                  <a:gd name="T73" fmla="*/ 10629 h 1861"/>
                  <a:gd name="T74" fmla="*/ 306 w 646"/>
                  <a:gd name="T75" fmla="*/ 10746 h 1861"/>
                  <a:gd name="T76" fmla="*/ 0 w 646"/>
                  <a:gd name="T77" fmla="*/ 10833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9BF8B"/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276 w 646"/>
                  <a:gd name="T3" fmla="*/ 83 h 1861"/>
                  <a:gd name="T4" fmla="*/ 568 w 646"/>
                  <a:gd name="T5" fmla="*/ 189 h 1861"/>
                  <a:gd name="T6" fmla="*/ 854 w 646"/>
                  <a:gd name="T7" fmla="*/ 313 h 1861"/>
                  <a:gd name="T8" fmla="*/ 1130 w 646"/>
                  <a:gd name="T9" fmla="*/ 473 h 1861"/>
                  <a:gd name="T10" fmla="*/ 1402 w 646"/>
                  <a:gd name="T11" fmla="*/ 645 h 1861"/>
                  <a:gd name="T12" fmla="*/ 1669 w 646"/>
                  <a:gd name="T13" fmla="*/ 854 h 1861"/>
                  <a:gd name="T14" fmla="*/ 1932 w 646"/>
                  <a:gd name="T15" fmla="*/ 1080 h 1861"/>
                  <a:gd name="T16" fmla="*/ 2186 w 646"/>
                  <a:gd name="T17" fmla="*/ 1328 h 1861"/>
                  <a:gd name="T18" fmla="*/ 2426 w 646"/>
                  <a:gd name="T19" fmla="*/ 1603 h 1861"/>
                  <a:gd name="T20" fmla="*/ 2654 w 646"/>
                  <a:gd name="T21" fmla="*/ 1894 h 1861"/>
                  <a:gd name="T22" fmla="*/ 2863 w 646"/>
                  <a:gd name="T23" fmla="*/ 2204 h 1861"/>
                  <a:gd name="T24" fmla="*/ 3051 w 646"/>
                  <a:gd name="T25" fmla="*/ 2543 h 1861"/>
                  <a:gd name="T26" fmla="*/ 3220 w 646"/>
                  <a:gd name="T27" fmla="*/ 2894 h 1861"/>
                  <a:gd name="T28" fmla="*/ 3377 w 646"/>
                  <a:gd name="T29" fmla="*/ 3273 h 1861"/>
                  <a:gd name="T30" fmla="*/ 3508 w 646"/>
                  <a:gd name="T31" fmla="*/ 3668 h 1861"/>
                  <a:gd name="T32" fmla="*/ 3601 w 646"/>
                  <a:gd name="T33" fmla="*/ 4075 h 1861"/>
                  <a:gd name="T34" fmla="*/ 3678 w 646"/>
                  <a:gd name="T35" fmla="*/ 4504 h 1861"/>
                  <a:gd name="T36" fmla="*/ 3727 w 646"/>
                  <a:gd name="T37" fmla="*/ 4950 h 1861"/>
                  <a:gd name="T38" fmla="*/ 3748 w 646"/>
                  <a:gd name="T39" fmla="*/ 5410 h 1861"/>
                  <a:gd name="T40" fmla="*/ 3735 w 646"/>
                  <a:gd name="T41" fmla="*/ 5888 h 1861"/>
                  <a:gd name="T42" fmla="*/ 3692 w 646"/>
                  <a:gd name="T43" fmla="*/ 6322 h 1861"/>
                  <a:gd name="T44" fmla="*/ 3614 w 646"/>
                  <a:gd name="T45" fmla="*/ 6753 h 1861"/>
                  <a:gd name="T46" fmla="*/ 3524 w 646"/>
                  <a:gd name="T47" fmla="*/ 7161 h 1861"/>
                  <a:gd name="T48" fmla="*/ 3394 w 646"/>
                  <a:gd name="T49" fmla="*/ 7551 h 1861"/>
                  <a:gd name="T50" fmla="*/ 3255 w 646"/>
                  <a:gd name="T51" fmla="*/ 7920 h 1861"/>
                  <a:gd name="T52" fmla="*/ 3093 w 646"/>
                  <a:gd name="T53" fmla="*/ 8271 h 1861"/>
                  <a:gd name="T54" fmla="*/ 2901 w 646"/>
                  <a:gd name="T55" fmla="*/ 8600 h 1861"/>
                  <a:gd name="T56" fmla="*/ 2705 w 646"/>
                  <a:gd name="T57" fmla="*/ 8916 h 1861"/>
                  <a:gd name="T58" fmla="*/ 2484 w 646"/>
                  <a:gd name="T59" fmla="*/ 9209 h 1861"/>
                  <a:gd name="T60" fmla="*/ 2249 w 646"/>
                  <a:gd name="T61" fmla="*/ 9473 h 1861"/>
                  <a:gd name="T62" fmla="*/ 2000 w 646"/>
                  <a:gd name="T63" fmla="*/ 9721 h 1861"/>
                  <a:gd name="T64" fmla="*/ 1752 w 646"/>
                  <a:gd name="T65" fmla="*/ 9948 h 1861"/>
                  <a:gd name="T66" fmla="*/ 1477 w 646"/>
                  <a:gd name="T67" fmla="*/ 10149 h 1861"/>
                  <a:gd name="T68" fmla="*/ 1193 w 646"/>
                  <a:gd name="T69" fmla="*/ 10338 h 1861"/>
                  <a:gd name="T70" fmla="*/ 904 w 646"/>
                  <a:gd name="T71" fmla="*/ 10495 h 1861"/>
                  <a:gd name="T72" fmla="*/ 601 w 646"/>
                  <a:gd name="T73" fmla="*/ 10629 h 1861"/>
                  <a:gd name="T74" fmla="*/ 306 w 646"/>
                  <a:gd name="T75" fmla="*/ 10746 h 1861"/>
                  <a:gd name="T76" fmla="*/ 0 w 646"/>
                  <a:gd name="T77" fmla="*/ 10833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9BF8B"/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276 w 646"/>
                  <a:gd name="T3" fmla="*/ 83 h 1861"/>
                  <a:gd name="T4" fmla="*/ 568 w 646"/>
                  <a:gd name="T5" fmla="*/ 189 h 1861"/>
                  <a:gd name="T6" fmla="*/ 854 w 646"/>
                  <a:gd name="T7" fmla="*/ 313 h 1861"/>
                  <a:gd name="T8" fmla="*/ 1130 w 646"/>
                  <a:gd name="T9" fmla="*/ 473 h 1861"/>
                  <a:gd name="T10" fmla="*/ 1402 w 646"/>
                  <a:gd name="T11" fmla="*/ 645 h 1861"/>
                  <a:gd name="T12" fmla="*/ 1669 w 646"/>
                  <a:gd name="T13" fmla="*/ 854 h 1861"/>
                  <a:gd name="T14" fmla="*/ 1932 w 646"/>
                  <a:gd name="T15" fmla="*/ 1080 h 1861"/>
                  <a:gd name="T16" fmla="*/ 2186 w 646"/>
                  <a:gd name="T17" fmla="*/ 1328 h 1861"/>
                  <a:gd name="T18" fmla="*/ 2426 w 646"/>
                  <a:gd name="T19" fmla="*/ 1603 h 1861"/>
                  <a:gd name="T20" fmla="*/ 2654 w 646"/>
                  <a:gd name="T21" fmla="*/ 1894 h 1861"/>
                  <a:gd name="T22" fmla="*/ 2863 w 646"/>
                  <a:gd name="T23" fmla="*/ 2204 h 1861"/>
                  <a:gd name="T24" fmla="*/ 3051 w 646"/>
                  <a:gd name="T25" fmla="*/ 2543 h 1861"/>
                  <a:gd name="T26" fmla="*/ 3220 w 646"/>
                  <a:gd name="T27" fmla="*/ 2894 h 1861"/>
                  <a:gd name="T28" fmla="*/ 3377 w 646"/>
                  <a:gd name="T29" fmla="*/ 3273 h 1861"/>
                  <a:gd name="T30" fmla="*/ 3508 w 646"/>
                  <a:gd name="T31" fmla="*/ 3668 h 1861"/>
                  <a:gd name="T32" fmla="*/ 3601 w 646"/>
                  <a:gd name="T33" fmla="*/ 4075 h 1861"/>
                  <a:gd name="T34" fmla="*/ 3678 w 646"/>
                  <a:gd name="T35" fmla="*/ 4504 h 1861"/>
                  <a:gd name="T36" fmla="*/ 3727 w 646"/>
                  <a:gd name="T37" fmla="*/ 4950 h 1861"/>
                  <a:gd name="T38" fmla="*/ 3748 w 646"/>
                  <a:gd name="T39" fmla="*/ 5410 h 1861"/>
                  <a:gd name="T40" fmla="*/ 3735 w 646"/>
                  <a:gd name="T41" fmla="*/ 5888 h 1861"/>
                  <a:gd name="T42" fmla="*/ 3692 w 646"/>
                  <a:gd name="T43" fmla="*/ 6322 h 1861"/>
                  <a:gd name="T44" fmla="*/ 3614 w 646"/>
                  <a:gd name="T45" fmla="*/ 6753 h 1861"/>
                  <a:gd name="T46" fmla="*/ 3524 w 646"/>
                  <a:gd name="T47" fmla="*/ 7161 h 1861"/>
                  <a:gd name="T48" fmla="*/ 3394 w 646"/>
                  <a:gd name="T49" fmla="*/ 7551 h 1861"/>
                  <a:gd name="T50" fmla="*/ 3255 w 646"/>
                  <a:gd name="T51" fmla="*/ 7920 h 1861"/>
                  <a:gd name="T52" fmla="*/ 3093 w 646"/>
                  <a:gd name="T53" fmla="*/ 8271 h 1861"/>
                  <a:gd name="T54" fmla="*/ 2901 w 646"/>
                  <a:gd name="T55" fmla="*/ 8600 h 1861"/>
                  <a:gd name="T56" fmla="*/ 2705 w 646"/>
                  <a:gd name="T57" fmla="*/ 8916 h 1861"/>
                  <a:gd name="T58" fmla="*/ 2484 w 646"/>
                  <a:gd name="T59" fmla="*/ 9209 h 1861"/>
                  <a:gd name="T60" fmla="*/ 2249 w 646"/>
                  <a:gd name="T61" fmla="*/ 9473 h 1861"/>
                  <a:gd name="T62" fmla="*/ 2000 w 646"/>
                  <a:gd name="T63" fmla="*/ 9721 h 1861"/>
                  <a:gd name="T64" fmla="*/ 1752 w 646"/>
                  <a:gd name="T65" fmla="*/ 9948 h 1861"/>
                  <a:gd name="T66" fmla="*/ 1477 w 646"/>
                  <a:gd name="T67" fmla="*/ 10149 h 1861"/>
                  <a:gd name="T68" fmla="*/ 1193 w 646"/>
                  <a:gd name="T69" fmla="*/ 10338 h 1861"/>
                  <a:gd name="T70" fmla="*/ 904 w 646"/>
                  <a:gd name="T71" fmla="*/ 10495 h 1861"/>
                  <a:gd name="T72" fmla="*/ 601 w 646"/>
                  <a:gd name="T73" fmla="*/ 10629 h 1861"/>
                  <a:gd name="T74" fmla="*/ 306 w 646"/>
                  <a:gd name="T75" fmla="*/ 10746 h 1861"/>
                  <a:gd name="T76" fmla="*/ 0 w 646"/>
                  <a:gd name="T77" fmla="*/ 10833 h 1861"/>
                  <a:gd name="T78" fmla="*/ 0 w 646"/>
                  <a:gd name="T79" fmla="*/ 0 h 18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46"/>
                  <a:gd name="T121" fmla="*/ 0 h 1861"/>
                  <a:gd name="T122" fmla="*/ 646 w 646"/>
                  <a:gd name="T123" fmla="*/ 1861 h 18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9BF8B"/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1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922929"/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2" name="Text Box 14"/>
            <p:cNvSpPr txBox="1">
              <a:spLocks noChangeArrowheads="1"/>
            </p:cNvSpPr>
            <p:nvPr/>
          </p:nvSpPr>
          <p:spPr bwMode="gray">
            <a:xfrm>
              <a:off x="2665" y="2028"/>
              <a:ext cx="650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API</a:t>
              </a:r>
              <a:endPara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517" y="2019"/>
              <a:ext cx="1955" cy="2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(3)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大容量存储类（</a:t>
              </a:r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MSC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）</a:t>
              </a:r>
              <a:endParaRPr lang="en-US" altLang="zh-CN" sz="1600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347" y="1497"/>
              <a:ext cx="1771" cy="2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(1)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通信设备类（</a:t>
              </a:r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CDC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）</a:t>
              </a:r>
              <a:endParaRPr lang="en-US" altLang="zh-CN" sz="1600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356" y="3104"/>
              <a:ext cx="2080" cy="2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(2)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人机接口设备类（</a:t>
              </a:r>
              <a:r>
                <a:rPr lang="en-US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HID</a:t>
              </a:r>
              <a:r>
                <a:rPr lang="zh-CN" altLang="zh-CN" sz="16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）</a:t>
              </a:r>
              <a:endParaRPr lang="en-US" altLang="zh-CN" sz="1600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59" y="980727"/>
          <a:ext cx="8136906" cy="5877276"/>
        </p:xfrm>
        <a:graphic>
          <a:graphicData uri="http://schemas.openxmlformats.org/drawingml/2006/table">
            <a:tbl>
              <a:tblPr/>
              <a:tblGrid>
                <a:gridCol w="1776244"/>
                <a:gridCol w="2688253"/>
                <a:gridCol w="3672409"/>
              </a:tblGrid>
              <a:tr h="254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文件夹名称</a:t>
                      </a: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文件名称</a:t>
                      </a: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USB_API/ USB_CDC_API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UsbCdc.c/.h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CDC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相关功能实现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89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USB_API/ </a:t>
                      </a: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USB_Common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defMSP430USB.h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定义相关</a:t>
                      </a: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MSP430 USB</a:t>
                      </a: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模块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device.h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控制设备衍生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types.h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数据类型定义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Usblsr.h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所有</a:t>
                      </a: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</a:t>
                      </a: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应用共有函数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dma.c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DMA</a:t>
                      </a:r>
                      <a:r>
                        <a:rPr lang="zh-CN" sz="1300" kern="100">
                          <a:latin typeface="Times New Roman"/>
                          <a:ea typeface="宋体"/>
                          <a:cs typeface="Times New Roman"/>
                        </a:rPr>
                        <a:t>传输函数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USB_API/ USB_HID_API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UsbHid.h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UsbHidReportHandler.h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UsbHidReq.h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HID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相关功能实现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39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USB_API/ USB_MSC_API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UsbMsc.h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UsbMscReq.h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UsbMscScsi.h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/,c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UsbMscStateMachine.h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MSC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相关功能实现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USB_API/ USB_PHDC_API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UsbPHDC.h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PHDC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相关功能实现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059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USB_config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descriptors.h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Descriptors.c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包含了定义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USB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描述符的数据结构，一般情况下，描述符可以通过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MSP430 USB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描述符工具进行自定义设置。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descriptors.h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包含了设置常数和附加描述符信息。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UsbIsr.c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USB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中断服务处理程序以及相关的函数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89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3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USB_User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usbConstructs.h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包含发送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接收操作函数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Times New Roman"/>
                          <a:ea typeface="宋体"/>
                          <a:cs typeface="Times New Roman"/>
                        </a:rPr>
                        <a:t>UsbMscUser.h/.c</a:t>
                      </a:r>
                      <a:endParaRPr lang="zh-CN" sz="13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包含</a:t>
                      </a:r>
                      <a:r>
                        <a:rPr lang="en-US" sz="1300" kern="100" dirty="0">
                          <a:latin typeface="Times New Roman"/>
                          <a:ea typeface="宋体"/>
                          <a:cs typeface="Times New Roman"/>
                        </a:rPr>
                        <a:t>MSC</a:t>
                      </a: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用户应用程序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8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Times New Roman"/>
                          <a:ea typeface="宋体"/>
                          <a:cs typeface="Times New Roman"/>
                        </a:rPr>
                        <a:t>usb_eventHandling.c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latin typeface="Times New Roman"/>
                          <a:ea typeface="宋体"/>
                          <a:cs typeface="Times New Roman"/>
                        </a:rPr>
                        <a:t>事务处理函数</a:t>
                      </a:r>
                      <a:endParaRPr lang="zh-CN" sz="13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470" marR="5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5536" y="1208946"/>
            <a:ext cx="8352928" cy="707886"/>
            <a:chOff x="395536" y="1124744"/>
            <a:chExt cx="8352928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124744"/>
              <a:ext cx="2871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返回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的连接状态值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4449" name="Text Box 1"/>
            <p:cNvSpPr txBox="1">
              <a:spLocks noChangeArrowheads="1"/>
            </p:cNvSpPr>
            <p:nvPr/>
          </p:nvSpPr>
          <p:spPr bwMode="auto">
            <a:xfrm>
              <a:off x="395536" y="1494076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USB_connectionState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2261190"/>
            <a:ext cx="8352928" cy="2175922"/>
            <a:chOff x="395536" y="2204864"/>
            <a:chExt cx="8352928" cy="2175922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2204864"/>
              <a:ext cx="2871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连接状态值的定义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8352928" cy="181588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ST_USB_DISCONNECTED         0x80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ST_USB_CONNECTED_NO_ENUM    0x81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ST_ENUM_IN_PROGRESS         0x82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ST_ENUM_ACTIVE              0x83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ST_ENUM_SUSPENDED           0x84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ST_ERROR                    0x86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#define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ST_NOENUM_SUSPENDED         0x87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4746630"/>
            <a:ext cx="8352928" cy="698594"/>
            <a:chOff x="395536" y="4581128"/>
            <a:chExt cx="8352928" cy="698594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4581128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时钟的初始化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395536" y="4941168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ClockUSB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95536" y="5651956"/>
            <a:ext cx="8352928" cy="707886"/>
            <a:chOff x="395536" y="5651956"/>
            <a:chExt cx="8352928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755576" y="5651956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端口的初始化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395536" y="6021288"/>
              <a:ext cx="8352928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USB_init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(VOID);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1196752"/>
            <a:ext cx="8208912" cy="707886"/>
            <a:chOff x="395536" y="1331476"/>
            <a:chExt cx="8208912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33147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使能用户应用程序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5473" name="Text Box 1"/>
            <p:cNvSpPr txBox="1">
              <a:spLocks noChangeArrowheads="1"/>
            </p:cNvSpPr>
            <p:nvPr/>
          </p:nvSpPr>
          <p:spPr bwMode="auto">
            <a:xfrm>
              <a:off x="395536" y="1700808"/>
              <a:ext cx="8208912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USB_setEnabledEvents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WORD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events);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23528" y="2217058"/>
            <a:ext cx="8280920" cy="707886"/>
            <a:chOff x="323528" y="2339588"/>
            <a:chExt cx="8280920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2339588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启动</a:t>
              </a:r>
              <a:r>
                <a:rPr lang="en-US" altLang="zh-CN" dirty="0" smtClean="0"/>
                <a:t>PLL</a:t>
              </a:r>
              <a:r>
                <a:rPr lang="zh-CN" altLang="zh-CN" dirty="0" smtClean="0"/>
                <a:t>，使能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模块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5476" name="Text Box 4"/>
            <p:cNvSpPr txBox="1">
              <a:spLocks noChangeArrowheads="1"/>
            </p:cNvSpPr>
            <p:nvPr/>
          </p:nvSpPr>
          <p:spPr bwMode="auto">
            <a:xfrm>
              <a:off x="323528" y="2708920"/>
              <a:ext cx="8280920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USB_enable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3528" y="3297178"/>
            <a:ext cx="8280920" cy="707886"/>
            <a:chOff x="323528" y="3563724"/>
            <a:chExt cx="828092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83568" y="356372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禁用</a:t>
              </a:r>
              <a:r>
                <a:rPr lang="en-US" altLang="zh-CN" dirty="0" smtClean="0"/>
                <a:t>PLL</a:t>
              </a:r>
              <a:r>
                <a:rPr lang="zh-CN" altLang="zh-CN" dirty="0" smtClean="0"/>
                <a:t>和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模块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323528" y="3933056"/>
              <a:ext cx="8280920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USB_disable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(VOID);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23528" y="5589240"/>
            <a:ext cx="8280920" cy="698594"/>
            <a:chOff x="323528" y="5445224"/>
            <a:chExt cx="8280920" cy="698594"/>
          </a:xfrm>
        </p:grpSpPr>
        <p:sp>
          <p:nvSpPr>
            <p:cNvPr id="16" name="TextBox 15"/>
            <p:cNvSpPr txBox="1"/>
            <p:nvPr/>
          </p:nvSpPr>
          <p:spPr>
            <a:xfrm>
              <a:off x="683568" y="5445224"/>
              <a:ext cx="4647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通过拉高</a:t>
              </a:r>
              <a:r>
                <a:rPr lang="en-US" altLang="zh-CN" dirty="0" smtClean="0"/>
                <a:t>PUR</a:t>
              </a:r>
              <a:r>
                <a:rPr lang="zh-CN" altLang="zh-CN" dirty="0" smtClean="0"/>
                <a:t>位，使</a:t>
              </a:r>
              <a:r>
                <a:rPr lang="en-US" altLang="zh-CN" dirty="0" smtClean="0"/>
                <a:t>USB</a:t>
              </a:r>
              <a:r>
                <a:rPr lang="zh-CN" altLang="zh-CN" dirty="0" smtClean="0"/>
                <a:t>设备与主机连接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5485" name="Text Box 13"/>
            <p:cNvSpPr txBox="1">
              <a:spLocks noChangeArrowheads="1"/>
            </p:cNvSpPr>
            <p:nvPr/>
          </p:nvSpPr>
          <p:spPr bwMode="auto">
            <a:xfrm>
              <a:off x="323528" y="5805264"/>
              <a:ext cx="8280920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USB_connect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4449306"/>
            <a:ext cx="8280920" cy="707886"/>
            <a:chOff x="323528" y="4571836"/>
            <a:chExt cx="828092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683568" y="4571836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重置</a:t>
              </a:r>
              <a:r>
                <a:rPr lang="en-US" altLang="zh-CN" dirty="0" smtClean="0"/>
                <a:t>USB 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323528" y="4941168"/>
              <a:ext cx="8280920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BYTE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USB_reset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();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2170</Words>
  <Application>Microsoft Office PowerPoint</Application>
  <PresentationFormat>全屏显示(4:3)</PresentationFormat>
  <Paragraphs>282</Paragraphs>
  <Slides>31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Visio</vt:lpstr>
      <vt:lpstr>文档</vt:lpstr>
      <vt:lpstr>USB通信实验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121</cp:revision>
  <dcterms:modified xsi:type="dcterms:W3CDTF">2012-08-29T07:17:39Z</dcterms:modified>
</cp:coreProperties>
</file>