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81" r:id="rId14"/>
    <p:sldId id="268" r:id="rId15"/>
    <p:sldId id="269" r:id="rId16"/>
    <p:sldId id="270" r:id="rId17"/>
    <p:sldId id="271" r:id="rId18"/>
    <p:sldId id="282" r:id="rId19"/>
    <p:sldId id="283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1F111D"/>
  </p:clrMru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559" autoAdjust="0"/>
  </p:normalViewPr>
  <p:slideViewPr>
    <p:cSldViewPr>
      <p:cViewPr>
        <p:scale>
          <a:sx n="75" d="100"/>
          <a:sy n="75" d="100"/>
        </p:scale>
        <p:origin x="-1422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9F329-9904-48FE-8DA1-B71CF0506501}" type="datetimeFigureOut">
              <a:rPr lang="zh-CN" altLang="en-US" smtClean="0"/>
              <a:pPr/>
              <a:t>2012-8-21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D0D27-791B-4E81-806F-6699BA8DC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7ABEA-368F-423D-8D09-2F30062AE2CE}" type="datetimeFigureOut">
              <a:rPr lang="zh-CN" altLang="en-US" smtClean="0"/>
              <a:pPr/>
              <a:t>2012-8-21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E8D9E-AEB5-44A2-9ABB-6C0EEB3529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E8D9E-AEB5-44A2-9ABB-6C0EEB35293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588" y="3803650"/>
            <a:ext cx="9142412" cy="13017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 userDrawn="1"/>
        </p:nvGraphicFramePr>
        <p:xfrm>
          <a:off x="0" y="0"/>
          <a:ext cx="9144000" cy="2622550"/>
        </p:xfrm>
        <a:graphic>
          <a:graphicData uri="http://schemas.openxmlformats.org/presentationml/2006/ole">
            <p:oleObj spid="_x0000_s1029" r:id="rId3" imgW="13003175" imgH="4571429" progId="">
              <p:embed/>
            </p:oleObj>
          </a:graphicData>
        </a:graphic>
      </p:graphicFrame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0" y="2678113"/>
            <a:ext cx="9144000" cy="10715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324600"/>
            <a:ext cx="8534400" cy="457200"/>
          </a:xfrm>
          <a:prstGeom prst="rect">
            <a:avLst/>
          </a:prstGeom>
          <a:noFill/>
          <a:ln w="6350" cap="flat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3" name="AutoShape 6"/>
          <p:cNvSpPr>
            <a:spLocks noChangeArrowheads="1"/>
          </p:cNvSpPr>
          <p:nvPr userDrawn="1"/>
        </p:nvSpPr>
        <p:spPr bwMode="auto">
          <a:xfrm>
            <a:off x="685800" y="3429000"/>
            <a:ext cx="7620000" cy="685800"/>
          </a:xfrm>
          <a:prstGeom prst="roundRect">
            <a:avLst>
              <a:gd name="adj" fmla="val 38449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62000" y="3432175"/>
            <a:ext cx="7620000" cy="682625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pic>
        <p:nvPicPr>
          <p:cNvPr id="15" name="Picture 8" descr="ti_stk_2c_pos_rgb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6400800"/>
            <a:ext cx="11668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2012-8-21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45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764704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3F090-E52A-4FAB-A2E8-17A8A8CD33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641350"/>
            <a:ext cx="9144000" cy="920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1588" y="766763"/>
            <a:ext cx="9142412" cy="201416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5"/>
          <p:cNvSpPr>
            <a:spLocks noChangeArrowheads="1"/>
          </p:cNvSpPr>
          <p:nvPr userDrawn="1"/>
        </p:nvSpPr>
        <p:spPr bwMode="auto">
          <a:xfrm>
            <a:off x="806400" y="304800"/>
            <a:ext cx="7366000" cy="644525"/>
          </a:xfrm>
          <a:prstGeom prst="roundRect">
            <a:avLst>
              <a:gd name="adj" fmla="val 41870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7" name="Picture 1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28384" y="-46037"/>
            <a:ext cx="1115616" cy="738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4916" y="46513"/>
            <a:ext cx="700660" cy="574175"/>
          </a:xfrm>
          <a:prstGeom prst="roundRect">
            <a:avLst>
              <a:gd name="adj" fmla="val 27650"/>
            </a:avLst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gif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3.xml"/><Relationship Id="rId4" Type="http://schemas.openxmlformats.org/officeDocument/2006/relationships/slide" Target="slide10.xml"/><Relationship Id="rId9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gif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.gif"/><Relationship Id="rId4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.gif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://www.ti.com/tool/capsenselibr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685800" y="2895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ea typeface="宋体" pitchFamily="2" charset="-122"/>
              </a:rPr>
              <a:t>合肥工业大学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-TI</a:t>
            </a:r>
            <a:r>
              <a:rPr lang="zh-CN" altLang="en-US" sz="2000" dirty="0">
                <a:solidFill>
                  <a:schemeClr val="bg1"/>
                </a:solidFill>
                <a:ea typeface="宋体" pitchFamily="2" charset="-122"/>
              </a:rPr>
              <a:t>单片机联合实验室（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MSP430 &amp; Cortex-M</a:t>
            </a:r>
            <a:r>
              <a:rPr lang="zh-CN" altLang="en-US" sz="2000" dirty="0">
                <a:solidFill>
                  <a:schemeClr val="bg1"/>
                </a:solidFill>
                <a:ea typeface="宋体" pitchFamily="2" charset="-122"/>
              </a:rPr>
              <a:t>）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432175"/>
            <a:ext cx="7924800" cy="68262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2"/>
                </a:solidFill>
                <a:ea typeface="宋体" pitchFamily="2" charset="-122"/>
              </a:rPr>
              <a:t>触摸按键应用实验</a:t>
            </a:r>
            <a:endParaRPr lang="zh-CN" altLang="en-US" sz="3600" b="1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251520" y="6172200"/>
            <a:ext cx="866388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 sz="2000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080" y="6309320"/>
            <a:ext cx="8534400" cy="457200"/>
          </a:xfrm>
          <a:prstGeom prst="rect">
            <a:avLst/>
          </a:prstGeom>
          <a:noFill/>
          <a:ln w="6350" cap="flat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r>
              <a:rPr lang="zh-CN" altLang="en-US" sz="2400" dirty="0" smtClean="0">
                <a:solidFill>
                  <a:schemeClr val="tx2"/>
                </a:solidFill>
              </a:rPr>
              <a:t> http://</a:t>
            </a:r>
            <a:r>
              <a:rPr lang="en-US" altLang="zh-CN" sz="2400" dirty="0" smtClean="0">
                <a:solidFill>
                  <a:schemeClr val="tx2"/>
                </a:solidFill>
              </a:rPr>
              <a:t>www.ti.com.cn/msp430</a:t>
            </a:r>
            <a:endParaRPr lang="en-US" altLang="zh-CN" sz="2400" dirty="0" smtClean="0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4391472" y="4481244"/>
            <a:ext cx="475252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作者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：任保宏</a:t>
            </a:r>
            <a:endParaRPr lang="zh-CN" altLang="en-US" sz="2200" b="1" dirty="0">
              <a:solidFill>
                <a:schemeClr val="accent1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algn="l"/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指导老师：徐科军教授</a:t>
            </a:r>
          </a:p>
          <a:p>
            <a:pPr algn="l"/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联系方式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MSP_EXP430F5529@163.com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实验内容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292080" y="1700808"/>
            <a:ext cx="3312368" cy="4392488"/>
            <a:chOff x="5004048" y="1700808"/>
            <a:chExt cx="3312368" cy="4392488"/>
          </a:xfrm>
        </p:grpSpPr>
        <p:sp>
          <p:nvSpPr>
            <p:cNvPr id="17" name="圆角矩形 16"/>
            <p:cNvSpPr/>
            <p:nvPr/>
          </p:nvSpPr>
          <p:spPr>
            <a:xfrm>
              <a:off x="5004048" y="1700808"/>
              <a:ext cx="3312368" cy="4392488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2" name="Object 2"/>
            <p:cNvGraphicFramePr>
              <a:graphicFrameLocks noChangeAspect="1"/>
            </p:cNvGraphicFramePr>
            <p:nvPr/>
          </p:nvGraphicFramePr>
          <p:xfrm>
            <a:off x="5076056" y="1844824"/>
            <a:ext cx="3086100" cy="4067175"/>
          </p:xfrm>
          <a:graphic>
            <a:graphicData uri="http://schemas.openxmlformats.org/presentationml/2006/ole">
              <p:oleObj spid="_x0000_s23554" name="Visio" r:id="rId3" imgW="3087814" imgH="4065079" progId="Visio.Drawing.11">
                <p:embed/>
              </p:oleObj>
            </a:graphicData>
          </a:graphic>
        </p:graphicFrame>
      </p:grpSp>
      <p:pic>
        <p:nvPicPr>
          <p:cNvPr id="7" name="图片 6" descr="图片1.gif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12360" y="5805264"/>
            <a:ext cx="878210" cy="87821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44016" y="2420888"/>
            <a:ext cx="4865907" cy="2736304"/>
            <a:chOff x="1143000" y="1981200"/>
            <a:chExt cx="6890966" cy="3833814"/>
          </a:xfrm>
        </p:grpSpPr>
        <p:sp>
          <p:nvSpPr>
            <p:cNvPr id="9" name="AutoShape 3"/>
            <p:cNvSpPr>
              <a:spLocks noChangeArrowheads="1"/>
            </p:cNvSpPr>
            <p:nvPr/>
          </p:nvSpPr>
          <p:spPr bwMode="gray">
            <a:xfrm>
              <a:off x="1143000" y="1981200"/>
              <a:ext cx="3833813" cy="3833813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6667"/>
                    <a:invGamma/>
                    <a:alpha val="12000"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  <a:alpha val="12000"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gray">
            <a:xfrm>
              <a:off x="1447800" y="2286000"/>
              <a:ext cx="3200400" cy="320040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3529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28575" algn="ctr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gray">
            <a:xfrm>
              <a:off x="3513250" y="2082090"/>
              <a:ext cx="3781425" cy="5000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5882"/>
                    <a:invGamma/>
                  </a:schemeClr>
                </a:gs>
              </a:gsLst>
              <a:lin ang="0" scaled="1"/>
            </a:gradFill>
            <a:ln w="381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zh-CN" altLang="zh-CN" dirty="0" smtClean="0">
                  <a:latin typeface="+mn-ea"/>
                  <a:cs typeface="Times New Roman" pitchFamily="18" charset="0"/>
                </a:rPr>
                <a:t>（</a:t>
              </a:r>
              <a:r>
                <a:rPr lang="en-US" altLang="zh-CN" dirty="0" smtClean="0">
                  <a:latin typeface="+mn-ea"/>
                  <a:cs typeface="Times New Roman" pitchFamily="18" charset="0"/>
                </a:rPr>
                <a:t>1</a:t>
              </a:r>
              <a:r>
                <a:rPr lang="zh-CN" altLang="zh-CN" dirty="0" smtClean="0">
                  <a:latin typeface="+mn-ea"/>
                  <a:cs typeface="Times New Roman" pitchFamily="18" charset="0"/>
                </a:rPr>
                <a:t>）</a:t>
              </a:r>
              <a:r>
                <a:rPr lang="zh-CN" altLang="zh-CN" dirty="0" smtClean="0"/>
                <a:t>触摸滑块演示实验；</a:t>
              </a:r>
              <a:endPara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gray">
            <a:xfrm>
              <a:off x="4252542" y="3696329"/>
              <a:ext cx="3781424" cy="80711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BFEAE"/>
                </a:gs>
                <a:gs pos="100000">
                  <a:srgbClr val="FCFFFA"/>
                </a:gs>
              </a:gsLst>
              <a:lin ang="0" scaled="1"/>
            </a:gradFill>
            <a:ln w="381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zh-CN" dirty="0" smtClean="0"/>
                <a:t>（</a:t>
              </a:r>
              <a:r>
                <a:rPr lang="en-US" altLang="zh-CN" dirty="0" smtClean="0"/>
                <a:t>2</a:t>
              </a:r>
              <a:r>
                <a:rPr lang="zh-CN" altLang="zh-CN" dirty="0" smtClean="0"/>
                <a:t>）</a:t>
              </a:r>
              <a:r>
                <a:rPr lang="en-US" altLang="zh-CN" dirty="0" smtClean="0"/>
                <a:t>   </a:t>
              </a:r>
              <a:r>
                <a:rPr lang="zh-CN" altLang="zh-CN" dirty="0" smtClean="0"/>
                <a:t>触摸按键</a:t>
              </a:r>
              <a:endParaRPr lang="en-US" altLang="zh-CN" dirty="0" smtClean="0"/>
            </a:p>
            <a:p>
              <a:pPr eaLnBrk="0" hangingPunct="0"/>
              <a:r>
                <a:rPr lang="en-US" altLang="zh-CN" dirty="0" smtClean="0"/>
                <a:t>       </a:t>
              </a:r>
              <a:r>
                <a:rPr lang="zh-CN" altLang="zh-CN" dirty="0" smtClean="0"/>
                <a:t>柱形图演示实验；</a:t>
              </a:r>
              <a:endPara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5" name="AutoShape 9"/>
            <p:cNvSpPr>
              <a:spLocks noChangeArrowheads="1"/>
            </p:cNvSpPr>
            <p:nvPr/>
          </p:nvSpPr>
          <p:spPr bwMode="gray">
            <a:xfrm>
              <a:off x="3620440" y="5314952"/>
              <a:ext cx="3781426" cy="5000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5882"/>
                    <a:invGamma/>
                  </a:schemeClr>
                </a:gs>
              </a:gsLst>
              <a:lin ang="0" scaled="1"/>
            </a:gradFill>
            <a:ln w="381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zh-CN" altLang="zh-CN" dirty="0" smtClean="0"/>
                <a:t>（</a:t>
              </a:r>
              <a:r>
                <a:rPr lang="en-US" altLang="zh-CN" dirty="0" smtClean="0"/>
                <a:t>3</a:t>
              </a:r>
              <a:r>
                <a:rPr lang="zh-CN" altLang="zh-CN" dirty="0" smtClean="0"/>
                <a:t>）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simon</a:t>
              </a:r>
              <a:r>
                <a:rPr lang="zh-CN" altLang="zh-CN" dirty="0" smtClean="0"/>
                <a:t>游戏实验</a:t>
              </a:r>
              <a:r>
                <a:rPr lang="zh-CN" altLang="en-US" dirty="0" smtClean="0">
                  <a:latin typeface="华文新魏" pitchFamily="2" charset="-122"/>
                  <a:ea typeface="华文新魏" pitchFamily="2" charset="-122"/>
                </a:rPr>
                <a:t>；</a:t>
              </a:r>
              <a:endPara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gray">
            <a:xfrm>
              <a:off x="1685809" y="3090988"/>
              <a:ext cx="2668710" cy="15092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zh-CN" altLang="en-US" sz="32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触摸按键应用实验</a:t>
              </a:r>
              <a:endParaRPr lang="en-US" altLang="zh-CN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12474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）比较器</a:t>
            </a:r>
            <a:r>
              <a:rPr lang="en-US" altLang="zh-CN" dirty="0" smtClean="0"/>
              <a:t>B</a:t>
            </a:r>
            <a:endParaRPr lang="zh-CN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1412776"/>
            <a:ext cx="7704856" cy="516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          </a:t>
            </a:r>
            <a:r>
              <a:rPr lang="zh-CN" altLang="zh-CN" dirty="0" smtClean="0"/>
              <a:t>比较器</a:t>
            </a:r>
            <a:r>
              <a:rPr lang="en-US" altLang="zh-CN" dirty="0" smtClean="0"/>
              <a:t>B</a:t>
            </a:r>
            <a:r>
              <a:rPr lang="zh-CN" altLang="zh-CN" dirty="0" smtClean="0"/>
              <a:t>是一个实现模拟电压比较的外围模块，广泛应用于工业仪表、手持式仪表等产品中，可以实现多种测量功能，如测量电流、电压、电阻、电容、电池检测以及产生外部模拟信号，也可结合其他模块实现精确的</a:t>
            </a:r>
            <a:r>
              <a:rPr lang="en-US" altLang="zh-CN" dirty="0" smtClean="0"/>
              <a:t>A/D</a:t>
            </a:r>
            <a:r>
              <a:rPr lang="zh-CN" altLang="zh-CN" dirty="0" smtClean="0"/>
              <a:t>转换功能，</a:t>
            </a:r>
            <a:r>
              <a:rPr lang="en-US" altLang="zh-CN" dirty="0" smtClean="0"/>
              <a:t>MSP430F5529</a:t>
            </a:r>
            <a:r>
              <a:rPr lang="zh-CN" altLang="zh-CN" dirty="0" smtClean="0"/>
              <a:t>单片机的比较器</a:t>
            </a:r>
            <a:r>
              <a:rPr lang="en-US" altLang="zh-CN" dirty="0" smtClean="0"/>
              <a:t>B</a:t>
            </a:r>
            <a:r>
              <a:rPr lang="zh-CN" altLang="zh-CN" dirty="0" smtClean="0"/>
              <a:t>包含多达</a:t>
            </a:r>
            <a:r>
              <a:rPr lang="en-US" altLang="zh-CN" dirty="0" smtClean="0"/>
              <a:t>16</a:t>
            </a:r>
            <a:r>
              <a:rPr lang="zh-CN" altLang="zh-CN" dirty="0" smtClean="0"/>
              <a:t>个通道的比较功能，其具有以下特点：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◆</a:t>
            </a:r>
            <a:r>
              <a:rPr lang="zh-CN" altLang="zh-CN" dirty="0" smtClean="0"/>
              <a:t>反向和同相端输入多路复用器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◆</a:t>
            </a:r>
            <a:r>
              <a:rPr lang="zh-CN" altLang="zh-CN" dirty="0" smtClean="0"/>
              <a:t>比较器输出可编程</a:t>
            </a:r>
            <a:r>
              <a:rPr lang="en-US" altLang="zh-CN" dirty="0" smtClean="0"/>
              <a:t>RC</a:t>
            </a:r>
            <a:r>
              <a:rPr lang="zh-CN" altLang="zh-CN" dirty="0" smtClean="0"/>
              <a:t>滤波器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◆</a:t>
            </a:r>
            <a:r>
              <a:rPr lang="zh-CN" altLang="zh-CN" dirty="0" smtClean="0"/>
              <a:t>输出提供给定时器</a:t>
            </a:r>
            <a:r>
              <a:rPr lang="en-US" altLang="zh-CN" dirty="0" smtClean="0"/>
              <a:t>A</a:t>
            </a:r>
            <a:r>
              <a:rPr lang="zh-CN" altLang="zh-CN" dirty="0" smtClean="0"/>
              <a:t>捕获输入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◆</a:t>
            </a:r>
            <a:r>
              <a:rPr lang="zh-CN" altLang="zh-CN" dirty="0" smtClean="0"/>
              <a:t>端口输入缓冲区程序控制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◆</a:t>
            </a:r>
            <a:r>
              <a:rPr lang="zh-CN" altLang="zh-CN" dirty="0" smtClean="0"/>
              <a:t>中断能力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◆</a:t>
            </a:r>
            <a:r>
              <a:rPr lang="zh-CN" altLang="zh-CN" dirty="0" smtClean="0"/>
              <a:t>可选参考电压发生器、电压滞后发生器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◆</a:t>
            </a:r>
            <a:r>
              <a:rPr lang="zh-CN" altLang="zh-CN" dirty="0" smtClean="0"/>
              <a:t>外部参考电压输入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◆</a:t>
            </a:r>
            <a:r>
              <a:rPr lang="zh-CN" altLang="zh-CN" dirty="0" smtClean="0"/>
              <a:t>超低功耗比较器模式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◆</a:t>
            </a:r>
            <a:r>
              <a:rPr lang="zh-CN" altLang="zh-CN" dirty="0" smtClean="0"/>
              <a:t>中断驱动测量系统</a:t>
            </a:r>
            <a:r>
              <a:rPr lang="en-US" altLang="zh-CN" dirty="0" smtClean="0"/>
              <a:t>--</a:t>
            </a:r>
            <a:r>
              <a:rPr lang="zh-CN" altLang="zh-CN" dirty="0" smtClean="0"/>
              <a:t>支持低功耗运行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403484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●</a:t>
            </a:r>
            <a:r>
              <a:rPr lang="zh-CN" altLang="zh-CN" dirty="0" smtClean="0"/>
              <a:t>比较器</a:t>
            </a:r>
            <a:r>
              <a:rPr lang="en-US" altLang="zh-CN" dirty="0" smtClean="0"/>
              <a:t>B</a:t>
            </a:r>
            <a:r>
              <a:rPr lang="zh-CN" altLang="zh-CN" dirty="0" smtClean="0"/>
              <a:t>框图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16832"/>
            <a:ext cx="5688632" cy="4176464"/>
          </a:xfrm>
          <a:prstGeom prst="rect">
            <a:avLst/>
          </a:prstGeom>
          <a:ln w="38100" cap="sq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140664"/>
            <a:ext cx="83529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          </a:t>
            </a:r>
            <a:r>
              <a:rPr lang="zh-CN" altLang="zh-CN" dirty="0" smtClean="0"/>
              <a:t>在本实验中，利用</a:t>
            </a:r>
            <a:r>
              <a:rPr lang="en-US" altLang="zh-CN" dirty="0" smtClean="0"/>
              <a:t>TI_CTS_fRO_COMPB_TA1_SW_HAL()</a:t>
            </a:r>
            <a:r>
              <a:rPr lang="zh-CN" altLang="zh-CN" dirty="0" smtClean="0"/>
              <a:t>函数（在</a:t>
            </a:r>
            <a:r>
              <a:rPr lang="en-US" altLang="zh-CN" dirty="0" smtClean="0"/>
              <a:t>CTS\</a:t>
            </a:r>
            <a:r>
              <a:rPr lang="en-US" altLang="zh-CN" dirty="0" err="1" smtClean="0"/>
              <a:t>CTS_HAL.c</a:t>
            </a:r>
            <a:r>
              <a:rPr lang="zh-CN" altLang="zh-CN" dirty="0" smtClean="0"/>
              <a:t>文件内</a:t>
            </a:r>
            <a:r>
              <a:rPr lang="en-US" altLang="zh-CN" dirty="0" smtClean="0"/>
              <a:t>1469</a:t>
            </a:r>
            <a:r>
              <a:rPr lang="zh-CN" altLang="zh-CN" dirty="0" smtClean="0"/>
              <a:t>行，或者在调试时，对电容触摸初始化函数单步调试进入该段程序）对比较器进行设置</a:t>
            </a:r>
            <a:r>
              <a:rPr lang="zh-CN" altLang="en-US" dirty="0" smtClean="0"/>
              <a:t>：</a:t>
            </a:r>
            <a:endParaRPr lang="zh-CN" altLang="zh-CN" dirty="0"/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539552" y="2407528"/>
            <a:ext cx="7776864" cy="2677656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2476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TI_CTS_fRO_COMPB_TA1_SW_HAL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const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struct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Sensor *group,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50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uint16_t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*counts)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476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476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476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CBCTL2 = CBREF14+CBREF13 + CBREF02;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476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CBCTL1 = CBON + CBF;    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开启比较器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，比较器输出经过滤波器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476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CBCTL3 |= (group-&gt;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cbpdBits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     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禁用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CBPD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位 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476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CBCTL2 |= CBRS_1;                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打开参考电压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476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476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CBCTL0 = CBIMEN + (group-&gt;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arrayPtr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])-&gt;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inputBits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启用模拟输入通道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476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               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476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030" y="1259468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）电容触摸按键原理</a:t>
            </a:r>
            <a:r>
              <a:rPr lang="zh-CN" altLang="en-US" dirty="0" smtClean="0"/>
              <a:t>：</a:t>
            </a:r>
            <a:endParaRPr lang="zh-CN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7776864" cy="77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首先，人体是具有一定电容的。当我们把</a:t>
            </a:r>
            <a:r>
              <a:rPr lang="en-US" altLang="zh-CN" dirty="0" smtClean="0"/>
              <a:t>PCB</a:t>
            </a:r>
            <a:r>
              <a:rPr lang="zh-CN" altLang="zh-CN" dirty="0" smtClean="0"/>
              <a:t>上的铜画成如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形式的时候，就完成了一个最基本的触摸感应按键。</a:t>
            </a:r>
            <a:endParaRPr lang="zh-CN" altLang="en-US" dirty="0"/>
          </a:p>
        </p:txBody>
      </p:sp>
      <p:pic>
        <p:nvPicPr>
          <p:cNvPr id="6" name="图片 5" descr="C:\Documents and Settings\Administrator\桌面\1CAO7N1GJ.JPG"/>
          <p:cNvPicPr/>
          <p:nvPr/>
        </p:nvPicPr>
        <p:blipFill>
          <a:blip r:embed="rId2" cstate="print"/>
          <a:srcRect l="4184" t="4771" b="10934"/>
          <a:stretch>
            <a:fillRect/>
          </a:stretch>
        </p:blipFill>
        <p:spPr bwMode="auto">
          <a:xfrm>
            <a:off x="2051720" y="2924944"/>
            <a:ext cx="5184576" cy="3024336"/>
          </a:xfrm>
          <a:prstGeom prst="rect">
            <a:avLst/>
          </a:prstGeom>
          <a:ln w="57150" cap="sq" cmpd="thickThin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88424" cy="149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          </a:t>
            </a:r>
            <a:r>
              <a:rPr lang="zh-CN" altLang="zh-CN" dirty="0" smtClean="0"/>
              <a:t>触摸按键等效图</a:t>
            </a:r>
            <a:r>
              <a:rPr lang="zh-CN" altLang="en-US" dirty="0" smtClean="0"/>
              <a:t>如下图所示，</a:t>
            </a:r>
            <a:r>
              <a:rPr lang="zh-CN" altLang="zh-CN" dirty="0" smtClean="0"/>
              <a:t>当没有手指接触时，只有一个电容</a:t>
            </a:r>
            <a:r>
              <a:rPr lang="en-US" altLang="zh-CN" dirty="0" smtClean="0"/>
              <a:t>Cp </a:t>
            </a:r>
            <a:r>
              <a:rPr lang="zh-CN" altLang="zh-CN" dirty="0" smtClean="0"/>
              <a:t>，当有手指接触时，</a:t>
            </a:r>
            <a:r>
              <a:rPr lang="en-US" altLang="zh-CN" dirty="0" smtClean="0"/>
              <a:t>“</a:t>
            </a:r>
            <a:r>
              <a:rPr lang="zh-CN" altLang="zh-CN" dirty="0" smtClean="0"/>
              <a:t>按键</a:t>
            </a:r>
            <a:r>
              <a:rPr lang="en-US" altLang="zh-CN" dirty="0" smtClean="0"/>
              <a:t>”</a:t>
            </a:r>
            <a:r>
              <a:rPr lang="zh-CN" altLang="zh-CN" dirty="0" smtClean="0"/>
              <a:t>通过手指就形成了电容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 </a:t>
            </a:r>
            <a:r>
              <a:rPr lang="zh-CN" altLang="zh-CN" dirty="0" smtClean="0"/>
              <a:t>。由于两个电容是并联的，所以手指接触</a:t>
            </a:r>
            <a:r>
              <a:rPr lang="en-US" altLang="zh-CN" dirty="0" smtClean="0"/>
              <a:t>“</a:t>
            </a:r>
            <a:r>
              <a:rPr lang="zh-CN" altLang="zh-CN" dirty="0" smtClean="0"/>
              <a:t>按键</a:t>
            </a:r>
            <a:r>
              <a:rPr lang="en-US" altLang="zh-CN" dirty="0" smtClean="0"/>
              <a:t>”</a:t>
            </a:r>
            <a:r>
              <a:rPr lang="zh-CN" altLang="zh-CN" dirty="0" smtClean="0"/>
              <a:t>前后，总电容的变化率为</a:t>
            </a:r>
            <a:r>
              <a:rPr lang="zh-CN" altLang="en-US" dirty="0" smtClean="0"/>
              <a:t>：</a:t>
            </a:r>
            <a:endParaRPr lang="zh-CN" altLang="zh-CN" dirty="0" smtClean="0"/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 C% = ((</a:t>
            </a:r>
            <a:r>
              <a:rPr lang="en-US" altLang="zh-CN" dirty="0" err="1" smtClean="0"/>
              <a:t>Cp+Cf</a:t>
            </a:r>
            <a:r>
              <a:rPr lang="en-US" altLang="zh-CN" dirty="0" smtClean="0"/>
              <a:t>)-Cp)/Cp = 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/Cp </a:t>
            </a:r>
            <a:endParaRPr lang="zh-CN" altLang="en-US" dirty="0"/>
          </a:p>
        </p:txBody>
      </p:sp>
      <p:pic>
        <p:nvPicPr>
          <p:cNvPr id="6" name="图片 5" descr="C:\Documents and Settings\Administrator\桌面\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068960"/>
            <a:ext cx="5544616" cy="2160240"/>
          </a:xfrm>
          <a:prstGeom prst="rect">
            <a:avLst/>
          </a:prstGeom>
          <a:ln w="57150" cap="sq" cmpd="thickThin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268760"/>
            <a:ext cx="8136904" cy="113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本开发板利用基于张弛振荡器的检测方案实现电容触摸按键的感应。利用比较器</a:t>
            </a:r>
            <a:r>
              <a:rPr lang="en-US" altLang="zh-CN" dirty="0" smtClean="0"/>
              <a:t>B</a:t>
            </a:r>
            <a:r>
              <a:rPr lang="zh-CN" altLang="zh-CN" dirty="0" smtClean="0"/>
              <a:t>实现一个张弛振荡触摸按键的电路如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所示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在输入端，比较器正接比较器内部参考电压，比较器负接电阻</a:t>
            </a:r>
            <a:r>
              <a:rPr lang="en-US" altLang="zh-CN" dirty="0" err="1" smtClean="0"/>
              <a:t>Rc</a:t>
            </a:r>
            <a:r>
              <a:rPr lang="zh-CN" altLang="zh-CN" dirty="0" smtClean="0"/>
              <a:t>与感应电容之间，</a:t>
            </a:r>
            <a:r>
              <a:rPr lang="en-US" altLang="zh-CN" dirty="0" smtClean="0"/>
              <a:t>CBOUT</a:t>
            </a:r>
            <a:r>
              <a:rPr lang="zh-CN" altLang="zh-CN" dirty="0" smtClean="0"/>
              <a:t>与</a:t>
            </a:r>
            <a:r>
              <a:rPr lang="en-US" altLang="zh-CN" dirty="0" smtClean="0"/>
              <a:t>TACLK</a:t>
            </a:r>
            <a:r>
              <a:rPr lang="zh-CN" altLang="zh-CN" dirty="0" smtClean="0"/>
              <a:t>相连。</a:t>
            </a:r>
            <a:endParaRPr lang="zh-CN" altLang="en-US" dirty="0"/>
          </a:p>
        </p:txBody>
      </p:sp>
      <p:pic>
        <p:nvPicPr>
          <p:cNvPr id="5" name="图片 4" descr="QQ截图20120706095119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80" y="2708920"/>
            <a:ext cx="5832648" cy="3384376"/>
          </a:xfrm>
          <a:prstGeom prst="rect">
            <a:avLst/>
          </a:prstGeom>
          <a:ln w="88900" cap="sq" cmpd="thickThin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213639"/>
            <a:ext cx="7776864" cy="1495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altLang="zh-CN" dirty="0" smtClean="0"/>
              <a:t>          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所示，当手指触摸到电容触摸按键以后，电容会由</a:t>
            </a:r>
            <a:r>
              <a:rPr lang="en-US" altLang="zh-CN" dirty="0" smtClean="0"/>
              <a:t>C1</a:t>
            </a:r>
            <a:r>
              <a:rPr lang="zh-CN" altLang="zh-CN" dirty="0" smtClean="0"/>
              <a:t>变化至</a:t>
            </a:r>
            <a:r>
              <a:rPr lang="en-US" altLang="zh-CN" dirty="0" smtClean="0"/>
              <a:t>C2</a:t>
            </a:r>
            <a:r>
              <a:rPr lang="zh-CN" altLang="zh-CN" dirty="0" smtClean="0"/>
              <a:t>，张弛震荡器的输出频率会发生变化，因此只需在固定时间内，利用定时器</a:t>
            </a:r>
            <a:r>
              <a:rPr lang="en-US" altLang="zh-CN" dirty="0" smtClean="0"/>
              <a:t>A</a:t>
            </a:r>
            <a:r>
              <a:rPr lang="zh-CN" altLang="zh-CN" dirty="0" smtClean="0"/>
              <a:t>作为频率计计算张弛振荡器的输出频率，那么如果在某一时刻输出频率有较大的变化的话，那就说明电容值已经被改变，即按键被</a:t>
            </a:r>
            <a:r>
              <a:rPr lang="en-US" altLang="zh-CN" dirty="0" smtClean="0"/>
              <a:t>“</a:t>
            </a:r>
            <a:r>
              <a:rPr lang="zh-CN" altLang="zh-CN" dirty="0" smtClean="0"/>
              <a:t>按下</a:t>
            </a:r>
            <a:r>
              <a:rPr lang="en-US" altLang="zh-CN" dirty="0" smtClean="0"/>
              <a:t>”</a:t>
            </a:r>
            <a:r>
              <a:rPr lang="zh-CN" altLang="zh-CN" dirty="0" smtClean="0"/>
              <a:t>了。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212976"/>
            <a:ext cx="6984776" cy="2952328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accent3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412776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）利用定时器</a:t>
            </a:r>
            <a:r>
              <a:rPr lang="en-US" altLang="zh-CN" dirty="0" smtClean="0"/>
              <a:t>A</a:t>
            </a:r>
            <a:r>
              <a:rPr lang="zh-CN" altLang="zh-CN" dirty="0" smtClean="0"/>
              <a:t>实现频率计的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:</a:t>
            </a:r>
            <a:endParaRPr lang="zh-CN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99592" y="1772816"/>
            <a:ext cx="7848872" cy="3290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          MSP430F5529Timer_A</a:t>
            </a:r>
            <a:r>
              <a:rPr lang="zh-CN" altLang="zh-CN" dirty="0" smtClean="0"/>
              <a:t>是具有</a:t>
            </a:r>
            <a:r>
              <a:rPr lang="en-US" altLang="zh-CN" dirty="0" smtClean="0"/>
              <a:t>7</a:t>
            </a:r>
            <a:r>
              <a:rPr lang="zh-CN" altLang="zh-CN" dirty="0" smtClean="0"/>
              <a:t>个捕获</a:t>
            </a:r>
            <a:r>
              <a:rPr lang="en-US" altLang="zh-CN" dirty="0" smtClean="0"/>
              <a:t>/</a:t>
            </a:r>
            <a:r>
              <a:rPr lang="zh-CN" altLang="zh-CN" dirty="0" smtClean="0"/>
              <a:t>比较寄存器的</a:t>
            </a:r>
            <a:r>
              <a:rPr lang="en-US" altLang="zh-CN" dirty="0" smtClean="0"/>
              <a:t>16</a:t>
            </a:r>
            <a:r>
              <a:rPr lang="zh-CN" altLang="zh-CN" dirty="0" smtClean="0"/>
              <a:t>位定时</a:t>
            </a:r>
            <a:r>
              <a:rPr lang="en-US" altLang="zh-CN" dirty="0" smtClean="0"/>
              <a:t>/</a:t>
            </a:r>
            <a:r>
              <a:rPr lang="zh-CN" altLang="zh-CN" dirty="0" smtClean="0"/>
              <a:t>计数器，具有捕获</a:t>
            </a:r>
            <a:r>
              <a:rPr lang="en-US" altLang="zh-CN" dirty="0" smtClean="0"/>
              <a:t>/</a:t>
            </a:r>
            <a:r>
              <a:rPr lang="zh-CN" altLang="zh-CN" dirty="0" smtClean="0"/>
              <a:t>比较、</a:t>
            </a:r>
            <a:r>
              <a:rPr lang="en-US" altLang="zh-CN" dirty="0" smtClean="0"/>
              <a:t>PWM</a:t>
            </a:r>
            <a:r>
              <a:rPr lang="zh-CN" altLang="zh-CN" dirty="0" smtClean="0"/>
              <a:t>输出、时间间隔定时等功能，同时具有丰富的中断能力，其具有以下特性：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◆</a:t>
            </a:r>
            <a:r>
              <a:rPr lang="zh-CN" altLang="zh-CN" dirty="0" smtClean="0"/>
              <a:t>四种工作模式的异步</a:t>
            </a:r>
            <a:r>
              <a:rPr lang="en-US" altLang="zh-CN" dirty="0" smtClean="0"/>
              <a:t>16</a:t>
            </a:r>
            <a:r>
              <a:rPr lang="zh-CN" altLang="zh-CN" dirty="0" smtClean="0"/>
              <a:t>位定时</a:t>
            </a:r>
            <a:r>
              <a:rPr lang="en-US" altLang="zh-CN" dirty="0" smtClean="0"/>
              <a:t>/</a:t>
            </a:r>
            <a:r>
              <a:rPr lang="zh-CN" altLang="zh-CN" dirty="0" smtClean="0"/>
              <a:t>计数器；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◆</a:t>
            </a:r>
            <a:r>
              <a:rPr lang="zh-CN" altLang="zh-CN" dirty="0" smtClean="0"/>
              <a:t>可选择配置的时钟源；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◆</a:t>
            </a:r>
            <a:r>
              <a:rPr lang="zh-CN" altLang="zh-CN" dirty="0" smtClean="0"/>
              <a:t>多达七个可配置的捕获</a:t>
            </a:r>
            <a:r>
              <a:rPr lang="en-US" altLang="zh-CN" dirty="0" smtClean="0"/>
              <a:t>/</a:t>
            </a:r>
            <a:r>
              <a:rPr lang="zh-CN" altLang="zh-CN" dirty="0" smtClean="0"/>
              <a:t>比较寄存器；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◆</a:t>
            </a:r>
            <a:r>
              <a:rPr lang="zh-CN" altLang="zh-CN" dirty="0" smtClean="0"/>
              <a:t>可配置的</a:t>
            </a:r>
            <a:r>
              <a:rPr lang="en-US" altLang="zh-CN" dirty="0" smtClean="0"/>
              <a:t>PWM</a:t>
            </a:r>
            <a:r>
              <a:rPr lang="zh-CN" altLang="zh-CN" dirty="0" smtClean="0"/>
              <a:t>输出；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◆</a:t>
            </a:r>
            <a:r>
              <a:rPr lang="zh-CN" altLang="zh-CN" dirty="0" smtClean="0"/>
              <a:t>异步输入和输出锁存；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◆</a:t>
            </a:r>
            <a:r>
              <a:rPr lang="zh-CN" altLang="zh-CN" dirty="0" smtClean="0"/>
              <a:t>对所有</a:t>
            </a:r>
            <a:r>
              <a:rPr lang="en-US" altLang="zh-CN" dirty="0" smtClean="0"/>
              <a:t>TA</a:t>
            </a:r>
            <a:r>
              <a:rPr lang="zh-CN" altLang="zh-CN" dirty="0" smtClean="0"/>
              <a:t>中断快速响应的中断向量寄存器。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实验原理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052736"/>
            <a:ext cx="7920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smtClean="0"/>
              <a:t>         </a:t>
            </a:r>
            <a:r>
              <a:rPr lang="zh-CN" altLang="zh-CN" sz="1600" dirty="0" smtClean="0"/>
              <a:t>在本实验中，利用</a:t>
            </a:r>
            <a:r>
              <a:rPr lang="en-US" altLang="zh-CN" sz="1600" b="1" dirty="0" smtClean="0"/>
              <a:t>TI_CTS_fRO_COMPB_TA1_SW_HAL</a:t>
            </a:r>
            <a:r>
              <a:rPr lang="zh-CN" altLang="zh-CN" sz="1600" dirty="0" smtClean="0"/>
              <a:t>函数（在</a:t>
            </a:r>
            <a:r>
              <a:rPr lang="en-US" altLang="zh-CN" sz="1600" dirty="0" smtClean="0"/>
              <a:t>CTS\</a:t>
            </a:r>
            <a:r>
              <a:rPr lang="en-US" altLang="zh-CN" sz="1600" dirty="0" err="1" smtClean="0"/>
              <a:t>CTS_HAL.c</a:t>
            </a:r>
            <a:r>
              <a:rPr lang="zh-CN" altLang="zh-CN" sz="1600" dirty="0" smtClean="0"/>
              <a:t>文件内</a:t>
            </a:r>
            <a:r>
              <a:rPr lang="en-US" altLang="zh-CN" sz="1600" dirty="0" smtClean="0"/>
              <a:t>1469</a:t>
            </a:r>
            <a:r>
              <a:rPr lang="zh-CN" altLang="zh-CN" sz="1600" dirty="0" smtClean="0"/>
              <a:t>行），实现定时器</a:t>
            </a:r>
            <a:r>
              <a:rPr lang="en-US" altLang="zh-CN" sz="1600" dirty="0" smtClean="0"/>
              <a:t>A</a:t>
            </a:r>
            <a:r>
              <a:rPr lang="zh-CN" altLang="zh-CN" sz="1600" dirty="0" smtClean="0"/>
              <a:t>作为频率计，计算张弛振荡器的输出频率，进而测量电容传感器的变化的功能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just"/>
            <a:r>
              <a:rPr lang="en-US" altLang="zh-CN" sz="1600" dirty="0" smtClean="0"/>
              <a:t>          </a:t>
            </a:r>
            <a:r>
              <a:rPr lang="zh-CN" altLang="zh-CN" sz="1600" dirty="0" smtClean="0"/>
              <a:t>在该函数中，利用</a:t>
            </a:r>
            <a:r>
              <a:rPr lang="en-US" altLang="zh-CN" sz="1600" dirty="0" smtClean="0"/>
              <a:t>for</a:t>
            </a:r>
            <a:r>
              <a:rPr lang="zh-CN" altLang="zh-CN" sz="1600" dirty="0" smtClean="0"/>
              <a:t>语句作了五次循环，分别测量</a:t>
            </a:r>
            <a:r>
              <a:rPr lang="en-US" altLang="zh-CN" sz="1600" dirty="0" smtClean="0"/>
              <a:t>5</a:t>
            </a:r>
            <a:r>
              <a:rPr lang="zh-CN" altLang="zh-CN" sz="1600" dirty="0" smtClean="0"/>
              <a:t>个触摸按键的电容变化。在每次的测量中，将</a:t>
            </a:r>
            <a:r>
              <a:rPr lang="en-US" altLang="zh-CN" sz="1600" dirty="0" smtClean="0"/>
              <a:t>TA1CLK</a:t>
            </a:r>
            <a:r>
              <a:rPr lang="zh-CN" altLang="zh-CN" sz="1600" dirty="0" smtClean="0"/>
              <a:t>作为</a:t>
            </a:r>
            <a:r>
              <a:rPr lang="en-US" altLang="zh-CN" sz="1600" dirty="0" smtClean="0"/>
              <a:t>TA</a:t>
            </a:r>
            <a:r>
              <a:rPr lang="zh-CN" altLang="zh-CN" sz="1600" dirty="0" smtClean="0"/>
              <a:t>的时钟输入，清除计数内容和中断标志位，在计算时钟脉冲个数的过程中，利用</a:t>
            </a:r>
            <a:r>
              <a:rPr lang="en-US" altLang="zh-CN" sz="1600" dirty="0" smtClean="0"/>
              <a:t>j</a:t>
            </a:r>
            <a:r>
              <a:rPr lang="zh-CN" altLang="zh-CN" sz="1600" dirty="0" smtClean="0"/>
              <a:t>值进行累加；当计数完成，</a:t>
            </a:r>
            <a:r>
              <a:rPr lang="en-US" altLang="zh-CN" sz="1600" dirty="0" smtClean="0"/>
              <a:t>TA1</a:t>
            </a:r>
            <a:r>
              <a:rPr lang="zh-CN" altLang="zh-CN" sz="1600" dirty="0" smtClean="0"/>
              <a:t>中断标志置位，累加完成，并将</a:t>
            </a:r>
            <a:r>
              <a:rPr lang="en-US" altLang="zh-CN" sz="1600" dirty="0" smtClean="0"/>
              <a:t>j</a:t>
            </a:r>
            <a:r>
              <a:rPr lang="zh-CN" altLang="zh-CN" sz="1600" dirty="0" smtClean="0"/>
              <a:t>值进行存储。</a:t>
            </a:r>
            <a:r>
              <a:rPr lang="en-US" altLang="zh-CN" sz="1600" dirty="0" smtClean="0"/>
              <a:t>j</a:t>
            </a:r>
            <a:r>
              <a:rPr lang="zh-CN" altLang="zh-CN" sz="1600" dirty="0" smtClean="0"/>
              <a:t>值可体现</a:t>
            </a:r>
            <a:r>
              <a:rPr lang="en-US" altLang="zh-CN" sz="1600" dirty="0" smtClean="0"/>
              <a:t>TA1CLK</a:t>
            </a:r>
            <a:r>
              <a:rPr lang="zh-CN" altLang="zh-CN" sz="1600" dirty="0" smtClean="0"/>
              <a:t>的频率，也可体现出电容充放电的时间，最终可反映出触摸按键的电容值的变化。</a:t>
            </a:r>
            <a:endParaRPr lang="zh-CN" altLang="en-US" sz="1600" dirty="0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755576" y="3212976"/>
            <a:ext cx="7920880" cy="3493264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TI_CTS_fRO_COMPB_TA1_SW_HAL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const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3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struct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Sensor *group,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50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uint16_t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*counts)</a:t>
            </a: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 </a:t>
            </a: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for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(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0;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&lt;(group-&gt;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numElements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); 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++)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//(group-&gt;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numElements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)=5</a:t>
            </a: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{</a:t>
            </a: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j=0;</a:t>
            </a: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CBCTL0 = CBIMEN + (group-&gt;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arrayPtr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])-&gt;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inputBits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;                                         </a:t>
            </a: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TA1CTL = TASSEL_0+TACLR+MC_1;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TA1CLK,</a:t>
            </a:r>
            <a:r>
              <a:rPr kumimoji="0" lang="zh-CN" altLang="en-US" sz="13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计数内容清零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en-US" sz="13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增计数模式</a:t>
            </a:r>
            <a:endParaRPr kumimoji="0" lang="zh-CN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TA1CTL &amp;= ~TAIFG;       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altLang="en-US" sz="13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清除中断标志位</a:t>
            </a:r>
            <a:endParaRPr kumimoji="0" lang="zh-CN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(!(TA1CTL &amp; TAIFG))</a:t>
            </a: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{</a:t>
            </a: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j++;</a:t>
            </a: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} </a:t>
            </a: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counts[</a:t>
            </a:r>
            <a:r>
              <a:rPr kumimoji="0" lang="en-US" altLang="zh-CN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 = j;   </a:t>
            </a: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}</a:t>
            </a: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6" name="图片 5" descr="图片1.gif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2360" y="5805264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目录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3" name="组合 42"/>
          <p:cNvGrpSpPr/>
          <p:nvPr/>
        </p:nvGrpSpPr>
        <p:grpSpPr>
          <a:xfrm>
            <a:off x="1544961" y="4005064"/>
            <a:ext cx="5979367" cy="555625"/>
            <a:chOff x="1544961" y="4343400"/>
            <a:chExt cx="5979367" cy="555625"/>
          </a:xfrm>
        </p:grpSpPr>
        <p:sp>
          <p:nvSpPr>
            <p:cNvPr id="5" name="Line 229"/>
            <p:cNvSpPr>
              <a:spLocks noChangeShapeType="1"/>
            </p:cNvSpPr>
            <p:nvPr/>
          </p:nvSpPr>
          <p:spPr bwMode="gray">
            <a:xfrm flipV="1">
              <a:off x="1849760" y="4869160"/>
              <a:ext cx="5674568" cy="29865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230"/>
            <p:cNvSpPr>
              <a:spLocks noChangeArrowheads="1"/>
            </p:cNvSpPr>
            <p:nvPr/>
          </p:nvSpPr>
          <p:spPr bwMode="gray">
            <a:xfrm rot="3419336">
              <a:off x="1565598" y="43227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76393B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" name="Text Box 23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267744" y="4410075"/>
              <a:ext cx="525658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FF7C80"/>
                  </a:solidFill>
                </a:rPr>
                <a:t>实验原理</a:t>
              </a:r>
              <a:endParaRPr lang="en-US" altLang="zh-CN" sz="2400" b="1" dirty="0">
                <a:solidFill>
                  <a:srgbClr val="FF7C80"/>
                </a:solidFill>
              </a:endParaRPr>
            </a:p>
          </p:txBody>
        </p:sp>
        <p:sp>
          <p:nvSpPr>
            <p:cNvPr id="8" name="Text Box 232"/>
            <p:cNvSpPr txBox="1">
              <a:spLocks noChangeArrowheads="1"/>
            </p:cNvSpPr>
            <p:nvPr/>
          </p:nvSpPr>
          <p:spPr bwMode="gray">
            <a:xfrm>
              <a:off x="1619573" y="4365625"/>
              <a:ext cx="355600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4" name="组合 39"/>
          <p:cNvGrpSpPr/>
          <p:nvPr/>
        </p:nvGrpSpPr>
        <p:grpSpPr>
          <a:xfrm>
            <a:off x="1544960" y="1772816"/>
            <a:ext cx="5979368" cy="583704"/>
            <a:chOff x="1544960" y="1981200"/>
            <a:chExt cx="5979368" cy="583704"/>
          </a:xfrm>
        </p:grpSpPr>
        <p:sp>
          <p:nvSpPr>
            <p:cNvPr id="10" name="Line 239"/>
            <p:cNvSpPr>
              <a:spLocks noChangeShapeType="1"/>
            </p:cNvSpPr>
            <p:nvPr/>
          </p:nvSpPr>
          <p:spPr bwMode="gray">
            <a:xfrm>
              <a:off x="1849760" y="2536824"/>
              <a:ext cx="5674568" cy="2808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240"/>
            <p:cNvSpPr>
              <a:spLocks noChangeArrowheads="1"/>
            </p:cNvSpPr>
            <p:nvPr/>
          </p:nvSpPr>
          <p:spPr bwMode="gray">
            <a:xfrm rot="3419336">
              <a:off x="1565597" y="19605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" name="Text Box 241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165342" y="2047875"/>
              <a:ext cx="535898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006699"/>
                  </a:solidFill>
                </a:rPr>
                <a:t>实验所需硬件电路模块介绍</a:t>
              </a:r>
              <a:endParaRPr lang="en-US" altLang="zh-CN" sz="2400" b="1" dirty="0">
                <a:solidFill>
                  <a:srgbClr val="006699"/>
                </a:solidFill>
              </a:endParaRPr>
            </a:p>
          </p:txBody>
        </p:sp>
        <p:sp>
          <p:nvSpPr>
            <p:cNvPr id="13" name="Text Box 242"/>
            <p:cNvSpPr txBox="1">
              <a:spLocks noChangeArrowheads="1"/>
            </p:cNvSpPr>
            <p:nvPr/>
          </p:nvSpPr>
          <p:spPr bwMode="gray">
            <a:xfrm>
              <a:off x="1621160" y="20034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9" name="组合 41"/>
          <p:cNvGrpSpPr/>
          <p:nvPr/>
        </p:nvGrpSpPr>
        <p:grpSpPr>
          <a:xfrm>
            <a:off x="1544961" y="3212976"/>
            <a:ext cx="5979367" cy="571872"/>
            <a:chOff x="1544961" y="3505200"/>
            <a:chExt cx="5979367" cy="571872"/>
          </a:xfrm>
        </p:grpSpPr>
        <p:sp>
          <p:nvSpPr>
            <p:cNvPr id="15" name="Line 244"/>
            <p:cNvSpPr>
              <a:spLocks noChangeShapeType="1"/>
            </p:cNvSpPr>
            <p:nvPr/>
          </p:nvSpPr>
          <p:spPr bwMode="gray">
            <a:xfrm>
              <a:off x="1851348" y="4059238"/>
              <a:ext cx="5672980" cy="17834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245"/>
            <p:cNvSpPr>
              <a:spLocks noChangeArrowheads="1"/>
            </p:cNvSpPr>
            <p:nvPr/>
          </p:nvSpPr>
          <p:spPr bwMode="gray">
            <a:xfrm rot="3419336">
              <a:off x="1565598" y="3484563"/>
              <a:ext cx="479425" cy="5207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3">
                  <a:lumMod val="75000"/>
                </a:schemeClr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" name="Text Box 246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339752" y="3571875"/>
              <a:ext cx="518457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chemeClr val="accent3">
                      <a:lumMod val="75000"/>
                    </a:schemeClr>
                  </a:solidFill>
                </a:rPr>
                <a:t>实验内容</a:t>
              </a:r>
              <a:endParaRPr lang="en-US" altLang="zh-CN" sz="2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8" name="Text Box 247"/>
            <p:cNvSpPr txBox="1">
              <a:spLocks noChangeArrowheads="1"/>
            </p:cNvSpPr>
            <p:nvPr/>
          </p:nvSpPr>
          <p:spPr bwMode="gray">
            <a:xfrm>
              <a:off x="1619573" y="3527425"/>
              <a:ext cx="355600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14" name="组合 44"/>
          <p:cNvGrpSpPr/>
          <p:nvPr/>
        </p:nvGrpSpPr>
        <p:grpSpPr>
          <a:xfrm>
            <a:off x="1554832" y="5445224"/>
            <a:ext cx="5969496" cy="576063"/>
            <a:chOff x="1554832" y="5949280"/>
            <a:chExt cx="5969496" cy="576063"/>
          </a:xfrm>
        </p:grpSpPr>
        <p:sp>
          <p:nvSpPr>
            <p:cNvPr id="19" name="Line 249"/>
            <p:cNvSpPr>
              <a:spLocks noChangeShapeType="1"/>
            </p:cNvSpPr>
            <p:nvPr/>
          </p:nvSpPr>
          <p:spPr bwMode="gray">
            <a:xfrm>
              <a:off x="1859632" y="6504904"/>
              <a:ext cx="5664696" cy="20439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250"/>
            <p:cNvSpPr>
              <a:spLocks noChangeArrowheads="1"/>
            </p:cNvSpPr>
            <p:nvPr/>
          </p:nvSpPr>
          <p:spPr bwMode="gray">
            <a:xfrm rot="3419336">
              <a:off x="1575469" y="592864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4700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1" name="Text Box 251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339752" y="6015955"/>
              <a:ext cx="518457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D60093"/>
                  </a:solidFill>
                </a:rPr>
                <a:t>触摸按键柱形图演示实验</a:t>
              </a:r>
              <a:endParaRPr lang="en-US" altLang="zh-CN" sz="2400" b="1" dirty="0">
                <a:solidFill>
                  <a:srgbClr val="D60093"/>
                </a:solidFill>
              </a:endParaRPr>
            </a:p>
          </p:txBody>
        </p:sp>
        <p:sp>
          <p:nvSpPr>
            <p:cNvPr id="22" name="Text Box 252"/>
            <p:cNvSpPr txBox="1">
              <a:spLocks noChangeArrowheads="1"/>
            </p:cNvSpPr>
            <p:nvPr/>
          </p:nvSpPr>
          <p:spPr bwMode="gray">
            <a:xfrm>
              <a:off x="1637960" y="5971505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</a:rPr>
                <a:t>7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组合 38"/>
          <p:cNvGrpSpPr/>
          <p:nvPr/>
        </p:nvGrpSpPr>
        <p:grpSpPr>
          <a:xfrm>
            <a:off x="1544961" y="1052736"/>
            <a:ext cx="5979367" cy="557807"/>
            <a:chOff x="1544961" y="1143000"/>
            <a:chExt cx="5979367" cy="557807"/>
          </a:xfrm>
        </p:grpSpPr>
        <p:sp>
          <p:nvSpPr>
            <p:cNvPr id="24" name="Line 234"/>
            <p:cNvSpPr>
              <a:spLocks noChangeShapeType="1"/>
            </p:cNvSpPr>
            <p:nvPr/>
          </p:nvSpPr>
          <p:spPr bwMode="gray">
            <a:xfrm>
              <a:off x="1849760" y="1698624"/>
              <a:ext cx="5674568" cy="2183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35"/>
            <p:cNvSpPr>
              <a:spLocks noChangeArrowheads="1"/>
            </p:cNvSpPr>
            <p:nvPr/>
          </p:nvSpPr>
          <p:spPr bwMode="gray">
            <a:xfrm rot="3419336">
              <a:off x="1565598" y="11223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6" name="Text Box 236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324422" y="1209675"/>
              <a:ext cx="5127897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669900"/>
                  </a:solidFill>
                </a:rPr>
                <a:t>实验目的</a:t>
              </a:r>
              <a:endParaRPr lang="en-US" altLang="zh-CN" sz="2400" b="1" dirty="0">
                <a:solidFill>
                  <a:srgbClr val="669900"/>
                </a:solidFill>
              </a:endParaRPr>
            </a:p>
          </p:txBody>
        </p:sp>
        <p:sp>
          <p:nvSpPr>
            <p:cNvPr id="27" name="Text Box 237"/>
            <p:cNvSpPr txBox="1">
              <a:spLocks noChangeArrowheads="1"/>
            </p:cNvSpPr>
            <p:nvPr/>
          </p:nvSpPr>
          <p:spPr bwMode="gray">
            <a:xfrm>
              <a:off x="1621160" y="11652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6" name="组合 43"/>
          <p:cNvGrpSpPr/>
          <p:nvPr/>
        </p:nvGrpSpPr>
        <p:grpSpPr>
          <a:xfrm>
            <a:off x="1547664" y="4725144"/>
            <a:ext cx="5976664" cy="555625"/>
            <a:chOff x="1547664" y="5177631"/>
            <a:chExt cx="5976664" cy="555625"/>
          </a:xfrm>
        </p:grpSpPr>
        <p:sp>
          <p:nvSpPr>
            <p:cNvPr id="28" name="Line 249"/>
            <p:cNvSpPr>
              <a:spLocks noChangeShapeType="1"/>
            </p:cNvSpPr>
            <p:nvPr/>
          </p:nvSpPr>
          <p:spPr bwMode="gray">
            <a:xfrm>
              <a:off x="1852464" y="5733256"/>
              <a:ext cx="567186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250"/>
            <p:cNvSpPr>
              <a:spLocks noChangeArrowheads="1"/>
            </p:cNvSpPr>
            <p:nvPr/>
          </p:nvSpPr>
          <p:spPr bwMode="gray">
            <a:xfrm rot="3419336">
              <a:off x="1568301" y="5156994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FF0000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0" name="Text Box 251">
              <a:hlinkClick r:id="rId7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339752" y="5244306"/>
              <a:ext cx="5184576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FF3300"/>
                  </a:solidFill>
                </a:rPr>
                <a:t>触摸滑块演示实验</a:t>
              </a:r>
              <a:endParaRPr lang="en-US" altLang="zh-CN" sz="2400" b="1" dirty="0">
                <a:solidFill>
                  <a:srgbClr val="FF3300"/>
                </a:solidFill>
              </a:endParaRPr>
            </a:p>
          </p:txBody>
        </p:sp>
        <p:sp>
          <p:nvSpPr>
            <p:cNvPr id="31" name="Text Box 252"/>
            <p:cNvSpPr txBox="1">
              <a:spLocks noChangeArrowheads="1"/>
            </p:cNvSpPr>
            <p:nvPr/>
          </p:nvSpPr>
          <p:spPr bwMode="gray">
            <a:xfrm>
              <a:off x="1630792" y="5199856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</a:rPr>
                <a:t>6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组合 40"/>
          <p:cNvGrpSpPr/>
          <p:nvPr/>
        </p:nvGrpSpPr>
        <p:grpSpPr>
          <a:xfrm>
            <a:off x="1544961" y="2492896"/>
            <a:ext cx="5979367" cy="554038"/>
            <a:chOff x="1544961" y="2743200"/>
            <a:chExt cx="5979367" cy="554038"/>
          </a:xfrm>
        </p:grpSpPr>
        <p:sp>
          <p:nvSpPr>
            <p:cNvPr id="32" name="Line 244"/>
            <p:cNvSpPr>
              <a:spLocks noChangeShapeType="1"/>
            </p:cNvSpPr>
            <p:nvPr/>
          </p:nvSpPr>
          <p:spPr bwMode="gray">
            <a:xfrm flipV="1">
              <a:off x="1851348" y="3284984"/>
              <a:ext cx="5672980" cy="12254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245"/>
            <p:cNvSpPr>
              <a:spLocks noChangeArrowheads="1"/>
            </p:cNvSpPr>
            <p:nvPr/>
          </p:nvSpPr>
          <p:spPr bwMode="gray">
            <a:xfrm rot="3419336">
              <a:off x="1565598" y="27225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764718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4" name="Text Box 246">
              <a:hlinkClick r:id="rId8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297482" y="2809875"/>
              <a:ext cx="522684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FFC000"/>
                  </a:solidFill>
                </a:rPr>
                <a:t>程序资源介绍</a:t>
              </a:r>
              <a:endParaRPr lang="en-US" altLang="zh-CN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35" name="Text Box 247"/>
            <p:cNvSpPr txBox="1">
              <a:spLocks noChangeArrowheads="1"/>
            </p:cNvSpPr>
            <p:nvPr/>
          </p:nvSpPr>
          <p:spPr bwMode="gray">
            <a:xfrm>
              <a:off x="1621160" y="27654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38" name="组合 44"/>
          <p:cNvGrpSpPr/>
          <p:nvPr/>
        </p:nvGrpSpPr>
        <p:grpSpPr>
          <a:xfrm>
            <a:off x="1554832" y="6165304"/>
            <a:ext cx="5969496" cy="576063"/>
            <a:chOff x="1554832" y="5949280"/>
            <a:chExt cx="5969496" cy="576063"/>
          </a:xfrm>
        </p:grpSpPr>
        <p:sp>
          <p:nvSpPr>
            <p:cNvPr id="39" name="Line 249"/>
            <p:cNvSpPr>
              <a:spLocks noChangeShapeType="1"/>
            </p:cNvSpPr>
            <p:nvPr/>
          </p:nvSpPr>
          <p:spPr bwMode="gray">
            <a:xfrm>
              <a:off x="1859632" y="6504904"/>
              <a:ext cx="5664696" cy="20439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250"/>
            <p:cNvSpPr>
              <a:spLocks noChangeArrowheads="1"/>
            </p:cNvSpPr>
            <p:nvPr/>
          </p:nvSpPr>
          <p:spPr bwMode="gray">
            <a:xfrm rot="3419336">
              <a:off x="1575469" y="5928643"/>
              <a:ext cx="479425" cy="520700"/>
            </a:xfrm>
            <a:prstGeom prst="rect">
              <a:avLst/>
            </a:prstGeom>
            <a:gradFill flip="none" rotWithShape="1">
              <a:gsLst>
                <a:gs pos="0">
                  <a:srgbClr val="0066FF">
                    <a:shade val="30000"/>
                    <a:satMod val="115000"/>
                  </a:srgbClr>
                </a:gs>
                <a:gs pos="50000">
                  <a:srgbClr val="0066FF">
                    <a:shade val="67500"/>
                    <a:satMod val="115000"/>
                  </a:srgbClr>
                </a:gs>
                <a:gs pos="100000">
                  <a:srgbClr val="0066FF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FF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1" name="Text Box 251">
              <a:hlinkClick r:id="rId9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339752" y="6015955"/>
              <a:ext cx="518457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0066FF"/>
                  </a:solidFill>
                </a:rPr>
                <a:t>Simon</a:t>
              </a:r>
              <a:r>
                <a:rPr lang="zh-CN" altLang="en-US" sz="2400" b="1" dirty="0" smtClean="0">
                  <a:solidFill>
                    <a:srgbClr val="0066FF"/>
                  </a:solidFill>
                </a:rPr>
                <a:t>游戏实验</a:t>
              </a:r>
              <a:endParaRPr lang="en-US" altLang="zh-CN" sz="2400" b="1" dirty="0">
                <a:solidFill>
                  <a:srgbClr val="0066FF"/>
                </a:solidFill>
              </a:endParaRPr>
            </a:p>
          </p:txBody>
        </p:sp>
        <p:sp>
          <p:nvSpPr>
            <p:cNvPr id="42" name="Text Box 252"/>
            <p:cNvSpPr txBox="1">
              <a:spLocks noChangeArrowheads="1"/>
            </p:cNvSpPr>
            <p:nvPr/>
          </p:nvSpPr>
          <p:spPr bwMode="gray">
            <a:xfrm>
              <a:off x="1637960" y="5971505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</a:rPr>
                <a:t>8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触摸滑块演示实验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775718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、该实验的</a:t>
            </a:r>
            <a:r>
              <a:rPr lang="zh-CN" altLang="zh-CN" dirty="0" smtClean="0"/>
              <a:t>程序代码</a:t>
            </a:r>
            <a:r>
              <a:rPr lang="zh-CN" altLang="en-US" dirty="0" smtClean="0"/>
              <a:t>为：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95536" y="3789041"/>
            <a:ext cx="2959224" cy="2924944"/>
            <a:chOff x="395536" y="3789041"/>
            <a:chExt cx="2959224" cy="2924944"/>
          </a:xfrm>
        </p:grpSpPr>
        <p:sp>
          <p:nvSpPr>
            <p:cNvPr id="10" name="AutoShape 28"/>
            <p:cNvSpPr>
              <a:spLocks noChangeArrowheads="1"/>
            </p:cNvSpPr>
            <p:nvPr/>
          </p:nvSpPr>
          <p:spPr bwMode="gray">
            <a:xfrm rot="16200000" flipV="1">
              <a:off x="520688" y="3879913"/>
              <a:ext cx="2924944" cy="27432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536" y="5013176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r>
                <a:rPr lang="zh-CN" altLang="en-US" dirty="0" smtClean="0"/>
                <a:t>、</a:t>
              </a:r>
              <a:r>
                <a:rPr lang="zh-CN" altLang="zh-CN" dirty="0" smtClean="0"/>
                <a:t>程序流程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</p:grp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23528" y="2708920"/>
            <a:ext cx="3096344" cy="1077218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CapLED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50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779912" y="1052736"/>
            <a:ext cx="5184576" cy="5688632"/>
            <a:chOff x="3779912" y="1052736"/>
            <a:chExt cx="5184576" cy="5688632"/>
          </a:xfrm>
        </p:grpSpPr>
        <p:sp>
          <p:nvSpPr>
            <p:cNvPr id="11" name="圆角矩形 10"/>
            <p:cNvSpPr/>
            <p:nvPr/>
          </p:nvSpPr>
          <p:spPr>
            <a:xfrm>
              <a:off x="3779912" y="1052736"/>
              <a:ext cx="5184576" cy="5688632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24582" name="Object 6"/>
            <p:cNvGraphicFramePr>
              <a:graphicFrameLocks noChangeAspect="1"/>
            </p:cNvGraphicFramePr>
            <p:nvPr/>
          </p:nvGraphicFramePr>
          <p:xfrm>
            <a:off x="3939927" y="1196752"/>
            <a:ext cx="4808537" cy="5502275"/>
          </p:xfrm>
          <a:graphic>
            <a:graphicData uri="http://schemas.openxmlformats.org/presentationml/2006/ole">
              <p:oleObj spid="_x0000_s24582" name="Visio" r:id="rId3" imgW="4807887" imgH="5502688" progId="Visio.Drawing.11">
                <p:embed/>
              </p:oleObj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395536" y="2204864"/>
            <a:ext cx="3241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(</a:t>
            </a:r>
            <a:r>
              <a:rPr lang="zh-CN" altLang="zh-CN" sz="1400" dirty="0" smtClean="0"/>
              <a:t>该实验的程序代码包含在</a:t>
            </a:r>
            <a:r>
              <a:rPr lang="en-US" altLang="zh-CN" sz="1400" dirty="0" smtClean="0"/>
              <a:t>lab2.c</a:t>
            </a:r>
            <a:r>
              <a:rPr lang="zh-CN" altLang="zh-CN" sz="1400" dirty="0" smtClean="0"/>
              <a:t>文件内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触摸滑块演示实验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052736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实验步骤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85800" y="1384300"/>
          <a:ext cx="8039100" cy="3683000"/>
        </p:xfrm>
        <a:graphic>
          <a:graphicData uri="http://schemas.openxmlformats.org/presentationml/2006/ole">
            <p:oleObj spid="_x0000_s31746" name="文档" r:id="rId3" imgW="6093579" imgH="2793887" progId="Word.Document.12">
              <p:embed/>
            </p:oleObj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691680" y="5229200"/>
            <a:ext cx="4248472" cy="1224136"/>
            <a:chOff x="1691680" y="5229200"/>
            <a:chExt cx="4248472" cy="1224136"/>
          </a:xfrm>
        </p:grpSpPr>
        <p:sp>
          <p:nvSpPr>
            <p:cNvPr id="6" name="圆角矩形标注 5"/>
            <p:cNvSpPr/>
            <p:nvPr/>
          </p:nvSpPr>
          <p:spPr>
            <a:xfrm>
              <a:off x="1691680" y="5669235"/>
              <a:ext cx="792088" cy="432048"/>
            </a:xfrm>
            <a:prstGeom prst="wedgeRoundRectCallout">
              <a:avLst>
                <a:gd name="adj1" fmla="val 102333"/>
                <a:gd name="adj2" fmla="val 62500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1F111D"/>
                  </a:solidFill>
                  <a:latin typeface="华文新魏" pitchFamily="2" charset="-122"/>
                  <a:ea typeface="华文新魏" pitchFamily="2" charset="-122"/>
                </a:rPr>
                <a:t>断点</a:t>
              </a:r>
              <a:endParaRPr lang="zh-CN" altLang="en-US" b="1" dirty="0">
                <a:solidFill>
                  <a:srgbClr val="1F111D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pic>
          <p:nvPicPr>
            <p:cNvPr id="9" name="图片 8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15816" y="5229200"/>
              <a:ext cx="3024336" cy="1224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触摸滑块演示实验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5800" y="977900"/>
          <a:ext cx="7632700" cy="2955156"/>
        </p:xfrm>
        <a:graphic>
          <a:graphicData uri="http://schemas.openxmlformats.org/presentationml/2006/ole">
            <p:oleObj spid="_x0000_s32770" name="文档" r:id="rId3" imgW="6093579" imgH="2222582" progId="Word.Document.12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4499828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、实验结果：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859868"/>
            <a:ext cx="700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通过本实验，可以实现触摸滑块的功能，并通过相应</a:t>
            </a:r>
            <a:r>
              <a:rPr lang="en-US" altLang="zh-CN" dirty="0" smtClean="0"/>
              <a:t>LED</a:t>
            </a:r>
            <a:r>
              <a:rPr lang="zh-CN" altLang="zh-CN" dirty="0" smtClean="0"/>
              <a:t>进行指示。</a:t>
            </a:r>
          </a:p>
        </p:txBody>
      </p:sp>
      <p:pic>
        <p:nvPicPr>
          <p:cNvPr id="7" name="图片 6" descr="图片1.gif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12360" y="5805264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触摸按键柱形图演示实验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775718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、该实验的</a:t>
            </a:r>
            <a:r>
              <a:rPr lang="zh-CN" altLang="zh-CN" dirty="0" smtClean="0"/>
              <a:t>程序代码</a:t>
            </a:r>
            <a:r>
              <a:rPr lang="zh-CN" altLang="en-US" dirty="0" smtClean="0"/>
              <a:t>为：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95536" y="3789041"/>
            <a:ext cx="3168352" cy="2924944"/>
            <a:chOff x="395536" y="3789041"/>
            <a:chExt cx="3168352" cy="2924944"/>
          </a:xfrm>
        </p:grpSpPr>
        <p:sp>
          <p:nvSpPr>
            <p:cNvPr id="11" name="AutoShape 28"/>
            <p:cNvSpPr>
              <a:spLocks noChangeArrowheads="1"/>
            </p:cNvSpPr>
            <p:nvPr/>
          </p:nvSpPr>
          <p:spPr bwMode="gray">
            <a:xfrm rot="16200000" flipV="1">
              <a:off x="729816" y="3879913"/>
              <a:ext cx="2924944" cy="27432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536" y="4941168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r>
                <a:rPr lang="zh-CN" altLang="en-US" dirty="0" smtClean="0"/>
                <a:t>、</a:t>
              </a:r>
              <a:r>
                <a:rPr lang="zh-CN" altLang="zh-CN" dirty="0" smtClean="0"/>
                <a:t>程序流程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</p:grp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5536" y="2852936"/>
            <a:ext cx="3096344" cy="1077218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CapDemo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2204864"/>
            <a:ext cx="3241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(</a:t>
            </a:r>
            <a:r>
              <a:rPr lang="zh-CN" altLang="zh-CN" sz="1400" dirty="0" smtClean="0"/>
              <a:t>该实验的程序代码包含在</a:t>
            </a:r>
            <a:r>
              <a:rPr lang="en-US" altLang="zh-CN" sz="1400" dirty="0" smtClean="0"/>
              <a:t>lab2.c</a:t>
            </a:r>
            <a:r>
              <a:rPr lang="zh-CN" altLang="zh-CN" sz="1400" dirty="0" smtClean="0"/>
              <a:t>文件内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716016" y="1268760"/>
            <a:ext cx="3888432" cy="5256584"/>
            <a:chOff x="4716016" y="1268760"/>
            <a:chExt cx="3888432" cy="5256584"/>
          </a:xfrm>
        </p:grpSpPr>
        <p:sp>
          <p:nvSpPr>
            <p:cNvPr id="10" name="圆角矩形 9"/>
            <p:cNvSpPr/>
            <p:nvPr/>
          </p:nvSpPr>
          <p:spPr>
            <a:xfrm>
              <a:off x="4716016" y="1268760"/>
              <a:ext cx="3888432" cy="5256584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33799" name="Object 7"/>
            <p:cNvGraphicFramePr>
              <a:graphicFrameLocks noChangeAspect="1"/>
            </p:cNvGraphicFramePr>
            <p:nvPr/>
          </p:nvGraphicFramePr>
          <p:xfrm>
            <a:off x="5004048" y="1556792"/>
            <a:ext cx="3384376" cy="4824536"/>
          </p:xfrm>
          <a:graphic>
            <a:graphicData uri="http://schemas.openxmlformats.org/presentationml/2006/ole">
              <p:oleObj spid="_x0000_s33799" name="Visio" r:id="rId3" imgW="3143107" imgH="4339828" progId="Visio.Drawing.11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触摸按键柱形图演示实验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052736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实验步骤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62000" y="1384300"/>
          <a:ext cx="7950200" cy="3683000"/>
        </p:xfrm>
        <a:graphic>
          <a:graphicData uri="http://schemas.openxmlformats.org/presentationml/2006/ole">
            <p:oleObj spid="_x0000_s35842" name="文档" r:id="rId3" imgW="6093579" imgH="2818006" progId="Word.Document.12">
              <p:embed/>
            </p:oleObj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979712" y="5301208"/>
            <a:ext cx="4392488" cy="1152128"/>
            <a:chOff x="1979712" y="5229200"/>
            <a:chExt cx="4392488" cy="1152128"/>
          </a:xfrm>
        </p:grpSpPr>
        <p:sp>
          <p:nvSpPr>
            <p:cNvPr id="6" name="圆角矩形标注 5"/>
            <p:cNvSpPr/>
            <p:nvPr/>
          </p:nvSpPr>
          <p:spPr>
            <a:xfrm>
              <a:off x="1979712" y="5733256"/>
              <a:ext cx="792088" cy="432048"/>
            </a:xfrm>
            <a:prstGeom prst="wedgeRoundRectCallout">
              <a:avLst>
                <a:gd name="adj1" fmla="val 102333"/>
                <a:gd name="adj2" fmla="val 62500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1F111D"/>
                  </a:solidFill>
                  <a:latin typeface="华文新魏" pitchFamily="2" charset="-122"/>
                  <a:ea typeface="华文新魏" pitchFamily="2" charset="-122"/>
                </a:rPr>
                <a:t>断点</a:t>
              </a:r>
              <a:endParaRPr lang="zh-CN" altLang="en-US" b="1" dirty="0">
                <a:solidFill>
                  <a:srgbClr val="1F111D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pic>
          <p:nvPicPr>
            <p:cNvPr id="9" name="图片 8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03848" y="5229200"/>
              <a:ext cx="3168352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触摸按键柱形图演示实验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62000" y="977900"/>
          <a:ext cx="7632700" cy="3340100"/>
        </p:xfrm>
        <a:graphic>
          <a:graphicData uri="http://schemas.openxmlformats.org/presentationml/2006/ole">
            <p:oleObj spid="_x0000_s36866" name="文档" r:id="rId3" imgW="6093579" imgH="2665370" progId="Word.Document.12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4581128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、实验结果：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941168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通过该实验，能够实现触摸按键的功能，并通过相应柱形图进行显示。</a:t>
            </a:r>
          </a:p>
        </p:txBody>
      </p:sp>
      <p:pic>
        <p:nvPicPr>
          <p:cNvPr id="7" name="图片 6" descr="图片1.gif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12360" y="5805264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b="1" dirty="0" smtClean="0">
                <a:solidFill>
                  <a:schemeClr val="bg1"/>
                </a:solidFill>
              </a:rPr>
              <a:t>Simon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游戏实验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775718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、该实验的</a:t>
            </a:r>
            <a:r>
              <a:rPr lang="zh-CN" altLang="zh-CN" dirty="0" smtClean="0"/>
              <a:t>程序代码</a:t>
            </a:r>
            <a:r>
              <a:rPr lang="zh-CN" altLang="en-US" dirty="0" smtClean="0"/>
              <a:t>为：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395536" y="3789041"/>
            <a:ext cx="2959224" cy="2924944"/>
            <a:chOff x="395536" y="3789041"/>
            <a:chExt cx="2959224" cy="2924944"/>
          </a:xfrm>
        </p:grpSpPr>
        <p:sp>
          <p:nvSpPr>
            <p:cNvPr id="10" name="AutoShape 28"/>
            <p:cNvSpPr>
              <a:spLocks noChangeArrowheads="1"/>
            </p:cNvSpPr>
            <p:nvPr/>
          </p:nvSpPr>
          <p:spPr bwMode="gray">
            <a:xfrm rot="16200000" flipV="1">
              <a:off x="520688" y="3879913"/>
              <a:ext cx="2924944" cy="27432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536" y="4941168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r>
                <a:rPr lang="zh-CN" altLang="en-US" dirty="0" smtClean="0"/>
                <a:t>、</a:t>
              </a:r>
              <a:r>
                <a:rPr lang="zh-CN" altLang="zh-CN" dirty="0" smtClean="0"/>
                <a:t>程序流程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</p:grp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467544" y="2708920"/>
            <a:ext cx="3024336" cy="1077218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Simon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50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5032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2401143"/>
            <a:ext cx="3241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(</a:t>
            </a:r>
            <a:r>
              <a:rPr lang="zh-CN" altLang="zh-CN" sz="1400" dirty="0" smtClean="0"/>
              <a:t>该实验的程序代码包含在</a:t>
            </a:r>
            <a:r>
              <a:rPr lang="en-US" altLang="zh-CN" sz="1400" dirty="0" smtClean="0"/>
              <a:t>lab2.c</a:t>
            </a:r>
            <a:r>
              <a:rPr lang="zh-CN" altLang="zh-CN" sz="1400" dirty="0" smtClean="0"/>
              <a:t>文件内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67944" y="1052736"/>
            <a:ext cx="3960440" cy="5616624"/>
            <a:chOff x="4067944" y="1052736"/>
            <a:chExt cx="3960440" cy="5616624"/>
          </a:xfrm>
        </p:grpSpPr>
        <p:sp>
          <p:nvSpPr>
            <p:cNvPr id="9" name="圆角矩形 8"/>
            <p:cNvSpPr/>
            <p:nvPr/>
          </p:nvSpPr>
          <p:spPr>
            <a:xfrm>
              <a:off x="4067944" y="1052736"/>
              <a:ext cx="3960440" cy="5616624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60419" name="Object 3"/>
            <p:cNvGraphicFramePr>
              <a:graphicFrameLocks noChangeAspect="1"/>
            </p:cNvGraphicFramePr>
            <p:nvPr/>
          </p:nvGraphicFramePr>
          <p:xfrm>
            <a:off x="4283968" y="1196752"/>
            <a:ext cx="3528392" cy="5359524"/>
          </p:xfrm>
          <a:graphic>
            <a:graphicData uri="http://schemas.openxmlformats.org/presentationml/2006/ole">
              <p:oleObj spid="_x0000_s60419" name="Visio" r:id="rId3" imgW="3078385" imgH="5139214" progId="Visio.Drawing.11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052736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实验步骤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b="1" dirty="0" smtClean="0">
                <a:solidFill>
                  <a:schemeClr val="bg1"/>
                </a:solidFill>
              </a:rPr>
              <a:t>Simon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游戏实验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62000" y="1371600"/>
          <a:ext cx="7543800" cy="3454400"/>
        </p:xfrm>
        <a:graphic>
          <a:graphicData uri="http://schemas.openxmlformats.org/presentationml/2006/ole">
            <p:oleObj spid="_x0000_s38914" name="文档" r:id="rId3" imgW="6093579" imgH="2793887" progId="Word.Document.12">
              <p:embed/>
            </p:oleObj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547664" y="4869160"/>
            <a:ext cx="4262611" cy="1800225"/>
            <a:chOff x="1547664" y="4869160"/>
            <a:chExt cx="4262611" cy="1800225"/>
          </a:xfrm>
        </p:grpSpPr>
        <p:sp>
          <p:nvSpPr>
            <p:cNvPr id="6" name="圆角矩形标注 5"/>
            <p:cNvSpPr/>
            <p:nvPr/>
          </p:nvSpPr>
          <p:spPr>
            <a:xfrm>
              <a:off x="1547664" y="5949280"/>
              <a:ext cx="792088" cy="432048"/>
            </a:xfrm>
            <a:prstGeom prst="wedgeRoundRectCallout">
              <a:avLst>
                <a:gd name="adj1" fmla="val 102333"/>
                <a:gd name="adj2" fmla="val 62500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1F111D"/>
                  </a:solidFill>
                  <a:latin typeface="华文新魏" pitchFamily="2" charset="-122"/>
                  <a:ea typeface="华文新魏" pitchFamily="2" charset="-122"/>
                </a:rPr>
                <a:t>断点</a:t>
              </a:r>
              <a:endParaRPr lang="zh-CN" altLang="en-US" b="1" dirty="0">
                <a:solidFill>
                  <a:srgbClr val="1F111D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pic>
          <p:nvPicPr>
            <p:cNvPr id="9" name="图片 8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1800" y="4869160"/>
              <a:ext cx="3038475" cy="180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altLang="zh-CN" sz="3600" b="1" dirty="0" smtClean="0">
                <a:solidFill>
                  <a:schemeClr val="bg1"/>
                </a:solidFill>
              </a:rPr>
              <a:t>Simon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游戏实验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5800" y="1054100"/>
          <a:ext cx="7467600" cy="2755900"/>
        </p:xfrm>
        <a:graphic>
          <a:graphicData uri="http://schemas.openxmlformats.org/presentationml/2006/ole">
            <p:oleObj spid="_x0000_s39938" name="文档" r:id="rId3" imgW="6093579" imgH="2255701" progId="Word.Document.12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4005064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、实验结果：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36510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通过该实验，实现触摸按键的功能。</a:t>
            </a:r>
            <a:endParaRPr lang="zh-CN" altLang="en-US" dirty="0"/>
          </a:p>
        </p:txBody>
      </p:sp>
      <p:pic>
        <p:nvPicPr>
          <p:cNvPr id="7" name="图片 6" descr="图片1.gif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12360" y="5805264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实验目的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5" name="图片 4" descr="图片1.gif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2360" y="5805264"/>
            <a:ext cx="878210" cy="87821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11560" y="1412776"/>
            <a:ext cx="7920880" cy="4445496"/>
            <a:chOff x="611560" y="1412776"/>
            <a:chExt cx="7920880" cy="4445496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gray">
            <a:xfrm>
              <a:off x="1784648" y="5172472"/>
              <a:ext cx="586740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36306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611560" y="1420714"/>
              <a:ext cx="3833738" cy="3088406"/>
              <a:chOff x="294" y="1536"/>
              <a:chExt cx="1722" cy="1387"/>
            </a:xfrm>
          </p:grpSpPr>
          <p:pic>
            <p:nvPicPr>
              <p:cNvPr id="59" name="Picture 5" descr="pan_0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 flipH="1">
                <a:off x="298" y="1536"/>
                <a:ext cx="1711" cy="1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0" name="Freeform 6"/>
              <p:cNvSpPr>
                <a:spLocks/>
              </p:cNvSpPr>
              <p:nvPr/>
            </p:nvSpPr>
            <p:spPr bwMode="gray">
              <a:xfrm>
                <a:off x="294" y="1538"/>
                <a:ext cx="1722" cy="1382"/>
              </a:xfrm>
              <a:custGeom>
                <a:avLst/>
                <a:gdLst/>
                <a:ahLst/>
                <a:cxnLst>
                  <a:cxn ang="0">
                    <a:pos x="6" y="79"/>
                  </a:cxn>
                  <a:cxn ang="0">
                    <a:pos x="6" y="1300"/>
                  </a:cxn>
                  <a:cxn ang="0">
                    <a:pos x="46" y="1367"/>
                  </a:cxn>
                  <a:cxn ang="0">
                    <a:pos x="121" y="1381"/>
                  </a:cxn>
                  <a:cxn ang="0">
                    <a:pos x="1658" y="1312"/>
                  </a:cxn>
                  <a:cxn ang="0">
                    <a:pos x="1696" y="1286"/>
                  </a:cxn>
                  <a:cxn ang="0">
                    <a:pos x="1714" y="1247"/>
                  </a:cxn>
                  <a:cxn ang="0">
                    <a:pos x="1715" y="157"/>
                  </a:cxn>
                  <a:cxn ang="0">
                    <a:pos x="1689" y="87"/>
                  </a:cxn>
                  <a:cxn ang="0">
                    <a:pos x="1637" y="67"/>
                  </a:cxn>
                  <a:cxn ang="0">
                    <a:pos x="95" y="0"/>
                  </a:cxn>
                  <a:cxn ang="0">
                    <a:pos x="29" y="31"/>
                  </a:cxn>
                  <a:cxn ang="0">
                    <a:pos x="6" y="79"/>
                  </a:cxn>
                </a:cxnLst>
                <a:rect l="0" t="0" r="r" b="b"/>
                <a:pathLst>
                  <a:path w="1722" h="1382">
                    <a:moveTo>
                      <a:pt x="6" y="79"/>
                    </a:moveTo>
                    <a:cubicBezTo>
                      <a:pt x="0" y="294"/>
                      <a:pt x="3" y="1087"/>
                      <a:pt x="6" y="1300"/>
                    </a:cubicBezTo>
                    <a:cubicBezTo>
                      <a:pt x="8" y="1336"/>
                      <a:pt x="36" y="1359"/>
                      <a:pt x="46" y="1367"/>
                    </a:cubicBezTo>
                    <a:cubicBezTo>
                      <a:pt x="60" y="1381"/>
                      <a:pt x="109" y="1382"/>
                      <a:pt x="121" y="1381"/>
                    </a:cubicBezTo>
                    <a:cubicBezTo>
                      <a:pt x="368" y="1362"/>
                      <a:pt x="1388" y="1336"/>
                      <a:pt x="1658" y="1312"/>
                    </a:cubicBezTo>
                    <a:cubicBezTo>
                      <a:pt x="1658" y="1315"/>
                      <a:pt x="1684" y="1300"/>
                      <a:pt x="1696" y="1286"/>
                    </a:cubicBezTo>
                    <a:cubicBezTo>
                      <a:pt x="1708" y="1272"/>
                      <a:pt x="1714" y="1250"/>
                      <a:pt x="1714" y="1247"/>
                    </a:cubicBezTo>
                    <a:cubicBezTo>
                      <a:pt x="1714" y="1065"/>
                      <a:pt x="1722" y="347"/>
                      <a:pt x="1715" y="157"/>
                    </a:cubicBezTo>
                    <a:cubicBezTo>
                      <a:pt x="1715" y="124"/>
                      <a:pt x="1711" y="104"/>
                      <a:pt x="1689" y="87"/>
                    </a:cubicBezTo>
                    <a:cubicBezTo>
                      <a:pt x="1667" y="70"/>
                      <a:pt x="1659" y="73"/>
                      <a:pt x="1637" y="67"/>
                    </a:cubicBezTo>
                    <a:cubicBezTo>
                      <a:pt x="1375" y="49"/>
                      <a:pt x="360" y="16"/>
                      <a:pt x="95" y="0"/>
                    </a:cubicBezTo>
                    <a:cubicBezTo>
                      <a:pt x="72" y="0"/>
                      <a:pt x="41" y="14"/>
                      <a:pt x="29" y="31"/>
                    </a:cubicBezTo>
                    <a:cubicBezTo>
                      <a:pt x="17" y="48"/>
                      <a:pt x="13" y="49"/>
                      <a:pt x="6" y="7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3D4A8">
                      <a:alpha val="50000"/>
                    </a:srgbClr>
                  </a:gs>
                  <a:gs pos="25000">
                    <a:srgbClr val="21D6E0">
                      <a:alpha val="45000"/>
                    </a:srgbClr>
                  </a:gs>
                  <a:gs pos="75000">
                    <a:srgbClr val="0087E6">
                      <a:alpha val="35000"/>
                    </a:srgbClr>
                  </a:gs>
                  <a:gs pos="100000">
                    <a:srgbClr val="005CBF">
                      <a:alpha val="30000"/>
                    </a:srgbClr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9" name="Text Box 7"/>
            <p:cNvSpPr txBox="1">
              <a:spLocks noChangeArrowheads="1"/>
            </p:cNvSpPr>
            <p:nvPr/>
          </p:nvSpPr>
          <p:spPr bwMode="gray">
            <a:xfrm>
              <a:off x="755576" y="2279774"/>
              <a:ext cx="36004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</a:rPr>
                <a:t>学习比较器的原理及操作；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</a:rPr>
                <a:t>学习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LED</a:t>
              </a:r>
              <a:r>
                <a:rPr lang="zh-CN" altLang="zh-CN" sz="1600" b="1" dirty="0" smtClean="0">
                  <a:solidFill>
                    <a:schemeClr val="bg1"/>
                  </a:solidFill>
                </a:rPr>
                <a:t>的控制原理及操作；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</a:rPr>
                <a:t>学习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利用</a:t>
              </a:r>
              <a:r>
                <a:rPr lang="zh-CN" altLang="zh-CN" sz="1600" b="1" dirty="0" smtClean="0">
                  <a:solidFill>
                    <a:schemeClr val="bg1"/>
                  </a:solidFill>
                </a:rPr>
                <a:t>定时器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实现</a:t>
              </a:r>
              <a:r>
                <a:rPr lang="zh-CN" altLang="zh-CN" sz="1600" b="1" dirty="0" smtClean="0">
                  <a:solidFill>
                    <a:schemeClr val="bg1"/>
                  </a:solidFill>
                </a:rPr>
                <a:t>频率计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的方法；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 flipH="1">
              <a:off x="4756448" y="1412776"/>
              <a:ext cx="3775992" cy="3096344"/>
              <a:chOff x="294" y="1536"/>
              <a:chExt cx="1722" cy="1387"/>
            </a:xfrm>
          </p:grpSpPr>
          <p:pic>
            <p:nvPicPr>
              <p:cNvPr id="57" name="Picture 10" descr="pan_0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 flipH="1">
                <a:off x="298" y="1536"/>
                <a:ext cx="1711" cy="1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" name="Freeform 11"/>
              <p:cNvSpPr>
                <a:spLocks/>
              </p:cNvSpPr>
              <p:nvPr/>
            </p:nvSpPr>
            <p:spPr bwMode="gray">
              <a:xfrm>
                <a:off x="294" y="1538"/>
                <a:ext cx="1722" cy="1382"/>
              </a:xfrm>
              <a:custGeom>
                <a:avLst/>
                <a:gdLst/>
                <a:ahLst/>
                <a:cxnLst>
                  <a:cxn ang="0">
                    <a:pos x="6" y="79"/>
                  </a:cxn>
                  <a:cxn ang="0">
                    <a:pos x="6" y="1300"/>
                  </a:cxn>
                  <a:cxn ang="0">
                    <a:pos x="46" y="1367"/>
                  </a:cxn>
                  <a:cxn ang="0">
                    <a:pos x="121" y="1381"/>
                  </a:cxn>
                  <a:cxn ang="0">
                    <a:pos x="1658" y="1312"/>
                  </a:cxn>
                  <a:cxn ang="0">
                    <a:pos x="1696" y="1286"/>
                  </a:cxn>
                  <a:cxn ang="0">
                    <a:pos x="1714" y="1247"/>
                  </a:cxn>
                  <a:cxn ang="0">
                    <a:pos x="1715" y="157"/>
                  </a:cxn>
                  <a:cxn ang="0">
                    <a:pos x="1689" y="87"/>
                  </a:cxn>
                  <a:cxn ang="0">
                    <a:pos x="1637" y="67"/>
                  </a:cxn>
                  <a:cxn ang="0">
                    <a:pos x="95" y="0"/>
                  </a:cxn>
                  <a:cxn ang="0">
                    <a:pos x="29" y="31"/>
                  </a:cxn>
                  <a:cxn ang="0">
                    <a:pos x="6" y="79"/>
                  </a:cxn>
                </a:cxnLst>
                <a:rect l="0" t="0" r="r" b="b"/>
                <a:pathLst>
                  <a:path w="1722" h="1382">
                    <a:moveTo>
                      <a:pt x="6" y="79"/>
                    </a:moveTo>
                    <a:cubicBezTo>
                      <a:pt x="0" y="294"/>
                      <a:pt x="3" y="1087"/>
                      <a:pt x="6" y="1300"/>
                    </a:cubicBezTo>
                    <a:cubicBezTo>
                      <a:pt x="8" y="1336"/>
                      <a:pt x="36" y="1359"/>
                      <a:pt x="46" y="1367"/>
                    </a:cubicBezTo>
                    <a:cubicBezTo>
                      <a:pt x="60" y="1381"/>
                      <a:pt x="109" y="1382"/>
                      <a:pt x="121" y="1381"/>
                    </a:cubicBezTo>
                    <a:cubicBezTo>
                      <a:pt x="368" y="1362"/>
                      <a:pt x="1388" y="1336"/>
                      <a:pt x="1658" y="1312"/>
                    </a:cubicBezTo>
                    <a:cubicBezTo>
                      <a:pt x="1658" y="1315"/>
                      <a:pt x="1684" y="1300"/>
                      <a:pt x="1696" y="1286"/>
                    </a:cubicBezTo>
                    <a:cubicBezTo>
                      <a:pt x="1708" y="1272"/>
                      <a:pt x="1714" y="1250"/>
                      <a:pt x="1714" y="1247"/>
                    </a:cubicBezTo>
                    <a:cubicBezTo>
                      <a:pt x="1714" y="1065"/>
                      <a:pt x="1722" y="347"/>
                      <a:pt x="1715" y="157"/>
                    </a:cubicBezTo>
                    <a:cubicBezTo>
                      <a:pt x="1715" y="124"/>
                      <a:pt x="1711" y="104"/>
                      <a:pt x="1689" y="87"/>
                    </a:cubicBezTo>
                    <a:cubicBezTo>
                      <a:pt x="1667" y="70"/>
                      <a:pt x="1659" y="73"/>
                      <a:pt x="1637" y="67"/>
                    </a:cubicBezTo>
                    <a:cubicBezTo>
                      <a:pt x="1375" y="49"/>
                      <a:pt x="360" y="16"/>
                      <a:pt x="95" y="0"/>
                    </a:cubicBezTo>
                    <a:cubicBezTo>
                      <a:pt x="72" y="0"/>
                      <a:pt x="41" y="14"/>
                      <a:pt x="29" y="31"/>
                    </a:cubicBezTo>
                    <a:cubicBezTo>
                      <a:pt x="17" y="48"/>
                      <a:pt x="13" y="49"/>
                      <a:pt x="6" y="7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3D4A8">
                      <a:alpha val="50000"/>
                    </a:srgbClr>
                  </a:gs>
                  <a:gs pos="25000">
                    <a:srgbClr val="21D6E0">
                      <a:alpha val="45000"/>
                    </a:srgbClr>
                  </a:gs>
                  <a:gs pos="75000">
                    <a:srgbClr val="0087E6">
                      <a:alpha val="35000"/>
                    </a:srgbClr>
                  </a:gs>
                  <a:gs pos="100000">
                    <a:srgbClr val="005CBF">
                      <a:alpha val="30000"/>
                    </a:srgbClr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1" name="Text Box 12"/>
            <p:cNvSpPr txBox="1">
              <a:spLocks noChangeArrowheads="1"/>
            </p:cNvSpPr>
            <p:nvPr/>
          </p:nvSpPr>
          <p:spPr bwMode="gray">
            <a:xfrm>
              <a:off x="4860032" y="2279774"/>
              <a:ext cx="3672408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  <a:latin typeface="+mn-ea"/>
                </a:rPr>
                <a:t>学习电容触摸按键硬件电路原理；</a:t>
              </a:r>
              <a:endParaRPr lang="en-US" altLang="zh-CN" sz="1600" b="1" dirty="0" smtClean="0">
                <a:solidFill>
                  <a:schemeClr val="bg1"/>
                </a:solidFill>
                <a:latin typeface="+mn-ea"/>
              </a:endParaRPr>
            </a:p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  <a:latin typeface="+mn-ea"/>
                </a:rPr>
                <a:t>学习电容触摸程序资源；</a:t>
              </a:r>
              <a:endParaRPr lang="en-US" altLang="zh-CN" sz="1600" b="1" dirty="0" smtClean="0">
                <a:solidFill>
                  <a:schemeClr val="bg1"/>
                </a:solidFill>
                <a:latin typeface="+mn-ea"/>
              </a:endParaRPr>
            </a:p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  <a:latin typeface="+mn-ea"/>
                </a:rPr>
                <a:t>学习触摸按键实验操作及编程思想；</a:t>
              </a:r>
              <a:endParaRPr lang="en-US" altLang="zh-CN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165648" y="5264547"/>
              <a:ext cx="51054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000" b="1" dirty="0" smtClean="0">
                  <a:solidFill>
                    <a:srgbClr val="0070C0"/>
                  </a:solidFill>
                  <a:latin typeface="华文新魏" pitchFamily="2" charset="-122"/>
                  <a:ea typeface="华文新魏" pitchFamily="2" charset="-122"/>
                </a:rPr>
                <a:t>触摸按键应用实验</a:t>
              </a:r>
              <a:endParaRPr lang="en-US" altLang="zh-CN" sz="2000" b="1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4067944" y="3861048"/>
              <a:ext cx="828229" cy="1259012"/>
              <a:chOff x="2544" y="2208"/>
              <a:chExt cx="431" cy="657"/>
            </a:xfrm>
          </p:grpSpPr>
          <p:grpSp>
            <p:nvGrpSpPr>
              <p:cNvPr id="14" name="Group 34"/>
              <p:cNvGrpSpPr>
                <a:grpSpLocks/>
              </p:cNvGrpSpPr>
              <p:nvPr/>
            </p:nvGrpSpPr>
            <p:grpSpPr bwMode="auto">
              <a:xfrm>
                <a:off x="2544" y="2256"/>
                <a:ext cx="248" cy="224"/>
                <a:chOff x="1115" y="2348"/>
                <a:chExt cx="220" cy="199"/>
              </a:xfrm>
            </p:grpSpPr>
            <p:sp>
              <p:nvSpPr>
                <p:cNvPr id="28" name="Arc 35"/>
                <p:cNvSpPr>
                  <a:spLocks/>
                </p:cNvSpPr>
                <p:nvPr/>
              </p:nvSpPr>
              <p:spPr bwMode="auto">
                <a:xfrm>
                  <a:off x="1266" y="2484"/>
                  <a:ext cx="44" cy="32"/>
                </a:xfrm>
                <a:custGeom>
                  <a:avLst/>
                  <a:gdLst>
                    <a:gd name="G0" fmla="+- 16764 0 0"/>
                    <a:gd name="G1" fmla="+- 21600 0 0"/>
                    <a:gd name="G2" fmla="+- 21600 0 0"/>
                    <a:gd name="T0" fmla="*/ 0 w 38364"/>
                    <a:gd name="T1" fmla="*/ 7979 h 34984"/>
                    <a:gd name="T2" fmla="*/ 33717 w 38364"/>
                    <a:gd name="T3" fmla="*/ 34984 h 34984"/>
                    <a:gd name="T4" fmla="*/ 16764 w 38364"/>
                    <a:gd name="T5" fmla="*/ 21600 h 34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364" h="34984" fill="none" extrusionOk="0">
                      <a:moveTo>
                        <a:pt x="0" y="7979"/>
                      </a:moveTo>
                      <a:cubicBezTo>
                        <a:pt x="4101" y="2931"/>
                        <a:pt x="10259" y="-1"/>
                        <a:pt x="16764" y="0"/>
                      </a:cubicBezTo>
                      <a:cubicBezTo>
                        <a:pt x="28693" y="0"/>
                        <a:pt x="38364" y="9670"/>
                        <a:pt x="38364" y="21600"/>
                      </a:cubicBezTo>
                      <a:cubicBezTo>
                        <a:pt x="38364" y="26456"/>
                        <a:pt x="36727" y="31172"/>
                        <a:pt x="33717" y="34984"/>
                      </a:cubicBezTo>
                    </a:path>
                    <a:path w="38364" h="34984" stroke="0" extrusionOk="0">
                      <a:moveTo>
                        <a:pt x="0" y="7979"/>
                      </a:moveTo>
                      <a:cubicBezTo>
                        <a:pt x="4101" y="2931"/>
                        <a:pt x="10259" y="-1"/>
                        <a:pt x="16764" y="0"/>
                      </a:cubicBezTo>
                      <a:cubicBezTo>
                        <a:pt x="28693" y="0"/>
                        <a:pt x="38364" y="9670"/>
                        <a:pt x="38364" y="21600"/>
                      </a:cubicBezTo>
                      <a:cubicBezTo>
                        <a:pt x="38364" y="26456"/>
                        <a:pt x="36727" y="31172"/>
                        <a:pt x="33717" y="34984"/>
                      </a:cubicBezTo>
                      <a:lnTo>
                        <a:pt x="16764" y="21600"/>
                      </a:lnTo>
                      <a:close/>
                    </a:path>
                  </a:pathLst>
                </a:custGeom>
                <a:noFill/>
                <a:ln w="12699" cap="rnd">
                  <a:solidFill>
                    <a:srgbClr val="494936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Arc 36"/>
                <p:cNvSpPr>
                  <a:spLocks/>
                </p:cNvSpPr>
                <p:nvPr/>
              </p:nvSpPr>
              <p:spPr bwMode="auto">
                <a:xfrm>
                  <a:off x="1267" y="2483"/>
                  <a:ext cx="44" cy="29"/>
                </a:xfrm>
                <a:custGeom>
                  <a:avLst/>
                  <a:gdLst>
                    <a:gd name="G0" fmla="+- 16228 0 0"/>
                    <a:gd name="G1" fmla="+- 21600 0 0"/>
                    <a:gd name="G2" fmla="+- 21600 0 0"/>
                    <a:gd name="T0" fmla="*/ 0 w 37828"/>
                    <a:gd name="T1" fmla="*/ 7345 h 34119"/>
                    <a:gd name="T2" fmla="*/ 33830 w 37828"/>
                    <a:gd name="T3" fmla="*/ 34119 h 34119"/>
                    <a:gd name="T4" fmla="*/ 16228 w 37828"/>
                    <a:gd name="T5" fmla="*/ 21600 h 34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828" h="34119" fill="none" extrusionOk="0">
                      <a:moveTo>
                        <a:pt x="-1" y="7344"/>
                      </a:moveTo>
                      <a:cubicBezTo>
                        <a:pt x="4100" y="2676"/>
                        <a:pt x="10013" y="-1"/>
                        <a:pt x="16228" y="0"/>
                      </a:cubicBezTo>
                      <a:cubicBezTo>
                        <a:pt x="28157" y="0"/>
                        <a:pt x="37828" y="9670"/>
                        <a:pt x="37828" y="21600"/>
                      </a:cubicBezTo>
                      <a:cubicBezTo>
                        <a:pt x="37828" y="26086"/>
                        <a:pt x="36430" y="30462"/>
                        <a:pt x="33830" y="34119"/>
                      </a:cubicBezTo>
                    </a:path>
                    <a:path w="37828" h="34119" stroke="0" extrusionOk="0">
                      <a:moveTo>
                        <a:pt x="-1" y="7344"/>
                      </a:moveTo>
                      <a:cubicBezTo>
                        <a:pt x="4100" y="2676"/>
                        <a:pt x="10013" y="-1"/>
                        <a:pt x="16228" y="0"/>
                      </a:cubicBezTo>
                      <a:cubicBezTo>
                        <a:pt x="28157" y="0"/>
                        <a:pt x="37828" y="9670"/>
                        <a:pt x="37828" y="21600"/>
                      </a:cubicBezTo>
                      <a:cubicBezTo>
                        <a:pt x="37828" y="26086"/>
                        <a:pt x="36430" y="30462"/>
                        <a:pt x="33830" y="34119"/>
                      </a:cubicBezTo>
                      <a:lnTo>
                        <a:pt x="16228" y="21600"/>
                      </a:lnTo>
                      <a:close/>
                    </a:path>
                  </a:pathLst>
                </a:custGeom>
                <a:noFill/>
                <a:ln w="12699" cap="rnd">
                  <a:solidFill>
                    <a:srgbClr val="DBDBCE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0" name="Group 37"/>
                <p:cNvGrpSpPr>
                  <a:grpSpLocks/>
                </p:cNvGrpSpPr>
                <p:nvPr/>
              </p:nvGrpSpPr>
              <p:grpSpPr bwMode="auto">
                <a:xfrm>
                  <a:off x="1302" y="2510"/>
                  <a:ext cx="33" cy="35"/>
                  <a:chOff x="1302" y="2510"/>
                  <a:chExt cx="33" cy="35"/>
                </a:xfrm>
              </p:grpSpPr>
              <p:sp>
                <p:nvSpPr>
                  <p:cNvPr id="51" name="Freeform 38"/>
                  <p:cNvSpPr>
                    <a:spLocks/>
                  </p:cNvSpPr>
                  <p:nvPr/>
                </p:nvSpPr>
                <p:spPr bwMode="auto">
                  <a:xfrm>
                    <a:off x="1302" y="2510"/>
                    <a:ext cx="33" cy="19"/>
                  </a:xfrm>
                  <a:custGeom>
                    <a:avLst/>
                    <a:gdLst/>
                    <a:ahLst/>
                    <a:cxnLst>
                      <a:cxn ang="0">
                        <a:pos x="32" y="18"/>
                      </a:cxn>
                      <a:cxn ang="0">
                        <a:pos x="20" y="0"/>
                      </a:cxn>
                      <a:cxn ang="0">
                        <a:pos x="0" y="0"/>
                      </a:cxn>
                      <a:cxn ang="0">
                        <a:pos x="13" y="18"/>
                      </a:cxn>
                      <a:cxn ang="0">
                        <a:pos x="32" y="18"/>
                      </a:cxn>
                    </a:cxnLst>
                    <a:rect l="0" t="0" r="r" b="b"/>
                    <a:pathLst>
                      <a:path w="33" h="19">
                        <a:moveTo>
                          <a:pt x="32" y="18"/>
                        </a:moveTo>
                        <a:lnTo>
                          <a:pt x="20" y="0"/>
                        </a:lnTo>
                        <a:lnTo>
                          <a:pt x="0" y="0"/>
                        </a:lnTo>
                        <a:lnTo>
                          <a:pt x="13" y="18"/>
                        </a:lnTo>
                        <a:lnTo>
                          <a:pt x="32" y="18"/>
                        </a:lnTo>
                      </a:path>
                    </a:pathLst>
                  </a:custGeom>
                  <a:solidFill>
                    <a:srgbClr val="C9C9B6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39"/>
                  <p:cNvSpPr>
                    <a:spLocks/>
                  </p:cNvSpPr>
                  <p:nvPr/>
                </p:nvSpPr>
                <p:spPr bwMode="auto">
                  <a:xfrm>
                    <a:off x="1302" y="2510"/>
                    <a:ext cx="33" cy="19"/>
                  </a:xfrm>
                  <a:custGeom>
                    <a:avLst/>
                    <a:gdLst/>
                    <a:ahLst/>
                    <a:cxnLst>
                      <a:cxn ang="0">
                        <a:pos x="32" y="18"/>
                      </a:cxn>
                      <a:cxn ang="0">
                        <a:pos x="20" y="0"/>
                      </a:cxn>
                      <a:cxn ang="0">
                        <a:pos x="0" y="0"/>
                      </a:cxn>
                      <a:cxn ang="0">
                        <a:pos x="13" y="18"/>
                      </a:cxn>
                      <a:cxn ang="0">
                        <a:pos x="32" y="18"/>
                      </a:cxn>
                    </a:cxnLst>
                    <a:rect l="0" t="0" r="r" b="b"/>
                    <a:pathLst>
                      <a:path w="33" h="19">
                        <a:moveTo>
                          <a:pt x="32" y="18"/>
                        </a:moveTo>
                        <a:lnTo>
                          <a:pt x="20" y="0"/>
                        </a:lnTo>
                        <a:lnTo>
                          <a:pt x="0" y="0"/>
                        </a:lnTo>
                        <a:lnTo>
                          <a:pt x="13" y="18"/>
                        </a:lnTo>
                        <a:lnTo>
                          <a:pt x="32" y="18"/>
                        </a:lnTo>
                      </a:path>
                    </a:pathLst>
                  </a:custGeom>
                  <a:solidFill>
                    <a:srgbClr val="C9C9B6"/>
                  </a:solidFill>
                  <a:ln w="12699" cap="rnd" cmpd="sng">
                    <a:solidFill>
                      <a:srgbClr val="494936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40"/>
                  <p:cNvSpPr>
                    <a:spLocks/>
                  </p:cNvSpPr>
                  <p:nvPr/>
                </p:nvSpPr>
                <p:spPr bwMode="auto">
                  <a:xfrm>
                    <a:off x="1302" y="2510"/>
                    <a:ext cx="17" cy="24"/>
                  </a:xfrm>
                  <a:custGeom>
                    <a:avLst/>
                    <a:gdLst/>
                    <a:ahLst/>
                    <a:cxnLst>
                      <a:cxn ang="0">
                        <a:pos x="16" y="23"/>
                      </a:cxn>
                      <a:cxn ang="0">
                        <a:pos x="0" y="13"/>
                      </a:cxn>
                      <a:cxn ang="0">
                        <a:pos x="0" y="0"/>
                      </a:cxn>
                      <a:cxn ang="0">
                        <a:pos x="16" y="18"/>
                      </a:cxn>
                      <a:cxn ang="0">
                        <a:pos x="16" y="23"/>
                      </a:cxn>
                    </a:cxnLst>
                    <a:rect l="0" t="0" r="r" b="b"/>
                    <a:pathLst>
                      <a:path w="17" h="24">
                        <a:moveTo>
                          <a:pt x="16" y="23"/>
                        </a:moveTo>
                        <a:lnTo>
                          <a:pt x="0" y="13"/>
                        </a:lnTo>
                        <a:lnTo>
                          <a:pt x="0" y="0"/>
                        </a:lnTo>
                        <a:lnTo>
                          <a:pt x="16" y="18"/>
                        </a:lnTo>
                        <a:lnTo>
                          <a:pt x="16" y="23"/>
                        </a:lnTo>
                      </a:path>
                    </a:pathLst>
                  </a:custGeom>
                  <a:solidFill>
                    <a:srgbClr val="7A7A5A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41"/>
                  <p:cNvSpPr>
                    <a:spLocks/>
                  </p:cNvSpPr>
                  <p:nvPr/>
                </p:nvSpPr>
                <p:spPr bwMode="auto">
                  <a:xfrm>
                    <a:off x="1302" y="2510"/>
                    <a:ext cx="17" cy="24"/>
                  </a:xfrm>
                  <a:custGeom>
                    <a:avLst/>
                    <a:gdLst/>
                    <a:ahLst/>
                    <a:cxnLst>
                      <a:cxn ang="0">
                        <a:pos x="16" y="23"/>
                      </a:cxn>
                      <a:cxn ang="0">
                        <a:pos x="0" y="13"/>
                      </a:cxn>
                      <a:cxn ang="0">
                        <a:pos x="0" y="0"/>
                      </a:cxn>
                      <a:cxn ang="0">
                        <a:pos x="16" y="18"/>
                      </a:cxn>
                      <a:cxn ang="0">
                        <a:pos x="16" y="23"/>
                      </a:cxn>
                    </a:cxnLst>
                    <a:rect l="0" t="0" r="r" b="b"/>
                    <a:pathLst>
                      <a:path w="17" h="24">
                        <a:moveTo>
                          <a:pt x="16" y="23"/>
                        </a:moveTo>
                        <a:lnTo>
                          <a:pt x="0" y="13"/>
                        </a:lnTo>
                        <a:lnTo>
                          <a:pt x="0" y="0"/>
                        </a:lnTo>
                        <a:lnTo>
                          <a:pt x="16" y="18"/>
                        </a:lnTo>
                        <a:lnTo>
                          <a:pt x="16" y="23"/>
                        </a:lnTo>
                      </a:path>
                    </a:pathLst>
                  </a:custGeom>
                  <a:solidFill>
                    <a:srgbClr val="7A7A5A"/>
                  </a:solidFill>
                  <a:ln w="12699" cap="rnd" cmpd="sng">
                    <a:solidFill>
                      <a:srgbClr val="494936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42"/>
                  <p:cNvSpPr>
                    <a:spLocks/>
                  </p:cNvSpPr>
                  <p:nvPr/>
                </p:nvSpPr>
                <p:spPr bwMode="auto">
                  <a:xfrm>
                    <a:off x="1315" y="2528"/>
                    <a:ext cx="20" cy="17"/>
                  </a:xfrm>
                  <a:custGeom>
                    <a:avLst/>
                    <a:gdLst/>
                    <a:ahLst/>
                    <a:cxnLst>
                      <a:cxn ang="0">
                        <a:pos x="19" y="0"/>
                      </a:cxn>
                      <a:cxn ang="0">
                        <a:pos x="0" y="0"/>
                      </a:cxn>
                      <a:cxn ang="0">
                        <a:pos x="0" y="16"/>
                      </a:cxn>
                      <a:cxn ang="0">
                        <a:pos x="19" y="16"/>
                      </a:cxn>
                      <a:cxn ang="0">
                        <a:pos x="19" y="0"/>
                      </a:cxn>
                    </a:cxnLst>
                    <a:rect l="0" t="0" r="r" b="b"/>
                    <a:pathLst>
                      <a:path w="20" h="17">
                        <a:moveTo>
                          <a:pt x="1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9" y="16"/>
                        </a:lnTo>
                        <a:lnTo>
                          <a:pt x="19" y="0"/>
                        </a:lnTo>
                      </a:path>
                    </a:pathLst>
                  </a:custGeom>
                  <a:solidFill>
                    <a:srgbClr val="B7B79D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43"/>
                  <p:cNvSpPr>
                    <a:spLocks/>
                  </p:cNvSpPr>
                  <p:nvPr/>
                </p:nvSpPr>
                <p:spPr bwMode="auto">
                  <a:xfrm>
                    <a:off x="1315" y="2528"/>
                    <a:ext cx="20" cy="17"/>
                  </a:xfrm>
                  <a:custGeom>
                    <a:avLst/>
                    <a:gdLst/>
                    <a:ahLst/>
                    <a:cxnLst>
                      <a:cxn ang="0">
                        <a:pos x="19" y="0"/>
                      </a:cxn>
                      <a:cxn ang="0">
                        <a:pos x="0" y="0"/>
                      </a:cxn>
                      <a:cxn ang="0">
                        <a:pos x="0" y="16"/>
                      </a:cxn>
                      <a:cxn ang="0">
                        <a:pos x="19" y="16"/>
                      </a:cxn>
                      <a:cxn ang="0">
                        <a:pos x="19" y="0"/>
                      </a:cxn>
                    </a:cxnLst>
                    <a:rect l="0" t="0" r="r" b="b"/>
                    <a:pathLst>
                      <a:path w="20" h="17">
                        <a:moveTo>
                          <a:pt x="1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9" y="16"/>
                        </a:lnTo>
                        <a:lnTo>
                          <a:pt x="19" y="0"/>
                        </a:lnTo>
                      </a:path>
                    </a:pathLst>
                  </a:custGeom>
                  <a:solidFill>
                    <a:srgbClr val="B7B79D"/>
                  </a:solidFill>
                  <a:ln w="12699" cap="rnd" cmpd="sng">
                    <a:solidFill>
                      <a:srgbClr val="494936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" name="Freeform 44"/>
                <p:cNvSpPr>
                  <a:spLocks/>
                </p:cNvSpPr>
                <p:nvPr/>
              </p:nvSpPr>
              <p:spPr bwMode="auto">
                <a:xfrm>
                  <a:off x="1125" y="2503"/>
                  <a:ext cx="26" cy="33"/>
                </a:xfrm>
                <a:custGeom>
                  <a:avLst/>
                  <a:gdLst/>
                  <a:ahLst/>
                  <a:cxnLst>
                    <a:cxn ang="0">
                      <a:pos x="25" y="32"/>
                    </a:cxn>
                    <a:cxn ang="0">
                      <a:pos x="0" y="10"/>
                    </a:cxn>
                    <a:cxn ang="0">
                      <a:pos x="0" y="0"/>
                    </a:cxn>
                    <a:cxn ang="0">
                      <a:pos x="25" y="27"/>
                    </a:cxn>
                    <a:cxn ang="0">
                      <a:pos x="25" y="32"/>
                    </a:cxn>
                  </a:cxnLst>
                  <a:rect l="0" t="0" r="r" b="b"/>
                  <a:pathLst>
                    <a:path w="26" h="33">
                      <a:moveTo>
                        <a:pt x="25" y="32"/>
                      </a:move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25" y="27"/>
                      </a:lnTo>
                      <a:lnTo>
                        <a:pt x="25" y="32"/>
                      </a:lnTo>
                    </a:path>
                  </a:pathLst>
                </a:custGeom>
                <a:solidFill>
                  <a:srgbClr val="DBDBCE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Freeform 45"/>
                <p:cNvSpPr>
                  <a:spLocks/>
                </p:cNvSpPr>
                <p:nvPr/>
              </p:nvSpPr>
              <p:spPr bwMode="auto">
                <a:xfrm>
                  <a:off x="1125" y="2503"/>
                  <a:ext cx="26" cy="33"/>
                </a:xfrm>
                <a:custGeom>
                  <a:avLst/>
                  <a:gdLst/>
                  <a:ahLst/>
                  <a:cxnLst>
                    <a:cxn ang="0">
                      <a:pos x="25" y="32"/>
                    </a:cxn>
                    <a:cxn ang="0">
                      <a:pos x="0" y="10"/>
                    </a:cxn>
                    <a:cxn ang="0">
                      <a:pos x="0" y="0"/>
                    </a:cxn>
                    <a:cxn ang="0">
                      <a:pos x="25" y="27"/>
                    </a:cxn>
                    <a:cxn ang="0">
                      <a:pos x="25" y="32"/>
                    </a:cxn>
                  </a:cxnLst>
                  <a:rect l="0" t="0" r="r" b="b"/>
                  <a:pathLst>
                    <a:path w="26" h="33">
                      <a:moveTo>
                        <a:pt x="25" y="32"/>
                      </a:move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25" y="27"/>
                      </a:lnTo>
                      <a:lnTo>
                        <a:pt x="25" y="32"/>
                      </a:lnTo>
                    </a:path>
                  </a:pathLst>
                </a:custGeom>
                <a:solidFill>
                  <a:srgbClr val="DBDBCE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Freeform 46"/>
                <p:cNvSpPr>
                  <a:spLocks/>
                </p:cNvSpPr>
                <p:nvPr/>
              </p:nvSpPr>
              <p:spPr bwMode="auto">
                <a:xfrm>
                  <a:off x="1115" y="2463"/>
                  <a:ext cx="161" cy="21"/>
                </a:xfrm>
                <a:custGeom>
                  <a:avLst/>
                  <a:gdLst/>
                  <a:ahLst/>
                  <a:cxnLst>
                    <a:cxn ang="0">
                      <a:pos x="160" y="20"/>
                    </a:cxn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18" y="20"/>
                    </a:cxn>
                    <a:cxn ang="0">
                      <a:pos x="160" y="20"/>
                    </a:cxn>
                  </a:cxnLst>
                  <a:rect l="0" t="0" r="r" b="b"/>
                  <a:pathLst>
                    <a:path w="161" h="21">
                      <a:moveTo>
                        <a:pt x="160" y="20"/>
                      </a:moveTo>
                      <a:lnTo>
                        <a:pt x="142" y="0"/>
                      </a:lnTo>
                      <a:lnTo>
                        <a:pt x="0" y="0"/>
                      </a:lnTo>
                      <a:lnTo>
                        <a:pt x="18" y="20"/>
                      </a:lnTo>
                      <a:lnTo>
                        <a:pt x="160" y="20"/>
                      </a:lnTo>
                    </a:path>
                  </a:pathLst>
                </a:custGeom>
                <a:solidFill>
                  <a:srgbClr val="C9C9B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Freeform 47"/>
                <p:cNvSpPr>
                  <a:spLocks/>
                </p:cNvSpPr>
                <p:nvPr/>
              </p:nvSpPr>
              <p:spPr bwMode="auto">
                <a:xfrm>
                  <a:off x="1115" y="2463"/>
                  <a:ext cx="161" cy="21"/>
                </a:xfrm>
                <a:custGeom>
                  <a:avLst/>
                  <a:gdLst/>
                  <a:ahLst/>
                  <a:cxnLst>
                    <a:cxn ang="0">
                      <a:pos x="160" y="20"/>
                    </a:cxn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18" y="20"/>
                    </a:cxn>
                    <a:cxn ang="0">
                      <a:pos x="160" y="20"/>
                    </a:cxn>
                  </a:cxnLst>
                  <a:rect l="0" t="0" r="r" b="b"/>
                  <a:pathLst>
                    <a:path w="161" h="21">
                      <a:moveTo>
                        <a:pt x="160" y="20"/>
                      </a:moveTo>
                      <a:lnTo>
                        <a:pt x="142" y="0"/>
                      </a:lnTo>
                      <a:lnTo>
                        <a:pt x="0" y="0"/>
                      </a:lnTo>
                      <a:lnTo>
                        <a:pt x="18" y="20"/>
                      </a:lnTo>
                      <a:lnTo>
                        <a:pt x="160" y="20"/>
                      </a:lnTo>
                    </a:path>
                  </a:pathLst>
                </a:custGeom>
                <a:solidFill>
                  <a:srgbClr val="C9C9B6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Freeform 48"/>
                <p:cNvSpPr>
                  <a:spLocks/>
                </p:cNvSpPr>
                <p:nvPr/>
              </p:nvSpPr>
              <p:spPr bwMode="auto">
                <a:xfrm>
                  <a:off x="1133" y="2483"/>
                  <a:ext cx="143" cy="26"/>
                </a:xfrm>
                <a:custGeom>
                  <a:avLst/>
                  <a:gdLst/>
                  <a:ahLst/>
                  <a:cxnLst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0" y="25"/>
                    </a:cxn>
                    <a:cxn ang="0">
                      <a:pos x="142" y="25"/>
                    </a:cxn>
                    <a:cxn ang="0">
                      <a:pos x="142" y="0"/>
                    </a:cxn>
                  </a:cxnLst>
                  <a:rect l="0" t="0" r="r" b="b"/>
                  <a:pathLst>
                    <a:path w="143" h="26">
                      <a:moveTo>
                        <a:pt x="142" y="0"/>
                      </a:moveTo>
                      <a:lnTo>
                        <a:pt x="0" y="0"/>
                      </a:lnTo>
                      <a:lnTo>
                        <a:pt x="0" y="25"/>
                      </a:lnTo>
                      <a:lnTo>
                        <a:pt x="142" y="25"/>
                      </a:lnTo>
                      <a:lnTo>
                        <a:pt x="142" y="0"/>
                      </a:lnTo>
                    </a:path>
                  </a:pathLst>
                </a:custGeom>
                <a:solidFill>
                  <a:srgbClr val="B7B79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Freeform 49"/>
                <p:cNvSpPr>
                  <a:spLocks/>
                </p:cNvSpPr>
                <p:nvPr/>
              </p:nvSpPr>
              <p:spPr bwMode="auto">
                <a:xfrm>
                  <a:off x="1133" y="2483"/>
                  <a:ext cx="143" cy="26"/>
                </a:xfrm>
                <a:custGeom>
                  <a:avLst/>
                  <a:gdLst/>
                  <a:ahLst/>
                  <a:cxnLst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0" y="25"/>
                    </a:cxn>
                    <a:cxn ang="0">
                      <a:pos x="142" y="25"/>
                    </a:cxn>
                    <a:cxn ang="0">
                      <a:pos x="142" y="0"/>
                    </a:cxn>
                  </a:cxnLst>
                  <a:rect l="0" t="0" r="r" b="b"/>
                  <a:pathLst>
                    <a:path w="143" h="26">
                      <a:moveTo>
                        <a:pt x="142" y="0"/>
                      </a:moveTo>
                      <a:lnTo>
                        <a:pt x="0" y="0"/>
                      </a:lnTo>
                      <a:lnTo>
                        <a:pt x="0" y="25"/>
                      </a:lnTo>
                      <a:lnTo>
                        <a:pt x="142" y="25"/>
                      </a:lnTo>
                      <a:lnTo>
                        <a:pt x="142" y="0"/>
                      </a:lnTo>
                    </a:path>
                  </a:pathLst>
                </a:custGeom>
                <a:solidFill>
                  <a:srgbClr val="B7B79D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Freeform 50"/>
                <p:cNvSpPr>
                  <a:spLocks/>
                </p:cNvSpPr>
                <p:nvPr/>
              </p:nvSpPr>
              <p:spPr bwMode="auto">
                <a:xfrm>
                  <a:off x="1115" y="2463"/>
                  <a:ext cx="19" cy="46"/>
                </a:xfrm>
                <a:custGeom>
                  <a:avLst/>
                  <a:gdLst/>
                  <a:ahLst/>
                  <a:cxnLst>
                    <a:cxn ang="0">
                      <a:pos x="18" y="45"/>
                    </a:cxn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18" y="20"/>
                    </a:cxn>
                    <a:cxn ang="0">
                      <a:pos x="18" y="45"/>
                    </a:cxn>
                  </a:cxnLst>
                  <a:rect l="0" t="0" r="r" b="b"/>
                  <a:pathLst>
                    <a:path w="19" h="46">
                      <a:moveTo>
                        <a:pt x="18" y="45"/>
                      </a:moveTo>
                      <a:lnTo>
                        <a:pt x="0" y="27"/>
                      </a:lnTo>
                      <a:lnTo>
                        <a:pt x="0" y="0"/>
                      </a:lnTo>
                      <a:lnTo>
                        <a:pt x="18" y="20"/>
                      </a:lnTo>
                      <a:lnTo>
                        <a:pt x="18" y="45"/>
                      </a:lnTo>
                    </a:path>
                  </a:pathLst>
                </a:custGeom>
                <a:solidFill>
                  <a:srgbClr val="DBDBCE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Freeform 51"/>
                <p:cNvSpPr>
                  <a:spLocks/>
                </p:cNvSpPr>
                <p:nvPr/>
              </p:nvSpPr>
              <p:spPr bwMode="auto">
                <a:xfrm>
                  <a:off x="1115" y="2463"/>
                  <a:ext cx="19" cy="46"/>
                </a:xfrm>
                <a:custGeom>
                  <a:avLst/>
                  <a:gdLst/>
                  <a:ahLst/>
                  <a:cxnLst>
                    <a:cxn ang="0">
                      <a:pos x="18" y="45"/>
                    </a:cxn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18" y="20"/>
                    </a:cxn>
                    <a:cxn ang="0">
                      <a:pos x="18" y="45"/>
                    </a:cxn>
                  </a:cxnLst>
                  <a:rect l="0" t="0" r="r" b="b"/>
                  <a:pathLst>
                    <a:path w="19" h="46">
                      <a:moveTo>
                        <a:pt x="18" y="45"/>
                      </a:moveTo>
                      <a:lnTo>
                        <a:pt x="0" y="27"/>
                      </a:lnTo>
                      <a:lnTo>
                        <a:pt x="0" y="0"/>
                      </a:lnTo>
                      <a:lnTo>
                        <a:pt x="18" y="20"/>
                      </a:lnTo>
                      <a:lnTo>
                        <a:pt x="18" y="45"/>
                      </a:lnTo>
                    </a:path>
                  </a:pathLst>
                </a:custGeom>
                <a:solidFill>
                  <a:srgbClr val="DBDBCE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Freeform 52"/>
                <p:cNvSpPr>
                  <a:spLocks/>
                </p:cNvSpPr>
                <p:nvPr/>
              </p:nvSpPr>
              <p:spPr bwMode="auto">
                <a:xfrm>
                  <a:off x="1118" y="2463"/>
                  <a:ext cx="155" cy="17"/>
                </a:xfrm>
                <a:custGeom>
                  <a:avLst/>
                  <a:gdLst/>
                  <a:ahLst/>
                  <a:cxnLst>
                    <a:cxn ang="0">
                      <a:pos x="154" y="16"/>
                    </a:cxn>
                    <a:cxn ang="0">
                      <a:pos x="139" y="0"/>
                    </a:cxn>
                    <a:cxn ang="0">
                      <a:pos x="0" y="0"/>
                    </a:cxn>
                    <a:cxn ang="0">
                      <a:pos x="15" y="16"/>
                    </a:cxn>
                    <a:cxn ang="0">
                      <a:pos x="154" y="16"/>
                    </a:cxn>
                  </a:cxnLst>
                  <a:rect l="0" t="0" r="r" b="b"/>
                  <a:pathLst>
                    <a:path w="155" h="17">
                      <a:moveTo>
                        <a:pt x="154" y="16"/>
                      </a:move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15" y="16"/>
                      </a:lnTo>
                      <a:lnTo>
                        <a:pt x="154" y="16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Freeform 53"/>
                <p:cNvSpPr>
                  <a:spLocks/>
                </p:cNvSpPr>
                <p:nvPr/>
              </p:nvSpPr>
              <p:spPr bwMode="auto">
                <a:xfrm>
                  <a:off x="1118" y="2463"/>
                  <a:ext cx="155" cy="17"/>
                </a:xfrm>
                <a:custGeom>
                  <a:avLst/>
                  <a:gdLst/>
                  <a:ahLst/>
                  <a:cxnLst>
                    <a:cxn ang="0">
                      <a:pos x="154" y="16"/>
                    </a:cxn>
                    <a:cxn ang="0">
                      <a:pos x="139" y="0"/>
                    </a:cxn>
                    <a:cxn ang="0">
                      <a:pos x="0" y="0"/>
                    </a:cxn>
                    <a:cxn ang="0">
                      <a:pos x="15" y="16"/>
                    </a:cxn>
                    <a:cxn ang="0">
                      <a:pos x="154" y="16"/>
                    </a:cxn>
                  </a:cxnLst>
                  <a:rect l="0" t="0" r="r" b="b"/>
                  <a:pathLst>
                    <a:path w="155" h="17">
                      <a:moveTo>
                        <a:pt x="154" y="16"/>
                      </a:move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15" y="16"/>
                      </a:lnTo>
                      <a:lnTo>
                        <a:pt x="154" y="16"/>
                      </a:lnTo>
                    </a:path>
                  </a:pathLst>
                </a:custGeom>
                <a:solidFill>
                  <a:srgbClr val="000000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Freeform 54"/>
                <p:cNvSpPr>
                  <a:spLocks/>
                </p:cNvSpPr>
                <p:nvPr/>
              </p:nvSpPr>
              <p:spPr bwMode="auto">
                <a:xfrm>
                  <a:off x="1118" y="2348"/>
                  <a:ext cx="158" cy="17"/>
                </a:xfrm>
                <a:custGeom>
                  <a:avLst/>
                  <a:gdLst/>
                  <a:ahLst/>
                  <a:cxnLst>
                    <a:cxn ang="0">
                      <a:pos x="157" y="16"/>
                    </a:cxn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15" y="16"/>
                    </a:cxn>
                    <a:cxn ang="0">
                      <a:pos x="157" y="16"/>
                    </a:cxn>
                  </a:cxnLst>
                  <a:rect l="0" t="0" r="r" b="b"/>
                  <a:pathLst>
                    <a:path w="158" h="17">
                      <a:moveTo>
                        <a:pt x="157" y="16"/>
                      </a:moveTo>
                      <a:lnTo>
                        <a:pt x="142" y="0"/>
                      </a:lnTo>
                      <a:lnTo>
                        <a:pt x="0" y="0"/>
                      </a:lnTo>
                      <a:lnTo>
                        <a:pt x="15" y="16"/>
                      </a:lnTo>
                      <a:lnTo>
                        <a:pt x="157" y="16"/>
                      </a:lnTo>
                    </a:path>
                  </a:pathLst>
                </a:custGeom>
                <a:solidFill>
                  <a:srgbClr val="C9C9B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Freeform 55"/>
                <p:cNvSpPr>
                  <a:spLocks/>
                </p:cNvSpPr>
                <p:nvPr/>
              </p:nvSpPr>
              <p:spPr bwMode="auto">
                <a:xfrm>
                  <a:off x="1118" y="2348"/>
                  <a:ext cx="158" cy="17"/>
                </a:xfrm>
                <a:custGeom>
                  <a:avLst/>
                  <a:gdLst/>
                  <a:ahLst/>
                  <a:cxnLst>
                    <a:cxn ang="0">
                      <a:pos x="157" y="16"/>
                    </a:cxn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15" y="16"/>
                    </a:cxn>
                    <a:cxn ang="0">
                      <a:pos x="157" y="16"/>
                    </a:cxn>
                  </a:cxnLst>
                  <a:rect l="0" t="0" r="r" b="b"/>
                  <a:pathLst>
                    <a:path w="158" h="17">
                      <a:moveTo>
                        <a:pt x="157" y="16"/>
                      </a:moveTo>
                      <a:lnTo>
                        <a:pt x="142" y="0"/>
                      </a:lnTo>
                      <a:lnTo>
                        <a:pt x="0" y="0"/>
                      </a:lnTo>
                      <a:lnTo>
                        <a:pt x="15" y="16"/>
                      </a:lnTo>
                      <a:lnTo>
                        <a:pt x="157" y="16"/>
                      </a:lnTo>
                    </a:path>
                  </a:pathLst>
                </a:custGeom>
                <a:solidFill>
                  <a:srgbClr val="C9C9B6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Rectangle 56"/>
                <p:cNvSpPr>
                  <a:spLocks noChangeArrowheads="1"/>
                </p:cNvSpPr>
                <p:nvPr/>
              </p:nvSpPr>
              <p:spPr bwMode="auto">
                <a:xfrm>
                  <a:off x="1137" y="2367"/>
                  <a:ext cx="136" cy="104"/>
                </a:xfrm>
                <a:prstGeom prst="rect">
                  <a:avLst/>
                </a:prstGeom>
                <a:solidFill>
                  <a:srgbClr val="B7B79D"/>
                </a:solidFill>
                <a:ln w="12699">
                  <a:solidFill>
                    <a:srgbClr val="49493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Rectangle 57"/>
                <p:cNvSpPr>
                  <a:spLocks noChangeArrowheads="1"/>
                </p:cNvSpPr>
                <p:nvPr/>
              </p:nvSpPr>
              <p:spPr bwMode="auto">
                <a:xfrm>
                  <a:off x="1149" y="2382"/>
                  <a:ext cx="112" cy="79"/>
                </a:xfrm>
                <a:prstGeom prst="rect">
                  <a:avLst/>
                </a:prstGeom>
                <a:solidFill>
                  <a:srgbClr val="FFFFFF"/>
                </a:solidFill>
                <a:ln w="12699">
                  <a:solidFill>
                    <a:srgbClr val="49493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58"/>
                <p:cNvSpPr>
                  <a:spLocks/>
                </p:cNvSpPr>
                <p:nvPr/>
              </p:nvSpPr>
              <p:spPr bwMode="auto">
                <a:xfrm>
                  <a:off x="1118" y="2348"/>
                  <a:ext cx="17" cy="128"/>
                </a:xfrm>
                <a:custGeom>
                  <a:avLst/>
                  <a:gdLst/>
                  <a:ahLst/>
                  <a:cxnLst>
                    <a:cxn ang="0">
                      <a:pos x="16" y="127"/>
                    </a:cxn>
                    <a:cxn ang="0">
                      <a:pos x="0" y="112"/>
                    </a:cxn>
                    <a:cxn ang="0">
                      <a:pos x="0" y="0"/>
                    </a:cxn>
                    <a:cxn ang="0">
                      <a:pos x="16" y="15"/>
                    </a:cxn>
                    <a:cxn ang="0">
                      <a:pos x="16" y="127"/>
                    </a:cxn>
                  </a:cxnLst>
                  <a:rect l="0" t="0" r="r" b="b"/>
                  <a:pathLst>
                    <a:path w="17" h="128">
                      <a:moveTo>
                        <a:pt x="16" y="127"/>
                      </a:moveTo>
                      <a:lnTo>
                        <a:pt x="0" y="112"/>
                      </a:lnTo>
                      <a:lnTo>
                        <a:pt x="0" y="0"/>
                      </a:lnTo>
                      <a:lnTo>
                        <a:pt x="16" y="15"/>
                      </a:lnTo>
                      <a:lnTo>
                        <a:pt x="16" y="127"/>
                      </a:lnTo>
                    </a:path>
                  </a:pathLst>
                </a:custGeom>
                <a:solidFill>
                  <a:srgbClr val="DBDBCE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Freeform 59"/>
                <p:cNvSpPr>
                  <a:spLocks/>
                </p:cNvSpPr>
                <p:nvPr/>
              </p:nvSpPr>
              <p:spPr bwMode="auto">
                <a:xfrm>
                  <a:off x="1118" y="2348"/>
                  <a:ext cx="17" cy="128"/>
                </a:xfrm>
                <a:custGeom>
                  <a:avLst/>
                  <a:gdLst/>
                  <a:ahLst/>
                  <a:cxnLst>
                    <a:cxn ang="0">
                      <a:pos x="16" y="127"/>
                    </a:cxn>
                    <a:cxn ang="0">
                      <a:pos x="0" y="112"/>
                    </a:cxn>
                    <a:cxn ang="0">
                      <a:pos x="0" y="0"/>
                    </a:cxn>
                    <a:cxn ang="0">
                      <a:pos x="16" y="15"/>
                    </a:cxn>
                    <a:cxn ang="0">
                      <a:pos x="16" y="127"/>
                    </a:cxn>
                  </a:cxnLst>
                  <a:rect l="0" t="0" r="r" b="b"/>
                  <a:pathLst>
                    <a:path w="17" h="128">
                      <a:moveTo>
                        <a:pt x="16" y="127"/>
                      </a:moveTo>
                      <a:lnTo>
                        <a:pt x="0" y="112"/>
                      </a:lnTo>
                      <a:lnTo>
                        <a:pt x="0" y="0"/>
                      </a:lnTo>
                      <a:lnTo>
                        <a:pt x="16" y="15"/>
                      </a:lnTo>
                      <a:lnTo>
                        <a:pt x="16" y="127"/>
                      </a:lnTo>
                    </a:path>
                  </a:pathLst>
                </a:custGeom>
                <a:solidFill>
                  <a:srgbClr val="DBDBCE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Freeform 60"/>
                <p:cNvSpPr>
                  <a:spLocks/>
                </p:cNvSpPr>
                <p:nvPr/>
              </p:nvSpPr>
              <p:spPr bwMode="auto">
                <a:xfrm>
                  <a:off x="1125" y="2503"/>
                  <a:ext cx="181" cy="28"/>
                </a:xfrm>
                <a:custGeom>
                  <a:avLst/>
                  <a:gdLst/>
                  <a:ahLst/>
                  <a:cxnLst>
                    <a:cxn ang="0">
                      <a:pos x="180" y="27"/>
                    </a:cxn>
                    <a:cxn ang="0">
                      <a:pos x="157" y="0"/>
                    </a:cxn>
                    <a:cxn ang="0">
                      <a:pos x="0" y="0"/>
                    </a:cxn>
                    <a:cxn ang="0">
                      <a:pos x="23" y="27"/>
                    </a:cxn>
                    <a:cxn ang="0">
                      <a:pos x="180" y="27"/>
                    </a:cxn>
                  </a:cxnLst>
                  <a:rect l="0" t="0" r="r" b="b"/>
                  <a:pathLst>
                    <a:path w="181" h="28">
                      <a:moveTo>
                        <a:pt x="180" y="27"/>
                      </a:moveTo>
                      <a:lnTo>
                        <a:pt x="157" y="0"/>
                      </a:lnTo>
                      <a:lnTo>
                        <a:pt x="0" y="0"/>
                      </a:lnTo>
                      <a:lnTo>
                        <a:pt x="23" y="27"/>
                      </a:lnTo>
                      <a:lnTo>
                        <a:pt x="180" y="27"/>
                      </a:lnTo>
                    </a:path>
                  </a:pathLst>
                </a:custGeom>
                <a:solidFill>
                  <a:srgbClr val="C9C9B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Freeform 61"/>
                <p:cNvSpPr>
                  <a:spLocks/>
                </p:cNvSpPr>
                <p:nvPr/>
              </p:nvSpPr>
              <p:spPr bwMode="auto">
                <a:xfrm>
                  <a:off x="1125" y="2503"/>
                  <a:ext cx="181" cy="28"/>
                </a:xfrm>
                <a:custGeom>
                  <a:avLst/>
                  <a:gdLst/>
                  <a:ahLst/>
                  <a:cxnLst>
                    <a:cxn ang="0">
                      <a:pos x="180" y="27"/>
                    </a:cxn>
                    <a:cxn ang="0">
                      <a:pos x="157" y="0"/>
                    </a:cxn>
                    <a:cxn ang="0">
                      <a:pos x="0" y="0"/>
                    </a:cxn>
                    <a:cxn ang="0">
                      <a:pos x="23" y="27"/>
                    </a:cxn>
                    <a:cxn ang="0">
                      <a:pos x="180" y="27"/>
                    </a:cxn>
                  </a:cxnLst>
                  <a:rect l="0" t="0" r="r" b="b"/>
                  <a:pathLst>
                    <a:path w="181" h="28">
                      <a:moveTo>
                        <a:pt x="180" y="27"/>
                      </a:moveTo>
                      <a:lnTo>
                        <a:pt x="157" y="0"/>
                      </a:lnTo>
                      <a:lnTo>
                        <a:pt x="0" y="0"/>
                      </a:lnTo>
                      <a:lnTo>
                        <a:pt x="23" y="27"/>
                      </a:lnTo>
                      <a:lnTo>
                        <a:pt x="180" y="27"/>
                      </a:lnTo>
                    </a:path>
                  </a:pathLst>
                </a:custGeom>
                <a:solidFill>
                  <a:srgbClr val="C9C9B6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Freeform 62"/>
                <p:cNvSpPr>
                  <a:spLocks/>
                </p:cNvSpPr>
                <p:nvPr/>
              </p:nvSpPr>
              <p:spPr bwMode="auto">
                <a:xfrm>
                  <a:off x="1148" y="2530"/>
                  <a:ext cx="158" cy="17"/>
                </a:xfrm>
                <a:custGeom>
                  <a:avLst/>
                  <a:gdLst/>
                  <a:ahLst/>
                  <a:cxnLst>
                    <a:cxn ang="0">
                      <a:pos x="157" y="0"/>
                    </a:cxn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157" y="16"/>
                    </a:cxn>
                    <a:cxn ang="0">
                      <a:pos x="157" y="0"/>
                    </a:cxn>
                  </a:cxnLst>
                  <a:rect l="0" t="0" r="r" b="b"/>
                  <a:pathLst>
                    <a:path w="158" h="17">
                      <a:moveTo>
                        <a:pt x="157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57" y="16"/>
                      </a:lnTo>
                      <a:lnTo>
                        <a:pt x="157" y="0"/>
                      </a:lnTo>
                    </a:path>
                  </a:pathLst>
                </a:custGeom>
                <a:solidFill>
                  <a:srgbClr val="B7B79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Freeform 63"/>
                <p:cNvSpPr>
                  <a:spLocks/>
                </p:cNvSpPr>
                <p:nvPr/>
              </p:nvSpPr>
              <p:spPr bwMode="auto">
                <a:xfrm>
                  <a:off x="1148" y="2530"/>
                  <a:ext cx="158" cy="17"/>
                </a:xfrm>
                <a:custGeom>
                  <a:avLst/>
                  <a:gdLst/>
                  <a:ahLst/>
                  <a:cxnLst>
                    <a:cxn ang="0">
                      <a:pos x="157" y="0"/>
                    </a:cxn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157" y="16"/>
                    </a:cxn>
                    <a:cxn ang="0">
                      <a:pos x="157" y="0"/>
                    </a:cxn>
                  </a:cxnLst>
                  <a:rect l="0" t="0" r="r" b="b"/>
                  <a:pathLst>
                    <a:path w="158" h="17">
                      <a:moveTo>
                        <a:pt x="157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57" y="16"/>
                      </a:lnTo>
                      <a:lnTo>
                        <a:pt x="157" y="0"/>
                      </a:lnTo>
                    </a:path>
                  </a:pathLst>
                </a:custGeom>
                <a:solidFill>
                  <a:srgbClr val="B7B79D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64"/>
              <p:cNvGrpSpPr>
                <a:grpSpLocks/>
              </p:cNvGrpSpPr>
              <p:nvPr/>
            </p:nvGrpSpPr>
            <p:grpSpPr bwMode="auto">
              <a:xfrm>
                <a:off x="2592" y="2208"/>
                <a:ext cx="383" cy="657"/>
                <a:chOff x="1083" y="2300"/>
                <a:chExt cx="340" cy="584"/>
              </a:xfrm>
            </p:grpSpPr>
            <p:sp>
              <p:nvSpPr>
                <p:cNvPr id="16" name="Freeform 65"/>
                <p:cNvSpPr>
                  <a:spLocks/>
                </p:cNvSpPr>
                <p:nvPr/>
              </p:nvSpPr>
              <p:spPr bwMode="auto">
                <a:xfrm>
                  <a:off x="1178" y="2485"/>
                  <a:ext cx="68" cy="31"/>
                </a:xfrm>
                <a:custGeom>
                  <a:avLst/>
                  <a:gdLst/>
                  <a:ahLst/>
                  <a:cxnLst>
                    <a:cxn ang="0">
                      <a:pos x="67" y="13"/>
                    </a:cxn>
                    <a:cxn ang="0">
                      <a:pos x="47" y="13"/>
                    </a:cxn>
                    <a:cxn ang="0">
                      <a:pos x="32" y="0"/>
                    </a:cxn>
                    <a:cxn ang="0">
                      <a:pos x="12" y="8"/>
                    </a:cxn>
                    <a:cxn ang="0">
                      <a:pos x="7" y="10"/>
                    </a:cxn>
                    <a:cxn ang="0">
                      <a:pos x="0" y="15"/>
                    </a:cxn>
                    <a:cxn ang="0">
                      <a:pos x="2" y="25"/>
                    </a:cxn>
                    <a:cxn ang="0">
                      <a:pos x="7" y="25"/>
                    </a:cxn>
                    <a:cxn ang="0">
                      <a:pos x="10" y="18"/>
                    </a:cxn>
                    <a:cxn ang="0">
                      <a:pos x="12" y="15"/>
                    </a:cxn>
                    <a:cxn ang="0">
                      <a:pos x="22" y="18"/>
                    </a:cxn>
                    <a:cxn ang="0">
                      <a:pos x="15" y="20"/>
                    </a:cxn>
                    <a:cxn ang="0">
                      <a:pos x="12" y="20"/>
                    </a:cxn>
                    <a:cxn ang="0">
                      <a:pos x="12" y="25"/>
                    </a:cxn>
                    <a:cxn ang="0">
                      <a:pos x="35" y="30"/>
                    </a:cxn>
                    <a:cxn ang="0">
                      <a:pos x="50" y="25"/>
                    </a:cxn>
                    <a:cxn ang="0">
                      <a:pos x="64" y="25"/>
                    </a:cxn>
                    <a:cxn ang="0">
                      <a:pos x="67" y="13"/>
                    </a:cxn>
                  </a:cxnLst>
                  <a:rect l="0" t="0" r="r" b="b"/>
                  <a:pathLst>
                    <a:path w="68" h="31">
                      <a:moveTo>
                        <a:pt x="67" y="13"/>
                      </a:moveTo>
                      <a:lnTo>
                        <a:pt x="47" y="13"/>
                      </a:lnTo>
                      <a:lnTo>
                        <a:pt x="32" y="0"/>
                      </a:lnTo>
                      <a:lnTo>
                        <a:pt x="12" y="8"/>
                      </a:lnTo>
                      <a:lnTo>
                        <a:pt x="7" y="10"/>
                      </a:lnTo>
                      <a:lnTo>
                        <a:pt x="0" y="15"/>
                      </a:lnTo>
                      <a:lnTo>
                        <a:pt x="2" y="25"/>
                      </a:lnTo>
                      <a:lnTo>
                        <a:pt x="7" y="25"/>
                      </a:lnTo>
                      <a:lnTo>
                        <a:pt x="10" y="18"/>
                      </a:lnTo>
                      <a:lnTo>
                        <a:pt x="12" y="15"/>
                      </a:lnTo>
                      <a:lnTo>
                        <a:pt x="22" y="18"/>
                      </a:lnTo>
                      <a:lnTo>
                        <a:pt x="15" y="20"/>
                      </a:lnTo>
                      <a:lnTo>
                        <a:pt x="12" y="20"/>
                      </a:lnTo>
                      <a:lnTo>
                        <a:pt x="12" y="25"/>
                      </a:lnTo>
                      <a:lnTo>
                        <a:pt x="35" y="30"/>
                      </a:lnTo>
                      <a:lnTo>
                        <a:pt x="50" y="25"/>
                      </a:lnTo>
                      <a:lnTo>
                        <a:pt x="64" y="25"/>
                      </a:lnTo>
                      <a:lnTo>
                        <a:pt x="67" y="13"/>
                      </a:lnTo>
                    </a:path>
                  </a:pathLst>
                </a:custGeom>
                <a:solidFill>
                  <a:srgbClr val="FBDFAF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Freeform 66"/>
                <p:cNvSpPr>
                  <a:spLocks/>
                </p:cNvSpPr>
                <p:nvPr/>
              </p:nvSpPr>
              <p:spPr bwMode="auto">
                <a:xfrm>
                  <a:off x="1158" y="2678"/>
                  <a:ext cx="63" cy="78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25" y="35"/>
                    </a:cxn>
                    <a:cxn ang="0">
                      <a:pos x="20" y="37"/>
                    </a:cxn>
                    <a:cxn ang="0">
                      <a:pos x="2" y="50"/>
                    </a:cxn>
                    <a:cxn ang="0">
                      <a:pos x="0" y="70"/>
                    </a:cxn>
                    <a:cxn ang="0">
                      <a:pos x="17" y="70"/>
                    </a:cxn>
                    <a:cxn ang="0">
                      <a:pos x="30" y="70"/>
                    </a:cxn>
                    <a:cxn ang="0">
                      <a:pos x="30" y="75"/>
                    </a:cxn>
                    <a:cxn ang="0">
                      <a:pos x="50" y="77"/>
                    </a:cxn>
                    <a:cxn ang="0">
                      <a:pos x="57" y="77"/>
                    </a:cxn>
                    <a:cxn ang="0">
                      <a:pos x="62" y="77"/>
                    </a:cxn>
                    <a:cxn ang="0">
                      <a:pos x="62" y="60"/>
                    </a:cxn>
                    <a:cxn ang="0">
                      <a:pos x="60" y="55"/>
                    </a:cxn>
                    <a:cxn ang="0">
                      <a:pos x="55" y="42"/>
                    </a:cxn>
                    <a:cxn ang="0">
                      <a:pos x="57" y="7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63" h="78">
                      <a:moveTo>
                        <a:pt x="27" y="0"/>
                      </a:moveTo>
                      <a:lnTo>
                        <a:pt x="25" y="35"/>
                      </a:lnTo>
                      <a:lnTo>
                        <a:pt x="20" y="37"/>
                      </a:lnTo>
                      <a:lnTo>
                        <a:pt x="2" y="50"/>
                      </a:lnTo>
                      <a:lnTo>
                        <a:pt x="0" y="70"/>
                      </a:lnTo>
                      <a:lnTo>
                        <a:pt x="17" y="70"/>
                      </a:lnTo>
                      <a:lnTo>
                        <a:pt x="30" y="70"/>
                      </a:lnTo>
                      <a:lnTo>
                        <a:pt x="30" y="75"/>
                      </a:lnTo>
                      <a:lnTo>
                        <a:pt x="50" y="77"/>
                      </a:lnTo>
                      <a:lnTo>
                        <a:pt x="57" y="77"/>
                      </a:lnTo>
                      <a:lnTo>
                        <a:pt x="62" y="77"/>
                      </a:lnTo>
                      <a:lnTo>
                        <a:pt x="62" y="60"/>
                      </a:lnTo>
                      <a:lnTo>
                        <a:pt x="60" y="55"/>
                      </a:lnTo>
                      <a:lnTo>
                        <a:pt x="55" y="42"/>
                      </a:lnTo>
                      <a:lnTo>
                        <a:pt x="57" y="7"/>
                      </a:lnTo>
                      <a:lnTo>
                        <a:pt x="27" y="0"/>
                      </a:lnTo>
                    </a:path>
                  </a:pathLst>
                </a:custGeom>
                <a:solidFill>
                  <a:schemeClr val="bg2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Freeform 67"/>
                <p:cNvSpPr>
                  <a:spLocks/>
                </p:cNvSpPr>
                <p:nvPr/>
              </p:nvSpPr>
              <p:spPr bwMode="auto">
                <a:xfrm>
                  <a:off x="1083" y="2725"/>
                  <a:ext cx="96" cy="79"/>
                </a:xfrm>
                <a:custGeom>
                  <a:avLst/>
                  <a:gdLst/>
                  <a:ahLst/>
                  <a:cxnLst>
                    <a:cxn ang="0">
                      <a:pos x="47" y="0"/>
                    </a:cxn>
                    <a:cxn ang="0">
                      <a:pos x="52" y="25"/>
                    </a:cxn>
                    <a:cxn ang="0">
                      <a:pos x="45" y="25"/>
                    </a:cxn>
                    <a:cxn ang="0">
                      <a:pos x="30" y="35"/>
                    </a:cxn>
                    <a:cxn ang="0">
                      <a:pos x="10" y="35"/>
                    </a:cxn>
                    <a:cxn ang="0">
                      <a:pos x="3" y="38"/>
                    </a:cxn>
                    <a:cxn ang="0">
                      <a:pos x="0" y="45"/>
                    </a:cxn>
                    <a:cxn ang="0">
                      <a:pos x="3" y="53"/>
                    </a:cxn>
                    <a:cxn ang="0">
                      <a:pos x="23" y="65"/>
                    </a:cxn>
                    <a:cxn ang="0">
                      <a:pos x="30" y="68"/>
                    </a:cxn>
                    <a:cxn ang="0">
                      <a:pos x="43" y="68"/>
                    </a:cxn>
                    <a:cxn ang="0">
                      <a:pos x="62" y="70"/>
                    </a:cxn>
                    <a:cxn ang="0">
                      <a:pos x="62" y="78"/>
                    </a:cxn>
                    <a:cxn ang="0">
                      <a:pos x="70" y="78"/>
                    </a:cxn>
                    <a:cxn ang="0">
                      <a:pos x="80" y="78"/>
                    </a:cxn>
                    <a:cxn ang="0">
                      <a:pos x="87" y="75"/>
                    </a:cxn>
                    <a:cxn ang="0">
                      <a:pos x="95" y="70"/>
                    </a:cxn>
                    <a:cxn ang="0">
                      <a:pos x="95" y="58"/>
                    </a:cxn>
                    <a:cxn ang="0">
                      <a:pos x="90" y="45"/>
                    </a:cxn>
                    <a:cxn ang="0">
                      <a:pos x="87" y="38"/>
                    </a:cxn>
                    <a:cxn ang="0">
                      <a:pos x="82" y="30"/>
                    </a:cxn>
                    <a:cxn ang="0">
                      <a:pos x="77" y="5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96" h="79">
                      <a:moveTo>
                        <a:pt x="47" y="0"/>
                      </a:moveTo>
                      <a:lnTo>
                        <a:pt x="52" y="25"/>
                      </a:lnTo>
                      <a:lnTo>
                        <a:pt x="45" y="25"/>
                      </a:lnTo>
                      <a:lnTo>
                        <a:pt x="30" y="35"/>
                      </a:lnTo>
                      <a:lnTo>
                        <a:pt x="10" y="35"/>
                      </a:lnTo>
                      <a:lnTo>
                        <a:pt x="3" y="38"/>
                      </a:lnTo>
                      <a:lnTo>
                        <a:pt x="0" y="45"/>
                      </a:lnTo>
                      <a:lnTo>
                        <a:pt x="3" y="53"/>
                      </a:lnTo>
                      <a:lnTo>
                        <a:pt x="23" y="65"/>
                      </a:lnTo>
                      <a:lnTo>
                        <a:pt x="30" y="68"/>
                      </a:lnTo>
                      <a:lnTo>
                        <a:pt x="43" y="68"/>
                      </a:lnTo>
                      <a:lnTo>
                        <a:pt x="62" y="70"/>
                      </a:lnTo>
                      <a:lnTo>
                        <a:pt x="62" y="78"/>
                      </a:lnTo>
                      <a:lnTo>
                        <a:pt x="70" y="78"/>
                      </a:lnTo>
                      <a:lnTo>
                        <a:pt x="80" y="78"/>
                      </a:lnTo>
                      <a:lnTo>
                        <a:pt x="87" y="75"/>
                      </a:lnTo>
                      <a:lnTo>
                        <a:pt x="95" y="70"/>
                      </a:lnTo>
                      <a:lnTo>
                        <a:pt x="95" y="58"/>
                      </a:lnTo>
                      <a:lnTo>
                        <a:pt x="90" y="45"/>
                      </a:lnTo>
                      <a:lnTo>
                        <a:pt x="87" y="38"/>
                      </a:lnTo>
                      <a:lnTo>
                        <a:pt x="82" y="30"/>
                      </a:lnTo>
                      <a:lnTo>
                        <a:pt x="77" y="5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chemeClr val="bg2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Freeform 68"/>
                <p:cNvSpPr>
                  <a:spLocks/>
                </p:cNvSpPr>
                <p:nvPr/>
              </p:nvSpPr>
              <p:spPr bwMode="auto">
                <a:xfrm>
                  <a:off x="1208" y="2717"/>
                  <a:ext cx="187" cy="167"/>
                </a:xfrm>
                <a:custGeom>
                  <a:avLst/>
                  <a:gdLst/>
                  <a:ahLst/>
                  <a:cxnLst>
                    <a:cxn ang="0">
                      <a:pos x="74" y="0"/>
                    </a:cxn>
                    <a:cxn ang="0">
                      <a:pos x="72" y="56"/>
                    </a:cxn>
                    <a:cxn ang="0">
                      <a:pos x="7" y="31"/>
                    </a:cxn>
                    <a:cxn ang="0">
                      <a:pos x="2" y="33"/>
                    </a:cxn>
                    <a:cxn ang="0">
                      <a:pos x="0" y="51"/>
                    </a:cxn>
                    <a:cxn ang="0">
                      <a:pos x="5" y="51"/>
                    </a:cxn>
                    <a:cxn ang="0">
                      <a:pos x="5" y="58"/>
                    </a:cxn>
                    <a:cxn ang="0">
                      <a:pos x="7" y="63"/>
                    </a:cxn>
                    <a:cxn ang="0">
                      <a:pos x="10" y="63"/>
                    </a:cxn>
                    <a:cxn ang="0">
                      <a:pos x="15" y="61"/>
                    </a:cxn>
                    <a:cxn ang="0">
                      <a:pos x="17" y="56"/>
                    </a:cxn>
                    <a:cxn ang="0">
                      <a:pos x="17" y="51"/>
                    </a:cxn>
                    <a:cxn ang="0">
                      <a:pos x="67" y="71"/>
                    </a:cxn>
                    <a:cxn ang="0">
                      <a:pos x="22" y="121"/>
                    </a:cxn>
                    <a:cxn ang="0">
                      <a:pos x="20" y="141"/>
                    </a:cxn>
                    <a:cxn ang="0">
                      <a:pos x="22" y="148"/>
                    </a:cxn>
                    <a:cxn ang="0">
                      <a:pos x="22" y="153"/>
                    </a:cxn>
                    <a:cxn ang="0">
                      <a:pos x="24" y="161"/>
                    </a:cxn>
                    <a:cxn ang="0">
                      <a:pos x="27" y="163"/>
                    </a:cxn>
                    <a:cxn ang="0">
                      <a:pos x="29" y="163"/>
                    </a:cxn>
                    <a:cxn ang="0">
                      <a:pos x="34" y="166"/>
                    </a:cxn>
                    <a:cxn ang="0">
                      <a:pos x="37" y="163"/>
                    </a:cxn>
                    <a:cxn ang="0">
                      <a:pos x="39" y="156"/>
                    </a:cxn>
                    <a:cxn ang="0">
                      <a:pos x="42" y="153"/>
                    </a:cxn>
                    <a:cxn ang="0">
                      <a:pos x="37" y="148"/>
                    </a:cxn>
                    <a:cxn ang="0">
                      <a:pos x="34" y="146"/>
                    </a:cxn>
                    <a:cxn ang="0">
                      <a:pos x="34" y="141"/>
                    </a:cxn>
                    <a:cxn ang="0">
                      <a:pos x="32" y="141"/>
                    </a:cxn>
                    <a:cxn ang="0">
                      <a:pos x="29" y="136"/>
                    </a:cxn>
                    <a:cxn ang="0">
                      <a:pos x="82" y="76"/>
                    </a:cxn>
                    <a:cxn ang="0">
                      <a:pos x="169" y="126"/>
                    </a:cxn>
                    <a:cxn ang="0">
                      <a:pos x="169" y="133"/>
                    </a:cxn>
                    <a:cxn ang="0">
                      <a:pos x="171" y="136"/>
                    </a:cxn>
                    <a:cxn ang="0">
                      <a:pos x="171" y="148"/>
                    </a:cxn>
                    <a:cxn ang="0">
                      <a:pos x="174" y="151"/>
                    </a:cxn>
                    <a:cxn ang="0">
                      <a:pos x="176" y="153"/>
                    </a:cxn>
                    <a:cxn ang="0">
                      <a:pos x="181" y="153"/>
                    </a:cxn>
                    <a:cxn ang="0">
                      <a:pos x="186" y="148"/>
                    </a:cxn>
                    <a:cxn ang="0">
                      <a:pos x="181" y="136"/>
                    </a:cxn>
                    <a:cxn ang="0">
                      <a:pos x="181" y="131"/>
                    </a:cxn>
                    <a:cxn ang="0">
                      <a:pos x="176" y="123"/>
                    </a:cxn>
                    <a:cxn ang="0">
                      <a:pos x="179" y="108"/>
                    </a:cxn>
                    <a:cxn ang="0">
                      <a:pos x="97" y="66"/>
                    </a:cxn>
                    <a:cxn ang="0">
                      <a:pos x="124" y="41"/>
                    </a:cxn>
                    <a:cxn ang="0">
                      <a:pos x="129" y="46"/>
                    </a:cxn>
                    <a:cxn ang="0">
                      <a:pos x="131" y="51"/>
                    </a:cxn>
                    <a:cxn ang="0">
                      <a:pos x="136" y="56"/>
                    </a:cxn>
                    <a:cxn ang="0">
                      <a:pos x="146" y="48"/>
                    </a:cxn>
                    <a:cxn ang="0">
                      <a:pos x="146" y="46"/>
                    </a:cxn>
                    <a:cxn ang="0">
                      <a:pos x="144" y="41"/>
                    </a:cxn>
                    <a:cxn ang="0">
                      <a:pos x="136" y="38"/>
                    </a:cxn>
                    <a:cxn ang="0">
                      <a:pos x="134" y="31"/>
                    </a:cxn>
                    <a:cxn ang="0">
                      <a:pos x="121" y="21"/>
                    </a:cxn>
                    <a:cxn ang="0">
                      <a:pos x="92" y="48"/>
                    </a:cxn>
                    <a:cxn ang="0">
                      <a:pos x="93" y="5"/>
                    </a:cxn>
                    <a:cxn ang="0">
                      <a:pos x="74" y="0"/>
                    </a:cxn>
                  </a:cxnLst>
                  <a:rect l="0" t="0" r="r" b="b"/>
                  <a:pathLst>
                    <a:path w="187" h="167">
                      <a:moveTo>
                        <a:pt x="74" y="0"/>
                      </a:moveTo>
                      <a:lnTo>
                        <a:pt x="72" y="56"/>
                      </a:lnTo>
                      <a:lnTo>
                        <a:pt x="7" y="31"/>
                      </a:lnTo>
                      <a:lnTo>
                        <a:pt x="2" y="33"/>
                      </a:lnTo>
                      <a:lnTo>
                        <a:pt x="0" y="51"/>
                      </a:lnTo>
                      <a:lnTo>
                        <a:pt x="5" y="51"/>
                      </a:lnTo>
                      <a:lnTo>
                        <a:pt x="5" y="58"/>
                      </a:lnTo>
                      <a:lnTo>
                        <a:pt x="7" y="63"/>
                      </a:lnTo>
                      <a:lnTo>
                        <a:pt x="10" y="63"/>
                      </a:lnTo>
                      <a:lnTo>
                        <a:pt x="15" y="61"/>
                      </a:lnTo>
                      <a:lnTo>
                        <a:pt x="17" y="56"/>
                      </a:lnTo>
                      <a:lnTo>
                        <a:pt x="17" y="51"/>
                      </a:lnTo>
                      <a:lnTo>
                        <a:pt x="67" y="71"/>
                      </a:lnTo>
                      <a:lnTo>
                        <a:pt x="22" y="121"/>
                      </a:lnTo>
                      <a:lnTo>
                        <a:pt x="20" y="141"/>
                      </a:lnTo>
                      <a:lnTo>
                        <a:pt x="22" y="148"/>
                      </a:lnTo>
                      <a:lnTo>
                        <a:pt x="22" y="153"/>
                      </a:lnTo>
                      <a:lnTo>
                        <a:pt x="24" y="161"/>
                      </a:lnTo>
                      <a:lnTo>
                        <a:pt x="27" y="163"/>
                      </a:lnTo>
                      <a:lnTo>
                        <a:pt x="29" y="163"/>
                      </a:lnTo>
                      <a:lnTo>
                        <a:pt x="34" y="166"/>
                      </a:lnTo>
                      <a:lnTo>
                        <a:pt x="37" y="163"/>
                      </a:lnTo>
                      <a:lnTo>
                        <a:pt x="39" y="156"/>
                      </a:lnTo>
                      <a:lnTo>
                        <a:pt x="42" y="153"/>
                      </a:lnTo>
                      <a:lnTo>
                        <a:pt x="37" y="148"/>
                      </a:lnTo>
                      <a:lnTo>
                        <a:pt x="34" y="146"/>
                      </a:lnTo>
                      <a:lnTo>
                        <a:pt x="34" y="141"/>
                      </a:lnTo>
                      <a:lnTo>
                        <a:pt x="32" y="141"/>
                      </a:lnTo>
                      <a:lnTo>
                        <a:pt x="29" y="136"/>
                      </a:lnTo>
                      <a:lnTo>
                        <a:pt x="82" y="76"/>
                      </a:lnTo>
                      <a:lnTo>
                        <a:pt x="169" y="126"/>
                      </a:lnTo>
                      <a:lnTo>
                        <a:pt x="169" y="133"/>
                      </a:lnTo>
                      <a:lnTo>
                        <a:pt x="171" y="136"/>
                      </a:lnTo>
                      <a:lnTo>
                        <a:pt x="171" y="148"/>
                      </a:lnTo>
                      <a:lnTo>
                        <a:pt x="174" y="151"/>
                      </a:lnTo>
                      <a:lnTo>
                        <a:pt x="176" y="153"/>
                      </a:lnTo>
                      <a:lnTo>
                        <a:pt x="181" y="153"/>
                      </a:lnTo>
                      <a:lnTo>
                        <a:pt x="186" y="148"/>
                      </a:lnTo>
                      <a:lnTo>
                        <a:pt x="181" y="136"/>
                      </a:lnTo>
                      <a:lnTo>
                        <a:pt x="181" y="131"/>
                      </a:lnTo>
                      <a:lnTo>
                        <a:pt x="176" y="123"/>
                      </a:lnTo>
                      <a:lnTo>
                        <a:pt x="179" y="108"/>
                      </a:lnTo>
                      <a:lnTo>
                        <a:pt x="97" y="66"/>
                      </a:lnTo>
                      <a:lnTo>
                        <a:pt x="124" y="41"/>
                      </a:lnTo>
                      <a:lnTo>
                        <a:pt x="129" y="46"/>
                      </a:lnTo>
                      <a:lnTo>
                        <a:pt x="131" y="51"/>
                      </a:lnTo>
                      <a:lnTo>
                        <a:pt x="136" y="56"/>
                      </a:lnTo>
                      <a:lnTo>
                        <a:pt x="146" y="48"/>
                      </a:lnTo>
                      <a:lnTo>
                        <a:pt x="146" y="46"/>
                      </a:lnTo>
                      <a:lnTo>
                        <a:pt x="144" y="41"/>
                      </a:lnTo>
                      <a:lnTo>
                        <a:pt x="136" y="38"/>
                      </a:lnTo>
                      <a:lnTo>
                        <a:pt x="134" y="31"/>
                      </a:lnTo>
                      <a:lnTo>
                        <a:pt x="121" y="21"/>
                      </a:lnTo>
                      <a:lnTo>
                        <a:pt x="92" y="48"/>
                      </a:lnTo>
                      <a:lnTo>
                        <a:pt x="93" y="5"/>
                      </a:lnTo>
                      <a:lnTo>
                        <a:pt x="74" y="0"/>
                      </a:lnTo>
                    </a:path>
                  </a:pathLst>
                </a:custGeom>
                <a:solidFill>
                  <a:srgbClr val="DDDDDD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Freeform 69"/>
                <p:cNvSpPr>
                  <a:spLocks/>
                </p:cNvSpPr>
                <p:nvPr/>
              </p:nvSpPr>
              <p:spPr bwMode="auto">
                <a:xfrm>
                  <a:off x="1173" y="2663"/>
                  <a:ext cx="224" cy="77"/>
                </a:xfrm>
                <a:custGeom>
                  <a:avLst/>
                  <a:gdLst/>
                  <a:ahLst/>
                  <a:cxnLst>
                    <a:cxn ang="0">
                      <a:pos x="72" y="30"/>
                    </a:cxn>
                    <a:cxn ang="0">
                      <a:pos x="2" y="0"/>
                    </a:cxn>
                    <a:cxn ang="0">
                      <a:pos x="0" y="6"/>
                    </a:cxn>
                    <a:cxn ang="0">
                      <a:pos x="0" y="14"/>
                    </a:cxn>
                    <a:cxn ang="0">
                      <a:pos x="2" y="20"/>
                    </a:cxn>
                    <a:cxn ang="0">
                      <a:pos x="83" y="59"/>
                    </a:cxn>
                    <a:cxn ang="0">
                      <a:pos x="142" y="76"/>
                    </a:cxn>
                    <a:cxn ang="0">
                      <a:pos x="169" y="74"/>
                    </a:cxn>
                    <a:cxn ang="0">
                      <a:pos x="196" y="59"/>
                    </a:cxn>
                    <a:cxn ang="0">
                      <a:pos x="223" y="41"/>
                    </a:cxn>
                    <a:cxn ang="0">
                      <a:pos x="223" y="26"/>
                    </a:cxn>
                    <a:cxn ang="0">
                      <a:pos x="72" y="30"/>
                    </a:cxn>
                  </a:cxnLst>
                  <a:rect l="0" t="0" r="r" b="b"/>
                  <a:pathLst>
                    <a:path w="224" h="77">
                      <a:moveTo>
                        <a:pt x="72" y="30"/>
                      </a:moveTo>
                      <a:lnTo>
                        <a:pt x="2" y="0"/>
                      </a:lnTo>
                      <a:lnTo>
                        <a:pt x="0" y="6"/>
                      </a:lnTo>
                      <a:lnTo>
                        <a:pt x="0" y="14"/>
                      </a:lnTo>
                      <a:lnTo>
                        <a:pt x="2" y="20"/>
                      </a:lnTo>
                      <a:lnTo>
                        <a:pt x="83" y="59"/>
                      </a:lnTo>
                      <a:lnTo>
                        <a:pt x="142" y="76"/>
                      </a:lnTo>
                      <a:lnTo>
                        <a:pt x="169" y="74"/>
                      </a:lnTo>
                      <a:lnTo>
                        <a:pt x="196" y="59"/>
                      </a:lnTo>
                      <a:lnTo>
                        <a:pt x="223" y="41"/>
                      </a:lnTo>
                      <a:lnTo>
                        <a:pt x="223" y="26"/>
                      </a:lnTo>
                      <a:lnTo>
                        <a:pt x="72" y="30"/>
                      </a:lnTo>
                    </a:path>
                  </a:pathLst>
                </a:custGeom>
                <a:solidFill>
                  <a:srgbClr val="2E7FE8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Freeform 70"/>
                <p:cNvSpPr>
                  <a:spLocks/>
                </p:cNvSpPr>
                <p:nvPr/>
              </p:nvSpPr>
              <p:spPr bwMode="auto">
                <a:xfrm>
                  <a:off x="1111" y="2584"/>
                  <a:ext cx="243" cy="155"/>
                </a:xfrm>
                <a:custGeom>
                  <a:avLst/>
                  <a:gdLst/>
                  <a:ahLst/>
                  <a:cxnLst>
                    <a:cxn ang="0">
                      <a:pos x="202" y="30"/>
                    </a:cxn>
                    <a:cxn ang="0">
                      <a:pos x="88" y="0"/>
                    </a:cxn>
                    <a:cxn ang="0">
                      <a:pos x="61" y="9"/>
                    </a:cxn>
                    <a:cxn ang="0">
                      <a:pos x="65" y="22"/>
                    </a:cxn>
                    <a:cxn ang="0">
                      <a:pos x="41" y="24"/>
                    </a:cxn>
                    <a:cxn ang="0">
                      <a:pos x="12" y="29"/>
                    </a:cxn>
                    <a:cxn ang="0">
                      <a:pos x="0" y="51"/>
                    </a:cxn>
                    <a:cxn ang="0">
                      <a:pos x="2" y="119"/>
                    </a:cxn>
                    <a:cxn ang="0">
                      <a:pos x="5" y="144"/>
                    </a:cxn>
                    <a:cxn ang="0">
                      <a:pos x="29" y="154"/>
                    </a:cxn>
                    <a:cxn ang="0">
                      <a:pos x="57" y="151"/>
                    </a:cxn>
                    <a:cxn ang="0">
                      <a:pos x="53" y="75"/>
                    </a:cxn>
                    <a:cxn ang="0">
                      <a:pos x="77" y="90"/>
                    </a:cxn>
                    <a:cxn ang="0">
                      <a:pos x="155" y="117"/>
                    </a:cxn>
                    <a:cxn ang="0">
                      <a:pos x="197" y="123"/>
                    </a:cxn>
                    <a:cxn ang="0">
                      <a:pos x="242" y="93"/>
                    </a:cxn>
                    <a:cxn ang="0">
                      <a:pos x="202" y="30"/>
                    </a:cxn>
                  </a:cxnLst>
                  <a:rect l="0" t="0" r="r" b="b"/>
                  <a:pathLst>
                    <a:path w="243" h="155">
                      <a:moveTo>
                        <a:pt x="202" y="30"/>
                      </a:moveTo>
                      <a:lnTo>
                        <a:pt x="88" y="0"/>
                      </a:lnTo>
                      <a:lnTo>
                        <a:pt x="61" y="9"/>
                      </a:lnTo>
                      <a:lnTo>
                        <a:pt x="65" y="22"/>
                      </a:lnTo>
                      <a:lnTo>
                        <a:pt x="41" y="24"/>
                      </a:lnTo>
                      <a:lnTo>
                        <a:pt x="12" y="29"/>
                      </a:lnTo>
                      <a:lnTo>
                        <a:pt x="0" y="51"/>
                      </a:lnTo>
                      <a:lnTo>
                        <a:pt x="2" y="119"/>
                      </a:lnTo>
                      <a:lnTo>
                        <a:pt x="5" y="144"/>
                      </a:lnTo>
                      <a:lnTo>
                        <a:pt x="29" y="154"/>
                      </a:lnTo>
                      <a:lnTo>
                        <a:pt x="57" y="151"/>
                      </a:lnTo>
                      <a:lnTo>
                        <a:pt x="53" y="75"/>
                      </a:lnTo>
                      <a:lnTo>
                        <a:pt x="77" y="90"/>
                      </a:lnTo>
                      <a:lnTo>
                        <a:pt x="155" y="117"/>
                      </a:lnTo>
                      <a:lnTo>
                        <a:pt x="197" y="123"/>
                      </a:lnTo>
                      <a:lnTo>
                        <a:pt x="242" y="93"/>
                      </a:lnTo>
                      <a:lnTo>
                        <a:pt x="202" y="30"/>
                      </a:lnTo>
                    </a:path>
                  </a:pathLst>
                </a:custGeom>
                <a:solidFill>
                  <a:srgbClr val="006C88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Freeform 71"/>
                <p:cNvSpPr>
                  <a:spLocks/>
                </p:cNvSpPr>
                <p:nvPr/>
              </p:nvSpPr>
              <p:spPr bwMode="auto">
                <a:xfrm>
                  <a:off x="1113" y="2515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55" y="28"/>
                    </a:cxn>
                    <a:cxn ang="0">
                      <a:pos x="37" y="18"/>
                    </a:cxn>
                    <a:cxn ang="0">
                      <a:pos x="37" y="5"/>
                    </a:cxn>
                    <a:cxn ang="0">
                      <a:pos x="25" y="0"/>
                    </a:cxn>
                    <a:cxn ang="0">
                      <a:pos x="22" y="0"/>
                    </a:cxn>
                    <a:cxn ang="0">
                      <a:pos x="22" y="5"/>
                    </a:cxn>
                    <a:cxn ang="0">
                      <a:pos x="13" y="3"/>
                    </a:cxn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3" y="8"/>
                    </a:cxn>
                    <a:cxn ang="0">
                      <a:pos x="3" y="30"/>
                    </a:cxn>
                    <a:cxn ang="0">
                      <a:pos x="20" y="40"/>
                    </a:cxn>
                    <a:cxn ang="0">
                      <a:pos x="25" y="40"/>
                    </a:cxn>
                    <a:cxn ang="0">
                      <a:pos x="35" y="43"/>
                    </a:cxn>
                    <a:cxn ang="0">
                      <a:pos x="55" y="28"/>
                    </a:cxn>
                  </a:cxnLst>
                  <a:rect l="0" t="0" r="r" b="b"/>
                  <a:pathLst>
                    <a:path w="56" h="44">
                      <a:moveTo>
                        <a:pt x="55" y="28"/>
                      </a:moveTo>
                      <a:lnTo>
                        <a:pt x="37" y="18"/>
                      </a:lnTo>
                      <a:lnTo>
                        <a:pt x="37" y="5"/>
                      </a:lnTo>
                      <a:lnTo>
                        <a:pt x="25" y="0"/>
                      </a:lnTo>
                      <a:lnTo>
                        <a:pt x="22" y="0"/>
                      </a:lnTo>
                      <a:lnTo>
                        <a:pt x="22" y="5"/>
                      </a:lnTo>
                      <a:lnTo>
                        <a:pt x="13" y="3"/>
                      </a:lnTo>
                      <a:lnTo>
                        <a:pt x="3" y="0"/>
                      </a:lnTo>
                      <a:lnTo>
                        <a:pt x="0" y="5"/>
                      </a:lnTo>
                      <a:lnTo>
                        <a:pt x="3" y="8"/>
                      </a:lnTo>
                      <a:lnTo>
                        <a:pt x="3" y="30"/>
                      </a:lnTo>
                      <a:lnTo>
                        <a:pt x="20" y="40"/>
                      </a:lnTo>
                      <a:lnTo>
                        <a:pt x="25" y="40"/>
                      </a:lnTo>
                      <a:lnTo>
                        <a:pt x="35" y="43"/>
                      </a:lnTo>
                      <a:lnTo>
                        <a:pt x="55" y="28"/>
                      </a:lnTo>
                    </a:path>
                  </a:pathLst>
                </a:custGeom>
                <a:solidFill>
                  <a:srgbClr val="FBDFAF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Freeform 72"/>
                <p:cNvSpPr>
                  <a:spLocks/>
                </p:cNvSpPr>
                <p:nvPr/>
              </p:nvSpPr>
              <p:spPr bwMode="auto">
                <a:xfrm>
                  <a:off x="1268" y="2317"/>
                  <a:ext cx="88" cy="119"/>
                </a:xfrm>
                <a:custGeom>
                  <a:avLst/>
                  <a:gdLst/>
                  <a:ahLst/>
                  <a:cxnLst>
                    <a:cxn ang="0">
                      <a:pos x="8" y="10"/>
                    </a:cxn>
                    <a:cxn ang="0">
                      <a:pos x="8" y="33"/>
                    </a:cxn>
                    <a:cxn ang="0">
                      <a:pos x="8" y="38"/>
                    </a:cxn>
                    <a:cxn ang="0">
                      <a:pos x="0" y="55"/>
                    </a:cxn>
                    <a:cxn ang="0">
                      <a:pos x="3" y="60"/>
                    </a:cxn>
                    <a:cxn ang="0">
                      <a:pos x="8" y="60"/>
                    </a:cxn>
                    <a:cxn ang="0">
                      <a:pos x="8" y="70"/>
                    </a:cxn>
                    <a:cxn ang="0">
                      <a:pos x="13" y="70"/>
                    </a:cxn>
                    <a:cxn ang="0">
                      <a:pos x="10" y="73"/>
                    </a:cxn>
                    <a:cxn ang="0">
                      <a:pos x="13" y="83"/>
                    </a:cxn>
                    <a:cxn ang="0">
                      <a:pos x="15" y="90"/>
                    </a:cxn>
                    <a:cxn ang="0">
                      <a:pos x="20" y="93"/>
                    </a:cxn>
                    <a:cxn ang="0">
                      <a:pos x="28" y="93"/>
                    </a:cxn>
                    <a:cxn ang="0">
                      <a:pos x="38" y="100"/>
                    </a:cxn>
                    <a:cxn ang="0">
                      <a:pos x="48" y="118"/>
                    </a:cxn>
                    <a:cxn ang="0">
                      <a:pos x="87" y="83"/>
                    </a:cxn>
                    <a:cxn ang="0">
                      <a:pos x="68" y="0"/>
                    </a:cxn>
                    <a:cxn ang="0">
                      <a:pos x="8" y="10"/>
                    </a:cxn>
                  </a:cxnLst>
                  <a:rect l="0" t="0" r="r" b="b"/>
                  <a:pathLst>
                    <a:path w="88" h="119">
                      <a:moveTo>
                        <a:pt x="8" y="10"/>
                      </a:moveTo>
                      <a:lnTo>
                        <a:pt x="8" y="33"/>
                      </a:lnTo>
                      <a:lnTo>
                        <a:pt x="8" y="38"/>
                      </a:lnTo>
                      <a:lnTo>
                        <a:pt x="0" y="55"/>
                      </a:lnTo>
                      <a:lnTo>
                        <a:pt x="3" y="60"/>
                      </a:lnTo>
                      <a:lnTo>
                        <a:pt x="8" y="60"/>
                      </a:lnTo>
                      <a:lnTo>
                        <a:pt x="8" y="70"/>
                      </a:lnTo>
                      <a:lnTo>
                        <a:pt x="13" y="70"/>
                      </a:lnTo>
                      <a:lnTo>
                        <a:pt x="10" y="73"/>
                      </a:lnTo>
                      <a:lnTo>
                        <a:pt x="13" y="83"/>
                      </a:lnTo>
                      <a:lnTo>
                        <a:pt x="15" y="90"/>
                      </a:lnTo>
                      <a:lnTo>
                        <a:pt x="20" y="93"/>
                      </a:lnTo>
                      <a:lnTo>
                        <a:pt x="28" y="93"/>
                      </a:lnTo>
                      <a:lnTo>
                        <a:pt x="38" y="100"/>
                      </a:lnTo>
                      <a:lnTo>
                        <a:pt x="48" y="118"/>
                      </a:lnTo>
                      <a:lnTo>
                        <a:pt x="87" y="83"/>
                      </a:lnTo>
                      <a:lnTo>
                        <a:pt x="68" y="0"/>
                      </a:lnTo>
                      <a:lnTo>
                        <a:pt x="8" y="10"/>
                      </a:lnTo>
                    </a:path>
                  </a:pathLst>
                </a:custGeom>
                <a:solidFill>
                  <a:srgbClr val="FBDFAF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Freeform 73"/>
                <p:cNvSpPr>
                  <a:spLocks/>
                </p:cNvSpPr>
                <p:nvPr/>
              </p:nvSpPr>
              <p:spPr bwMode="auto">
                <a:xfrm>
                  <a:off x="1268" y="2300"/>
                  <a:ext cx="106" cy="102"/>
                </a:xfrm>
                <a:custGeom>
                  <a:avLst/>
                  <a:gdLst/>
                  <a:ahLst/>
                  <a:cxnLst>
                    <a:cxn ang="0">
                      <a:pos x="45" y="69"/>
                    </a:cxn>
                    <a:cxn ang="0">
                      <a:pos x="53" y="78"/>
                    </a:cxn>
                    <a:cxn ang="0">
                      <a:pos x="60" y="98"/>
                    </a:cxn>
                    <a:cxn ang="0">
                      <a:pos x="82" y="101"/>
                    </a:cxn>
                    <a:cxn ang="0">
                      <a:pos x="92" y="98"/>
                    </a:cxn>
                    <a:cxn ang="0">
                      <a:pos x="105" y="52"/>
                    </a:cxn>
                    <a:cxn ang="0">
                      <a:pos x="105" y="36"/>
                    </a:cxn>
                    <a:cxn ang="0">
                      <a:pos x="92" y="12"/>
                    </a:cxn>
                    <a:cxn ang="0">
                      <a:pos x="75" y="0"/>
                    </a:cxn>
                    <a:cxn ang="0">
                      <a:pos x="48" y="0"/>
                    </a:cxn>
                    <a:cxn ang="0">
                      <a:pos x="20" y="7"/>
                    </a:cxn>
                    <a:cxn ang="0">
                      <a:pos x="18" y="15"/>
                    </a:cxn>
                    <a:cxn ang="0">
                      <a:pos x="0" y="26"/>
                    </a:cxn>
                    <a:cxn ang="0">
                      <a:pos x="0" y="33"/>
                    </a:cxn>
                    <a:cxn ang="0">
                      <a:pos x="10" y="41"/>
                    </a:cxn>
                    <a:cxn ang="0">
                      <a:pos x="20" y="43"/>
                    </a:cxn>
                    <a:cxn ang="0">
                      <a:pos x="28" y="52"/>
                    </a:cxn>
                    <a:cxn ang="0">
                      <a:pos x="30" y="69"/>
                    </a:cxn>
                    <a:cxn ang="0">
                      <a:pos x="38" y="74"/>
                    </a:cxn>
                    <a:cxn ang="0">
                      <a:pos x="45" y="69"/>
                    </a:cxn>
                  </a:cxnLst>
                  <a:rect l="0" t="0" r="r" b="b"/>
                  <a:pathLst>
                    <a:path w="106" h="102">
                      <a:moveTo>
                        <a:pt x="45" y="69"/>
                      </a:moveTo>
                      <a:lnTo>
                        <a:pt x="53" y="78"/>
                      </a:lnTo>
                      <a:lnTo>
                        <a:pt x="60" y="98"/>
                      </a:lnTo>
                      <a:lnTo>
                        <a:pt x="82" y="101"/>
                      </a:lnTo>
                      <a:lnTo>
                        <a:pt x="92" y="98"/>
                      </a:lnTo>
                      <a:lnTo>
                        <a:pt x="105" y="52"/>
                      </a:lnTo>
                      <a:lnTo>
                        <a:pt x="105" y="36"/>
                      </a:lnTo>
                      <a:lnTo>
                        <a:pt x="92" y="12"/>
                      </a:lnTo>
                      <a:lnTo>
                        <a:pt x="75" y="0"/>
                      </a:lnTo>
                      <a:lnTo>
                        <a:pt x="48" y="0"/>
                      </a:lnTo>
                      <a:lnTo>
                        <a:pt x="20" y="7"/>
                      </a:lnTo>
                      <a:lnTo>
                        <a:pt x="18" y="15"/>
                      </a:lnTo>
                      <a:lnTo>
                        <a:pt x="0" y="26"/>
                      </a:lnTo>
                      <a:lnTo>
                        <a:pt x="0" y="33"/>
                      </a:lnTo>
                      <a:lnTo>
                        <a:pt x="10" y="41"/>
                      </a:lnTo>
                      <a:lnTo>
                        <a:pt x="20" y="43"/>
                      </a:lnTo>
                      <a:lnTo>
                        <a:pt x="28" y="52"/>
                      </a:lnTo>
                      <a:lnTo>
                        <a:pt x="30" y="69"/>
                      </a:lnTo>
                      <a:lnTo>
                        <a:pt x="38" y="74"/>
                      </a:lnTo>
                      <a:lnTo>
                        <a:pt x="45" y="69"/>
                      </a:lnTo>
                    </a:path>
                  </a:pathLst>
                </a:custGeom>
                <a:solidFill>
                  <a:srgbClr val="656346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Freeform 74"/>
                <p:cNvSpPr>
                  <a:spLocks/>
                </p:cNvSpPr>
                <p:nvPr/>
              </p:nvSpPr>
              <p:spPr bwMode="auto">
                <a:xfrm>
                  <a:off x="1143" y="2400"/>
                  <a:ext cx="260" cy="284"/>
                </a:xfrm>
                <a:custGeom>
                  <a:avLst/>
                  <a:gdLst/>
                  <a:ahLst/>
                  <a:cxnLst>
                    <a:cxn ang="0">
                      <a:pos x="204" y="0"/>
                    </a:cxn>
                    <a:cxn ang="0">
                      <a:pos x="189" y="5"/>
                    </a:cxn>
                    <a:cxn ang="0">
                      <a:pos x="179" y="13"/>
                    </a:cxn>
                    <a:cxn ang="0">
                      <a:pos x="153" y="35"/>
                    </a:cxn>
                    <a:cxn ang="0">
                      <a:pos x="139" y="58"/>
                    </a:cxn>
                    <a:cxn ang="0">
                      <a:pos x="134" y="70"/>
                    </a:cxn>
                    <a:cxn ang="0">
                      <a:pos x="129" y="88"/>
                    </a:cxn>
                    <a:cxn ang="0">
                      <a:pos x="107" y="139"/>
                    </a:cxn>
                    <a:cxn ang="0">
                      <a:pos x="50" y="143"/>
                    </a:cxn>
                    <a:cxn ang="0">
                      <a:pos x="16" y="137"/>
                    </a:cxn>
                    <a:cxn ang="0">
                      <a:pos x="7" y="155"/>
                    </a:cxn>
                    <a:cxn ang="0">
                      <a:pos x="0" y="165"/>
                    </a:cxn>
                    <a:cxn ang="0">
                      <a:pos x="41" y="176"/>
                    </a:cxn>
                    <a:cxn ang="0">
                      <a:pos x="85" y="182"/>
                    </a:cxn>
                    <a:cxn ang="0">
                      <a:pos x="121" y="184"/>
                    </a:cxn>
                    <a:cxn ang="0">
                      <a:pos x="152" y="128"/>
                    </a:cxn>
                    <a:cxn ang="0">
                      <a:pos x="128" y="173"/>
                    </a:cxn>
                    <a:cxn ang="0">
                      <a:pos x="125" y="226"/>
                    </a:cxn>
                    <a:cxn ang="0">
                      <a:pos x="135" y="253"/>
                    </a:cxn>
                    <a:cxn ang="0">
                      <a:pos x="149" y="265"/>
                    </a:cxn>
                    <a:cxn ang="0">
                      <a:pos x="161" y="271"/>
                    </a:cxn>
                    <a:cxn ang="0">
                      <a:pos x="176" y="272"/>
                    </a:cxn>
                    <a:cxn ang="0">
                      <a:pos x="206" y="283"/>
                    </a:cxn>
                    <a:cxn ang="0">
                      <a:pos x="225" y="272"/>
                    </a:cxn>
                    <a:cxn ang="0">
                      <a:pos x="234" y="278"/>
                    </a:cxn>
                    <a:cxn ang="0">
                      <a:pos x="249" y="233"/>
                    </a:cxn>
                    <a:cxn ang="0">
                      <a:pos x="256" y="178"/>
                    </a:cxn>
                    <a:cxn ang="0">
                      <a:pos x="259" y="125"/>
                    </a:cxn>
                    <a:cxn ang="0">
                      <a:pos x="259" y="118"/>
                    </a:cxn>
                    <a:cxn ang="0">
                      <a:pos x="256" y="63"/>
                    </a:cxn>
                    <a:cxn ang="0">
                      <a:pos x="246" y="30"/>
                    </a:cxn>
                    <a:cxn ang="0">
                      <a:pos x="229" y="13"/>
                    </a:cxn>
                    <a:cxn ang="0">
                      <a:pos x="214" y="10"/>
                    </a:cxn>
                    <a:cxn ang="0">
                      <a:pos x="204" y="0"/>
                    </a:cxn>
                  </a:cxnLst>
                  <a:rect l="0" t="0" r="r" b="b"/>
                  <a:pathLst>
                    <a:path w="260" h="284">
                      <a:moveTo>
                        <a:pt x="204" y="0"/>
                      </a:moveTo>
                      <a:lnTo>
                        <a:pt x="189" y="5"/>
                      </a:lnTo>
                      <a:lnTo>
                        <a:pt x="179" y="13"/>
                      </a:lnTo>
                      <a:lnTo>
                        <a:pt x="153" y="35"/>
                      </a:lnTo>
                      <a:lnTo>
                        <a:pt x="139" y="58"/>
                      </a:lnTo>
                      <a:lnTo>
                        <a:pt x="134" y="70"/>
                      </a:lnTo>
                      <a:lnTo>
                        <a:pt x="129" y="88"/>
                      </a:lnTo>
                      <a:lnTo>
                        <a:pt x="107" y="139"/>
                      </a:lnTo>
                      <a:lnTo>
                        <a:pt x="50" y="143"/>
                      </a:lnTo>
                      <a:lnTo>
                        <a:pt x="16" y="137"/>
                      </a:lnTo>
                      <a:lnTo>
                        <a:pt x="7" y="155"/>
                      </a:lnTo>
                      <a:lnTo>
                        <a:pt x="0" y="165"/>
                      </a:lnTo>
                      <a:lnTo>
                        <a:pt x="41" y="176"/>
                      </a:lnTo>
                      <a:lnTo>
                        <a:pt x="85" y="182"/>
                      </a:lnTo>
                      <a:lnTo>
                        <a:pt x="121" y="184"/>
                      </a:lnTo>
                      <a:lnTo>
                        <a:pt x="152" y="128"/>
                      </a:lnTo>
                      <a:lnTo>
                        <a:pt x="128" y="173"/>
                      </a:lnTo>
                      <a:lnTo>
                        <a:pt x="125" y="226"/>
                      </a:lnTo>
                      <a:lnTo>
                        <a:pt x="135" y="253"/>
                      </a:lnTo>
                      <a:lnTo>
                        <a:pt x="149" y="265"/>
                      </a:lnTo>
                      <a:lnTo>
                        <a:pt x="161" y="271"/>
                      </a:lnTo>
                      <a:lnTo>
                        <a:pt x="176" y="272"/>
                      </a:lnTo>
                      <a:lnTo>
                        <a:pt x="206" y="283"/>
                      </a:lnTo>
                      <a:lnTo>
                        <a:pt x="225" y="272"/>
                      </a:lnTo>
                      <a:lnTo>
                        <a:pt x="234" y="278"/>
                      </a:lnTo>
                      <a:lnTo>
                        <a:pt x="249" y="233"/>
                      </a:lnTo>
                      <a:lnTo>
                        <a:pt x="256" y="178"/>
                      </a:lnTo>
                      <a:lnTo>
                        <a:pt x="259" y="125"/>
                      </a:lnTo>
                      <a:lnTo>
                        <a:pt x="259" y="118"/>
                      </a:lnTo>
                      <a:lnTo>
                        <a:pt x="256" y="63"/>
                      </a:lnTo>
                      <a:lnTo>
                        <a:pt x="246" y="30"/>
                      </a:lnTo>
                      <a:lnTo>
                        <a:pt x="229" y="13"/>
                      </a:lnTo>
                      <a:lnTo>
                        <a:pt x="214" y="10"/>
                      </a:lnTo>
                      <a:lnTo>
                        <a:pt x="204" y="0"/>
                      </a:lnTo>
                    </a:path>
                  </a:pathLst>
                </a:custGeom>
                <a:solidFill>
                  <a:srgbClr val="006C88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Freeform 75"/>
                <p:cNvSpPr>
                  <a:spLocks/>
                </p:cNvSpPr>
                <p:nvPr/>
              </p:nvSpPr>
              <p:spPr bwMode="auto">
                <a:xfrm>
                  <a:off x="1269" y="2531"/>
                  <a:ext cx="154" cy="195"/>
                </a:xfrm>
                <a:custGeom>
                  <a:avLst/>
                  <a:gdLst/>
                  <a:ahLst/>
                  <a:cxnLst>
                    <a:cxn ang="0">
                      <a:pos x="47" y="89"/>
                    </a:cxn>
                    <a:cxn ang="0">
                      <a:pos x="60" y="54"/>
                    </a:cxn>
                    <a:cxn ang="0">
                      <a:pos x="86" y="21"/>
                    </a:cxn>
                    <a:cxn ang="0">
                      <a:pos x="114" y="2"/>
                    </a:cxn>
                    <a:cxn ang="0">
                      <a:pos x="137" y="0"/>
                    </a:cxn>
                    <a:cxn ang="0">
                      <a:pos x="147" y="2"/>
                    </a:cxn>
                    <a:cxn ang="0">
                      <a:pos x="153" y="24"/>
                    </a:cxn>
                    <a:cxn ang="0">
                      <a:pos x="150" y="77"/>
                    </a:cxn>
                    <a:cxn ang="0">
                      <a:pos x="131" y="153"/>
                    </a:cxn>
                    <a:cxn ang="0">
                      <a:pos x="72" y="191"/>
                    </a:cxn>
                    <a:cxn ang="0">
                      <a:pos x="42" y="194"/>
                    </a:cxn>
                    <a:cxn ang="0">
                      <a:pos x="0" y="179"/>
                    </a:cxn>
                    <a:cxn ang="0">
                      <a:pos x="33" y="122"/>
                    </a:cxn>
                    <a:cxn ang="0">
                      <a:pos x="47" y="89"/>
                    </a:cxn>
                  </a:cxnLst>
                  <a:rect l="0" t="0" r="r" b="b"/>
                  <a:pathLst>
                    <a:path w="154" h="195">
                      <a:moveTo>
                        <a:pt x="47" y="89"/>
                      </a:moveTo>
                      <a:lnTo>
                        <a:pt x="60" y="54"/>
                      </a:lnTo>
                      <a:lnTo>
                        <a:pt x="86" y="21"/>
                      </a:lnTo>
                      <a:lnTo>
                        <a:pt x="114" y="2"/>
                      </a:lnTo>
                      <a:lnTo>
                        <a:pt x="137" y="0"/>
                      </a:lnTo>
                      <a:lnTo>
                        <a:pt x="147" y="2"/>
                      </a:lnTo>
                      <a:lnTo>
                        <a:pt x="153" y="24"/>
                      </a:lnTo>
                      <a:lnTo>
                        <a:pt x="150" y="77"/>
                      </a:lnTo>
                      <a:lnTo>
                        <a:pt x="131" y="153"/>
                      </a:lnTo>
                      <a:lnTo>
                        <a:pt x="72" y="191"/>
                      </a:lnTo>
                      <a:lnTo>
                        <a:pt x="42" y="194"/>
                      </a:lnTo>
                      <a:lnTo>
                        <a:pt x="0" y="179"/>
                      </a:lnTo>
                      <a:lnTo>
                        <a:pt x="33" y="122"/>
                      </a:lnTo>
                      <a:lnTo>
                        <a:pt x="47" y="89"/>
                      </a:lnTo>
                    </a:path>
                  </a:pathLst>
                </a:custGeom>
                <a:solidFill>
                  <a:srgbClr val="2E7FE8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76"/>
                <p:cNvSpPr>
                  <a:spLocks noChangeShapeType="1"/>
                </p:cNvSpPr>
                <p:nvPr/>
              </p:nvSpPr>
              <p:spPr bwMode="auto">
                <a:xfrm>
                  <a:off x="1177" y="2609"/>
                  <a:ext cx="82" cy="14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实验所需硬件电路模块介绍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15616" y="1340768"/>
            <a:ext cx="6913564" cy="4573588"/>
            <a:chOff x="805" y="1008"/>
            <a:chExt cx="4355" cy="2881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834" y="1490"/>
              <a:ext cx="2289" cy="2302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2395" y="2066"/>
              <a:ext cx="1167" cy="1239"/>
              <a:chOff x="2016" y="1920"/>
              <a:chExt cx="1680" cy="1680"/>
            </a:xfrm>
          </p:grpSpPr>
          <p:sp>
            <p:nvSpPr>
              <p:cNvPr id="53" name="Oval 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742E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60 w 1321"/>
                  <a:gd name="T1" fmla="*/ 199 h 712"/>
                  <a:gd name="T2" fmla="*/ 1174 w 1321"/>
                  <a:gd name="T3" fmla="*/ 221 h 712"/>
                  <a:gd name="T4" fmla="*/ 1177 w 1321"/>
                  <a:gd name="T5" fmla="*/ 240 h 712"/>
                  <a:gd name="T6" fmla="*/ 1172 w 1321"/>
                  <a:gd name="T7" fmla="*/ 257 h 712"/>
                  <a:gd name="T8" fmla="*/ 1157 w 1321"/>
                  <a:gd name="T9" fmla="*/ 273 h 712"/>
                  <a:gd name="T10" fmla="*/ 1134 w 1321"/>
                  <a:gd name="T11" fmla="*/ 289 h 712"/>
                  <a:gd name="T12" fmla="*/ 1105 w 1321"/>
                  <a:gd name="T13" fmla="*/ 301 h 712"/>
                  <a:gd name="T14" fmla="*/ 1066 w 1321"/>
                  <a:gd name="T15" fmla="*/ 313 h 712"/>
                  <a:gd name="T16" fmla="*/ 1023 w 1321"/>
                  <a:gd name="T17" fmla="*/ 324 h 712"/>
                  <a:gd name="T18" fmla="*/ 973 w 1321"/>
                  <a:gd name="T19" fmla="*/ 332 h 712"/>
                  <a:gd name="T20" fmla="*/ 919 w 1321"/>
                  <a:gd name="T21" fmla="*/ 340 h 712"/>
                  <a:gd name="T22" fmla="*/ 862 w 1321"/>
                  <a:gd name="T23" fmla="*/ 345 h 712"/>
                  <a:gd name="T24" fmla="*/ 799 w 1321"/>
                  <a:gd name="T25" fmla="*/ 351 h 712"/>
                  <a:gd name="T26" fmla="*/ 735 w 1321"/>
                  <a:gd name="T27" fmla="*/ 354 h 712"/>
                  <a:gd name="T28" fmla="*/ 709 w 1321"/>
                  <a:gd name="T29" fmla="*/ 355 h 712"/>
                  <a:gd name="T30" fmla="*/ 425 w 1321"/>
                  <a:gd name="T31" fmla="*/ 355 h 712"/>
                  <a:gd name="T32" fmla="*/ 421 w 1321"/>
                  <a:gd name="T33" fmla="*/ 355 h 712"/>
                  <a:gd name="T34" fmla="*/ 365 w 1321"/>
                  <a:gd name="T35" fmla="*/ 353 h 712"/>
                  <a:gd name="T36" fmla="*/ 311 w 1321"/>
                  <a:gd name="T37" fmla="*/ 351 h 712"/>
                  <a:gd name="T38" fmla="*/ 260 w 1321"/>
                  <a:gd name="T39" fmla="*/ 347 h 712"/>
                  <a:gd name="T40" fmla="*/ 211 w 1321"/>
                  <a:gd name="T41" fmla="*/ 344 h 712"/>
                  <a:gd name="T42" fmla="*/ 167 w 1321"/>
                  <a:gd name="T43" fmla="*/ 337 h 712"/>
                  <a:gd name="T44" fmla="*/ 126 w 1321"/>
                  <a:gd name="T45" fmla="*/ 329 h 712"/>
                  <a:gd name="T46" fmla="*/ 90 w 1321"/>
                  <a:gd name="T47" fmla="*/ 323 h 712"/>
                  <a:gd name="T48" fmla="*/ 61 w 1321"/>
                  <a:gd name="T49" fmla="*/ 314 h 712"/>
                  <a:gd name="T50" fmla="*/ 33 w 1321"/>
                  <a:gd name="T51" fmla="*/ 303 h 712"/>
                  <a:gd name="T52" fmla="*/ 18 w 1321"/>
                  <a:gd name="T53" fmla="*/ 290 h 712"/>
                  <a:gd name="T54" fmla="*/ 6 w 1321"/>
                  <a:gd name="T55" fmla="*/ 276 h 712"/>
                  <a:gd name="T56" fmla="*/ 0 w 1321"/>
                  <a:gd name="T57" fmla="*/ 261 h 712"/>
                  <a:gd name="T58" fmla="*/ 0 w 1321"/>
                  <a:gd name="T59" fmla="*/ 259 h 712"/>
                  <a:gd name="T60" fmla="*/ 4 w 1321"/>
                  <a:gd name="T61" fmla="*/ 242 h 712"/>
                  <a:gd name="T62" fmla="*/ 16 w 1321"/>
                  <a:gd name="T63" fmla="*/ 222 h 712"/>
                  <a:gd name="T64" fmla="*/ 45 w 1321"/>
                  <a:gd name="T65" fmla="*/ 184 h 712"/>
                  <a:gd name="T66" fmla="*/ 82 w 1321"/>
                  <a:gd name="T67" fmla="*/ 149 h 712"/>
                  <a:gd name="T68" fmla="*/ 130 w 1321"/>
                  <a:gd name="T69" fmla="*/ 118 h 712"/>
                  <a:gd name="T70" fmla="*/ 181 w 1321"/>
                  <a:gd name="T71" fmla="*/ 88 h 712"/>
                  <a:gd name="T72" fmla="*/ 240 w 1321"/>
                  <a:gd name="T73" fmla="*/ 61 h 712"/>
                  <a:gd name="T74" fmla="*/ 305 w 1321"/>
                  <a:gd name="T75" fmla="*/ 41 h 712"/>
                  <a:gd name="T76" fmla="*/ 370 w 1321"/>
                  <a:gd name="T77" fmla="*/ 23 h 712"/>
                  <a:gd name="T78" fmla="*/ 443 w 1321"/>
                  <a:gd name="T79" fmla="*/ 11 h 712"/>
                  <a:gd name="T80" fmla="*/ 518 w 1321"/>
                  <a:gd name="T81" fmla="*/ 4 h 712"/>
                  <a:gd name="T82" fmla="*/ 595 w 1321"/>
                  <a:gd name="T83" fmla="*/ 0 h 712"/>
                  <a:gd name="T84" fmla="*/ 595 w 1321"/>
                  <a:gd name="T85" fmla="*/ 0 h 712"/>
                  <a:gd name="T86" fmla="*/ 677 w 1321"/>
                  <a:gd name="T87" fmla="*/ 4 h 712"/>
                  <a:gd name="T88" fmla="*/ 755 w 1321"/>
                  <a:gd name="T89" fmla="*/ 11 h 712"/>
                  <a:gd name="T90" fmla="*/ 831 w 1321"/>
                  <a:gd name="T91" fmla="*/ 26 h 712"/>
                  <a:gd name="T92" fmla="*/ 901 w 1321"/>
                  <a:gd name="T93" fmla="*/ 45 h 712"/>
                  <a:gd name="T94" fmla="*/ 965 w 1321"/>
                  <a:gd name="T95" fmla="*/ 69 h 712"/>
                  <a:gd name="T96" fmla="*/ 1024 w 1321"/>
                  <a:gd name="T97" fmla="*/ 97 h 712"/>
                  <a:gd name="T98" fmla="*/ 1077 w 1321"/>
                  <a:gd name="T99" fmla="*/ 127 h 712"/>
                  <a:gd name="T100" fmla="*/ 1122 w 1321"/>
                  <a:gd name="T101" fmla="*/ 162 h 712"/>
                  <a:gd name="T102" fmla="*/ 1160 w 1321"/>
                  <a:gd name="T103" fmla="*/ 199 h 712"/>
                  <a:gd name="T104" fmla="*/ 1160 w 1321"/>
                  <a:gd name="T105" fmla="*/ 199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8" name="Text Box 8"/>
            <p:cNvSpPr txBox="1">
              <a:spLocks noChangeArrowheads="1"/>
            </p:cNvSpPr>
            <p:nvPr/>
          </p:nvSpPr>
          <p:spPr bwMode="gray">
            <a:xfrm>
              <a:off x="2560" y="2553"/>
              <a:ext cx="89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实验硬件</a:t>
              </a:r>
              <a:endPara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741" y="1269"/>
              <a:ext cx="389" cy="383"/>
              <a:chOff x="2640" y="1088"/>
              <a:chExt cx="432" cy="415"/>
            </a:xfrm>
          </p:grpSpPr>
          <p:grpSp>
            <p:nvGrpSpPr>
              <p:cNvPr id="49" name="Group 10"/>
              <p:cNvGrpSpPr>
                <a:grpSpLocks/>
              </p:cNvGrpSpPr>
              <p:nvPr/>
            </p:nvGrpSpPr>
            <p:grpSpPr bwMode="auto">
              <a:xfrm>
                <a:off x="2640" y="1088"/>
                <a:ext cx="432" cy="415"/>
                <a:chOff x="2016" y="1920"/>
                <a:chExt cx="1680" cy="1680"/>
              </a:xfrm>
            </p:grpSpPr>
            <p:sp>
              <p:nvSpPr>
                <p:cNvPr id="51" name="Oval 11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60 w 1321"/>
                    <a:gd name="T1" fmla="*/ 199 h 712"/>
                    <a:gd name="T2" fmla="*/ 1174 w 1321"/>
                    <a:gd name="T3" fmla="*/ 221 h 712"/>
                    <a:gd name="T4" fmla="*/ 1177 w 1321"/>
                    <a:gd name="T5" fmla="*/ 240 h 712"/>
                    <a:gd name="T6" fmla="*/ 1172 w 1321"/>
                    <a:gd name="T7" fmla="*/ 257 h 712"/>
                    <a:gd name="T8" fmla="*/ 1157 w 1321"/>
                    <a:gd name="T9" fmla="*/ 273 h 712"/>
                    <a:gd name="T10" fmla="*/ 1134 w 1321"/>
                    <a:gd name="T11" fmla="*/ 289 h 712"/>
                    <a:gd name="T12" fmla="*/ 1105 w 1321"/>
                    <a:gd name="T13" fmla="*/ 301 h 712"/>
                    <a:gd name="T14" fmla="*/ 1066 w 1321"/>
                    <a:gd name="T15" fmla="*/ 313 h 712"/>
                    <a:gd name="T16" fmla="*/ 1023 w 1321"/>
                    <a:gd name="T17" fmla="*/ 324 h 712"/>
                    <a:gd name="T18" fmla="*/ 973 w 1321"/>
                    <a:gd name="T19" fmla="*/ 332 h 712"/>
                    <a:gd name="T20" fmla="*/ 919 w 1321"/>
                    <a:gd name="T21" fmla="*/ 340 h 712"/>
                    <a:gd name="T22" fmla="*/ 862 w 1321"/>
                    <a:gd name="T23" fmla="*/ 345 h 712"/>
                    <a:gd name="T24" fmla="*/ 799 w 1321"/>
                    <a:gd name="T25" fmla="*/ 351 h 712"/>
                    <a:gd name="T26" fmla="*/ 735 w 1321"/>
                    <a:gd name="T27" fmla="*/ 354 h 712"/>
                    <a:gd name="T28" fmla="*/ 709 w 1321"/>
                    <a:gd name="T29" fmla="*/ 355 h 712"/>
                    <a:gd name="T30" fmla="*/ 425 w 1321"/>
                    <a:gd name="T31" fmla="*/ 355 h 712"/>
                    <a:gd name="T32" fmla="*/ 421 w 1321"/>
                    <a:gd name="T33" fmla="*/ 355 h 712"/>
                    <a:gd name="T34" fmla="*/ 365 w 1321"/>
                    <a:gd name="T35" fmla="*/ 353 h 712"/>
                    <a:gd name="T36" fmla="*/ 311 w 1321"/>
                    <a:gd name="T37" fmla="*/ 351 h 712"/>
                    <a:gd name="T38" fmla="*/ 260 w 1321"/>
                    <a:gd name="T39" fmla="*/ 347 h 712"/>
                    <a:gd name="T40" fmla="*/ 211 w 1321"/>
                    <a:gd name="T41" fmla="*/ 344 h 712"/>
                    <a:gd name="T42" fmla="*/ 167 w 1321"/>
                    <a:gd name="T43" fmla="*/ 337 h 712"/>
                    <a:gd name="T44" fmla="*/ 126 w 1321"/>
                    <a:gd name="T45" fmla="*/ 329 h 712"/>
                    <a:gd name="T46" fmla="*/ 90 w 1321"/>
                    <a:gd name="T47" fmla="*/ 323 h 712"/>
                    <a:gd name="T48" fmla="*/ 61 w 1321"/>
                    <a:gd name="T49" fmla="*/ 314 h 712"/>
                    <a:gd name="T50" fmla="*/ 33 w 1321"/>
                    <a:gd name="T51" fmla="*/ 303 h 712"/>
                    <a:gd name="T52" fmla="*/ 18 w 1321"/>
                    <a:gd name="T53" fmla="*/ 290 h 712"/>
                    <a:gd name="T54" fmla="*/ 6 w 1321"/>
                    <a:gd name="T55" fmla="*/ 276 h 712"/>
                    <a:gd name="T56" fmla="*/ 0 w 1321"/>
                    <a:gd name="T57" fmla="*/ 261 h 712"/>
                    <a:gd name="T58" fmla="*/ 0 w 1321"/>
                    <a:gd name="T59" fmla="*/ 259 h 712"/>
                    <a:gd name="T60" fmla="*/ 4 w 1321"/>
                    <a:gd name="T61" fmla="*/ 242 h 712"/>
                    <a:gd name="T62" fmla="*/ 16 w 1321"/>
                    <a:gd name="T63" fmla="*/ 222 h 712"/>
                    <a:gd name="T64" fmla="*/ 45 w 1321"/>
                    <a:gd name="T65" fmla="*/ 184 h 712"/>
                    <a:gd name="T66" fmla="*/ 82 w 1321"/>
                    <a:gd name="T67" fmla="*/ 149 h 712"/>
                    <a:gd name="T68" fmla="*/ 130 w 1321"/>
                    <a:gd name="T69" fmla="*/ 118 h 712"/>
                    <a:gd name="T70" fmla="*/ 181 w 1321"/>
                    <a:gd name="T71" fmla="*/ 88 h 712"/>
                    <a:gd name="T72" fmla="*/ 240 w 1321"/>
                    <a:gd name="T73" fmla="*/ 61 h 712"/>
                    <a:gd name="T74" fmla="*/ 305 w 1321"/>
                    <a:gd name="T75" fmla="*/ 41 h 712"/>
                    <a:gd name="T76" fmla="*/ 370 w 1321"/>
                    <a:gd name="T77" fmla="*/ 23 h 712"/>
                    <a:gd name="T78" fmla="*/ 443 w 1321"/>
                    <a:gd name="T79" fmla="*/ 11 h 712"/>
                    <a:gd name="T80" fmla="*/ 518 w 1321"/>
                    <a:gd name="T81" fmla="*/ 4 h 712"/>
                    <a:gd name="T82" fmla="*/ 595 w 1321"/>
                    <a:gd name="T83" fmla="*/ 0 h 712"/>
                    <a:gd name="T84" fmla="*/ 595 w 1321"/>
                    <a:gd name="T85" fmla="*/ 0 h 712"/>
                    <a:gd name="T86" fmla="*/ 677 w 1321"/>
                    <a:gd name="T87" fmla="*/ 4 h 712"/>
                    <a:gd name="T88" fmla="*/ 755 w 1321"/>
                    <a:gd name="T89" fmla="*/ 11 h 712"/>
                    <a:gd name="T90" fmla="*/ 831 w 1321"/>
                    <a:gd name="T91" fmla="*/ 26 h 712"/>
                    <a:gd name="T92" fmla="*/ 901 w 1321"/>
                    <a:gd name="T93" fmla="*/ 45 h 712"/>
                    <a:gd name="T94" fmla="*/ 965 w 1321"/>
                    <a:gd name="T95" fmla="*/ 69 h 712"/>
                    <a:gd name="T96" fmla="*/ 1024 w 1321"/>
                    <a:gd name="T97" fmla="*/ 97 h 712"/>
                    <a:gd name="T98" fmla="*/ 1077 w 1321"/>
                    <a:gd name="T99" fmla="*/ 127 h 712"/>
                    <a:gd name="T100" fmla="*/ 1122 w 1321"/>
                    <a:gd name="T101" fmla="*/ 162 h 712"/>
                    <a:gd name="T102" fmla="*/ 1160 w 1321"/>
                    <a:gd name="T103" fmla="*/ 199 h 712"/>
                    <a:gd name="T104" fmla="*/ 1160 w 1321"/>
                    <a:gd name="T105" fmla="*/ 199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50" name="Text Box 13"/>
              <p:cNvSpPr txBox="1">
                <a:spLocks noChangeArrowheads="1"/>
              </p:cNvSpPr>
              <p:nvPr/>
            </p:nvSpPr>
            <p:spPr bwMode="gray">
              <a:xfrm>
                <a:off x="2720" y="1152"/>
                <a:ext cx="291" cy="3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B</a:t>
                </a:r>
              </a:p>
            </p:txBody>
          </p:sp>
        </p:grp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2377" y="3193"/>
              <a:ext cx="181" cy="163"/>
              <a:chOff x="2236" y="3191"/>
              <a:chExt cx="201" cy="176"/>
            </a:xfrm>
          </p:grpSpPr>
          <p:sp>
            <p:nvSpPr>
              <p:cNvPr id="47" name="Oval 15"/>
              <p:cNvSpPr>
                <a:spLocks noChangeArrowheads="1"/>
              </p:cNvSpPr>
              <p:nvPr/>
            </p:nvSpPr>
            <p:spPr bwMode="gray">
              <a:xfrm rot="18227093">
                <a:off x="2237" y="3284"/>
                <a:ext cx="82" cy="88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8" name="Oval 16"/>
              <p:cNvSpPr>
                <a:spLocks noChangeArrowheads="1"/>
              </p:cNvSpPr>
              <p:nvPr/>
            </p:nvSpPr>
            <p:spPr bwMode="gray">
              <a:xfrm rot="18227093">
                <a:off x="2353" y="3195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2006" y="3347"/>
              <a:ext cx="389" cy="398"/>
              <a:chOff x="1824" y="3357"/>
              <a:chExt cx="432" cy="432"/>
            </a:xfrm>
          </p:grpSpPr>
          <p:grpSp>
            <p:nvGrpSpPr>
              <p:cNvPr id="43" name="Group 18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45" name="Oval 1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46" name="Freeform 2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60 w 1321"/>
                    <a:gd name="T1" fmla="*/ 199 h 712"/>
                    <a:gd name="T2" fmla="*/ 1174 w 1321"/>
                    <a:gd name="T3" fmla="*/ 221 h 712"/>
                    <a:gd name="T4" fmla="*/ 1177 w 1321"/>
                    <a:gd name="T5" fmla="*/ 240 h 712"/>
                    <a:gd name="T6" fmla="*/ 1172 w 1321"/>
                    <a:gd name="T7" fmla="*/ 257 h 712"/>
                    <a:gd name="T8" fmla="*/ 1157 w 1321"/>
                    <a:gd name="T9" fmla="*/ 273 h 712"/>
                    <a:gd name="T10" fmla="*/ 1134 w 1321"/>
                    <a:gd name="T11" fmla="*/ 289 h 712"/>
                    <a:gd name="T12" fmla="*/ 1105 w 1321"/>
                    <a:gd name="T13" fmla="*/ 301 h 712"/>
                    <a:gd name="T14" fmla="*/ 1066 w 1321"/>
                    <a:gd name="T15" fmla="*/ 313 h 712"/>
                    <a:gd name="T16" fmla="*/ 1023 w 1321"/>
                    <a:gd name="T17" fmla="*/ 324 h 712"/>
                    <a:gd name="T18" fmla="*/ 973 w 1321"/>
                    <a:gd name="T19" fmla="*/ 332 h 712"/>
                    <a:gd name="T20" fmla="*/ 919 w 1321"/>
                    <a:gd name="T21" fmla="*/ 340 h 712"/>
                    <a:gd name="T22" fmla="*/ 862 w 1321"/>
                    <a:gd name="T23" fmla="*/ 345 h 712"/>
                    <a:gd name="T24" fmla="*/ 799 w 1321"/>
                    <a:gd name="T25" fmla="*/ 351 h 712"/>
                    <a:gd name="T26" fmla="*/ 735 w 1321"/>
                    <a:gd name="T27" fmla="*/ 354 h 712"/>
                    <a:gd name="T28" fmla="*/ 709 w 1321"/>
                    <a:gd name="T29" fmla="*/ 355 h 712"/>
                    <a:gd name="T30" fmla="*/ 425 w 1321"/>
                    <a:gd name="T31" fmla="*/ 355 h 712"/>
                    <a:gd name="T32" fmla="*/ 421 w 1321"/>
                    <a:gd name="T33" fmla="*/ 355 h 712"/>
                    <a:gd name="T34" fmla="*/ 365 w 1321"/>
                    <a:gd name="T35" fmla="*/ 353 h 712"/>
                    <a:gd name="T36" fmla="*/ 311 w 1321"/>
                    <a:gd name="T37" fmla="*/ 351 h 712"/>
                    <a:gd name="T38" fmla="*/ 260 w 1321"/>
                    <a:gd name="T39" fmla="*/ 347 h 712"/>
                    <a:gd name="T40" fmla="*/ 211 w 1321"/>
                    <a:gd name="T41" fmla="*/ 344 h 712"/>
                    <a:gd name="T42" fmla="*/ 167 w 1321"/>
                    <a:gd name="T43" fmla="*/ 337 h 712"/>
                    <a:gd name="T44" fmla="*/ 126 w 1321"/>
                    <a:gd name="T45" fmla="*/ 329 h 712"/>
                    <a:gd name="T46" fmla="*/ 90 w 1321"/>
                    <a:gd name="T47" fmla="*/ 323 h 712"/>
                    <a:gd name="T48" fmla="*/ 61 w 1321"/>
                    <a:gd name="T49" fmla="*/ 314 h 712"/>
                    <a:gd name="T50" fmla="*/ 33 w 1321"/>
                    <a:gd name="T51" fmla="*/ 303 h 712"/>
                    <a:gd name="T52" fmla="*/ 18 w 1321"/>
                    <a:gd name="T53" fmla="*/ 290 h 712"/>
                    <a:gd name="T54" fmla="*/ 6 w 1321"/>
                    <a:gd name="T55" fmla="*/ 276 h 712"/>
                    <a:gd name="T56" fmla="*/ 0 w 1321"/>
                    <a:gd name="T57" fmla="*/ 261 h 712"/>
                    <a:gd name="T58" fmla="*/ 0 w 1321"/>
                    <a:gd name="T59" fmla="*/ 259 h 712"/>
                    <a:gd name="T60" fmla="*/ 4 w 1321"/>
                    <a:gd name="T61" fmla="*/ 242 h 712"/>
                    <a:gd name="T62" fmla="*/ 16 w 1321"/>
                    <a:gd name="T63" fmla="*/ 222 h 712"/>
                    <a:gd name="T64" fmla="*/ 45 w 1321"/>
                    <a:gd name="T65" fmla="*/ 184 h 712"/>
                    <a:gd name="T66" fmla="*/ 82 w 1321"/>
                    <a:gd name="T67" fmla="*/ 149 h 712"/>
                    <a:gd name="T68" fmla="*/ 130 w 1321"/>
                    <a:gd name="T69" fmla="*/ 118 h 712"/>
                    <a:gd name="T70" fmla="*/ 181 w 1321"/>
                    <a:gd name="T71" fmla="*/ 88 h 712"/>
                    <a:gd name="T72" fmla="*/ 240 w 1321"/>
                    <a:gd name="T73" fmla="*/ 61 h 712"/>
                    <a:gd name="T74" fmla="*/ 305 w 1321"/>
                    <a:gd name="T75" fmla="*/ 41 h 712"/>
                    <a:gd name="T76" fmla="*/ 370 w 1321"/>
                    <a:gd name="T77" fmla="*/ 23 h 712"/>
                    <a:gd name="T78" fmla="*/ 443 w 1321"/>
                    <a:gd name="T79" fmla="*/ 11 h 712"/>
                    <a:gd name="T80" fmla="*/ 518 w 1321"/>
                    <a:gd name="T81" fmla="*/ 4 h 712"/>
                    <a:gd name="T82" fmla="*/ 595 w 1321"/>
                    <a:gd name="T83" fmla="*/ 0 h 712"/>
                    <a:gd name="T84" fmla="*/ 595 w 1321"/>
                    <a:gd name="T85" fmla="*/ 0 h 712"/>
                    <a:gd name="T86" fmla="*/ 677 w 1321"/>
                    <a:gd name="T87" fmla="*/ 4 h 712"/>
                    <a:gd name="T88" fmla="*/ 755 w 1321"/>
                    <a:gd name="T89" fmla="*/ 11 h 712"/>
                    <a:gd name="T90" fmla="*/ 831 w 1321"/>
                    <a:gd name="T91" fmla="*/ 26 h 712"/>
                    <a:gd name="T92" fmla="*/ 901 w 1321"/>
                    <a:gd name="T93" fmla="*/ 45 h 712"/>
                    <a:gd name="T94" fmla="*/ 965 w 1321"/>
                    <a:gd name="T95" fmla="*/ 69 h 712"/>
                    <a:gd name="T96" fmla="*/ 1024 w 1321"/>
                    <a:gd name="T97" fmla="*/ 97 h 712"/>
                    <a:gd name="T98" fmla="*/ 1077 w 1321"/>
                    <a:gd name="T99" fmla="*/ 127 h 712"/>
                    <a:gd name="T100" fmla="*/ 1122 w 1321"/>
                    <a:gd name="T101" fmla="*/ 162 h 712"/>
                    <a:gd name="T102" fmla="*/ 1160 w 1321"/>
                    <a:gd name="T103" fmla="*/ 199 h 712"/>
                    <a:gd name="T104" fmla="*/ 1160 w 1321"/>
                    <a:gd name="T105" fmla="*/ 199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44" name="Text Box 21"/>
              <p:cNvSpPr txBox="1">
                <a:spLocks noChangeArrowheads="1"/>
              </p:cNvSpPr>
              <p:nvPr/>
            </p:nvSpPr>
            <p:spPr bwMode="gray">
              <a:xfrm>
                <a:off x="1897" y="3438"/>
                <a:ext cx="273" cy="3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E</a:t>
                </a:r>
              </a:p>
            </p:txBody>
          </p:sp>
        </p:grpSp>
        <p:grpSp>
          <p:nvGrpSpPr>
            <p:cNvPr id="13" name="Group 22"/>
            <p:cNvGrpSpPr>
              <a:grpSpLocks/>
            </p:cNvGrpSpPr>
            <p:nvPr/>
          </p:nvGrpSpPr>
          <p:grpSpPr bwMode="auto">
            <a:xfrm>
              <a:off x="3909" y="2066"/>
              <a:ext cx="387" cy="403"/>
              <a:chOff x="3938" y="1968"/>
              <a:chExt cx="430" cy="437"/>
            </a:xfrm>
          </p:grpSpPr>
          <p:grpSp>
            <p:nvGrpSpPr>
              <p:cNvPr id="39" name="Group 23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41" name="Oval 2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42" name="Freeform 2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60 w 1321"/>
                    <a:gd name="T1" fmla="*/ 199 h 712"/>
                    <a:gd name="T2" fmla="*/ 1174 w 1321"/>
                    <a:gd name="T3" fmla="*/ 221 h 712"/>
                    <a:gd name="T4" fmla="*/ 1177 w 1321"/>
                    <a:gd name="T5" fmla="*/ 240 h 712"/>
                    <a:gd name="T6" fmla="*/ 1172 w 1321"/>
                    <a:gd name="T7" fmla="*/ 257 h 712"/>
                    <a:gd name="T8" fmla="*/ 1157 w 1321"/>
                    <a:gd name="T9" fmla="*/ 273 h 712"/>
                    <a:gd name="T10" fmla="*/ 1134 w 1321"/>
                    <a:gd name="T11" fmla="*/ 289 h 712"/>
                    <a:gd name="T12" fmla="*/ 1105 w 1321"/>
                    <a:gd name="T13" fmla="*/ 301 h 712"/>
                    <a:gd name="T14" fmla="*/ 1066 w 1321"/>
                    <a:gd name="T15" fmla="*/ 313 h 712"/>
                    <a:gd name="T16" fmla="*/ 1023 w 1321"/>
                    <a:gd name="T17" fmla="*/ 324 h 712"/>
                    <a:gd name="T18" fmla="*/ 973 w 1321"/>
                    <a:gd name="T19" fmla="*/ 332 h 712"/>
                    <a:gd name="T20" fmla="*/ 919 w 1321"/>
                    <a:gd name="T21" fmla="*/ 340 h 712"/>
                    <a:gd name="T22" fmla="*/ 862 w 1321"/>
                    <a:gd name="T23" fmla="*/ 345 h 712"/>
                    <a:gd name="T24" fmla="*/ 799 w 1321"/>
                    <a:gd name="T25" fmla="*/ 351 h 712"/>
                    <a:gd name="T26" fmla="*/ 735 w 1321"/>
                    <a:gd name="T27" fmla="*/ 354 h 712"/>
                    <a:gd name="T28" fmla="*/ 709 w 1321"/>
                    <a:gd name="T29" fmla="*/ 355 h 712"/>
                    <a:gd name="T30" fmla="*/ 425 w 1321"/>
                    <a:gd name="T31" fmla="*/ 355 h 712"/>
                    <a:gd name="T32" fmla="*/ 421 w 1321"/>
                    <a:gd name="T33" fmla="*/ 355 h 712"/>
                    <a:gd name="T34" fmla="*/ 365 w 1321"/>
                    <a:gd name="T35" fmla="*/ 353 h 712"/>
                    <a:gd name="T36" fmla="*/ 311 w 1321"/>
                    <a:gd name="T37" fmla="*/ 351 h 712"/>
                    <a:gd name="T38" fmla="*/ 260 w 1321"/>
                    <a:gd name="T39" fmla="*/ 347 h 712"/>
                    <a:gd name="T40" fmla="*/ 211 w 1321"/>
                    <a:gd name="T41" fmla="*/ 344 h 712"/>
                    <a:gd name="T42" fmla="*/ 167 w 1321"/>
                    <a:gd name="T43" fmla="*/ 337 h 712"/>
                    <a:gd name="T44" fmla="*/ 126 w 1321"/>
                    <a:gd name="T45" fmla="*/ 329 h 712"/>
                    <a:gd name="T46" fmla="*/ 90 w 1321"/>
                    <a:gd name="T47" fmla="*/ 323 h 712"/>
                    <a:gd name="T48" fmla="*/ 61 w 1321"/>
                    <a:gd name="T49" fmla="*/ 314 h 712"/>
                    <a:gd name="T50" fmla="*/ 33 w 1321"/>
                    <a:gd name="T51" fmla="*/ 303 h 712"/>
                    <a:gd name="T52" fmla="*/ 18 w 1321"/>
                    <a:gd name="T53" fmla="*/ 290 h 712"/>
                    <a:gd name="T54" fmla="*/ 6 w 1321"/>
                    <a:gd name="T55" fmla="*/ 276 h 712"/>
                    <a:gd name="T56" fmla="*/ 0 w 1321"/>
                    <a:gd name="T57" fmla="*/ 261 h 712"/>
                    <a:gd name="T58" fmla="*/ 0 w 1321"/>
                    <a:gd name="T59" fmla="*/ 259 h 712"/>
                    <a:gd name="T60" fmla="*/ 4 w 1321"/>
                    <a:gd name="T61" fmla="*/ 242 h 712"/>
                    <a:gd name="T62" fmla="*/ 16 w 1321"/>
                    <a:gd name="T63" fmla="*/ 222 h 712"/>
                    <a:gd name="T64" fmla="*/ 45 w 1321"/>
                    <a:gd name="T65" fmla="*/ 184 h 712"/>
                    <a:gd name="T66" fmla="*/ 82 w 1321"/>
                    <a:gd name="T67" fmla="*/ 149 h 712"/>
                    <a:gd name="T68" fmla="*/ 130 w 1321"/>
                    <a:gd name="T69" fmla="*/ 118 h 712"/>
                    <a:gd name="T70" fmla="*/ 181 w 1321"/>
                    <a:gd name="T71" fmla="*/ 88 h 712"/>
                    <a:gd name="T72" fmla="*/ 240 w 1321"/>
                    <a:gd name="T73" fmla="*/ 61 h 712"/>
                    <a:gd name="T74" fmla="*/ 305 w 1321"/>
                    <a:gd name="T75" fmla="*/ 41 h 712"/>
                    <a:gd name="T76" fmla="*/ 370 w 1321"/>
                    <a:gd name="T77" fmla="*/ 23 h 712"/>
                    <a:gd name="T78" fmla="*/ 443 w 1321"/>
                    <a:gd name="T79" fmla="*/ 11 h 712"/>
                    <a:gd name="T80" fmla="*/ 518 w 1321"/>
                    <a:gd name="T81" fmla="*/ 4 h 712"/>
                    <a:gd name="T82" fmla="*/ 595 w 1321"/>
                    <a:gd name="T83" fmla="*/ 0 h 712"/>
                    <a:gd name="T84" fmla="*/ 595 w 1321"/>
                    <a:gd name="T85" fmla="*/ 0 h 712"/>
                    <a:gd name="T86" fmla="*/ 677 w 1321"/>
                    <a:gd name="T87" fmla="*/ 4 h 712"/>
                    <a:gd name="T88" fmla="*/ 755 w 1321"/>
                    <a:gd name="T89" fmla="*/ 11 h 712"/>
                    <a:gd name="T90" fmla="*/ 831 w 1321"/>
                    <a:gd name="T91" fmla="*/ 26 h 712"/>
                    <a:gd name="T92" fmla="*/ 901 w 1321"/>
                    <a:gd name="T93" fmla="*/ 45 h 712"/>
                    <a:gd name="T94" fmla="*/ 965 w 1321"/>
                    <a:gd name="T95" fmla="*/ 69 h 712"/>
                    <a:gd name="T96" fmla="*/ 1024 w 1321"/>
                    <a:gd name="T97" fmla="*/ 97 h 712"/>
                    <a:gd name="T98" fmla="*/ 1077 w 1321"/>
                    <a:gd name="T99" fmla="*/ 127 h 712"/>
                    <a:gd name="T100" fmla="*/ 1122 w 1321"/>
                    <a:gd name="T101" fmla="*/ 162 h 712"/>
                    <a:gd name="T102" fmla="*/ 1160 w 1321"/>
                    <a:gd name="T103" fmla="*/ 199 h 712"/>
                    <a:gd name="T104" fmla="*/ 1160 w 1321"/>
                    <a:gd name="T105" fmla="*/ 199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40" name="Text Box 26"/>
              <p:cNvSpPr txBox="1">
                <a:spLocks noChangeArrowheads="1"/>
              </p:cNvSpPr>
              <p:nvPr/>
            </p:nvSpPr>
            <p:spPr bwMode="gray">
              <a:xfrm>
                <a:off x="4007" y="2028"/>
                <a:ext cx="283" cy="3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C</a:t>
                </a:r>
              </a:p>
            </p:txBody>
          </p:sp>
        </p:grpSp>
        <p:grpSp>
          <p:nvGrpSpPr>
            <p:cNvPr id="14" name="Group 27"/>
            <p:cNvGrpSpPr>
              <a:grpSpLocks/>
            </p:cNvGrpSpPr>
            <p:nvPr/>
          </p:nvGrpSpPr>
          <p:grpSpPr bwMode="auto">
            <a:xfrm>
              <a:off x="3562" y="3349"/>
              <a:ext cx="370" cy="362"/>
              <a:chOff x="3552" y="3339"/>
              <a:chExt cx="412" cy="392"/>
            </a:xfrm>
          </p:grpSpPr>
          <p:grpSp>
            <p:nvGrpSpPr>
              <p:cNvPr id="35" name="Group 28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37" name="Oval 2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8" name="Freeform 3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60 w 1321"/>
                    <a:gd name="T1" fmla="*/ 199 h 712"/>
                    <a:gd name="T2" fmla="*/ 1174 w 1321"/>
                    <a:gd name="T3" fmla="*/ 221 h 712"/>
                    <a:gd name="T4" fmla="*/ 1177 w 1321"/>
                    <a:gd name="T5" fmla="*/ 240 h 712"/>
                    <a:gd name="T6" fmla="*/ 1172 w 1321"/>
                    <a:gd name="T7" fmla="*/ 257 h 712"/>
                    <a:gd name="T8" fmla="*/ 1157 w 1321"/>
                    <a:gd name="T9" fmla="*/ 273 h 712"/>
                    <a:gd name="T10" fmla="*/ 1134 w 1321"/>
                    <a:gd name="T11" fmla="*/ 289 h 712"/>
                    <a:gd name="T12" fmla="*/ 1105 w 1321"/>
                    <a:gd name="T13" fmla="*/ 301 h 712"/>
                    <a:gd name="T14" fmla="*/ 1066 w 1321"/>
                    <a:gd name="T15" fmla="*/ 313 h 712"/>
                    <a:gd name="T16" fmla="*/ 1023 w 1321"/>
                    <a:gd name="T17" fmla="*/ 324 h 712"/>
                    <a:gd name="T18" fmla="*/ 973 w 1321"/>
                    <a:gd name="T19" fmla="*/ 332 h 712"/>
                    <a:gd name="T20" fmla="*/ 919 w 1321"/>
                    <a:gd name="T21" fmla="*/ 340 h 712"/>
                    <a:gd name="T22" fmla="*/ 862 w 1321"/>
                    <a:gd name="T23" fmla="*/ 345 h 712"/>
                    <a:gd name="T24" fmla="*/ 799 w 1321"/>
                    <a:gd name="T25" fmla="*/ 351 h 712"/>
                    <a:gd name="T26" fmla="*/ 735 w 1321"/>
                    <a:gd name="T27" fmla="*/ 354 h 712"/>
                    <a:gd name="T28" fmla="*/ 709 w 1321"/>
                    <a:gd name="T29" fmla="*/ 355 h 712"/>
                    <a:gd name="T30" fmla="*/ 425 w 1321"/>
                    <a:gd name="T31" fmla="*/ 355 h 712"/>
                    <a:gd name="T32" fmla="*/ 421 w 1321"/>
                    <a:gd name="T33" fmla="*/ 355 h 712"/>
                    <a:gd name="T34" fmla="*/ 365 w 1321"/>
                    <a:gd name="T35" fmla="*/ 353 h 712"/>
                    <a:gd name="T36" fmla="*/ 311 w 1321"/>
                    <a:gd name="T37" fmla="*/ 351 h 712"/>
                    <a:gd name="T38" fmla="*/ 260 w 1321"/>
                    <a:gd name="T39" fmla="*/ 347 h 712"/>
                    <a:gd name="T40" fmla="*/ 211 w 1321"/>
                    <a:gd name="T41" fmla="*/ 344 h 712"/>
                    <a:gd name="T42" fmla="*/ 167 w 1321"/>
                    <a:gd name="T43" fmla="*/ 337 h 712"/>
                    <a:gd name="T44" fmla="*/ 126 w 1321"/>
                    <a:gd name="T45" fmla="*/ 329 h 712"/>
                    <a:gd name="T46" fmla="*/ 90 w 1321"/>
                    <a:gd name="T47" fmla="*/ 323 h 712"/>
                    <a:gd name="T48" fmla="*/ 61 w 1321"/>
                    <a:gd name="T49" fmla="*/ 314 h 712"/>
                    <a:gd name="T50" fmla="*/ 33 w 1321"/>
                    <a:gd name="T51" fmla="*/ 303 h 712"/>
                    <a:gd name="T52" fmla="*/ 18 w 1321"/>
                    <a:gd name="T53" fmla="*/ 290 h 712"/>
                    <a:gd name="T54" fmla="*/ 6 w 1321"/>
                    <a:gd name="T55" fmla="*/ 276 h 712"/>
                    <a:gd name="T56" fmla="*/ 0 w 1321"/>
                    <a:gd name="T57" fmla="*/ 261 h 712"/>
                    <a:gd name="T58" fmla="*/ 0 w 1321"/>
                    <a:gd name="T59" fmla="*/ 259 h 712"/>
                    <a:gd name="T60" fmla="*/ 4 w 1321"/>
                    <a:gd name="T61" fmla="*/ 242 h 712"/>
                    <a:gd name="T62" fmla="*/ 16 w 1321"/>
                    <a:gd name="T63" fmla="*/ 222 h 712"/>
                    <a:gd name="T64" fmla="*/ 45 w 1321"/>
                    <a:gd name="T65" fmla="*/ 184 h 712"/>
                    <a:gd name="T66" fmla="*/ 82 w 1321"/>
                    <a:gd name="T67" fmla="*/ 149 h 712"/>
                    <a:gd name="T68" fmla="*/ 130 w 1321"/>
                    <a:gd name="T69" fmla="*/ 118 h 712"/>
                    <a:gd name="T70" fmla="*/ 181 w 1321"/>
                    <a:gd name="T71" fmla="*/ 88 h 712"/>
                    <a:gd name="T72" fmla="*/ 240 w 1321"/>
                    <a:gd name="T73" fmla="*/ 61 h 712"/>
                    <a:gd name="T74" fmla="*/ 305 w 1321"/>
                    <a:gd name="T75" fmla="*/ 41 h 712"/>
                    <a:gd name="T76" fmla="*/ 370 w 1321"/>
                    <a:gd name="T77" fmla="*/ 23 h 712"/>
                    <a:gd name="T78" fmla="*/ 443 w 1321"/>
                    <a:gd name="T79" fmla="*/ 11 h 712"/>
                    <a:gd name="T80" fmla="*/ 518 w 1321"/>
                    <a:gd name="T81" fmla="*/ 4 h 712"/>
                    <a:gd name="T82" fmla="*/ 595 w 1321"/>
                    <a:gd name="T83" fmla="*/ 0 h 712"/>
                    <a:gd name="T84" fmla="*/ 595 w 1321"/>
                    <a:gd name="T85" fmla="*/ 0 h 712"/>
                    <a:gd name="T86" fmla="*/ 677 w 1321"/>
                    <a:gd name="T87" fmla="*/ 4 h 712"/>
                    <a:gd name="T88" fmla="*/ 755 w 1321"/>
                    <a:gd name="T89" fmla="*/ 11 h 712"/>
                    <a:gd name="T90" fmla="*/ 831 w 1321"/>
                    <a:gd name="T91" fmla="*/ 26 h 712"/>
                    <a:gd name="T92" fmla="*/ 901 w 1321"/>
                    <a:gd name="T93" fmla="*/ 45 h 712"/>
                    <a:gd name="T94" fmla="*/ 965 w 1321"/>
                    <a:gd name="T95" fmla="*/ 69 h 712"/>
                    <a:gd name="T96" fmla="*/ 1024 w 1321"/>
                    <a:gd name="T97" fmla="*/ 97 h 712"/>
                    <a:gd name="T98" fmla="*/ 1077 w 1321"/>
                    <a:gd name="T99" fmla="*/ 127 h 712"/>
                    <a:gd name="T100" fmla="*/ 1122 w 1321"/>
                    <a:gd name="T101" fmla="*/ 162 h 712"/>
                    <a:gd name="T102" fmla="*/ 1160 w 1321"/>
                    <a:gd name="T103" fmla="*/ 199 h 712"/>
                    <a:gd name="T104" fmla="*/ 1160 w 1321"/>
                    <a:gd name="T105" fmla="*/ 199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36" name="Text Box 31"/>
              <p:cNvSpPr txBox="1">
                <a:spLocks noChangeArrowheads="1"/>
              </p:cNvSpPr>
              <p:nvPr/>
            </p:nvSpPr>
            <p:spPr bwMode="gray">
              <a:xfrm>
                <a:off x="3627" y="3360"/>
                <a:ext cx="306" cy="3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D</a:t>
                </a:r>
              </a:p>
            </p:txBody>
          </p:sp>
        </p:grpSp>
        <p:grpSp>
          <p:nvGrpSpPr>
            <p:cNvPr id="15" name="Group 32"/>
            <p:cNvGrpSpPr>
              <a:grpSpLocks/>
            </p:cNvGrpSpPr>
            <p:nvPr/>
          </p:nvGrpSpPr>
          <p:grpSpPr bwMode="auto">
            <a:xfrm>
              <a:off x="1704" y="2066"/>
              <a:ext cx="389" cy="398"/>
              <a:chOff x="1488" y="1968"/>
              <a:chExt cx="432" cy="432"/>
            </a:xfrm>
          </p:grpSpPr>
          <p:grpSp>
            <p:nvGrpSpPr>
              <p:cNvPr id="31" name="Group 33"/>
              <p:cNvGrpSpPr>
                <a:grpSpLocks/>
              </p:cNvGrpSpPr>
              <p:nvPr/>
            </p:nvGrpSpPr>
            <p:grpSpPr bwMode="auto">
              <a:xfrm>
                <a:off x="1488" y="1968"/>
                <a:ext cx="432" cy="432"/>
                <a:chOff x="2016" y="1920"/>
                <a:chExt cx="1680" cy="1680"/>
              </a:xfrm>
            </p:grpSpPr>
            <p:sp>
              <p:nvSpPr>
                <p:cNvPr id="33" name="Oval 3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4" name="Freeform 3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60 w 1321"/>
                    <a:gd name="T1" fmla="*/ 199 h 712"/>
                    <a:gd name="T2" fmla="*/ 1174 w 1321"/>
                    <a:gd name="T3" fmla="*/ 221 h 712"/>
                    <a:gd name="T4" fmla="*/ 1177 w 1321"/>
                    <a:gd name="T5" fmla="*/ 240 h 712"/>
                    <a:gd name="T6" fmla="*/ 1172 w 1321"/>
                    <a:gd name="T7" fmla="*/ 257 h 712"/>
                    <a:gd name="T8" fmla="*/ 1157 w 1321"/>
                    <a:gd name="T9" fmla="*/ 273 h 712"/>
                    <a:gd name="T10" fmla="*/ 1134 w 1321"/>
                    <a:gd name="T11" fmla="*/ 289 h 712"/>
                    <a:gd name="T12" fmla="*/ 1105 w 1321"/>
                    <a:gd name="T13" fmla="*/ 301 h 712"/>
                    <a:gd name="T14" fmla="*/ 1066 w 1321"/>
                    <a:gd name="T15" fmla="*/ 313 h 712"/>
                    <a:gd name="T16" fmla="*/ 1023 w 1321"/>
                    <a:gd name="T17" fmla="*/ 324 h 712"/>
                    <a:gd name="T18" fmla="*/ 973 w 1321"/>
                    <a:gd name="T19" fmla="*/ 332 h 712"/>
                    <a:gd name="T20" fmla="*/ 919 w 1321"/>
                    <a:gd name="T21" fmla="*/ 340 h 712"/>
                    <a:gd name="T22" fmla="*/ 862 w 1321"/>
                    <a:gd name="T23" fmla="*/ 345 h 712"/>
                    <a:gd name="T24" fmla="*/ 799 w 1321"/>
                    <a:gd name="T25" fmla="*/ 351 h 712"/>
                    <a:gd name="T26" fmla="*/ 735 w 1321"/>
                    <a:gd name="T27" fmla="*/ 354 h 712"/>
                    <a:gd name="T28" fmla="*/ 709 w 1321"/>
                    <a:gd name="T29" fmla="*/ 355 h 712"/>
                    <a:gd name="T30" fmla="*/ 425 w 1321"/>
                    <a:gd name="T31" fmla="*/ 355 h 712"/>
                    <a:gd name="T32" fmla="*/ 421 w 1321"/>
                    <a:gd name="T33" fmla="*/ 355 h 712"/>
                    <a:gd name="T34" fmla="*/ 365 w 1321"/>
                    <a:gd name="T35" fmla="*/ 353 h 712"/>
                    <a:gd name="T36" fmla="*/ 311 w 1321"/>
                    <a:gd name="T37" fmla="*/ 351 h 712"/>
                    <a:gd name="T38" fmla="*/ 260 w 1321"/>
                    <a:gd name="T39" fmla="*/ 347 h 712"/>
                    <a:gd name="T40" fmla="*/ 211 w 1321"/>
                    <a:gd name="T41" fmla="*/ 344 h 712"/>
                    <a:gd name="T42" fmla="*/ 167 w 1321"/>
                    <a:gd name="T43" fmla="*/ 337 h 712"/>
                    <a:gd name="T44" fmla="*/ 126 w 1321"/>
                    <a:gd name="T45" fmla="*/ 329 h 712"/>
                    <a:gd name="T46" fmla="*/ 90 w 1321"/>
                    <a:gd name="T47" fmla="*/ 323 h 712"/>
                    <a:gd name="T48" fmla="*/ 61 w 1321"/>
                    <a:gd name="T49" fmla="*/ 314 h 712"/>
                    <a:gd name="T50" fmla="*/ 33 w 1321"/>
                    <a:gd name="T51" fmla="*/ 303 h 712"/>
                    <a:gd name="T52" fmla="*/ 18 w 1321"/>
                    <a:gd name="T53" fmla="*/ 290 h 712"/>
                    <a:gd name="T54" fmla="*/ 6 w 1321"/>
                    <a:gd name="T55" fmla="*/ 276 h 712"/>
                    <a:gd name="T56" fmla="*/ 0 w 1321"/>
                    <a:gd name="T57" fmla="*/ 261 h 712"/>
                    <a:gd name="T58" fmla="*/ 0 w 1321"/>
                    <a:gd name="T59" fmla="*/ 259 h 712"/>
                    <a:gd name="T60" fmla="*/ 4 w 1321"/>
                    <a:gd name="T61" fmla="*/ 242 h 712"/>
                    <a:gd name="T62" fmla="*/ 16 w 1321"/>
                    <a:gd name="T63" fmla="*/ 222 h 712"/>
                    <a:gd name="T64" fmla="*/ 45 w 1321"/>
                    <a:gd name="T65" fmla="*/ 184 h 712"/>
                    <a:gd name="T66" fmla="*/ 82 w 1321"/>
                    <a:gd name="T67" fmla="*/ 149 h 712"/>
                    <a:gd name="T68" fmla="*/ 130 w 1321"/>
                    <a:gd name="T69" fmla="*/ 118 h 712"/>
                    <a:gd name="T70" fmla="*/ 181 w 1321"/>
                    <a:gd name="T71" fmla="*/ 88 h 712"/>
                    <a:gd name="T72" fmla="*/ 240 w 1321"/>
                    <a:gd name="T73" fmla="*/ 61 h 712"/>
                    <a:gd name="T74" fmla="*/ 305 w 1321"/>
                    <a:gd name="T75" fmla="*/ 41 h 712"/>
                    <a:gd name="T76" fmla="*/ 370 w 1321"/>
                    <a:gd name="T77" fmla="*/ 23 h 712"/>
                    <a:gd name="T78" fmla="*/ 443 w 1321"/>
                    <a:gd name="T79" fmla="*/ 11 h 712"/>
                    <a:gd name="T80" fmla="*/ 518 w 1321"/>
                    <a:gd name="T81" fmla="*/ 4 h 712"/>
                    <a:gd name="T82" fmla="*/ 595 w 1321"/>
                    <a:gd name="T83" fmla="*/ 0 h 712"/>
                    <a:gd name="T84" fmla="*/ 595 w 1321"/>
                    <a:gd name="T85" fmla="*/ 0 h 712"/>
                    <a:gd name="T86" fmla="*/ 677 w 1321"/>
                    <a:gd name="T87" fmla="*/ 4 h 712"/>
                    <a:gd name="T88" fmla="*/ 755 w 1321"/>
                    <a:gd name="T89" fmla="*/ 11 h 712"/>
                    <a:gd name="T90" fmla="*/ 831 w 1321"/>
                    <a:gd name="T91" fmla="*/ 26 h 712"/>
                    <a:gd name="T92" fmla="*/ 901 w 1321"/>
                    <a:gd name="T93" fmla="*/ 45 h 712"/>
                    <a:gd name="T94" fmla="*/ 965 w 1321"/>
                    <a:gd name="T95" fmla="*/ 69 h 712"/>
                    <a:gd name="T96" fmla="*/ 1024 w 1321"/>
                    <a:gd name="T97" fmla="*/ 97 h 712"/>
                    <a:gd name="T98" fmla="*/ 1077 w 1321"/>
                    <a:gd name="T99" fmla="*/ 127 h 712"/>
                    <a:gd name="T100" fmla="*/ 1122 w 1321"/>
                    <a:gd name="T101" fmla="*/ 162 h 712"/>
                    <a:gd name="T102" fmla="*/ 1160 w 1321"/>
                    <a:gd name="T103" fmla="*/ 199 h 712"/>
                    <a:gd name="T104" fmla="*/ 1160 w 1321"/>
                    <a:gd name="T105" fmla="*/ 199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32" name="Text Box 36"/>
              <p:cNvSpPr txBox="1">
                <a:spLocks noChangeArrowheads="1"/>
              </p:cNvSpPr>
              <p:nvPr/>
            </p:nvSpPr>
            <p:spPr bwMode="gray">
              <a:xfrm>
                <a:off x="1566" y="2016"/>
                <a:ext cx="294" cy="3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16" name="Oval 37"/>
            <p:cNvSpPr>
              <a:spLocks noChangeArrowheads="1"/>
            </p:cNvSpPr>
            <p:nvPr/>
          </p:nvSpPr>
          <p:spPr bwMode="gray">
            <a:xfrm rot="18227093">
              <a:off x="3520" y="3259"/>
              <a:ext cx="75" cy="79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Oval 38"/>
            <p:cNvSpPr>
              <a:spLocks noChangeArrowheads="1"/>
            </p:cNvSpPr>
            <p:nvPr/>
          </p:nvSpPr>
          <p:spPr bwMode="gray">
            <a:xfrm rot="18227093">
              <a:off x="3433" y="3171"/>
              <a:ext cx="76" cy="78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8" name="Group 39"/>
            <p:cNvGrpSpPr>
              <a:grpSpLocks/>
            </p:cNvGrpSpPr>
            <p:nvPr/>
          </p:nvGrpSpPr>
          <p:grpSpPr bwMode="auto">
            <a:xfrm>
              <a:off x="2136" y="2331"/>
              <a:ext cx="208" cy="120"/>
              <a:chOff x="2016" y="2304"/>
              <a:chExt cx="231" cy="130"/>
            </a:xfrm>
          </p:grpSpPr>
          <p:sp>
            <p:nvSpPr>
              <p:cNvPr id="29" name="Oval 40"/>
              <p:cNvSpPr>
                <a:spLocks noChangeArrowheads="1"/>
              </p:cNvSpPr>
              <p:nvPr/>
            </p:nvSpPr>
            <p:spPr bwMode="gray">
              <a:xfrm rot="18227093">
                <a:off x="2016" y="2303"/>
                <a:ext cx="81" cy="9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0" name="Oval 41"/>
              <p:cNvSpPr>
                <a:spLocks noChangeArrowheads="1"/>
              </p:cNvSpPr>
              <p:nvPr/>
            </p:nvSpPr>
            <p:spPr bwMode="gray">
              <a:xfrm rot="18227093">
                <a:off x="2163" y="2356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9" name="Group 42"/>
            <p:cNvGrpSpPr>
              <a:grpSpLocks/>
            </p:cNvGrpSpPr>
            <p:nvPr/>
          </p:nvGrpSpPr>
          <p:grpSpPr bwMode="auto">
            <a:xfrm>
              <a:off x="2914" y="1737"/>
              <a:ext cx="78" cy="240"/>
              <a:chOff x="2832" y="1612"/>
              <a:chExt cx="87" cy="260"/>
            </a:xfrm>
          </p:grpSpPr>
          <p:sp>
            <p:nvSpPr>
              <p:cNvPr id="27" name="Oval 43"/>
              <p:cNvSpPr>
                <a:spLocks noChangeArrowheads="1"/>
              </p:cNvSpPr>
              <p:nvPr/>
            </p:nvSpPr>
            <p:spPr bwMode="gray">
              <a:xfrm rot="18227093">
                <a:off x="2832" y="1612"/>
                <a:ext cx="81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8" name="Oval 44"/>
              <p:cNvSpPr>
                <a:spLocks noChangeArrowheads="1"/>
              </p:cNvSpPr>
              <p:nvPr/>
            </p:nvSpPr>
            <p:spPr bwMode="gray">
              <a:xfrm rot="18227093">
                <a:off x="2830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0" name="Oval 45"/>
            <p:cNvSpPr>
              <a:spLocks noChangeArrowheads="1"/>
            </p:cNvSpPr>
            <p:nvPr/>
          </p:nvSpPr>
          <p:spPr bwMode="gray">
            <a:xfrm rot="18227093">
              <a:off x="3747" y="2353"/>
              <a:ext cx="76" cy="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" name="Oval 46"/>
            <p:cNvSpPr>
              <a:spLocks noChangeArrowheads="1"/>
            </p:cNvSpPr>
            <p:nvPr/>
          </p:nvSpPr>
          <p:spPr bwMode="gray">
            <a:xfrm rot="18227093">
              <a:off x="3607" y="2419"/>
              <a:ext cx="75" cy="7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" name="Text Box 47"/>
            <p:cNvSpPr txBox="1">
              <a:spLocks noChangeArrowheads="1"/>
            </p:cNvSpPr>
            <p:nvPr/>
          </p:nvSpPr>
          <p:spPr bwMode="auto">
            <a:xfrm>
              <a:off x="805" y="2154"/>
              <a:ext cx="89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zh-CN" b="1" dirty="0" smtClean="0">
                  <a:latin typeface="华文新魏" pitchFamily="2" charset="-122"/>
                  <a:ea typeface="华文新魏" pitchFamily="2" charset="-122"/>
                </a:rPr>
                <a:t>点阵</a:t>
              </a:r>
              <a:r>
                <a:rPr lang="en-US" altLang="zh-CN" b="1" dirty="0" smtClean="0">
                  <a:latin typeface="华文新魏" pitchFamily="2" charset="-122"/>
                  <a:ea typeface="华文新魏" pitchFamily="2" charset="-122"/>
                </a:rPr>
                <a:t>LCD</a:t>
              </a:r>
              <a:r>
                <a:rPr lang="zh-CN" altLang="zh-CN" b="1" dirty="0" smtClean="0">
                  <a:latin typeface="华文新魏" pitchFamily="2" charset="-122"/>
                  <a:ea typeface="华文新魏" pitchFamily="2" charset="-122"/>
                </a:rPr>
                <a:t>液晶显示模块</a:t>
              </a:r>
              <a:endParaRPr lang="en-US" altLang="zh-CN" b="1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3" name="Text Box 48"/>
            <p:cNvSpPr txBox="1">
              <a:spLocks noChangeArrowheads="1"/>
            </p:cNvSpPr>
            <p:nvPr/>
          </p:nvSpPr>
          <p:spPr bwMode="auto">
            <a:xfrm>
              <a:off x="2064" y="1008"/>
              <a:ext cx="18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zh-CN" b="1" dirty="0" smtClean="0">
                  <a:latin typeface="华文新魏" pitchFamily="2" charset="-122"/>
                  <a:ea typeface="华文新魏" pitchFamily="2" charset="-122"/>
                </a:rPr>
                <a:t>按键输入模块</a:t>
              </a:r>
              <a:endParaRPr lang="en-US" altLang="zh-CN" b="1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4" name="Text Box 49"/>
            <p:cNvSpPr txBox="1">
              <a:spLocks noChangeArrowheads="1"/>
            </p:cNvSpPr>
            <p:nvPr/>
          </p:nvSpPr>
          <p:spPr bwMode="auto">
            <a:xfrm>
              <a:off x="4296" y="2163"/>
              <a:ext cx="86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zh-CN" b="1" dirty="0" smtClean="0">
                  <a:latin typeface="华文新魏" pitchFamily="2" charset="-122"/>
                  <a:ea typeface="华文新魏" pitchFamily="2" charset="-122"/>
                </a:rPr>
                <a:t>齿轮电位计采样模块</a:t>
              </a:r>
              <a:endParaRPr lang="en-US" altLang="zh-CN" b="1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5" name="Text Box 50"/>
            <p:cNvSpPr txBox="1">
              <a:spLocks noChangeArrowheads="1"/>
            </p:cNvSpPr>
            <p:nvPr/>
          </p:nvSpPr>
          <p:spPr bwMode="auto">
            <a:xfrm>
              <a:off x="1168" y="3482"/>
              <a:ext cx="7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zh-CN" altLang="zh-CN" b="1" dirty="0" smtClean="0">
                  <a:latin typeface="华文新魏" pitchFamily="2" charset="-122"/>
                  <a:ea typeface="华文新魏" pitchFamily="2" charset="-122"/>
                </a:rPr>
                <a:t>电容触摸按键模块</a:t>
              </a:r>
              <a:endParaRPr lang="en-US" altLang="zh-CN" b="1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6" name="Text Box 51"/>
            <p:cNvSpPr txBox="1">
              <a:spLocks noChangeArrowheads="1"/>
            </p:cNvSpPr>
            <p:nvPr/>
          </p:nvSpPr>
          <p:spPr bwMode="auto">
            <a:xfrm>
              <a:off x="3950" y="3482"/>
              <a:ext cx="10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 dirty="0" smtClean="0">
                  <a:latin typeface="华文新魏" pitchFamily="2" charset="-122"/>
                  <a:ea typeface="华文新魏" pitchFamily="2" charset="-122"/>
                </a:rPr>
                <a:t>LED</a:t>
              </a:r>
              <a:r>
                <a:rPr lang="zh-CN" altLang="zh-CN" b="1" dirty="0" smtClean="0">
                  <a:latin typeface="华文新魏" pitchFamily="2" charset="-122"/>
                  <a:ea typeface="华文新魏" pitchFamily="2" charset="-122"/>
                </a:rPr>
                <a:t>指示模块</a:t>
              </a:r>
              <a:endParaRPr lang="en-US" altLang="zh-CN" b="1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5304110"/>
            <a:ext cx="661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电容触摸按键</a:t>
            </a:r>
            <a:r>
              <a:rPr lang="zh-CN" altLang="en-US" dirty="0" smtClean="0"/>
              <a:t>模块电路</a:t>
            </a:r>
            <a:r>
              <a:rPr lang="zh-CN" altLang="zh-CN" dirty="0" smtClean="0"/>
              <a:t>引脚</a:t>
            </a:r>
            <a:r>
              <a:rPr lang="zh-CN" altLang="en-US" dirty="0" smtClean="0"/>
              <a:t>定义</a:t>
            </a:r>
            <a:r>
              <a:rPr lang="zh-CN" altLang="zh-CN" dirty="0" smtClean="0"/>
              <a:t>如下（在</a:t>
            </a:r>
            <a:r>
              <a:rPr lang="en-US" altLang="zh-CN" dirty="0" err="1" smtClean="0"/>
              <a:t>Board_init</a:t>
            </a:r>
            <a:r>
              <a:rPr lang="en-US" altLang="zh-CN" dirty="0" smtClean="0"/>
              <a:t>()</a:t>
            </a:r>
            <a:r>
              <a:rPr lang="zh-CN" altLang="zh-CN" dirty="0" smtClean="0"/>
              <a:t>函数中）：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83568" y="5736158"/>
            <a:ext cx="8064896" cy="1077218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P1OUT &amp;= ~0x7E;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P1DIR |= 0x7E;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P6OUT = 0x00;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P6DIR = 0x00;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352928" cy="1495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dirty="0" smtClean="0"/>
              <a:t>        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电容触摸按键电路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所示，该电路包括</a:t>
            </a:r>
            <a:r>
              <a:rPr lang="en-US" altLang="zh-CN" dirty="0" smtClean="0"/>
              <a:t>5</a:t>
            </a:r>
            <a:r>
              <a:rPr lang="zh-CN" altLang="zh-CN" dirty="0" smtClean="0"/>
              <a:t>个电容触摸按键，在每个触摸按键中包含一个</a:t>
            </a:r>
            <a:r>
              <a:rPr lang="en-US" altLang="zh-CN" dirty="0" smtClean="0"/>
              <a:t>LED</a:t>
            </a:r>
            <a:r>
              <a:rPr lang="zh-CN" altLang="zh-CN" dirty="0" smtClean="0"/>
              <a:t>指示灯，连接到端口</a:t>
            </a:r>
            <a:r>
              <a:rPr lang="en-US" altLang="zh-CN" dirty="0" smtClean="0"/>
              <a:t>P1.1</a:t>
            </a:r>
            <a:r>
              <a:rPr lang="zh-CN" altLang="zh-CN" dirty="0" smtClean="0"/>
              <a:t>～</a:t>
            </a:r>
            <a:r>
              <a:rPr lang="en-US" altLang="zh-CN" dirty="0" smtClean="0"/>
              <a:t>P1.5</a:t>
            </a:r>
            <a:r>
              <a:rPr lang="zh-CN" altLang="zh-CN" dirty="0" smtClean="0"/>
              <a:t>，该</a:t>
            </a:r>
            <a:r>
              <a:rPr lang="en-US" altLang="zh-CN" dirty="0" smtClean="0"/>
              <a:t>LED</a:t>
            </a:r>
            <a:r>
              <a:rPr lang="zh-CN" altLang="zh-CN" dirty="0" smtClean="0"/>
              <a:t>可以用来指示按键触摸的状态。每个输入</a:t>
            </a:r>
            <a:r>
              <a:rPr lang="en-US" altLang="zh-CN" dirty="0" smtClean="0"/>
              <a:t>CB0</a:t>
            </a:r>
            <a:r>
              <a:rPr lang="zh-CN" altLang="zh-CN" dirty="0" smtClean="0"/>
              <a:t>～</a:t>
            </a:r>
            <a:r>
              <a:rPr lang="en-US" altLang="zh-CN" dirty="0" smtClean="0"/>
              <a:t>CB4</a:t>
            </a:r>
            <a:r>
              <a:rPr lang="zh-CN" altLang="zh-CN" dirty="0" smtClean="0"/>
              <a:t>连接到比较器</a:t>
            </a:r>
            <a:r>
              <a:rPr lang="en-US" altLang="zh-CN" dirty="0" smtClean="0"/>
              <a:t>COMPB</a:t>
            </a:r>
            <a:r>
              <a:rPr lang="zh-CN" altLang="zh-CN" dirty="0" smtClean="0"/>
              <a:t>的输入端，同时，</a:t>
            </a:r>
            <a:r>
              <a:rPr lang="en-US" altLang="zh-CN" dirty="0" smtClean="0"/>
              <a:t>CBOUT</a:t>
            </a:r>
            <a:r>
              <a:rPr lang="zh-CN" altLang="zh-CN" dirty="0" smtClean="0"/>
              <a:t>连接到比较器的输出端。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564904"/>
            <a:ext cx="734481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实验所需硬件电路模块介绍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实验所需硬件电路模块介绍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124744"/>
            <a:ext cx="8136904" cy="113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dirty="0" smtClean="0"/>
              <a:t>    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LED</a:t>
            </a:r>
            <a:r>
              <a:rPr lang="zh-CN" altLang="zh-CN" dirty="0" smtClean="0"/>
              <a:t>连接电路</a:t>
            </a:r>
            <a:r>
              <a:rPr lang="zh-CN" altLang="en-US" dirty="0" smtClean="0"/>
              <a:t>：</a:t>
            </a:r>
            <a:r>
              <a:rPr lang="zh-CN" altLang="zh-CN" dirty="0" smtClean="0"/>
              <a:t>除上述</a:t>
            </a:r>
            <a:r>
              <a:rPr lang="en-US" altLang="zh-CN" dirty="0" smtClean="0"/>
              <a:t>LED</a:t>
            </a:r>
            <a:r>
              <a:rPr lang="zh-CN" altLang="zh-CN" dirty="0" smtClean="0"/>
              <a:t>外，</a:t>
            </a:r>
            <a:r>
              <a:rPr lang="en-US" altLang="zh-CN" dirty="0" smtClean="0"/>
              <a:t>MSP-EXP430F5529</a:t>
            </a:r>
            <a:r>
              <a:rPr lang="zh-CN" altLang="zh-CN" dirty="0" smtClean="0"/>
              <a:t>开发板还有</a:t>
            </a:r>
            <a:r>
              <a:rPr lang="en-US" altLang="zh-CN" dirty="0" smtClean="0"/>
              <a:t>1</a:t>
            </a:r>
            <a:r>
              <a:rPr lang="zh-CN" altLang="zh-CN" dirty="0" smtClean="0"/>
              <a:t>个</a:t>
            </a:r>
            <a:r>
              <a:rPr lang="en-US" altLang="zh-CN" dirty="0" smtClean="0"/>
              <a:t>LED</a:t>
            </a:r>
            <a:r>
              <a:rPr lang="zh-CN" altLang="zh-CN" dirty="0" smtClean="0"/>
              <a:t>用于内置仿真器连接的指示和</a:t>
            </a:r>
            <a:r>
              <a:rPr lang="en-US" altLang="zh-CN" dirty="0" smtClean="0"/>
              <a:t>3</a:t>
            </a:r>
            <a:r>
              <a:rPr lang="zh-CN" altLang="zh-CN" dirty="0" smtClean="0"/>
              <a:t>个</a:t>
            </a:r>
            <a:r>
              <a:rPr lang="en-US" altLang="zh-CN" dirty="0" smtClean="0"/>
              <a:t>LED</a:t>
            </a:r>
            <a:r>
              <a:rPr lang="zh-CN" altLang="zh-CN" dirty="0" smtClean="0"/>
              <a:t>用于一般用途，其连接电路</a:t>
            </a:r>
            <a:r>
              <a:rPr lang="zh-CN" altLang="en-US" dirty="0" smtClean="0"/>
              <a:t>如下图</a:t>
            </a:r>
            <a:r>
              <a:rPr lang="zh-CN" altLang="zh-CN" dirty="0" smtClean="0"/>
              <a:t>所示，注意：通过短路块</a:t>
            </a:r>
            <a:r>
              <a:rPr lang="en-US" altLang="zh-CN" dirty="0" smtClean="0"/>
              <a:t>JP3</a:t>
            </a:r>
            <a:r>
              <a:rPr lang="zh-CN" altLang="zh-CN" dirty="0" smtClean="0"/>
              <a:t>可以断开</a:t>
            </a:r>
            <a:r>
              <a:rPr lang="en-US" altLang="zh-CN" dirty="0" smtClean="0"/>
              <a:t>LED1</a:t>
            </a:r>
            <a:r>
              <a:rPr lang="zh-CN" altLang="zh-CN" dirty="0" smtClean="0"/>
              <a:t>与</a:t>
            </a:r>
            <a:r>
              <a:rPr lang="en-US" altLang="zh-CN" dirty="0" smtClean="0"/>
              <a:t>P1.0</a:t>
            </a:r>
            <a:r>
              <a:rPr lang="zh-CN" altLang="zh-CN" dirty="0" smtClean="0"/>
              <a:t>口的连接。</a:t>
            </a:r>
            <a:endParaRPr lang="zh-CN" altLang="zh-CN" dirty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322388"/>
            <a:ext cx="2609254" cy="218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71600" y="4725144"/>
            <a:ext cx="465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LED</a:t>
            </a:r>
            <a:r>
              <a:rPr lang="zh-CN" altLang="zh-CN" dirty="0" smtClean="0"/>
              <a:t>引脚</a:t>
            </a:r>
            <a:r>
              <a:rPr lang="zh-CN" altLang="en-US" dirty="0" smtClean="0"/>
              <a:t>定义</a:t>
            </a:r>
            <a:r>
              <a:rPr lang="zh-CN" altLang="zh-CN" dirty="0" smtClean="0"/>
              <a:t>如下（在</a:t>
            </a:r>
            <a:r>
              <a:rPr lang="en-US" altLang="zh-CN" dirty="0" err="1" smtClean="0"/>
              <a:t>Board_init</a:t>
            </a:r>
            <a:r>
              <a:rPr lang="en-US" altLang="zh-CN" dirty="0" smtClean="0"/>
              <a:t>()</a:t>
            </a:r>
            <a:r>
              <a:rPr lang="zh-CN" altLang="zh-CN" dirty="0" smtClean="0"/>
              <a:t>函数中）：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23528" y="5160094"/>
            <a:ext cx="8568952" cy="1077218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LED145678_PORT_OUT &amp;= ~(BIT0 + BIT1 + BIT2 + BIT3 + BIT4 + BIT5);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LED145678_PORT_DIR |= BIT0 + BIT1 + BIT2 + BIT3 + BIT4 + BIT5;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LED23_PORT_OUT &amp;= ~(BIT1 + BIT2);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LED23_PORT_DIR |= BIT1 + BIT2;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8" name="图片 7" descr="图片1.gif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12360" y="5805264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程序资源介绍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212672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电容触摸</a:t>
            </a:r>
            <a:r>
              <a:rPr lang="zh-CN" altLang="zh-CN" dirty="0" smtClean="0"/>
              <a:t>程序</a:t>
            </a:r>
            <a:r>
              <a:rPr lang="zh-CN" altLang="en-US" dirty="0" smtClean="0"/>
              <a:t>介绍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500704"/>
            <a:ext cx="7992888" cy="113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altLang="zh-CN" dirty="0" smtClean="0"/>
              <a:t>          </a:t>
            </a:r>
            <a:r>
              <a:rPr lang="zh-CN" altLang="zh-CN" dirty="0" smtClean="0"/>
              <a:t>在</a:t>
            </a:r>
            <a:r>
              <a:rPr lang="en-US" altLang="zh-CN" dirty="0" smtClean="0"/>
              <a:t>MSP-EXP430F5529</a:t>
            </a:r>
            <a:r>
              <a:rPr lang="zh-CN" altLang="zh-CN" dirty="0" smtClean="0"/>
              <a:t>开发板实验</a:t>
            </a:r>
            <a:r>
              <a:rPr lang="zh-CN" altLang="en-US" dirty="0" smtClean="0"/>
              <a:t>二</a:t>
            </a:r>
            <a:r>
              <a:rPr lang="zh-CN" altLang="zh-CN" dirty="0" smtClean="0"/>
              <a:t>程序代码文件夹（</a:t>
            </a:r>
            <a:r>
              <a:rPr lang="en-US" altLang="zh-CN" dirty="0" smtClean="0"/>
              <a:t>MSP-EXP430F5529 LAB CODE\LAB2</a:t>
            </a:r>
            <a:r>
              <a:rPr lang="zh-CN" altLang="zh-CN" dirty="0" smtClean="0"/>
              <a:t>）中包含一个</a:t>
            </a:r>
            <a:r>
              <a:rPr lang="en-US" altLang="zh-CN" dirty="0" smtClean="0"/>
              <a:t>CTS</a:t>
            </a:r>
            <a:r>
              <a:rPr lang="zh-CN" altLang="zh-CN" dirty="0" smtClean="0"/>
              <a:t>的文件夹，该文件夹为电容触摸程序资源库。</a:t>
            </a:r>
            <a:r>
              <a:rPr lang="zh-CN" altLang="en-US" dirty="0" smtClean="0"/>
              <a:t>在此</a:t>
            </a:r>
            <a:r>
              <a:rPr lang="zh-CN" altLang="zh-CN" dirty="0" smtClean="0"/>
              <a:t>介绍电容触摸程序资源库中的一些重要程序的功能。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95536" y="2708920"/>
            <a:ext cx="8208912" cy="707886"/>
            <a:chOff x="395536" y="2771636"/>
            <a:chExt cx="8208912" cy="707886"/>
          </a:xfrm>
        </p:grpSpPr>
        <p:sp>
          <p:nvSpPr>
            <p:cNvPr id="6" name="TextBox 5"/>
            <p:cNvSpPr txBox="1"/>
            <p:nvPr/>
          </p:nvSpPr>
          <p:spPr>
            <a:xfrm>
              <a:off x="827584" y="2771636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电容触摸初始化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20481" name="Text Box 1"/>
            <p:cNvSpPr txBox="1">
              <a:spLocks noChangeArrowheads="1"/>
            </p:cNvSpPr>
            <p:nvPr/>
          </p:nvSpPr>
          <p:spPr bwMode="auto">
            <a:xfrm>
              <a:off x="395536" y="3140968"/>
              <a:ext cx="8208912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TI_CAPT_Init_Baseline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const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struct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Sensor* </a:t>
              </a: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groupOfElements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);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95536" y="3830851"/>
            <a:ext cx="8208912" cy="954107"/>
            <a:chOff x="395536" y="3851756"/>
            <a:chExt cx="8208912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797674" y="3851756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◆动态</a:t>
              </a:r>
              <a:r>
                <a:rPr lang="zh-CN" altLang="zh-CN" dirty="0" smtClean="0"/>
                <a:t>更新基准电容</a:t>
              </a:r>
              <a:r>
                <a:rPr lang="zh-CN" altLang="en-US" dirty="0" smtClean="0"/>
                <a:t>值：</a:t>
              </a:r>
              <a:endParaRPr lang="zh-CN" altLang="en-US" dirty="0"/>
            </a:p>
          </p:txBody>
        </p:sp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395536" y="4221088"/>
              <a:ext cx="8208912" cy="584775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TI_CAPT_Update_Baseline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const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struct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Sensor* </a:t>
              </a: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groupOfElements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,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uint8_t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numberOfAverages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);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95536" y="5229200"/>
            <a:ext cx="8208912" cy="707886"/>
            <a:chOff x="395536" y="5313402"/>
            <a:chExt cx="8208912" cy="707886"/>
          </a:xfrm>
        </p:grpSpPr>
        <p:sp>
          <p:nvSpPr>
            <p:cNvPr id="12" name="TextBox 11"/>
            <p:cNvSpPr txBox="1"/>
            <p:nvPr/>
          </p:nvSpPr>
          <p:spPr>
            <a:xfrm>
              <a:off x="755576" y="5313402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复位基准电容</a:t>
              </a:r>
              <a:r>
                <a:rPr lang="zh-CN" altLang="en-US" dirty="0" smtClean="0"/>
                <a:t>检测</a:t>
              </a:r>
              <a:r>
                <a:rPr lang="zh-CN" altLang="zh-CN" dirty="0" smtClean="0"/>
                <a:t>算法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395536" y="5682734"/>
              <a:ext cx="8208912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TI_CAPT_Reset_Tracking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);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程序资源介绍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95536" y="1412776"/>
            <a:ext cx="8208912" cy="954107"/>
            <a:chOff x="395536" y="3563724"/>
            <a:chExt cx="8208912" cy="954107"/>
          </a:xfrm>
        </p:grpSpPr>
        <p:sp>
          <p:nvSpPr>
            <p:cNvPr id="10" name="TextBox 9"/>
            <p:cNvSpPr txBox="1"/>
            <p:nvPr/>
          </p:nvSpPr>
          <p:spPr>
            <a:xfrm>
              <a:off x="683568" y="3563724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检测电容传感器</a:t>
              </a:r>
              <a:r>
                <a:rPr lang="zh-CN" altLang="en-US" dirty="0" smtClean="0"/>
                <a:t>的</a:t>
              </a:r>
              <a:r>
                <a:rPr lang="zh-CN" altLang="zh-CN" dirty="0" smtClean="0"/>
                <a:t>电容值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395536" y="3933056"/>
              <a:ext cx="8208912" cy="584775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TI_CAPT_Raw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const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struct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Sensor* </a:t>
              </a: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groupOfElements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,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uint16_t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* counts)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95536" y="2906941"/>
            <a:ext cx="8208912" cy="954107"/>
            <a:chOff x="395536" y="4931876"/>
            <a:chExt cx="8208912" cy="954107"/>
          </a:xfrm>
        </p:grpSpPr>
        <p:sp>
          <p:nvSpPr>
            <p:cNvPr id="13" name="TextBox 12"/>
            <p:cNvSpPr txBox="1"/>
            <p:nvPr/>
          </p:nvSpPr>
          <p:spPr>
            <a:xfrm>
              <a:off x="683568" y="4931876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测量传感器</a:t>
              </a:r>
              <a:r>
                <a:rPr lang="zh-CN" altLang="en-US" dirty="0" smtClean="0"/>
                <a:t>传感器</a:t>
              </a:r>
              <a:r>
                <a:rPr lang="zh-CN" altLang="zh-CN" dirty="0" smtClean="0"/>
                <a:t>电容值的变化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395536" y="5301208"/>
              <a:ext cx="8208912" cy="584775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TI_CAPT_Custom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const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struct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Sensor* </a:t>
              </a: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groupOfElements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,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uint16_t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* </a:t>
              </a: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deltaCnt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39552" y="4581128"/>
            <a:ext cx="8208912" cy="707886"/>
            <a:chOff x="539552" y="1268760"/>
            <a:chExt cx="8208912" cy="707886"/>
          </a:xfrm>
        </p:grpSpPr>
        <p:sp>
          <p:nvSpPr>
            <p:cNvPr id="21" name="TextBox 20"/>
            <p:cNvSpPr txBox="1"/>
            <p:nvPr/>
          </p:nvSpPr>
          <p:spPr>
            <a:xfrm>
              <a:off x="683568" y="1268760"/>
              <a:ext cx="4570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确定确定单个电容触摸按键的按下状态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22" name="Text Box 1"/>
            <p:cNvSpPr txBox="1">
              <a:spLocks noChangeArrowheads="1"/>
            </p:cNvSpPr>
            <p:nvPr/>
          </p:nvSpPr>
          <p:spPr bwMode="auto">
            <a:xfrm>
              <a:off x="539552" y="1638092"/>
              <a:ext cx="8208912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uint8_t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TI_CAPT_Button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const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struct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Sensor * </a:t>
              </a: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groupOfElements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程序资源介绍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39552" y="1412776"/>
            <a:ext cx="8280920" cy="954107"/>
            <a:chOff x="539552" y="2339588"/>
            <a:chExt cx="8280920" cy="954107"/>
          </a:xfrm>
        </p:grpSpPr>
        <p:sp>
          <p:nvSpPr>
            <p:cNvPr id="7" name="TextBox 6"/>
            <p:cNvSpPr txBox="1"/>
            <p:nvPr/>
          </p:nvSpPr>
          <p:spPr>
            <a:xfrm>
              <a:off x="611560" y="2339588"/>
              <a:ext cx="3647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确定一列按键中哪一个被按下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539552" y="2708920"/>
              <a:ext cx="8280920" cy="584775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const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struct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Element *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TI_CAPT_Buttons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const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struct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Sensor *</a:t>
              </a: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groupOfElements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39552" y="2852936"/>
            <a:ext cx="8280920" cy="707886"/>
            <a:chOff x="539552" y="3707740"/>
            <a:chExt cx="8280920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683568" y="3707740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确定所按滑块的位置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539552" y="4077072"/>
              <a:ext cx="8280920" cy="338554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uint16_t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TI_CAPT_Slider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const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struct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Sensor* </a:t>
              </a: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groupOfElements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467544" y="4131077"/>
            <a:ext cx="8280920" cy="954107"/>
            <a:chOff x="467544" y="4787860"/>
            <a:chExt cx="8280920" cy="954107"/>
          </a:xfrm>
        </p:grpSpPr>
        <p:sp>
          <p:nvSpPr>
            <p:cNvPr id="13" name="TextBox 12"/>
            <p:cNvSpPr txBox="1"/>
            <p:nvPr/>
          </p:nvSpPr>
          <p:spPr>
            <a:xfrm>
              <a:off x="611560" y="4787860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◆</a:t>
              </a:r>
              <a:r>
                <a:rPr lang="zh-CN" altLang="zh-CN" dirty="0" smtClean="0"/>
                <a:t>确定具有最大响应的按键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8280920" cy="584775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uint8_t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Dominant_Element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const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600" b="1" i="0" u="none" strike="noStrike" cap="none" normalizeH="0" baseline="0" dirty="0" err="1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struct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Sensor* </a:t>
              </a: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groupOfElements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,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5032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uint16_t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* </a:t>
              </a: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deltaCnt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9819" y="5435932"/>
            <a:ext cx="8850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您还可以通过以下链接下载电容触摸软件库：</a:t>
            </a:r>
            <a:r>
              <a:rPr lang="en-US" altLang="zh-CN" u="sng" dirty="0" smtClean="0">
                <a:hlinkClick r:id="rId2"/>
              </a:rPr>
              <a:t>http://www.ti.com/tool/capsenselibrary#1</a:t>
            </a:r>
            <a:r>
              <a:rPr lang="en-US" altLang="zh-CN" dirty="0" smtClean="0"/>
              <a:t> </a:t>
            </a:r>
            <a:endParaRPr lang="zh-CN" altLang="zh-CN" dirty="0" smtClean="0"/>
          </a:p>
        </p:txBody>
      </p:sp>
      <p:pic>
        <p:nvPicPr>
          <p:cNvPr id="17" name="图片 16" descr="图片1.gif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12360" y="5805264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1772</Words>
  <Application>Microsoft Office PowerPoint</Application>
  <PresentationFormat>全屏显示(4:3)</PresentationFormat>
  <Paragraphs>196</Paragraphs>
  <Slides>28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Office 主题</vt:lpstr>
      <vt:lpstr>Visio</vt:lpstr>
      <vt:lpstr>文档</vt:lpstr>
      <vt:lpstr>触摸按键应用实验</vt:lpstr>
      <vt:lpstr>目录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China</cp:lastModifiedBy>
  <cp:revision>103</cp:revision>
  <dcterms:modified xsi:type="dcterms:W3CDTF">2012-08-21T05:54:52Z</dcterms:modified>
</cp:coreProperties>
</file>