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64"/>
  </p:notesMasterIdLst>
  <p:handoutMasterIdLst>
    <p:handoutMasterId r:id="rId65"/>
  </p:handoutMasterIdLst>
  <p:sldIdLst>
    <p:sldId id="392" r:id="rId2"/>
    <p:sldId id="554" r:id="rId3"/>
    <p:sldId id="622" r:id="rId4"/>
    <p:sldId id="623" r:id="rId5"/>
    <p:sldId id="559" r:id="rId6"/>
    <p:sldId id="560" r:id="rId7"/>
    <p:sldId id="561" r:id="rId8"/>
    <p:sldId id="598" r:id="rId9"/>
    <p:sldId id="562" r:id="rId10"/>
    <p:sldId id="592" r:id="rId11"/>
    <p:sldId id="593" r:id="rId12"/>
    <p:sldId id="594" r:id="rId13"/>
    <p:sldId id="595" r:id="rId14"/>
    <p:sldId id="596" r:id="rId15"/>
    <p:sldId id="597" r:id="rId16"/>
    <p:sldId id="563" r:id="rId17"/>
    <p:sldId id="599" r:id="rId18"/>
    <p:sldId id="564" r:id="rId19"/>
    <p:sldId id="576" r:id="rId20"/>
    <p:sldId id="578" r:id="rId21"/>
    <p:sldId id="579" r:id="rId22"/>
    <p:sldId id="565" r:id="rId23"/>
    <p:sldId id="575" r:id="rId24"/>
    <p:sldId id="566" r:id="rId25"/>
    <p:sldId id="568" r:id="rId26"/>
    <p:sldId id="601" r:id="rId27"/>
    <p:sldId id="582" r:id="rId28"/>
    <p:sldId id="611" r:id="rId29"/>
    <p:sldId id="613" r:id="rId30"/>
    <p:sldId id="567" r:id="rId31"/>
    <p:sldId id="583" r:id="rId32"/>
    <p:sldId id="584" r:id="rId33"/>
    <p:sldId id="569" r:id="rId34"/>
    <p:sldId id="585" r:id="rId35"/>
    <p:sldId id="570" r:id="rId36"/>
    <p:sldId id="602" r:id="rId37"/>
    <p:sldId id="605" r:id="rId38"/>
    <p:sldId id="606" r:id="rId39"/>
    <p:sldId id="603" r:id="rId40"/>
    <p:sldId id="604" r:id="rId41"/>
    <p:sldId id="607" r:id="rId42"/>
    <p:sldId id="608" r:id="rId43"/>
    <p:sldId id="589" r:id="rId44"/>
    <p:sldId id="609" r:id="rId45"/>
    <p:sldId id="610" r:id="rId46"/>
    <p:sldId id="571" r:id="rId47"/>
    <p:sldId id="614" r:id="rId48"/>
    <p:sldId id="615" r:id="rId49"/>
    <p:sldId id="616" r:id="rId50"/>
    <p:sldId id="617" r:id="rId51"/>
    <p:sldId id="618" r:id="rId52"/>
    <p:sldId id="619" r:id="rId53"/>
    <p:sldId id="620" r:id="rId54"/>
    <p:sldId id="621" r:id="rId55"/>
    <p:sldId id="467" r:id="rId56"/>
    <p:sldId id="395" r:id="rId57"/>
    <p:sldId id="396" r:id="rId58"/>
    <p:sldId id="520" r:id="rId59"/>
    <p:sldId id="541" r:id="rId60"/>
    <p:sldId id="542" r:id="rId61"/>
    <p:sldId id="590" r:id="rId62"/>
    <p:sldId id="591" r:id="rId63"/>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5E4FA"/>
    <a:srgbClr val="660066"/>
    <a:srgbClr val="0000FF"/>
    <a:srgbClr val="000000"/>
    <a:srgbClr val="07131F"/>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852" autoAdjust="0"/>
  </p:normalViewPr>
  <p:slideViewPr>
    <p:cSldViewPr>
      <p:cViewPr varScale="1">
        <p:scale>
          <a:sx n="110" d="100"/>
          <a:sy n="110" d="100"/>
        </p:scale>
        <p:origin x="10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15.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3" Type="http://schemas.openxmlformats.org/officeDocument/2006/relationships/image" Target="../media/image55.emf"/><Relationship Id="rId7" Type="http://schemas.openxmlformats.org/officeDocument/2006/relationships/image" Target="../media/image59.emf"/><Relationship Id="rId12" Type="http://schemas.openxmlformats.org/officeDocument/2006/relationships/image" Target="../media/image64.emf"/><Relationship Id="rId2" Type="http://schemas.openxmlformats.org/officeDocument/2006/relationships/image" Target="../media/image54.emf"/><Relationship Id="rId1" Type="http://schemas.openxmlformats.org/officeDocument/2006/relationships/image" Target="../media/image53.wmf"/><Relationship Id="rId6" Type="http://schemas.openxmlformats.org/officeDocument/2006/relationships/image" Target="../media/image58.emf"/><Relationship Id="rId11" Type="http://schemas.openxmlformats.org/officeDocument/2006/relationships/image" Target="../media/image63.e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56.emf"/><Relationship Id="rId9" Type="http://schemas.openxmlformats.org/officeDocument/2006/relationships/image" Target="../media/image6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smtClean="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5</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29</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58</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2018/12/26</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2018/12/26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2018/12/26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2018/12/26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2018/12/26</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2018/12/26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2018/12/26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2018/12/26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2018/12/26</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2018/12/26</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2018/12/26</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2018/12/26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2018/12/26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2018/12/26</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0.png"/><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1.bin"/><Relationship Id="rId10" Type="http://schemas.openxmlformats.org/officeDocument/2006/relationships/image" Target="../media/image27.wmf"/><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17.bin"/><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44.e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38.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emf"/><Relationship Id="rId5" Type="http://schemas.openxmlformats.org/officeDocument/2006/relationships/oleObject" Target="../embeddings/oleObject22.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2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7.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oleObject" Target="../embeddings/oleObject25.bin"/><Relationship Id="rId21" Type="http://schemas.openxmlformats.org/officeDocument/2006/relationships/image" Target="../media/image61.emf"/><Relationship Id="rId7" Type="http://schemas.openxmlformats.org/officeDocument/2006/relationships/image" Target="../media/image54.emf"/><Relationship Id="rId12" Type="http://schemas.openxmlformats.org/officeDocument/2006/relationships/oleObject" Target="../embeddings/oleObject29.bin"/><Relationship Id="rId17" Type="http://schemas.openxmlformats.org/officeDocument/2006/relationships/image" Target="../media/image59.emf"/><Relationship Id="rId25" Type="http://schemas.openxmlformats.org/officeDocument/2006/relationships/image" Target="../media/image63.e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65.emf"/><Relationship Id="rId1" Type="http://schemas.openxmlformats.org/officeDocument/2006/relationships/vmlDrawing" Target="../drawings/vmlDrawing18.vml"/><Relationship Id="rId6" Type="http://schemas.openxmlformats.org/officeDocument/2006/relationships/oleObject" Target="../embeddings/oleObject26.bin"/><Relationship Id="rId11" Type="http://schemas.openxmlformats.org/officeDocument/2006/relationships/image" Target="../media/image56.emf"/><Relationship Id="rId24" Type="http://schemas.openxmlformats.org/officeDocument/2006/relationships/oleObject" Target="../embeddings/oleObject35.bin"/><Relationship Id="rId5" Type="http://schemas.openxmlformats.org/officeDocument/2006/relationships/image" Target="../media/image66.jpeg"/><Relationship Id="rId15" Type="http://schemas.openxmlformats.org/officeDocument/2006/relationships/image" Target="../media/image58.emf"/><Relationship Id="rId23" Type="http://schemas.openxmlformats.org/officeDocument/2006/relationships/image" Target="../media/image62.e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60.emf"/><Relationship Id="rId31" Type="http://schemas.openxmlformats.org/officeDocument/2006/relationships/image" Target="../media/image77.png"/><Relationship Id="rId4" Type="http://schemas.openxmlformats.org/officeDocument/2006/relationships/image" Target="../media/image53.wmf"/><Relationship Id="rId9" Type="http://schemas.openxmlformats.org/officeDocument/2006/relationships/image" Target="../media/image55.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64.emf"/><Relationship Id="rId30" Type="http://schemas.openxmlformats.org/officeDocument/2006/relationships/image" Target="../media/image76.png"/></Relationships>
</file>

<file path=ppt/slides/_rels/slide49.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8.wmf"/><Relationship Id="rId5" Type="http://schemas.openxmlformats.org/officeDocument/2006/relationships/oleObject" Target="../embeddings/oleObject39.bin"/><Relationship Id="rId4" Type="http://schemas.openxmlformats.org/officeDocument/2006/relationships/image" Target="../media/image6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2.png"/><Relationship Id="rId4" Type="http://schemas.openxmlformats.org/officeDocument/2006/relationships/image" Target="../media/image70.wmf"/></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2.wmf"/></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44.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4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0.emf"/><Relationship Id="rId5" Type="http://schemas.openxmlformats.org/officeDocument/2006/relationships/oleObject" Target="../embeddings/oleObject48.bin"/><Relationship Id="rId4" Type="http://schemas.openxmlformats.org/officeDocument/2006/relationships/image" Target="../media/image79.emf"/></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8.emf"/><Relationship Id="rId3" Type="http://schemas.openxmlformats.org/officeDocument/2006/relationships/notesSlide" Target="../notesSlides/notesSlide3.xml"/><Relationship Id="rId7" Type="http://schemas.openxmlformats.org/officeDocument/2006/relationships/image" Target="../media/image85.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1.bin"/><Relationship Id="rId11" Type="http://schemas.openxmlformats.org/officeDocument/2006/relationships/image" Target="../media/image87.emf"/><Relationship Id="rId5" Type="http://schemas.openxmlformats.org/officeDocument/2006/relationships/image" Target="../media/image84.emf"/><Relationship Id="rId15" Type="http://schemas.openxmlformats.org/officeDocument/2006/relationships/image" Target="../media/image89.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86.emf"/><Relationship Id="rId1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91.jpeg"/><Relationship Id="rId5" Type="http://schemas.openxmlformats.org/officeDocument/2006/relationships/image" Target="../media/image90.w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extLst/>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20"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a:t>
            </a:r>
            <a:r>
              <a:rPr lang="zh-CN" altLang="en-US" sz="2400" b="1" dirty="0" smtClean="0">
                <a:latin typeface="+mn-ea"/>
                <a:ea typeface="+mn-ea"/>
              </a:rPr>
              <a:t>较大</a:t>
            </a:r>
            <a:r>
              <a:rPr lang="zh-CN" altLang="en-US" sz="2400" b="1" dirty="0">
                <a:latin typeface="+mn-ea"/>
                <a:ea typeface="+mn-ea"/>
              </a:rPr>
              <a:t>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10</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extLst/>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44"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a:extLst/>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extLst/>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868"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a:extLst/>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nvGraphicFramePr>
        <p:xfrm>
          <a:off x="0" y="1844675"/>
          <a:ext cx="8855075" cy="2144713"/>
        </p:xfrm>
        <a:graphic>
          <a:graphicData uri="http://schemas.openxmlformats.org/presentationml/2006/ole">
            <mc:AlternateContent xmlns:mc="http://schemas.openxmlformats.org/markup-compatibility/2006">
              <mc:Choice xmlns:v="urn:schemas-microsoft-com:vml" Requires="v">
                <p:oleObj spid="_x0000_s121892" name="Visio" r:id="rId3" imgW="9403080" imgH="2280285" progId="Visio.Drawing.11">
                  <p:embed/>
                </p:oleObj>
              </mc:Choice>
              <mc:Fallback>
                <p:oleObj name="Visio" r:id="rId3" imgW="9403080" imgH="2280285" progId="Visio.Drawing.11">
                  <p:embed/>
                  <p:pic>
                    <p:nvPicPr>
                      <p:cNvPr id="174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85507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388254673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539750" y="1916113"/>
          <a:ext cx="7307263" cy="2974975"/>
        </p:xfrm>
        <a:graphic>
          <a:graphicData uri="http://schemas.openxmlformats.org/presentationml/2006/ole">
            <mc:AlternateContent xmlns:mc="http://schemas.openxmlformats.org/markup-compatibility/2006">
              <mc:Choice xmlns:v="urn:schemas-microsoft-com:vml" Requires="v">
                <p:oleObj spid="_x0000_s122916" name="Visio" r:id="rId3" imgW="6523101" imgH="2658237" progId="Visio.Drawing.11">
                  <p:embed/>
                </p:oleObj>
              </mc:Choice>
              <mc:Fallback>
                <p:oleObj name="Visio" r:id="rId3" imgW="6523101" imgH="2658237" progId="Visio.Drawing.11">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7307263" cy="297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14</a:t>
            </a:fld>
            <a:endParaRPr lang="en-US" altLang="zh-CN"/>
          </a:p>
        </p:txBody>
      </p:sp>
    </p:spTree>
    <p:extLst>
      <p:ext uri="{BB962C8B-B14F-4D97-AF65-F5344CB8AC3E}">
        <p14:creationId xmlns:p14="http://schemas.microsoft.com/office/powerpoint/2010/main" val="186004083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extLst/>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40"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15</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3509937"/>
          </a:xfrm>
        </p:spPr>
        <p:txBody>
          <a:bodyPr/>
          <a:lstStyle/>
          <a:p>
            <a:pPr>
              <a:lnSpc>
                <a:spcPts val="4000"/>
              </a:lnSpc>
            </a:pPr>
            <a:r>
              <a:rPr lang="zh-CN" altLang="en-US" b="1" dirty="0" smtClean="0"/>
              <a:t>特征阻抗（</a:t>
            </a:r>
            <a:r>
              <a:rPr lang="en-US" altLang="zh-CN" sz="32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a:t>
            </a:r>
            <a:r>
              <a:rPr lang="zh-CN" altLang="en-US" sz="3200" b="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周期性</a:t>
            </a:r>
            <a:r>
              <a:rPr lang="zh-CN" altLang="en-US" b="1" dirty="0" smtClean="0"/>
              <a:t>）、反射系数（意义）</a:t>
            </a:r>
            <a:endParaRPr lang="en-US" altLang="zh-CN" b="1" dirty="0" smtClean="0"/>
          </a:p>
          <a:p>
            <a:pPr>
              <a:lnSpc>
                <a:spcPts val="4000"/>
              </a:lnSpc>
            </a:pPr>
            <a:r>
              <a:rPr lang="zh-CN" altLang="en-US" b="1" dirty="0" smtClean="0"/>
              <a:t>传输线：</a:t>
            </a:r>
            <a:r>
              <a:rPr lang="zh-CN" altLang="en-US" b="1" dirty="0" smtClean="0">
                <a:solidFill>
                  <a:srgbClr val="FF0000"/>
                </a:solidFill>
              </a:rPr>
              <a:t>介质损耗、导体损耗、辐射损耗</a:t>
            </a:r>
            <a:r>
              <a:rPr lang="zh-CN" altLang="en-US" b="1" dirty="0" smtClean="0"/>
              <a:t>；</a:t>
            </a:r>
            <a:endParaRPr lang="en-US" altLang="zh-CN" b="1" dirty="0" smtClean="0"/>
          </a:p>
          <a:p>
            <a:pPr marL="0" indent="0">
              <a:lnSpc>
                <a:spcPts val="4000"/>
              </a:lnSpc>
              <a:buNone/>
            </a:pPr>
            <a:r>
              <a:rPr lang="en-US" altLang="zh-CN" sz="3200" b="1" dirty="0"/>
              <a:t> </a:t>
            </a:r>
            <a:r>
              <a:rPr lang="en-US" altLang="zh-CN" sz="3200" b="1" dirty="0" smtClean="0"/>
              <a:t>  </a:t>
            </a:r>
            <a:r>
              <a:rPr lang="zh-CN" altLang="zh-CN" sz="2400" b="1" dirty="0" smtClean="0">
                <a:solidFill>
                  <a:srgbClr val="000000"/>
                </a:solidFill>
              </a:rPr>
              <a:t>几何</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smtClean="0">
                <a:solidFill>
                  <a:srgbClr val="0000FF"/>
                </a:solidFill>
              </a:rPr>
              <a:t>    </a:t>
            </a:r>
            <a:r>
              <a:rPr lang="zh-CN" altLang="zh-CN" sz="2400" b="1" dirty="0" smtClean="0">
                <a:solidFill>
                  <a:srgbClr val="000000"/>
                </a:solidFill>
              </a:rPr>
              <a:t>电磁</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smtClean="0">
                <a:solidFill>
                  <a:srgbClr val="0000FF"/>
                </a:solidFill>
              </a:rPr>
              <a:t>；</a:t>
            </a:r>
            <a:endParaRPr lang="en-US" altLang="zh-CN" sz="2400" b="1" dirty="0" smtClean="0">
              <a:solidFill>
                <a:srgbClr val="0000FF"/>
              </a:solidFill>
            </a:endParaRPr>
          </a:p>
          <a:p>
            <a:pPr>
              <a:lnSpc>
                <a:spcPts val="4000"/>
              </a:lnSpc>
            </a:pPr>
            <a:r>
              <a:rPr lang="zh-CN" altLang="en-US" b="1" dirty="0"/>
              <a:t>谐振器、</a:t>
            </a:r>
            <a:r>
              <a:rPr lang="zh-CN" altLang="en-US" b="1" dirty="0" smtClean="0"/>
              <a:t>滤波器（分类）、天线</a:t>
            </a:r>
            <a:endParaRPr lang="zh-CN" altLang="en-US" b="1" dirty="0"/>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16</a:t>
            </a:fld>
            <a:endParaRPr lang="en-US" altLang="zh-CN"/>
          </a:p>
        </p:txBody>
      </p:sp>
      <p:pic>
        <p:nvPicPr>
          <p:cNvPr id="5" name="Picture 2" descr="https://upload.wikimedia.org/wikipedia/commons/3/30/Partial_transmittanc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83501" y="5181917"/>
            <a:ext cx="2617499" cy="114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387831"/>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17</a:t>
            </a:fld>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solidFill>
                                <a:srgbClr val="FF0000"/>
                              </a:solidFill>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smtClean="0">
                <a:solidFill>
                  <a:srgbClr val="0000FF"/>
                </a:solidFill>
              </a:rPr>
              <a:t>相对抑制比：</a:t>
            </a:r>
            <a:endParaRPr lang="zh-CN" altLang="en-US" sz="2400" dirty="0">
              <a:solidFill>
                <a:srgbClr val="0000FF"/>
              </a:solidFill>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52"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smtClean="0">
                <a:solidFill>
                  <a:srgbClr val="0000FF"/>
                </a:solidFill>
              </a:rPr>
              <a:t>中心频率：</a:t>
            </a:r>
            <a:endParaRPr lang="zh-CN" altLang="en-US" sz="2400" dirty="0">
              <a:solidFill>
                <a:srgbClr val="0000FF"/>
              </a:solidFill>
            </a:endParaRP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smtClean="0">
                <a:solidFill>
                  <a:srgbClr val="0000FF"/>
                </a:solidFill>
              </a:rPr>
              <a:t>3dB</a:t>
            </a:r>
            <a:r>
              <a:rPr lang="zh-CN" altLang="en-US" sz="2400" dirty="0" smtClean="0">
                <a:solidFill>
                  <a:srgbClr val="0000FF"/>
                </a:solidFill>
              </a:rPr>
              <a:t>带宽：</a:t>
            </a:r>
            <a:endParaRPr lang="zh-CN" altLang="en-US" sz="2400" dirty="0">
              <a:solidFill>
                <a:srgbClr val="0000FF"/>
              </a:solidFill>
            </a:endParaRP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smtClean="0"/>
              <a:t>或</a:t>
            </a:r>
            <a:endParaRPr lang="zh-CN" altLang="en-US" sz="2400" dirty="0"/>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
        <p:nvSpPr>
          <p:cNvPr id="5" name="文本框 4"/>
          <p:cNvSpPr txBox="1"/>
          <p:nvPr/>
        </p:nvSpPr>
        <p:spPr>
          <a:xfrm>
            <a:off x="3885862" y="6154022"/>
            <a:ext cx="2782143" cy="369332"/>
          </a:xfrm>
          <a:prstGeom prst="rect">
            <a:avLst/>
          </a:prstGeom>
          <a:noFill/>
        </p:spPr>
        <p:txBody>
          <a:bodyPr wrap="square" rtlCol="0">
            <a:spAutoFit/>
          </a:bodyPr>
          <a:lstStyle/>
          <a:p>
            <a:r>
              <a:rPr lang="zh-CN" altLang="en-US" dirty="0" smtClean="0">
                <a:solidFill>
                  <a:srgbClr val="0000CC"/>
                </a:solidFill>
              </a:rPr>
              <a:t>（比值，和</a:t>
            </a:r>
            <a:r>
              <a:rPr lang="en-US" altLang="zh-CN" dirty="0" smtClean="0">
                <a:solidFill>
                  <a:srgbClr val="0000CC"/>
                </a:solidFill>
              </a:rPr>
              <a:t>dB</a:t>
            </a:r>
            <a:r>
              <a:rPr lang="zh-CN" altLang="en-US" dirty="0" smtClean="0">
                <a:solidFill>
                  <a:srgbClr val="0000CC"/>
                </a:solidFill>
              </a:rPr>
              <a:t>的转换）</a:t>
            </a:r>
            <a:endParaRPr lang="zh-CN" altLang="en-US" dirty="0">
              <a:solidFill>
                <a:srgbClr val="0000CC"/>
              </a:solidFill>
            </a:endParaRPr>
          </a:p>
        </p:txBody>
      </p:sp>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r>
              <a:rPr lang="zh-CN" altLang="en-US" sz="2800" b="1" dirty="0" smtClean="0">
                <a:latin typeface="+mn-ea"/>
              </a:rPr>
              <a:t>按照通频带分类：低通、高通、带通、带阻；</a:t>
            </a:r>
            <a:endParaRPr lang="en-US" altLang="zh-CN" sz="2800" b="1" dirty="0" smtClean="0">
              <a:latin typeface="+mn-ea"/>
            </a:endParaRPr>
          </a:p>
          <a:p>
            <a:r>
              <a:rPr lang="zh-CN" altLang="en-US" sz="2800" b="1" dirty="0" smtClean="0">
                <a:latin typeface="+mn-ea"/>
              </a:rPr>
              <a:t>按材质分类：</a:t>
            </a:r>
            <a:r>
              <a:rPr lang="en-US" altLang="zh-CN" sz="2800" b="1" dirty="0" smtClean="0">
                <a:latin typeface="+mn-ea"/>
              </a:rPr>
              <a:t>LC</a:t>
            </a:r>
            <a:r>
              <a:rPr lang="zh-CN" altLang="en-US" sz="2800" b="1" dirty="0" smtClean="0">
                <a:latin typeface="+mn-ea"/>
              </a:rPr>
              <a:t>滤波器、石英晶体滤波器、声表面波滤波器、腔体滤波器等；</a:t>
            </a:r>
            <a:endParaRPr lang="en-US" altLang="zh-CN" sz="2800" b="1" dirty="0" smtClean="0">
              <a:latin typeface="+mn-ea"/>
            </a:endParaRPr>
          </a:p>
          <a:p>
            <a:pPr marL="0" indent="0">
              <a:buNone/>
            </a:pPr>
            <a:endParaRPr lang="en-US" altLang="zh-CN" sz="2800" b="1" dirty="0" smtClean="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p>
        </p:txBody>
      </p:sp>
      <mc:AlternateContent xmlns:mc="http://schemas.openxmlformats.org/markup-compatibility/2006" xmlns:a14="http://schemas.microsoft.com/office/drawing/2010/main">
        <mc:Choice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xmlns="">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3"/>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xmlns="">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4"/>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760" name="Rectangle 16"/>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0801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0944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smtClean="0">
                    <a:solidFill>
                      <a:srgbClr val="0000FF"/>
                    </a:solidFill>
                  </a:rPr>
                  <a:t>例：</a:t>
                </a:r>
                <a:r>
                  <a:rPr lang="zh-CN" altLang="zh-CN" sz="2400" b="1" dirty="0"/>
                  <a:t>并联谐振回路均无</a:t>
                </a:r>
                <a:r>
                  <a:rPr lang="zh-CN" altLang="zh-CN" sz="2400" b="1" dirty="0" smtClean="0"/>
                  <a:t>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smtClean="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smtClean="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smtClean="0"/>
                  <a:t>,</a:t>
                </a:r>
                <a:r>
                  <a:rPr lang="zh-CN" altLang="en-US" sz="2400" b="1" dirty="0" smtClean="0"/>
                  <a:t>如图所示：</a:t>
                </a:r>
                <a:endParaRPr lang="en-US" altLang="zh-CN" sz="2400" b="1"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5"/>
                <a:stretch>
                  <a:fillRect l="-1133" t="-2395" r="-992" b="-8383"/>
                </a:stretch>
              </a:blipFill>
            </p:spPr>
            <p:txBody>
              <a:bodyPr/>
              <a:lstStyle/>
              <a:p>
                <a:r>
                  <a:rPr lang="zh-CN" altLang="en-US">
                    <a:noFill/>
                  </a:rPr>
                  <a:t> </a:t>
                </a:r>
              </a:p>
            </p:txBody>
          </p:sp>
        </mc:Fallback>
      </mc:AlternateContent>
      <p:sp>
        <p:nvSpPr>
          <p:cNvPr id="25" name="Rectangle 12"/>
          <p:cNvSpPr>
            <a:spLocks noChangeArrowheads="1"/>
          </p:cNvSpPr>
          <p:nvPr/>
        </p:nvSpPr>
        <p:spPr bwMode="auto">
          <a:xfrm>
            <a:off x="416168" y="2348880"/>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smtClean="0"/>
              <a:t>：</a:t>
            </a:r>
            <a:endParaRPr lang="zh-CN" altLang="zh-CN" sz="2400" b="1" dirty="0"/>
          </a:p>
        </p:txBody>
      </p:sp>
      <p:sp>
        <p:nvSpPr>
          <p:cNvPr id="6" name="矩形 5"/>
          <p:cNvSpPr/>
          <p:nvPr/>
        </p:nvSpPr>
        <p:spPr>
          <a:xfrm>
            <a:off x="381000" y="2803594"/>
            <a:ext cx="1415772" cy="461665"/>
          </a:xfrm>
          <a:prstGeom prst="rect">
            <a:avLst/>
          </a:prstGeom>
        </p:spPr>
        <p:txBody>
          <a:bodyPr wrap="none">
            <a:spAutoFit/>
          </a:bodyPr>
          <a:lstStyle/>
          <a:p>
            <a:r>
              <a:rPr lang="zh-CN" altLang="zh-CN" sz="2400" b="1" dirty="0">
                <a:solidFill>
                  <a:srgbClr val="0000FF"/>
                </a:solidFill>
              </a:rPr>
              <a:t>谐振频率</a:t>
            </a:r>
          </a:p>
        </p:txBody>
      </p:sp>
      <mc:AlternateContent xmlns:mc="http://schemas.openxmlformats.org/markup-compatibility/2006">
        <mc:Choice xmlns:a14="http://schemas.microsoft.com/office/drawing/2010/main" Requires="a14">
          <p:sp>
            <p:nvSpPr>
              <p:cNvPr id="34" name="文本框 33"/>
              <p:cNvSpPr txBox="1"/>
              <p:nvPr/>
            </p:nvSpPr>
            <p:spPr>
              <a:xfrm>
                <a:off x="381000" y="3220872"/>
                <a:ext cx="8763000" cy="6357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ad>
                            <m:radPr>
                              <m:degHide m:val="on"/>
                              <m:ctrlPr>
                                <a:rPr lang="en-US" altLang="zh-CN" sz="2000" b="1" i="1">
                                  <a:latin typeface="Cambria Math" panose="02040503050406030204" pitchFamily="18" charset="0"/>
                                </a:rPr>
                              </m:ctrlPr>
                            </m:radPr>
                            <m:deg/>
                            <m:e>
                              <m:r>
                                <m:rPr>
                                  <m:sty m:val="p"/>
                                </m:rPr>
                                <a:rPr lang="en-US" altLang="zh-CN" sz="2000" b="1" i="1">
                                  <a:latin typeface="Cambria Math" panose="02040503050406030204" pitchFamily="18" charset="0"/>
                                </a:rPr>
                                <m:t>LC</m:t>
                              </m:r>
                            </m:e>
                          </m:rad>
                        </m:den>
                      </m:f>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ad>
                            <m:radPr>
                              <m:degHide m:val="on"/>
                              <m:ctrlPr>
                                <a:rPr lang="en-US" altLang="zh-CN" sz="2000" b="1" i="1">
                                  <a:latin typeface="Cambria Math" panose="02040503050406030204" pitchFamily="18" charset="0"/>
                                </a:rPr>
                              </m:ctrlPr>
                            </m:radPr>
                            <m:deg/>
                            <m:e>
                              <m:r>
                                <a:rPr lang="en-US" altLang="zh-CN" sz="2000" b="1" i="1">
                                  <a:latin typeface="Cambria Math" panose="02040503050406030204" pitchFamily="18" charset="0"/>
                                </a:rPr>
                                <m:t>𝟏𝟎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𝟔</m:t>
                                  </m:r>
                                </m:sup>
                              </m:s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𝟑𝟎𝟎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𝟏𝟐</m:t>
                                  </m:r>
                                </m:sup>
                              </m:sSup>
                            </m:e>
                          </m:rad>
                        </m:den>
                      </m:f>
                      <m:r>
                        <a:rPr lang="en-US" altLang="zh-CN" sz="2000" b="1" i="1">
                          <a:latin typeface="Cambria Math" panose="02040503050406030204" pitchFamily="18" charset="0"/>
                        </a:rPr>
                        <m:t>=</m:t>
                      </m:r>
                      <m:r>
                        <a:rPr lang="en-US" altLang="zh-CN" sz="2000" b="1" i="1">
                          <a:latin typeface="Cambria Math" panose="02040503050406030204" pitchFamily="18" charset="0"/>
                        </a:rPr>
                        <m:t>𝟏𝟖</m:t>
                      </m:r>
                      <m:r>
                        <a:rPr lang="en-US" altLang="zh-CN" sz="2000" b="1" i="1">
                          <a:latin typeface="Cambria Math" panose="02040503050406030204" pitchFamily="18" charset="0"/>
                        </a:rPr>
                        <m:t>.</m:t>
                      </m:r>
                      <m:r>
                        <a:rPr lang="en-US" altLang="zh-CN" sz="2000" b="1" i="1">
                          <a:latin typeface="Cambria Math" panose="02040503050406030204" pitchFamily="18" charset="0"/>
                        </a:rPr>
                        <m:t>𝟐𝟓</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a:latin typeface="Cambria Math" panose="02040503050406030204" pitchFamily="18" charset="0"/>
                              <a:ea typeface="Cambria Math" panose="02040503050406030204" pitchFamily="18" charset="0"/>
                            </a:rPr>
                            <m:t>𝟔</m:t>
                          </m:r>
                        </m:sup>
                      </m:sSup>
                      <m:r>
                        <m:rPr>
                          <m:sty m:val="p"/>
                        </m:rPr>
                        <a:rPr lang="en-US" altLang="zh-CN" sz="2000" b="1" i="1">
                          <a:latin typeface="Cambria Math" panose="02040503050406030204" pitchFamily="18" charset="0"/>
                          <a:ea typeface="Cambria Math" panose="02040503050406030204" pitchFamily="18" charset="0"/>
                        </a:rPr>
                        <m:t>rad</m:t>
                      </m:r>
                      <m:r>
                        <a:rPr lang="en-US" altLang="zh-CN" sz="2000" b="1" i="1">
                          <a:latin typeface="Cambria Math" panose="02040503050406030204" pitchFamily="18" charset="0"/>
                          <a:ea typeface="Cambria Math" panose="02040503050406030204" pitchFamily="18" charset="0"/>
                        </a:rPr>
                        <m:t>/</m:t>
                      </m:r>
                      <m:r>
                        <m:rPr>
                          <m:sty m:val="p"/>
                        </m:rPr>
                        <a:rPr lang="en-US" altLang="zh-CN" sz="2000" b="1" i="1">
                          <a:latin typeface="Cambria Math" panose="02040503050406030204" pitchFamily="18" charset="0"/>
                          <a:ea typeface="Cambria Math" panose="02040503050406030204" pitchFamily="18" charset="0"/>
                        </a:rPr>
                        <m:t>s</m:t>
                      </m:r>
                    </m:oMath>
                  </m:oMathPara>
                </a14:m>
                <a:endParaRPr lang="zh-CN" altLang="en-US" sz="2000" b="1" dirty="0"/>
              </a:p>
            </p:txBody>
          </p:sp>
        </mc:Choice>
        <mc:Fallback>
          <p:sp>
            <p:nvSpPr>
              <p:cNvPr id="34" name="文本框 33"/>
              <p:cNvSpPr txBox="1">
                <a:spLocks noRot="1" noChangeAspect="1" noMove="1" noResize="1" noEditPoints="1" noAdjustHandles="1" noChangeArrowheads="1" noChangeShapeType="1" noTextEdit="1"/>
              </p:cNvSpPr>
              <p:nvPr/>
            </p:nvSpPr>
            <p:spPr>
              <a:xfrm>
                <a:off x="381000" y="3220872"/>
                <a:ext cx="8763000" cy="6357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886717" y="3983083"/>
                <a:ext cx="3200400" cy="5317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𝒇</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a:latin typeface="Cambria Math" panose="02040503050406030204" pitchFamily="18" charset="0"/>
                                </a:rPr>
                                <m:t>𝟎</m:t>
                              </m:r>
                            </m:sub>
                          </m:sSub>
                        </m:num>
                        <m:den>
                          <m:r>
                            <a:rPr lang="en-US" altLang="zh-CN" sz="2000" b="1" i="1" smtClean="0">
                              <a:latin typeface="Cambria Math" panose="02040503050406030204" pitchFamily="18" charset="0"/>
                            </a:rPr>
                            <m:t>𝟐</m:t>
                          </m:r>
                          <m:r>
                            <a:rPr lang="zh-CN" altLang="en-US" sz="2000" b="1" i="1" smtClean="0">
                              <a:latin typeface="Cambria Math" panose="02040503050406030204" pitchFamily="18" charset="0"/>
                            </a:rPr>
                            <m:t>𝝅</m:t>
                          </m:r>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𝑴𝑯𝒛</m:t>
                      </m:r>
                    </m:oMath>
                  </m:oMathPara>
                </a14:m>
                <a:endParaRPr lang="zh-CN" altLang="en-US" sz="2000" b="1" dirty="0"/>
              </a:p>
            </p:txBody>
          </p:sp>
        </mc:Choice>
        <mc:Fallback>
          <p:sp>
            <p:nvSpPr>
              <p:cNvPr id="36" name="文本框 35"/>
              <p:cNvSpPr txBox="1">
                <a:spLocks noRot="1" noChangeAspect="1" noMove="1" noResize="1" noEditPoints="1" noAdjustHandles="1" noChangeArrowheads="1" noChangeShapeType="1" noTextEdit="1"/>
              </p:cNvSpPr>
              <p:nvPr/>
            </p:nvSpPr>
            <p:spPr>
              <a:xfrm>
                <a:off x="886717" y="3983083"/>
                <a:ext cx="3200400" cy="531749"/>
              </a:xfrm>
              <a:prstGeom prst="rect">
                <a:avLst/>
              </a:prstGeom>
              <a:blipFill>
                <a:blip r:embed="rId7"/>
                <a:stretch>
                  <a:fillRect/>
                </a:stretch>
              </a:blipFill>
            </p:spPr>
            <p:txBody>
              <a:bodyPr/>
              <a:lstStyle/>
              <a:p>
                <a:r>
                  <a:rPr lang="zh-CN" altLang="en-US">
                    <a:noFill/>
                  </a:rPr>
                  <a:t> </a:t>
                </a:r>
              </a:p>
            </p:txBody>
          </p:sp>
        </mc:Fallback>
      </mc:AlternateContent>
      <p:sp>
        <p:nvSpPr>
          <p:cNvPr id="3" name="文本框 2"/>
          <p:cNvSpPr txBox="1"/>
          <p:nvPr/>
        </p:nvSpPr>
        <p:spPr>
          <a:xfrm>
            <a:off x="-128773" y="3391719"/>
            <a:ext cx="100196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矩形 17"/>
              <p:cNvSpPr/>
              <p:nvPr/>
            </p:nvSpPr>
            <p:spPr>
              <a:xfrm>
                <a:off x="1907013" y="5859736"/>
                <a:ext cx="4703595" cy="76957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𝑩𝑾</m:t>
                          </m:r>
                        </m:e>
                        <m:sub>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𝒅𝑩</m:t>
                          </m:r>
                        </m:sub>
                      </m:sSub>
                      <m:r>
                        <a:rPr lang="en-US" altLang="zh-CN" sz="2000" b="1" i="1">
                          <a:latin typeface="Cambria Math" panose="02040503050406030204" pitchFamily="18" charset="0"/>
                        </a:rPr>
                        <m:t>=</m:t>
                      </m:r>
                      <m:box>
                        <m:boxPr>
                          <m:ctrlPr>
                            <a:rPr lang="en-US" altLang="zh-CN" sz="2000" b="1" i="1">
                              <a:latin typeface="Cambria Math" panose="02040503050406030204" pitchFamily="18" charset="0"/>
                            </a:rPr>
                          </m:ctrlPr>
                        </m:boxPr>
                        <m:e>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𝒇</m:t>
                                  </m:r>
                                </m:e>
                                <m:sub>
                                  <m:r>
                                    <a:rPr lang="en-US" altLang="zh-CN" sz="2000" b="1" i="1">
                                      <a:latin typeface="Cambria Math" panose="02040503050406030204" pitchFamily="18" charset="0"/>
                                    </a:rPr>
                                    <m:t>𝟎</m:t>
                                  </m:r>
                                </m:sub>
                              </m:sSub>
                            </m:num>
                            <m:den>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𝑸</m:t>
                                  </m:r>
                                </m:e>
                                <m:sub>
                                  <m:r>
                                    <a:rPr lang="en-US" altLang="zh-CN" sz="2000" b="1" i="1">
                                      <a:latin typeface="Cambria Math" panose="02040503050406030204" pitchFamily="18" charset="0"/>
                                    </a:rPr>
                                    <m:t>𝒆</m:t>
                                  </m:r>
                                </m:sub>
                              </m:sSub>
                            </m:den>
                          </m:f>
                        </m:e>
                      </m:box>
                      <m:r>
                        <a:rPr lang="en-US" altLang="zh-CN" sz="2000" b="1" i="1">
                          <a:latin typeface="Cambria Math" panose="02040503050406030204" pitchFamily="18" charset="0"/>
                        </a:rPr>
                        <m:t>=</m:t>
                      </m:r>
                      <m:box>
                        <m:boxPr>
                          <m:ctrlPr>
                            <a:rPr lang="en-US" altLang="zh-CN" sz="2000" b="1" i="1">
                              <a:latin typeface="Cambria Math" panose="02040503050406030204" pitchFamily="18" charset="0"/>
                            </a:rPr>
                          </m:ctrlPr>
                        </m:boxPr>
                        <m:e>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𝟔</m:t>
                                  </m:r>
                                </m:sup>
                              </m:sSup>
                            </m:num>
                            <m:den>
                              <m:r>
                                <a:rPr lang="en-US" altLang="zh-CN" sz="2000" b="1" i="1" smtClean="0">
                                  <a:latin typeface="Cambria Math" panose="02040503050406030204" pitchFamily="18" charset="0"/>
                                </a:rPr>
                                <m:t>𝟐𝟕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𝒌𝑯𝒛</m:t>
                          </m:r>
                        </m:e>
                      </m:box>
                    </m:oMath>
                  </m:oMathPara>
                </a14:m>
                <a:endParaRPr lang="zh-CN" altLang="en-US" sz="2000" b="1" dirty="0"/>
              </a:p>
            </p:txBody>
          </p:sp>
        </mc:Choice>
        <mc:Fallback>
          <p:sp>
            <p:nvSpPr>
              <p:cNvPr id="18" name="矩形 17"/>
              <p:cNvSpPr>
                <a:spLocks noRot="1" noChangeAspect="1" noMove="1" noResize="1" noEditPoints="1" noAdjustHandles="1" noChangeArrowheads="1" noChangeShapeType="1" noTextEdit="1"/>
              </p:cNvSpPr>
              <p:nvPr/>
            </p:nvSpPr>
            <p:spPr>
              <a:xfrm>
                <a:off x="1907013" y="5859736"/>
                <a:ext cx="4703595" cy="769570"/>
              </a:xfrm>
              <a:prstGeom prst="rect">
                <a:avLst/>
              </a:prstGeom>
              <a:blipFill>
                <a:blip r:embed="rId8"/>
                <a:stretch>
                  <a:fillRect/>
                </a:stretch>
              </a:blipFill>
            </p:spPr>
            <p:txBody>
              <a:bodyPr/>
              <a:lstStyle/>
              <a:p>
                <a:r>
                  <a:rPr lang="zh-CN" altLang="en-US">
                    <a:noFill/>
                  </a:rPr>
                  <a:t> </a:t>
                </a:r>
              </a:p>
            </p:txBody>
          </p:sp>
        </mc:Fallback>
      </mc:AlternateContent>
      <p:sp>
        <p:nvSpPr>
          <p:cNvPr id="19" name="文本框 18"/>
          <p:cNvSpPr txBox="1"/>
          <p:nvPr/>
        </p:nvSpPr>
        <p:spPr>
          <a:xfrm>
            <a:off x="-36512" y="4627347"/>
            <a:ext cx="777240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，故有载为</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0" name="文本框 19"/>
              <p:cNvSpPr txBox="1"/>
              <p:nvPr/>
            </p:nvSpPr>
            <p:spPr>
              <a:xfrm>
                <a:off x="1796772" y="5191591"/>
                <a:ext cx="5688955" cy="67723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𝑸</m:t>
                          </m:r>
                        </m:e>
                        <m:sub>
                          <m:r>
                            <a:rPr lang="en-US" altLang="zh-CN" sz="2000" b="1" i="1" smtClean="0">
                              <a:latin typeface="Cambria Math" panose="02040503050406030204" pitchFamily="18" charset="0"/>
                            </a:rPr>
                            <m:t>𝒆</m:t>
                          </m:r>
                        </m:sub>
                      </m:sSub>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sSub>
                            <m:sSubPr>
                              <m:ctrlPr>
                                <a:rPr lang="en-US" altLang="zh-CN" sz="2000" b="1" i="1">
                                  <a:latin typeface="Cambria Math" panose="02040503050406030204" pitchFamily="18" charset="0"/>
                                </a:rPr>
                              </m:ctrlPr>
                            </m:sSubPr>
                            <m:e>
                              <m:r>
                                <m:rPr>
                                  <m:sty m:val="p"/>
                                </m:rPr>
                                <a:rPr lang="en-US" altLang="zh-CN" sz="2000" b="1" i="1">
                                  <a:latin typeface="Cambria Math" panose="02040503050406030204" pitchFamily="18" charset="0"/>
                                </a:rPr>
                                <m:t>R</m:t>
                              </m:r>
                            </m:e>
                            <m:sub>
                              <m:r>
                                <a:rPr lang="en-US" altLang="zh-CN" sz="2000" b="1" i="1" smtClean="0">
                                  <a:latin typeface="Cambria Math" panose="02040503050406030204" pitchFamily="18" charset="0"/>
                                </a:rPr>
                                <m:t>𝑳</m:t>
                              </m:r>
                            </m:sub>
                          </m:sSub>
                        </m:num>
                        <m:den>
                          <m:sSub>
                            <m:sSubPr>
                              <m:ctrlPr>
                                <a:rPr lang="en-US" altLang="zh-CN" sz="2000" b="1" i="1" smtClean="0">
                                  <a:latin typeface="Cambria Math" panose="02040503050406030204" pitchFamily="18" charset="0"/>
                                </a:rPr>
                              </m:ctrlPr>
                            </m:sSubPr>
                            <m:e>
                              <m:r>
                                <a:rPr lang="zh-CN" altLang="en-US" sz="2000" b="1" i="1" smtClean="0">
                                  <a:latin typeface="Cambria Math" panose="02040503050406030204" pitchFamily="18" charset="0"/>
                                </a:rPr>
                                <m:t>𝝎</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𝑳</m:t>
                          </m:r>
                        </m:den>
                      </m:f>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𝟓</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𝟑</m:t>
                              </m:r>
                            </m:sup>
                          </m:sSup>
                        </m:num>
                        <m:den>
                          <m:r>
                            <a:rPr lang="en-US" altLang="zh-CN" sz="2000" b="1" i="1" smtClean="0">
                              <a:latin typeface="Cambria Math" panose="02040503050406030204" pitchFamily="18" charset="0"/>
                            </a:rPr>
                            <m:t>𝟏𝟖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𝟐𝟓</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𝟔</m:t>
                              </m:r>
                            </m:sup>
                          </m:sSup>
                          <m:r>
                            <a:rPr lang="en-US" altLang="zh-CN" sz="2000" b="1" i="1">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𝟏𝟎</m:t>
                          </m:r>
                          <m:r>
                            <a:rPr lang="en-US" altLang="zh-CN" sz="2000" b="1" i="1">
                              <a:latin typeface="Cambria Math" panose="02040503050406030204" pitchFamily="18" charset="0"/>
                              <a:ea typeface="Cambria Math" panose="02040503050406030204" pitchFamily="18" charset="0"/>
                            </a:rPr>
                            <m:t>×</m:t>
                          </m:r>
                          <m:sSup>
                            <m:sSupPr>
                              <m:ctrlPr>
                                <a:rPr lang="en-US" altLang="zh-CN" sz="2000" b="1" i="1">
                                  <a:latin typeface="Cambria Math" panose="02040503050406030204" pitchFamily="18" charset="0"/>
                                  <a:ea typeface="Cambria Math" panose="02040503050406030204" pitchFamily="18" charset="0"/>
                                </a:rPr>
                              </m:ctrlPr>
                            </m:sSupPr>
                            <m:e>
                              <m:r>
                                <a:rPr lang="en-US" altLang="zh-CN" sz="2000" b="1" i="1">
                                  <a:latin typeface="Cambria Math" panose="02040503050406030204" pitchFamily="18" charset="0"/>
                                  <a:ea typeface="Cambria Math" panose="02040503050406030204" pitchFamily="18" charset="0"/>
                                </a:rPr>
                                <m:t>𝟏𝟎</m:t>
                              </m:r>
                            </m:e>
                            <m: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𝟔</m:t>
                              </m:r>
                            </m:sup>
                          </m:sSup>
                        </m:den>
                      </m:f>
                      <m:r>
                        <a:rPr lang="en-US" altLang="zh-CN" sz="2000" b="1" i="1">
                          <a:latin typeface="Cambria Math" panose="02040503050406030204" pitchFamily="18" charset="0"/>
                        </a:rPr>
                        <m:t>=</m:t>
                      </m:r>
                      <m:r>
                        <a:rPr lang="en-US" altLang="zh-CN" sz="2000" b="1" i="1" smtClean="0">
                          <a:latin typeface="Cambria Math" panose="02040503050406030204" pitchFamily="18" charset="0"/>
                        </a:rPr>
                        <m:t>𝟐𝟕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oMath>
                  </m:oMathPara>
                </a14:m>
                <a:endParaRPr lang="zh-CN" altLang="en-US" sz="2000" b="1" dirty="0"/>
              </a:p>
            </p:txBody>
          </p:sp>
        </mc:Choice>
        <mc:Fallback>
          <p:sp>
            <p:nvSpPr>
              <p:cNvPr id="20" name="文本框 19"/>
              <p:cNvSpPr txBox="1">
                <a:spLocks noRot="1" noChangeAspect="1" noMove="1" noResize="1" noEditPoints="1" noAdjustHandles="1" noChangeArrowheads="1" noChangeShapeType="1" noTextEdit="1"/>
              </p:cNvSpPr>
              <p:nvPr/>
            </p:nvSpPr>
            <p:spPr>
              <a:xfrm>
                <a:off x="1796772" y="5191591"/>
                <a:ext cx="5688955" cy="67723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0659607"/>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考试注意事项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43608" y="1336612"/>
            <a:ext cx="7344816" cy="4392488"/>
          </a:xfrm>
        </p:spPr>
        <p:txBody>
          <a:bodyPr/>
          <a:lstStyle/>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时间： </a:t>
            </a:r>
            <a:r>
              <a:rPr lang="en-US" altLang="zh-CN" sz="3200" b="1" dirty="0" smtClean="0">
                <a:solidFill>
                  <a:srgbClr val="0000CC"/>
                </a:solidFill>
                <a:latin typeface="Times New Roman" panose="02020603050405020304" pitchFamily="18" charset="0"/>
                <a:cs typeface="Times New Roman" panose="02020603050405020304" pitchFamily="18" charset="0"/>
              </a:rPr>
              <a:t>2019.01.02</a:t>
            </a:r>
          </a:p>
          <a:p>
            <a:pPr marL="0" indent="0">
              <a:lnSpc>
                <a:spcPts val="5000"/>
              </a:lnSpc>
              <a:buNone/>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地点： </a:t>
            </a:r>
            <a:r>
              <a:rPr lang="zh-CN" altLang="en-US" sz="3200" b="1" dirty="0" smtClean="0">
                <a:solidFill>
                  <a:srgbClr val="0000CC"/>
                </a:solidFill>
                <a:latin typeface="Times New Roman" panose="02020603050405020304" pitchFamily="18" charset="0"/>
                <a:cs typeface="Times New Roman" panose="02020603050405020304" pitchFamily="18" charset="0"/>
              </a:rPr>
              <a:t>教</a:t>
            </a:r>
            <a:r>
              <a:rPr lang="en-US" altLang="zh-CN" sz="3200" b="1" dirty="0" smtClean="0">
                <a:solidFill>
                  <a:srgbClr val="0000CC"/>
                </a:solidFill>
                <a:latin typeface="Times New Roman" panose="02020603050405020304" pitchFamily="18" charset="0"/>
                <a:cs typeface="Times New Roman" panose="02020603050405020304" pitchFamily="18" charset="0"/>
              </a:rPr>
              <a:t>4-202</a:t>
            </a:r>
            <a:r>
              <a:rPr lang="zh-CN" altLang="en-US" sz="3200" b="1" dirty="0" smtClean="0">
                <a:solidFill>
                  <a:srgbClr val="0000CC"/>
                </a:solidFill>
                <a:latin typeface="Times New Roman" panose="02020603050405020304" pitchFamily="18" charset="0"/>
                <a:cs typeface="Times New Roman" panose="02020603050405020304" pitchFamily="18" charset="0"/>
              </a:rPr>
              <a:t>，教</a:t>
            </a:r>
            <a:r>
              <a:rPr lang="en-US" altLang="zh-CN" sz="3200" b="1" dirty="0" smtClean="0">
                <a:solidFill>
                  <a:srgbClr val="0000CC"/>
                </a:solidFill>
                <a:latin typeface="Times New Roman" panose="02020603050405020304" pitchFamily="18" charset="0"/>
                <a:cs typeface="Times New Roman" panose="02020603050405020304" pitchFamily="18" charset="0"/>
              </a:rPr>
              <a:t>4-302</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考试形式：闭卷</a:t>
            </a:r>
            <a:endParaRPr lang="en-US" altLang="zh-CN" sz="3200" b="1" dirty="0" smtClean="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注意事项：</a:t>
            </a:r>
            <a:r>
              <a:rPr lang="zh-CN" altLang="en-US" sz="3200" b="1" dirty="0" smtClean="0">
                <a:solidFill>
                  <a:srgbClr val="0000CC"/>
                </a:solidFill>
                <a:latin typeface="Times New Roman" panose="02020603050405020304" pitchFamily="18" charset="0"/>
                <a:cs typeface="Times New Roman" panose="02020603050405020304" pitchFamily="18" charset="0"/>
              </a:rPr>
              <a:t>带计算器</a:t>
            </a:r>
            <a:r>
              <a:rPr lang="zh-CN" altLang="en-US" sz="3200" b="1" dirty="0">
                <a:solidFill>
                  <a:srgbClr val="0000CC"/>
                </a:solidFill>
                <a:latin typeface="Times New Roman" panose="02020603050405020304" pitchFamily="18" charset="0"/>
                <a:cs typeface="Times New Roman" panose="02020603050405020304" pitchFamily="18" charset="0"/>
              </a:rPr>
              <a:t> </a:t>
            </a:r>
            <a:r>
              <a:rPr lang="zh-CN" altLang="en-US" sz="3200" b="1" dirty="0" smtClean="0">
                <a:solidFill>
                  <a:srgbClr val="0000CC"/>
                </a:solidFill>
                <a:latin typeface="Times New Roman" panose="02020603050405020304" pitchFamily="18" charset="0"/>
                <a:cs typeface="Times New Roman" panose="02020603050405020304" pitchFamily="18" charset="0"/>
              </a:rPr>
              <a:t>校园卡 身份证</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               （不能用手机</a:t>
            </a:r>
            <a:r>
              <a:rPr lang="zh-CN" altLang="en-US" sz="3200" b="1" dirty="0" smtClean="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考试题型</a:t>
            </a:r>
            <a:endParaRPr lang="zh-CN" altLang="en-US" sz="3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smtClean="0">
                <a:latin typeface="Times New Roman" panose="02020603050405020304" pitchFamily="18" charset="0"/>
                <a:cs typeface="Times New Roman" panose="02020603050405020304" pitchFamily="18" charset="0"/>
              </a:rPr>
              <a:t>例：</a:t>
            </a:r>
            <a:r>
              <a:rPr lang="zh-CN" altLang="zh-CN" sz="2800" b="1" dirty="0" smtClean="0">
                <a:latin typeface="Times New Roman" panose="02020603050405020304" pitchFamily="18" charset="0"/>
                <a:cs typeface="Times New Roman" panose="02020603050405020304" pitchFamily="18" charset="0"/>
              </a:rPr>
              <a:t>给定</a:t>
            </a:r>
            <a:r>
              <a:rPr lang="zh-CN" altLang="zh-CN" sz="2800" b="1" dirty="0">
                <a:latin typeface="Times New Roman" panose="02020603050405020304" pitchFamily="18" charset="0"/>
                <a:cs typeface="Times New Roman" panose="02020603050405020304" pitchFamily="18" charset="0"/>
              </a:rPr>
              <a:t>并联谐振回路的</a:t>
            </a:r>
            <a:r>
              <a:rPr lang="zh-CN" altLang="zh-CN" sz="2800" b="1" dirty="0" smtClean="0">
                <a:latin typeface="Times New Roman" panose="02020603050405020304" pitchFamily="18" charset="0"/>
                <a:cs typeface="Times New Roman" panose="02020603050405020304" pitchFamily="18" charset="0"/>
              </a:rPr>
              <a:t>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要求在偏离谐振</a:t>
            </a:r>
            <a:r>
              <a:rPr lang="zh-CN" altLang="zh-CN" sz="2800" b="1" dirty="0" smtClean="0">
                <a:latin typeface="Times New Roman" panose="02020603050405020304" pitchFamily="18" charset="0"/>
                <a:cs typeface="Times New Roman" panose="02020603050405020304" pitchFamily="18" charset="0"/>
              </a:rPr>
              <a:t>频率</a:t>
            </a:r>
            <a:r>
              <a:rPr lang="en-US" altLang="zh-CN" sz="2800" b="1" dirty="0" smtClean="0">
                <a:latin typeface="Times New Roman" panose="02020603050405020304" pitchFamily="18" charset="0"/>
                <a:cs typeface="Times New Roman" panose="02020603050405020304" pitchFamily="18" charset="0"/>
              </a:rPr>
              <a:t>±100kHz</a:t>
            </a:r>
            <a:r>
              <a:rPr lang="zh-CN" altLang="zh-CN" sz="2800" b="1" dirty="0" smtClean="0">
                <a:latin typeface="Times New Roman" panose="02020603050405020304" pitchFamily="18" charset="0"/>
                <a:cs typeface="Times New Roman" panose="02020603050405020304" pitchFamily="18" charset="0"/>
              </a:rPr>
              <a:t>  处</a:t>
            </a:r>
            <a:r>
              <a:rPr lang="zh-CN" altLang="zh-CN" sz="2800" b="1" dirty="0">
                <a:latin typeface="Times New Roman" panose="02020603050405020304" pitchFamily="18" charset="0"/>
                <a:cs typeface="Times New Roman" panose="02020603050405020304" pitchFamily="18" charset="0"/>
              </a:rPr>
              <a:t>衰减 </a:t>
            </a:r>
            <a:r>
              <a:rPr lang="en-US" altLang="zh-CN" sz="2800" b="1" dirty="0" smtClean="0">
                <a:latin typeface="Times New Roman" panose="02020603050405020304" pitchFamily="18" charset="0"/>
                <a:cs typeface="Times New Roman" panose="02020603050405020304" pitchFamily="18" charset="0"/>
              </a:rPr>
              <a:t>S=-16dB</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求</a:t>
            </a:r>
            <a:r>
              <a:rPr lang="zh-CN" altLang="zh-CN" sz="2800" b="1" dirty="0">
                <a:latin typeface="Times New Roman" panose="02020603050405020304" pitchFamily="18" charset="0"/>
                <a:cs typeface="Times New Roman" panose="02020603050405020304" pitchFamily="18" charset="0"/>
              </a:rPr>
              <a:t>回路Q值，通</a:t>
            </a:r>
            <a:r>
              <a:rPr lang="zh-CN" altLang="zh-CN" sz="2800" b="1" dirty="0" smtClean="0">
                <a:latin typeface="Times New Roman" panose="02020603050405020304" pitchFamily="18" charset="0"/>
                <a:cs typeface="Times New Roman" panose="02020603050405020304" pitchFamily="18" charset="0"/>
              </a:rPr>
              <a:t>频带</a:t>
            </a:r>
            <a:r>
              <a:rPr lang="en-US" altLang="zh-CN" sz="2800" b="1" dirty="0" smtClean="0">
                <a:latin typeface="Times New Roman" panose="02020603050405020304" pitchFamily="18" charset="0"/>
                <a:cs typeface="Times New Roman" panose="02020603050405020304" pitchFamily="18" charset="0"/>
              </a:rPr>
              <a:t>BW</a:t>
            </a:r>
            <a:r>
              <a:rPr lang="en-US" altLang="zh-CN" sz="2800" b="1" baseline="-25000" dirty="0" smtClean="0">
                <a:latin typeface="Times New Roman" panose="02020603050405020304" pitchFamily="18" charset="0"/>
                <a:cs typeface="Times New Roman" panose="02020603050405020304" pitchFamily="18" charset="0"/>
              </a:rPr>
              <a:t>3dB</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smtClean="0"/>
              <a:t>。   </a:t>
            </a:r>
            <a:endParaRPr lang="zh-CN" altLang="zh-CN" sz="2800" b="1" dirty="0"/>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smtClean="0"/>
              <a:t>得</a:t>
            </a:r>
            <a:r>
              <a:rPr lang="en-US" altLang="zh-CN" sz="2800" b="1" dirty="0" smtClean="0"/>
              <a:t>   </a:t>
            </a:r>
            <a:r>
              <a:rPr lang="en-US" altLang="zh-CN" sz="2800" b="1" i="1" dirty="0" smtClean="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smtClean="0">
                <a:latin typeface="Times New Roman" panose="02020603050405020304" pitchFamily="18" charset="0"/>
                <a:ea typeface="+mn-ea"/>
                <a:cs typeface="Times New Roman" panose="02020603050405020304" pitchFamily="18" charset="0"/>
              </a:rPr>
              <a:t>将</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=640kHz </a:t>
            </a:r>
            <a:r>
              <a:rPr lang="zh-CN" altLang="zh-CN" sz="2800" b="1" dirty="0" smtClean="0">
                <a:latin typeface="Times New Roman" panose="02020603050405020304" pitchFamily="18" charset="0"/>
                <a:ea typeface="+mn-ea"/>
                <a:cs typeface="Times New Roman" panose="02020603050405020304" pitchFamily="18" charset="0"/>
              </a:rPr>
              <a:t>及</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±100kHz  </a:t>
            </a:r>
            <a:r>
              <a:rPr lang="zh-CN" altLang="zh-CN" sz="2800" b="1" dirty="0" smtClean="0">
                <a:latin typeface="Times New Roman" panose="02020603050405020304" pitchFamily="18" charset="0"/>
                <a:ea typeface="+mn-ea"/>
                <a:cs typeface="Times New Roman" panose="02020603050405020304" pitchFamily="18" charset="0"/>
              </a:rPr>
              <a:t>代入</a:t>
            </a:r>
            <a:endParaRPr lang="zh-CN" altLang="zh-CN" sz="2800" b="1"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smtClean="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smtClean="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6466034"/>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21</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smtClean="0">
                <a:solidFill>
                  <a:srgbClr val="0000FF"/>
                </a:solidFill>
                <a:latin typeface="Times New Roman" pitchFamily="18" charset="0"/>
                <a:ea typeface="+mn-ea"/>
              </a:rPr>
              <a:t>例</a:t>
            </a:r>
            <a:r>
              <a:rPr lang="en-US" altLang="zh-CN" sz="2400" b="1" kern="0" dirty="0" smtClean="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处衰减为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r>
              <a:rPr lang="zh-CN" altLang="en-US" sz="2400" b="1" kern="0" dirty="0" smtClean="0">
                <a:latin typeface="Times New Roman" pitchFamily="18" charset="0"/>
                <a:ea typeface="+mn-ea"/>
              </a:rPr>
              <a:t>？</a:t>
            </a:r>
            <a:endParaRPr lang="en-US" altLang="zh-CN" sz="2400" b="1" kern="0" dirty="0" smtClean="0">
              <a:latin typeface="Times New Roman" pitchFamily="18" charset="0"/>
              <a:ea typeface="+mn-ea"/>
            </a:endParaRPr>
          </a:p>
          <a:p>
            <a:pPr algn="just">
              <a:lnSpc>
                <a:spcPct val="120000"/>
              </a:lnSpc>
              <a:spcBef>
                <a:spcPct val="20000"/>
              </a:spcBef>
              <a:defRPr/>
            </a:pPr>
            <a:r>
              <a:rPr lang="zh-CN" altLang="en-US" sz="2400" b="1" kern="0" dirty="0" smtClean="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smtClean="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en-US" altLang="zh-CN" sz="2400" kern="0" dirty="0" smtClean="0">
                <a:latin typeface="+mn-lt"/>
                <a:ea typeface="+mn-ea"/>
              </a:rPr>
              <a:t>                          </a:t>
            </a:r>
            <a:r>
              <a:rPr lang="zh-CN" altLang="en-US" sz="2400" kern="0" dirty="0" smtClean="0">
                <a:latin typeface="+mn-lt"/>
                <a:ea typeface="+mn-ea"/>
              </a:rPr>
              <a:t> </a:t>
            </a:r>
            <a:r>
              <a:rPr lang="zh-CN" altLang="en-US" sz="2400" kern="0" dirty="0">
                <a:latin typeface="+mn-lt"/>
                <a:ea typeface="+mn-ea"/>
              </a:rPr>
              <a:t>，可得：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extLst/>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5882"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extLst/>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5883"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a:t>
            </a:r>
            <a:r>
              <a:rPr lang="zh-CN" altLang="en-US" sz="2400" b="1" kern="0" dirty="0" smtClean="0">
                <a:latin typeface="Times New Roman" panose="02020603050405020304" pitchFamily="18" charset="0"/>
                <a:cs typeface="Times New Roman" panose="02020603050405020304" pitchFamily="18" charset="0"/>
              </a:rPr>
              <a:t>）取正偏离</a:t>
            </a:r>
            <a:r>
              <a:rPr lang="en-US" altLang="zh-CN" sz="2400" b="1" i="1" kern="0" dirty="0" smtClean="0">
                <a:latin typeface="Times New Roman" panose="02020603050405020304" pitchFamily="18" charset="0"/>
                <a:cs typeface="Times New Roman" panose="02020603050405020304" pitchFamily="18" charset="0"/>
              </a:rPr>
              <a:t>f</a:t>
            </a:r>
            <a:r>
              <a:rPr lang="en-US" altLang="zh-CN" sz="2400" b="1" kern="0" baseline="-25000" dirty="0" smtClean="0">
                <a:latin typeface="Times New Roman" panose="02020603050405020304" pitchFamily="18" charset="0"/>
                <a:cs typeface="Times New Roman" panose="02020603050405020304" pitchFamily="18" charset="0"/>
              </a:rPr>
              <a:t>1</a:t>
            </a:r>
            <a:r>
              <a:rPr lang="en-US" altLang="zh-CN" sz="2400" b="1" kern="0" dirty="0" smtClean="0">
                <a:latin typeface="Times New Roman" panose="02020603050405020304" pitchFamily="18" charset="0"/>
                <a:cs typeface="Times New Roman" panose="02020603050405020304" pitchFamily="18" charset="0"/>
              </a:rPr>
              <a:t>=11.2MHz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rPr>
              <a:t>f</a:t>
            </a:r>
            <a:r>
              <a:rPr lang="en-US" altLang="zh-CN" sz="2400" b="1" kern="0" baseline="-25000" dirty="0" err="1" smtClean="0">
                <a:latin typeface="Times New Roman" panose="02020603050405020304" pitchFamily="18" charset="0"/>
                <a:cs typeface="Times New Roman" panose="02020603050405020304" pitchFamily="18" charset="0"/>
              </a:rPr>
              <a:t>o</a:t>
            </a:r>
            <a:r>
              <a:rPr lang="en-US" altLang="zh-CN" sz="2400" b="1" kern="0" dirty="0" smtClean="0">
                <a:latin typeface="Times New Roman" panose="02020603050405020304" pitchFamily="18" charset="0"/>
                <a:cs typeface="Times New Roman" panose="02020603050405020304" pitchFamily="18" charset="0"/>
              </a:rPr>
              <a:t>=10.7MHz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20dB</a:t>
            </a:r>
            <a:r>
              <a:rPr lang="zh-CN" altLang="en-US" sz="2400" b="1" kern="0" dirty="0" smtClean="0">
                <a:latin typeface="Times New Roman" panose="02020603050405020304" pitchFamily="18" charset="0"/>
                <a:cs typeface="Times New Roman" panose="02020603050405020304" pitchFamily="18" charset="0"/>
              </a:rPr>
              <a:t>衰减即为幅度衰减</a:t>
            </a:r>
            <a:r>
              <a:rPr lang="en-US" altLang="zh-CN" sz="2400" b="1" kern="0" dirty="0" smtClean="0">
                <a:latin typeface="Times New Roman" panose="02020603050405020304" pitchFamily="18" charset="0"/>
                <a:cs typeface="Times New Roman" panose="02020603050405020304" pitchFamily="18" charset="0"/>
              </a:rPr>
              <a:t>10</a:t>
            </a:r>
            <a:r>
              <a:rPr lang="zh-CN" altLang="en-US" sz="2400" b="1" kern="0" dirty="0" smtClean="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     可求出</a:t>
            </a:r>
            <a:r>
              <a:rPr lang="en-US" altLang="zh-CN" sz="2400" b="1" i="1" kern="0" dirty="0" smtClean="0">
                <a:latin typeface="Times New Roman" panose="02020603050405020304" pitchFamily="18" charset="0"/>
                <a:cs typeface="Times New Roman" panose="02020603050405020304" pitchFamily="18" charset="0"/>
              </a:rPr>
              <a:t>Q</a:t>
            </a:r>
            <a:r>
              <a:rPr lang="en-US" altLang="zh-CN" sz="2400" b="1" kern="0" baseline="-25000" dirty="0" smtClean="0">
                <a:latin typeface="Times New Roman" panose="02020603050405020304" pitchFamily="18" charset="0"/>
                <a:cs typeface="Times New Roman" panose="02020603050405020304" pitchFamily="18" charset="0"/>
              </a:rPr>
              <a:t>P</a:t>
            </a:r>
            <a:r>
              <a:rPr lang="en-US" altLang="zh-CN" sz="2400" b="1" kern="0" dirty="0" smtClean="0">
                <a:latin typeface="Times New Roman" panose="02020603050405020304" pitchFamily="18" charset="0"/>
                <a:cs typeface="Times New Roman" panose="02020603050405020304" pitchFamily="18" charset="0"/>
              </a:rPr>
              <a:t>=108.89</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b="1" kern="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extLst/>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5884"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a:extLst/>
                    </p:spPr>
                  </p:pic>
                </p:oleObj>
              </mc:Fallback>
            </mc:AlternateContent>
          </a:graphicData>
        </a:graphic>
      </p:graphicFrame>
      <p:graphicFrame>
        <p:nvGraphicFramePr>
          <p:cNvPr id="11" name="Object 6"/>
          <p:cNvGraphicFramePr>
            <a:graphicFrameLocks noChangeAspect="1"/>
          </p:cNvGraphicFramePr>
          <p:nvPr>
            <p:extLst/>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5885"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a:extLst/>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3</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第四章 放大器及非线性</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22</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523220"/>
          </a:xfrm>
          <a:prstGeom prst="rect">
            <a:avLst/>
          </a:prstGeom>
          <a:noFill/>
        </p:spPr>
        <p:txBody>
          <a:bodyPr wrap="square" rtlCol="0">
            <a:spAutoFit/>
          </a:bodyPr>
          <a:lstStyle/>
          <a:p>
            <a:r>
              <a:rPr lang="zh-CN" altLang="en-US" sz="2800" dirty="0" smtClean="0">
                <a:solidFill>
                  <a:srgbClr val="0000FF"/>
                </a:solidFill>
              </a:rPr>
              <a:t>放大器的分类？放大器如何设计？</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放大器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2900" y="1196752"/>
            <a:ext cx="2098576" cy="629617"/>
          </a:xfrm>
        </p:spPr>
        <p:txBody>
          <a:bodyPr/>
          <a:lstStyle/>
          <a:p>
            <a:r>
              <a:rPr lang="zh-CN" altLang="en-US" b="1" dirty="0" smtClean="0"/>
              <a:t>热噪声</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23</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a:extLst/>
        </p:spPr>
        <p:txBody>
          <a:bodyPr/>
          <a:lstStyle/>
          <a:p>
            <a:pPr marL="342900" indent="-342900" algn="ctr">
              <a:spcBef>
                <a:spcPct val="20000"/>
              </a:spcBef>
              <a:buClr>
                <a:schemeClr val="tx2"/>
              </a:buClr>
              <a:buSzPct val="70000"/>
              <a:buFont typeface="Wingdings" pitchFamily="2" charset="2"/>
              <a:buNone/>
              <a:defRPr/>
            </a:pPr>
            <a:r>
              <a:rPr lang="en-US" altLang="zh-CN" sz="3200" b="1" i="1" dirty="0" smtClean="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smtClean="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smtClean="0">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k</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玻尔兹曼常数</a:t>
            </a:r>
            <a:r>
              <a:rPr lang="en-US" altLang="zh-CN" sz="2400" b="1" dirty="0" smtClean="0">
                <a:latin typeface="Times New Roman" panose="02020603050405020304" pitchFamily="18" charset="0"/>
                <a:ea typeface="宋体" charset="-122"/>
                <a:cs typeface="Times New Roman" panose="02020603050405020304" pitchFamily="18" charset="0"/>
              </a:rPr>
              <a:t>,</a:t>
            </a:r>
            <a:r>
              <a:rPr lang="en-US" altLang="zh-CN" sz="2400" b="1" dirty="0"/>
              <a:t> 1.38 × 10</a:t>
            </a:r>
            <a:r>
              <a:rPr lang="en-US" altLang="zh-CN" sz="2400" b="1" baseline="30000" dirty="0" smtClean="0"/>
              <a:t>-23 </a:t>
            </a:r>
            <a:r>
              <a:rPr lang="zh-CN" altLang="en-US" sz="2400" b="1" dirty="0" smtClean="0">
                <a:latin typeface="Times New Roman" panose="02020603050405020304" pitchFamily="18" charset="0"/>
                <a:ea typeface="宋体" charset="-122"/>
                <a:cs typeface="Times New Roman" panose="02020603050405020304" pitchFamily="18" charset="0"/>
              </a:rPr>
              <a:t>；</a:t>
            </a:r>
            <a:endParaRPr lang="en-US" altLang="zh-CN" sz="2400" b="1" i="1" dirty="0" smtClean="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电阻温度，以绝对温度</a:t>
            </a:r>
            <a:r>
              <a:rPr lang="zh-CN" altLang="en-US" sz="2400" b="1" dirty="0">
                <a:latin typeface="Times New Roman" panose="02020603050405020304" pitchFamily="18" charset="0"/>
                <a:ea typeface="宋体" charset="-122"/>
                <a:cs typeface="Times New Roman" panose="02020603050405020304" pitchFamily="18" charset="0"/>
              </a:rPr>
              <a:t>（</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smtClean="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r>
              <a:rPr lang="en-US" altLang="zh-CN" sz="2400" b="1" dirty="0" smtClean="0">
                <a:solidFill>
                  <a:srgbClr val="0000FF"/>
                </a:solidFill>
                <a:latin typeface="Times New Roman" panose="02020603050405020304" pitchFamily="18" charset="0"/>
                <a:ea typeface="宋体"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宋体" charset="-122"/>
              <a:cs typeface="Times New Roman" panose="02020603050405020304" pitchFamily="18" charset="0"/>
            </a:endParaRP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smtClean="0">
                <a:latin typeface="Times New Roman" panose="02020603050405020304" pitchFamily="18" charset="0"/>
                <a:ea typeface="宋体" charset="-122"/>
                <a:cs typeface="Times New Roman" panose="02020603050405020304" pitchFamily="18" charset="0"/>
              </a:rPr>
              <a:t>N(</a:t>
            </a:r>
            <a:r>
              <a:rPr lang="en-US" altLang="zh-CN" sz="2400" b="1" dirty="0" err="1" smtClean="0">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8"/>
            <a:ext cx="8229600" cy="37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solidFill>
                  <a:srgbClr val="0000FF"/>
                </a:solidFill>
                <a:latin typeface="Times New Roman" panose="02020603050405020304" pitchFamily="18" charset="0"/>
                <a:cs typeface="Times New Roman" panose="02020603050405020304" pitchFamily="18" charset="0"/>
              </a:rPr>
              <a:t> N</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a:t>
            </a:r>
            <a:r>
              <a:rPr lang="en-US" altLang="zh-CN" sz="2400" b="1" baseline="-25000" dirty="0" err="1" smtClean="0">
                <a:solidFill>
                  <a:srgbClr val="0000FF"/>
                </a:solidFill>
                <a:latin typeface="Times New Roman" panose="02020603050405020304" pitchFamily="18" charset="0"/>
                <a:cs typeface="Times New Roman" panose="02020603050405020304" pitchFamily="18" charset="0"/>
              </a:rPr>
              <a:t>dBm</a:t>
            </a:r>
            <a:r>
              <a:rPr lang="en-US" altLang="zh-CN" sz="2400" b="1" baseline="-25000"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=-174+10lg</a:t>
            </a:r>
            <a:r>
              <a:rPr lang="en-US" altLang="zh-CN" sz="2400" b="1" i="1" dirty="0">
                <a:solidFill>
                  <a:srgbClr val="0000FF"/>
                </a:solidFill>
                <a:latin typeface="Times New Roman" panose="02020603050405020304" pitchFamily="18" charset="0"/>
                <a:cs typeface="Times New Roman" panose="02020603050405020304" pitchFamily="18" charset="0"/>
              </a:rPr>
              <a:t>B</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err="1">
                <a:solidFill>
                  <a:srgbClr val="0000FF"/>
                </a:solidFill>
                <a:latin typeface="Times New Roman" panose="02020603050405020304" pitchFamily="18" charset="0"/>
                <a:cs typeface="Times New Roman" panose="02020603050405020304" pitchFamily="18" charset="0"/>
              </a:rPr>
              <a:t>dBm</a:t>
            </a:r>
            <a:r>
              <a:rPr lang="en-US" altLang="zh-CN" sz="2400" b="1" dirty="0" smtClean="0">
                <a:solidFill>
                  <a:srgbClr val="0000FF"/>
                </a:solidFill>
                <a:latin typeface="Times New Roman" panose="02020603050405020304" pitchFamily="18" charset="0"/>
                <a:cs typeface="Times New Roman" panose="02020603050405020304" pitchFamily="18" charset="0"/>
              </a:rPr>
              <a:t>)</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24</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a:t>
            </a:r>
            <a:r>
              <a:rPr lang="zh-CN" altLang="en-US" sz="2800" b="1" dirty="0">
                <a:solidFill>
                  <a:srgbClr val="0000CC"/>
                </a:solidFill>
                <a:latin typeface="Times New Roman" panose="02020603050405020304" pitchFamily="18" charset="0"/>
                <a:cs typeface="Times New Roman" panose="02020603050405020304" pitchFamily="18" charset="0"/>
              </a:rPr>
              <a:t>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r>
              <a:rPr lang="zh-CN" altLang="en-US" sz="2800" b="1" dirty="0" smtClean="0">
                <a:latin typeface="Times New Roman" panose="02020603050405020304" pitchFamily="18" charset="0"/>
                <a:cs typeface="Times New Roman" panose="02020603050405020304" pitchFamily="18" charset="0"/>
              </a:rPr>
              <a:t>。（描述器件性能的）</a:t>
            </a:r>
            <a:endParaRPr lang="en-US" altLang="zh-CN" sz="2800" b="1" dirty="0" smtClean="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对</a:t>
            </a:r>
            <a:r>
              <a:rPr lang="zh-CN" altLang="en-US" sz="2800" b="1" dirty="0">
                <a:solidFill>
                  <a:srgbClr val="FF0000"/>
                </a:solidFill>
                <a:latin typeface="Times New Roman" panose="02020603050405020304" pitchFamily="18" charset="0"/>
                <a:cs typeface="Times New Roman" panose="02020603050405020304" pitchFamily="18" charset="0"/>
              </a:rPr>
              <a:t>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671"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a:extLst/>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smtClean="0">
                <a:solidFill>
                  <a:srgbClr val="0000FF"/>
                </a:solidFill>
                <a:latin typeface="Times New Roman" panose="02020603050405020304" pitchFamily="18" charset="0"/>
                <a:cs typeface="Times New Roman" panose="02020603050405020304" pitchFamily="18" charset="0"/>
              </a:rPr>
              <a:t>信噪比</a:t>
            </a:r>
            <a:r>
              <a:rPr lang="en-US" altLang="zh-CN" sz="1600" b="1" dirty="0" smtClean="0">
                <a:solidFill>
                  <a:srgbClr val="0000FF"/>
                </a:solidFill>
                <a:latin typeface="Times New Roman" panose="02020603050405020304" pitchFamily="18" charset="0"/>
                <a:cs typeface="Times New Roman" panose="02020603050405020304" pitchFamily="18" charset="0"/>
              </a:rPr>
              <a:t>SNR</a:t>
            </a:r>
            <a:r>
              <a:rPr lang="zh-CN" altLang="en-US" sz="1600" b="1" dirty="0" smtClean="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smtClean="0"/>
              <a:t>。</a:t>
            </a:r>
            <a:endParaRPr lang="zh-CN" altLang="en-US" sz="1600" b="1" dirty="0"/>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a:t>
            </a:r>
            <a:r>
              <a:rPr lang="zh-CN" altLang="en-US" sz="4000" b="1" kern="1200" dirty="0" smtClean="0">
                <a:solidFill>
                  <a:srgbClr val="552579"/>
                </a:solidFill>
                <a:latin typeface="微软雅黑" pitchFamily="34" charset="-122"/>
                <a:ea typeface="微软雅黑" pitchFamily="34" charset="-122"/>
              </a:rPr>
              <a:t>噪声温度</a:t>
            </a:r>
            <a:r>
              <a:rPr lang="zh-CN" altLang="en-US" sz="2400" b="1" kern="1200" dirty="0" smtClean="0">
                <a:solidFill>
                  <a:srgbClr val="552579"/>
                </a:solidFill>
                <a:latin typeface="微软雅黑" pitchFamily="34" charset="-122"/>
                <a:ea typeface="微软雅黑" pitchFamily="34" charset="-122"/>
              </a:rPr>
              <a:t>（</a:t>
            </a:r>
            <a:r>
              <a:rPr lang="zh-CN" altLang="en-US" sz="2400" b="1" kern="1200" dirty="0" smtClean="0">
                <a:solidFill>
                  <a:srgbClr val="0000FF"/>
                </a:solidFill>
                <a:latin typeface="微软雅黑" pitchFamily="34" charset="-122"/>
                <a:ea typeface="微软雅黑" pitchFamily="34" charset="-122"/>
              </a:rPr>
              <a:t>另一种度量参数</a:t>
            </a:r>
            <a:r>
              <a:rPr lang="zh-CN" altLang="en-US" sz="2400" b="1" kern="1200" dirty="0" smtClean="0">
                <a:solidFill>
                  <a:srgbClr val="552579"/>
                </a:solidFill>
                <a:latin typeface="微软雅黑" pitchFamily="34" charset="-122"/>
                <a:ea typeface="微软雅黑" pitchFamily="34" charset="-122"/>
              </a:rPr>
              <a:t>）</a:t>
            </a:r>
            <a:endParaRPr lang="zh-CN" altLang="en-US" sz="2400" b="1" kern="1200" dirty="0">
              <a:solidFill>
                <a:srgbClr val="552579"/>
              </a:solidFill>
              <a:latin typeface="微软雅黑" pitchFamily="34" charset="-122"/>
              <a:ea typeface="微软雅黑" pitchFamily="34" charset="-122"/>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smtClean="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25</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smtClean="0"/>
          </a:p>
        </p:txBody>
      </p:sp>
      <mc:AlternateContent xmlns:mc="http://schemas.openxmlformats.org/markup-compatibility/2006" xmlns:a14="http://schemas.microsoft.com/office/drawing/2010/main">
        <mc:Choice Requires="a14">
          <p:sp>
            <p:nvSpPr>
              <p:cNvPr id="4" name="矩形 3"/>
              <p:cNvSpPr/>
              <p:nvPr/>
            </p:nvSpPr>
            <p:spPr>
              <a:xfrm>
                <a:off x="3028362" y="4012556"/>
                <a:ext cx="25734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i="1">
                              <a:solidFill>
                                <a:srgbClr val="FF0000"/>
                              </a:solidFill>
                              <a:latin typeface="Cambria Math" panose="02040503050406030204" pitchFamily="18" charset="0"/>
                            </a:rPr>
                            <m:t>𝑵</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573461" cy="523220"/>
              </a:xfrm>
              <a:prstGeom prst="rect">
                <a:avLst/>
              </a:prstGeom>
              <a:blipFill>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smtClean="0">
                <a:solidFill>
                  <a:srgbClr val="0000FF"/>
                </a:solidFill>
              </a:rPr>
              <a:t>等效噪声温度能否测量？</a:t>
            </a:r>
            <a:endParaRPr lang="zh-CN" altLang="en-US" sz="2400" dirty="0">
              <a:solidFill>
                <a:srgbClr val="0000FF"/>
              </a:solidFill>
            </a:endParaRP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等效噪声温度是一个不能直接测量的假设值。</a:t>
            </a:r>
            <a:r>
              <a:rPr lang="zh-CN" altLang="en-US" sz="2800" b="1" dirty="0" smtClean="0"/>
              <a:t>在低噪声、复杂的微波接收机和卫星接收机中，一般用等效噪声温度来计算，而不用噪声系数。</a:t>
            </a:r>
            <a:endParaRPr lang="en-US" altLang="zh-CN" sz="2800" b="1" dirty="0" smtClean="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噪声温度</a:t>
            </a:r>
            <a:r>
              <a:rPr lang="zh-CN" altLang="en-US" sz="2800" b="1" dirty="0">
                <a:solidFill>
                  <a:srgbClr val="FF0000"/>
                </a:solidFill>
              </a:rPr>
              <a:t>和噪声系数是用来描述系统噪声系数的两种</a:t>
            </a:r>
            <a:r>
              <a:rPr lang="zh-CN" altLang="en-US" sz="2800" b="1" dirty="0" smtClean="0">
                <a:solidFill>
                  <a:srgbClr val="FF0000"/>
                </a:solidFill>
              </a:rPr>
              <a:t>指标，</a:t>
            </a:r>
            <a:r>
              <a:rPr lang="zh-CN" altLang="en-US" sz="2800" b="1" dirty="0" smtClean="0"/>
              <a:t>是用来描述系统信噪比下降的程度。</a:t>
            </a:r>
            <a:endParaRPr lang="en-US" altLang="zh-CN" sz="2800" b="1" dirty="0" smtClean="0"/>
          </a:p>
          <a:p>
            <a:pPr algn="just" eaLnBrk="1" hangingPunct="1">
              <a:lnSpc>
                <a:spcPts val="4000"/>
              </a:lnSpc>
              <a:spcBef>
                <a:spcPct val="50000"/>
              </a:spcBef>
              <a:buFont typeface="Wingdings" panose="05000000000000000000" pitchFamily="2" charset="2"/>
              <a:buChar char="u"/>
            </a:pPr>
            <a:r>
              <a:rPr lang="zh-CN" altLang="en-US" sz="2800" b="1" dirty="0" smtClean="0"/>
              <a:t>对</a:t>
            </a:r>
            <a:r>
              <a:rPr lang="zh-CN" altLang="en-US" sz="2800" b="1" dirty="0"/>
              <a:t>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26</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27</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smtClean="0">
                <a:solidFill>
                  <a:srgbClr val="0000FF"/>
                </a:solidFill>
                <a:latin typeface="Times New Roman" panose="02020603050405020304" pitchFamily="18" charset="0"/>
                <a:cs typeface="Times New Roman" panose="02020603050405020304" pitchFamily="18" charset="0"/>
              </a:rPr>
              <a:t>例</a:t>
            </a:r>
            <a:r>
              <a:rPr lang="zh-CN" altLang="en-US" sz="2800" b="1" dirty="0" smtClean="0">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smtClean="0">
                <a:latin typeface="Times New Roman" panose="02020603050405020304" pitchFamily="18" charset="0"/>
                <a:cs typeface="Times New Roman" panose="02020603050405020304" pitchFamily="18" charset="0"/>
              </a:rPr>
              <a:t>T</a:t>
            </a:r>
            <a:r>
              <a:rPr lang="en-US" altLang="zh-CN" sz="2800" b="1" baseline="-25000" dirty="0" smtClean="0">
                <a:latin typeface="Times New Roman" panose="02020603050405020304" pitchFamily="18" charset="0"/>
                <a:cs typeface="Times New Roman" panose="02020603050405020304" pitchFamily="18" charset="0"/>
              </a:rPr>
              <a:t>N</a:t>
            </a:r>
            <a:r>
              <a:rPr lang="zh-CN" altLang="en-US" sz="1200" b="1" dirty="0" smtClean="0">
                <a:solidFill>
                  <a:srgbClr val="FF0000"/>
                </a:solidFill>
                <a:latin typeface="Times New Roman" panose="02020603050405020304" pitchFamily="18" charset="0"/>
                <a:cs typeface="Times New Roman" panose="02020603050405020304" pitchFamily="18" charset="0"/>
              </a:rPr>
              <a:t>（注意单位）</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smtClean="0">
                    <a:latin typeface="Times New Roman" panose="02020603050405020304" pitchFamily="18" charset="0"/>
                    <a:cs typeface="Times New Roman" panose="02020603050405020304" pitchFamily="18" charset="0"/>
                  </a:rPr>
                  <a:t>如</a:t>
                </a:r>
                <a:r>
                  <a:rPr lang="zh-CN" altLang="zh-CN" sz="2400" b="1" dirty="0">
                    <a:latin typeface="Times New Roman" panose="02020603050405020304" pitchFamily="18" charset="0"/>
                    <a:cs typeface="Times New Roman" panose="02020603050405020304" pitchFamily="18" charset="0"/>
                  </a:rPr>
                  <a:t>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a:t>
                </a: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smtClean="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输</a:t>
                </a:r>
                <a:r>
                  <a:rPr lang="zh-CN" altLang="en-US" sz="2400" b="1" dirty="0" smtClean="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en-US" sz="2400" b="1" dirty="0" smtClean="0">
                    <a:latin typeface="Times New Roman" panose="02020603050405020304" pitchFamily="18" charset="0"/>
                    <a:cs typeface="Times New Roman" panose="02020603050405020304" pitchFamily="18" charset="0"/>
                  </a:rPr>
                  <a:t>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28</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smtClean="0">
                <a:latin typeface="楷体_GB2312" pitchFamily="1" charset="-122"/>
              </a:rPr>
              <a:t>解</a:t>
            </a:r>
            <a:r>
              <a:rPr lang="zh-CN" altLang="en-US" sz="2400" b="1" dirty="0" smtClean="0">
                <a:latin typeface="楷体_GB2312" pitchFamily="1" charset="-122"/>
              </a:rPr>
              <a:t>（</a:t>
            </a:r>
            <a:r>
              <a:rPr lang="en-US" altLang="zh-CN" sz="2400" b="1" dirty="0" smtClean="0">
                <a:latin typeface="楷体_GB2312" pitchFamily="1" charset="-122"/>
              </a:rPr>
              <a:t>1</a:t>
            </a:r>
            <a:r>
              <a:rPr lang="zh-CN" altLang="en-US" sz="2400" b="1" dirty="0" smtClean="0">
                <a:latin typeface="楷体_GB2312" pitchFamily="1" charset="-122"/>
              </a:rPr>
              <a:t>）</a:t>
            </a:r>
            <a:r>
              <a:rPr lang="zh-CN" altLang="zh-CN" sz="2400" b="1" dirty="0" smtClean="0">
                <a:latin typeface="楷体_GB2312" pitchFamily="1" charset="-122"/>
              </a:rPr>
              <a:t> </a:t>
            </a:r>
            <a:r>
              <a:rPr lang="zh-CN" altLang="zh-CN" sz="2400" b="1" dirty="0">
                <a:latin typeface="楷体_GB2312" pitchFamily="1" charset="-122"/>
              </a:rPr>
              <a:t>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2</a:t>
            </a:r>
            <a:r>
              <a:rPr lang="zh-CN" altLang="en-US" sz="2400" b="1" dirty="0" smtClean="0">
                <a:latin typeface="楷体_GB2312" pitchFamily="1" charset="-122"/>
              </a:rPr>
              <a:t>）</a:t>
            </a:r>
            <a:r>
              <a:rPr lang="zh-CN" altLang="zh-CN" sz="2400" b="1" dirty="0" smtClean="0">
                <a:latin typeface="楷体_GB2312" pitchFamily="1" charset="-122"/>
              </a:rPr>
              <a:t> 输</a:t>
            </a:r>
            <a:r>
              <a:rPr lang="zh-CN" altLang="en-US" sz="2400" b="1" dirty="0" smtClean="0">
                <a:latin typeface="楷体_GB2312" pitchFamily="1" charset="-122"/>
              </a:rPr>
              <a:t>出信号功率</a:t>
            </a:r>
            <a:r>
              <a:rPr lang="zh-CN" altLang="zh-CN" sz="2400" b="1" dirty="0" smtClean="0">
                <a:latin typeface="楷体_GB2312" pitchFamily="1" charset="-122"/>
              </a:rPr>
              <a:t> </a:t>
            </a:r>
            <a:endParaRPr lang="zh-CN" altLang="zh-CN" sz="2400" b="1" dirty="0">
              <a:latin typeface="楷体_GB2312" pitchFamily="1" charset="-122"/>
            </a:endParaRP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a:t>
            </a:r>
            <a:r>
              <a:rPr lang="zh-CN" altLang="zh-CN" sz="2400" b="1" dirty="0" smtClean="0">
                <a:latin typeface="Times New Roman" panose="02020603050405020304" pitchFamily="18" charset="0"/>
                <a:ea typeface="+mn-ea"/>
                <a:cs typeface="Times New Roman" panose="02020603050405020304" pitchFamily="18" charset="0"/>
              </a:rPr>
              <a:t>设</a:t>
            </a:r>
            <a:r>
              <a:rPr lang="zh-CN" altLang="zh-CN" sz="2400" b="1" dirty="0">
                <a:latin typeface="Times New Roman" panose="02020603050405020304" pitchFamily="18" charset="0"/>
                <a:ea typeface="+mn-ea"/>
                <a:cs typeface="Times New Roman" panose="02020603050405020304" pitchFamily="18" charset="0"/>
              </a:rPr>
              <a:t>放大器内部噪声</a:t>
            </a:r>
            <a:r>
              <a:rPr lang="zh-CN" altLang="zh-CN" sz="2400" b="1" dirty="0" smtClean="0">
                <a:latin typeface="Times New Roman" panose="02020603050405020304" pitchFamily="18" charset="0"/>
                <a:ea typeface="+mn-ea"/>
                <a:cs typeface="Times New Roman" panose="02020603050405020304" pitchFamily="18" charset="0"/>
              </a:rPr>
              <a:t>为</a:t>
            </a:r>
            <a:r>
              <a:rPr lang="en-US" altLang="zh-CN" sz="2400" b="1" dirty="0" smtClean="0">
                <a:latin typeface="Times New Roman" panose="02020603050405020304" pitchFamily="18" charset="0"/>
                <a:ea typeface="+mn-ea"/>
                <a:cs typeface="Times New Roman" panose="02020603050405020304" pitchFamily="18" charset="0"/>
              </a:rPr>
              <a:t>N</a:t>
            </a:r>
            <a:r>
              <a:rPr lang="zh-CN" altLang="en-US" sz="2400" b="1" baseline="-25000" dirty="0" smtClean="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，因为 </a:t>
            </a:r>
            <a:r>
              <a:rPr lang="en-US" altLang="zh-CN" sz="2400" b="1" dirty="0" smtClean="0">
                <a:latin typeface="Times New Roman" panose="02020603050405020304" pitchFamily="18" charset="0"/>
                <a:ea typeface="+mn-ea"/>
                <a:cs typeface="Times New Roman" panose="02020603050405020304" pitchFamily="18" charset="0"/>
              </a:rPr>
              <a:t>NF=3dB </a:t>
            </a:r>
            <a:r>
              <a:rPr lang="zh-CN" altLang="en-US" sz="2400" b="1" dirty="0" smtClean="0">
                <a:latin typeface="Times New Roman" panose="02020603050405020304" pitchFamily="18" charset="0"/>
                <a:ea typeface="+mn-ea"/>
                <a:cs typeface="Times New Roman" panose="02020603050405020304" pitchFamily="18" charset="0"/>
              </a:rPr>
              <a:t>即</a:t>
            </a:r>
            <a:r>
              <a:rPr lang="en-US" altLang="zh-CN" sz="2400" b="1" dirty="0" smtClean="0">
                <a:latin typeface="Times New Roman" panose="02020603050405020304" pitchFamily="18" charset="0"/>
                <a:ea typeface="+mn-ea"/>
                <a:cs typeface="Times New Roman" panose="02020603050405020304" pitchFamily="18" charset="0"/>
              </a:rPr>
              <a:t>F=2</a:t>
            </a:r>
            <a:r>
              <a:rPr lang="zh-CN" altLang="en-US" sz="2400" b="1" dirty="0" smtClean="0">
                <a:latin typeface="Times New Roman" panose="02020603050405020304" pitchFamily="18" charset="0"/>
                <a:ea typeface="+mn-ea"/>
                <a:cs typeface="Times New Roman" panose="02020603050405020304" pitchFamily="18" charset="0"/>
              </a:rPr>
              <a:t>，根据噪声系数</a:t>
            </a:r>
            <a:r>
              <a:rPr lang="en-US" altLang="zh-CN" sz="2400" b="1" dirty="0" smtClean="0">
                <a:latin typeface="Times New Roman" panose="02020603050405020304" pitchFamily="18" charset="0"/>
                <a:ea typeface="+mn-ea"/>
                <a:cs typeface="Times New Roman" panose="02020603050405020304" pitchFamily="18" charset="0"/>
              </a:rPr>
              <a:t>F</a:t>
            </a:r>
            <a:r>
              <a:rPr lang="zh-CN" altLang="en-US" sz="2400" b="1" dirty="0" smtClean="0">
                <a:latin typeface="Times New Roman" panose="02020603050405020304" pitchFamily="18" charset="0"/>
                <a:ea typeface="+mn-ea"/>
                <a:cs typeface="Times New Roman" panose="02020603050405020304" pitchFamily="18" charset="0"/>
              </a:rPr>
              <a:t>与等效噪声温度</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smtClean="0">
                <a:latin typeface="Times New Roman" panose="02020603050405020304" pitchFamily="18" charset="0"/>
                <a:ea typeface="+mn-ea"/>
                <a:cs typeface="Times New Roman" panose="02020603050405020304" pitchFamily="18" charset="0"/>
              </a:rPr>
              <a:t>e</a:t>
            </a:r>
            <a:r>
              <a:rPr lang="zh-CN" altLang="en-US" sz="2400" b="1" dirty="0" smtClean="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4</a:t>
            </a:r>
            <a:r>
              <a:rPr lang="zh-CN" altLang="en-US" sz="2400" b="1" dirty="0" smtClean="0">
                <a:latin typeface="楷体_GB2312" pitchFamily="1" charset="-122"/>
              </a:rPr>
              <a:t>）</a:t>
            </a:r>
            <a:r>
              <a:rPr lang="zh-CN" altLang="zh-CN" sz="2400" b="1" dirty="0" smtClean="0">
                <a:latin typeface="楷体_GB2312" pitchFamily="1" charset="-122"/>
              </a:rPr>
              <a:t>输出</a:t>
            </a:r>
            <a:r>
              <a:rPr lang="zh-CN" altLang="zh-CN" sz="2400" b="1" dirty="0">
                <a:latin typeface="楷体_GB2312" pitchFamily="1" charset="-122"/>
              </a:rPr>
              <a:t>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smtClean="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smtClean="0">
                    <a:latin typeface="Times New Roman" panose="02020603050405020304" pitchFamily="18" charset="0"/>
                    <a:cs typeface="Times New Roman" panose="02020603050405020304" pitchFamily="18" charset="0"/>
                  </a:rPr>
                  <a:t>=-80-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-94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smtClean="0">
                <a:cs typeface="Times New Roman" panose="02020603050405020304" pitchFamily="18" charset="0"/>
              </a:rPr>
              <a:t>      所以</a:t>
            </a:r>
            <a:r>
              <a:rPr lang="zh-CN" altLang="en-US" sz="2400" dirty="0">
                <a:cs typeface="Times New Roman" panose="02020603050405020304" pitchFamily="18" charset="0"/>
              </a:rPr>
              <a:t>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考场安排</a:t>
            </a:r>
            <a:r>
              <a:rPr lang="en-US" altLang="zh-CN" dirty="0" smtClean="0"/>
              <a:t/>
            </a:r>
            <a:br>
              <a:rPr lang="en-US" altLang="zh-CN" dirty="0" smtClean="0"/>
            </a:br>
            <a:r>
              <a:rPr lang="zh-CN" altLang="en-US" sz="2400" dirty="0" smtClean="0">
                <a:latin typeface="Times New Roman" panose="02020603050405020304" pitchFamily="18" charset="0"/>
                <a:cs typeface="Times New Roman" panose="02020603050405020304" pitchFamily="18" charset="0"/>
              </a:rPr>
              <a:t>教</a:t>
            </a:r>
            <a:r>
              <a:rPr lang="en-US" altLang="zh-CN" sz="2400" dirty="0" smtClean="0">
                <a:latin typeface="Times New Roman" panose="02020603050405020304" pitchFamily="18" charset="0"/>
                <a:cs typeface="Times New Roman" panose="02020603050405020304" pitchFamily="18" charset="0"/>
              </a:rPr>
              <a:t>4-202</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196113112"/>
              </p:ext>
            </p:extLst>
          </p:nvPr>
        </p:nvGraphicFramePr>
        <p:xfrm>
          <a:off x="179512" y="1434921"/>
          <a:ext cx="8712969" cy="4619608"/>
        </p:xfrm>
        <a:graphic>
          <a:graphicData uri="http://schemas.openxmlformats.org/drawingml/2006/table">
            <a:tbl>
              <a:tblPr>
                <a:tableStyleId>{5C22544A-7EE6-4342-B048-85BDC9FD1C3A}</a:tableStyleId>
              </a:tblPr>
              <a:tblGrid>
                <a:gridCol w="873596">
                  <a:extLst>
                    <a:ext uri="{9D8B030D-6E8A-4147-A177-3AD203B41FA5}">
                      <a16:colId xmlns:a16="http://schemas.microsoft.com/office/drawing/2014/main" val="20000"/>
                    </a:ext>
                  </a:extLst>
                </a:gridCol>
                <a:gridCol w="436798">
                  <a:extLst>
                    <a:ext uri="{9D8B030D-6E8A-4147-A177-3AD203B41FA5}">
                      <a16:colId xmlns:a16="http://schemas.microsoft.com/office/drawing/2014/main" val="20001"/>
                    </a:ext>
                  </a:extLst>
                </a:gridCol>
                <a:gridCol w="436798">
                  <a:extLst>
                    <a:ext uri="{9D8B030D-6E8A-4147-A177-3AD203B41FA5}">
                      <a16:colId xmlns:a16="http://schemas.microsoft.com/office/drawing/2014/main" val="20002"/>
                    </a:ext>
                  </a:extLst>
                </a:gridCol>
                <a:gridCol w="873596">
                  <a:extLst>
                    <a:ext uri="{9D8B030D-6E8A-4147-A177-3AD203B41FA5}">
                      <a16:colId xmlns:a16="http://schemas.microsoft.com/office/drawing/2014/main" val="20003"/>
                    </a:ext>
                  </a:extLst>
                </a:gridCol>
                <a:gridCol w="471281">
                  <a:extLst>
                    <a:ext uri="{9D8B030D-6E8A-4147-A177-3AD203B41FA5}">
                      <a16:colId xmlns:a16="http://schemas.microsoft.com/office/drawing/2014/main" val="20004"/>
                    </a:ext>
                  </a:extLst>
                </a:gridCol>
                <a:gridCol w="873596">
                  <a:extLst>
                    <a:ext uri="{9D8B030D-6E8A-4147-A177-3AD203B41FA5}">
                      <a16:colId xmlns:a16="http://schemas.microsoft.com/office/drawing/2014/main" val="20005"/>
                    </a:ext>
                  </a:extLst>
                </a:gridCol>
                <a:gridCol w="459787">
                  <a:extLst>
                    <a:ext uri="{9D8B030D-6E8A-4147-A177-3AD203B41FA5}">
                      <a16:colId xmlns:a16="http://schemas.microsoft.com/office/drawing/2014/main" val="20006"/>
                    </a:ext>
                  </a:extLst>
                </a:gridCol>
                <a:gridCol w="436798">
                  <a:extLst>
                    <a:ext uri="{9D8B030D-6E8A-4147-A177-3AD203B41FA5}">
                      <a16:colId xmlns:a16="http://schemas.microsoft.com/office/drawing/2014/main" val="20007"/>
                    </a:ext>
                  </a:extLst>
                </a:gridCol>
                <a:gridCol w="873596">
                  <a:extLst>
                    <a:ext uri="{9D8B030D-6E8A-4147-A177-3AD203B41FA5}">
                      <a16:colId xmlns:a16="http://schemas.microsoft.com/office/drawing/2014/main" val="20008"/>
                    </a:ext>
                  </a:extLst>
                </a:gridCol>
                <a:gridCol w="436798">
                  <a:extLst>
                    <a:ext uri="{9D8B030D-6E8A-4147-A177-3AD203B41FA5}">
                      <a16:colId xmlns:a16="http://schemas.microsoft.com/office/drawing/2014/main" val="20009"/>
                    </a:ext>
                  </a:extLst>
                </a:gridCol>
                <a:gridCol w="873596">
                  <a:extLst>
                    <a:ext uri="{9D8B030D-6E8A-4147-A177-3AD203B41FA5}">
                      <a16:colId xmlns:a16="http://schemas.microsoft.com/office/drawing/2014/main" val="20010"/>
                    </a:ext>
                  </a:extLst>
                </a:gridCol>
                <a:gridCol w="402314">
                  <a:extLst>
                    <a:ext uri="{9D8B030D-6E8A-4147-A177-3AD203B41FA5}">
                      <a16:colId xmlns:a16="http://schemas.microsoft.com/office/drawing/2014/main" val="20011"/>
                    </a:ext>
                  </a:extLst>
                </a:gridCol>
                <a:gridCol w="390819">
                  <a:extLst>
                    <a:ext uri="{9D8B030D-6E8A-4147-A177-3AD203B41FA5}">
                      <a16:colId xmlns:a16="http://schemas.microsoft.com/office/drawing/2014/main" val="20012"/>
                    </a:ext>
                  </a:extLst>
                </a:gridCol>
                <a:gridCol w="873596">
                  <a:extLst>
                    <a:ext uri="{9D8B030D-6E8A-4147-A177-3AD203B41FA5}">
                      <a16:colId xmlns:a16="http://schemas.microsoft.com/office/drawing/2014/main" val="20013"/>
                    </a:ext>
                  </a:extLst>
                </a:gridCol>
              </a:tblGrid>
              <a:tr h="329972">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b="1" u="none" strike="noStrike" dirty="0">
                          <a:effectLst/>
                        </a:rPr>
                        <a:t>讲台</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60000"/>
                        <a:lumOff val="40000"/>
                      </a:schemeClr>
                    </a:solidFill>
                  </a:tcPr>
                </a:tc>
                <a:tc hMerge="1">
                  <a:txBody>
                    <a:bodyPr/>
                    <a:lstStyle/>
                    <a:p>
                      <a:endParaRPr lang="zh-CN" altLang="en-US"/>
                    </a:p>
                  </a:txBody>
                  <a:tcPr/>
                </a:tc>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9972">
                <a:tc gridSpan="14">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29972">
                <a:tc>
                  <a:txBody>
                    <a:bodyPr/>
                    <a:lstStyle/>
                    <a:p>
                      <a:pPr algn="r" fontAlgn="ctr"/>
                      <a:r>
                        <a:rPr lang="en-US" altLang="zh-CN" sz="1100" b="1" u="none" strike="noStrike" dirty="0">
                          <a:effectLst/>
                        </a:rPr>
                        <a:t>71116101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71116139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71116229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2"/>
                  </a:ext>
                </a:extLst>
              </a:tr>
              <a:tr h="329972">
                <a:tc>
                  <a:txBody>
                    <a:bodyPr/>
                    <a:lstStyle/>
                    <a:p>
                      <a:pPr algn="r" fontAlgn="ctr"/>
                      <a:r>
                        <a:rPr lang="en-US" altLang="zh-CN" sz="1100" b="1" u="none" strike="noStrike">
                          <a:effectLst/>
                        </a:rPr>
                        <a:t>71116102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71116221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3"/>
                  </a:ext>
                </a:extLst>
              </a:tr>
              <a:tr h="329972">
                <a:tc>
                  <a:txBody>
                    <a:bodyPr/>
                    <a:lstStyle/>
                    <a:p>
                      <a:pPr algn="r" fontAlgn="ctr"/>
                      <a:r>
                        <a:rPr lang="en-US" altLang="zh-CN" sz="1100" b="1" u="none" strike="noStrike">
                          <a:effectLst/>
                        </a:rPr>
                        <a:t>71116105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71116122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4"/>
                  </a:ext>
                </a:extLst>
              </a:tr>
              <a:tr h="329972">
                <a:tc>
                  <a:txBody>
                    <a:bodyPr/>
                    <a:lstStyle/>
                    <a:p>
                      <a:pPr algn="r" fontAlgn="ctr"/>
                      <a:r>
                        <a:rPr lang="en-US" altLang="zh-CN" sz="1100" b="1" u="none" strike="noStrike">
                          <a:effectLst/>
                        </a:rPr>
                        <a:t>71116106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71116208</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5"/>
                  </a:ext>
                </a:extLst>
              </a:tr>
              <a:tr h="329972">
                <a:tc>
                  <a:txBody>
                    <a:bodyPr/>
                    <a:lstStyle/>
                    <a:p>
                      <a:pPr algn="r" fontAlgn="ctr"/>
                      <a:r>
                        <a:rPr lang="en-US" altLang="zh-CN" sz="1100" b="1" u="none" strike="noStrike">
                          <a:effectLst/>
                        </a:rPr>
                        <a:t>71116109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6"/>
                  </a:ext>
                </a:extLst>
              </a:tr>
              <a:tr h="329972">
                <a:tc>
                  <a:txBody>
                    <a:bodyPr/>
                    <a:lstStyle/>
                    <a:p>
                      <a:pPr algn="r" fontAlgn="ctr"/>
                      <a:r>
                        <a:rPr lang="en-US" altLang="zh-CN" sz="1100" b="1" u="none" strike="noStrike">
                          <a:effectLst/>
                        </a:rPr>
                        <a:t>71116111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71116210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7"/>
                  </a:ext>
                </a:extLst>
              </a:tr>
              <a:tr h="329972">
                <a:tc>
                  <a:txBody>
                    <a:bodyPr/>
                    <a:lstStyle/>
                    <a:p>
                      <a:pPr algn="r" fontAlgn="ctr"/>
                      <a:r>
                        <a:rPr lang="en-US" altLang="zh-CN" sz="1100" b="1" u="none" strike="noStrike">
                          <a:effectLst/>
                        </a:rPr>
                        <a:t>71116112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71116129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71116147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71116236</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8"/>
                  </a:ext>
                </a:extLst>
              </a:tr>
              <a:tr h="329972">
                <a:tc>
                  <a:txBody>
                    <a:bodyPr/>
                    <a:lstStyle/>
                    <a:p>
                      <a:pPr algn="r" fontAlgn="ctr"/>
                      <a:r>
                        <a:rPr lang="en-US" altLang="zh-CN" sz="1100" b="1" u="none" strike="noStrike">
                          <a:effectLst/>
                        </a:rPr>
                        <a:t>71116113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71116148</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71116213</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71116228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a:effectLst/>
                        </a:rPr>
                        <a:t>71116237</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9"/>
                  </a:ext>
                </a:extLst>
              </a:tr>
              <a:tr h="329972">
                <a:tc>
                  <a:txBody>
                    <a:bodyPr/>
                    <a:lstStyle/>
                    <a:p>
                      <a:pPr algn="r" fontAlgn="ctr"/>
                      <a:r>
                        <a:rPr lang="en-US" altLang="zh-CN" sz="1100" b="1" u="none" strike="noStrike">
                          <a:effectLst/>
                        </a:rPr>
                        <a:t>71116114</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71116149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10"/>
                  </a:ext>
                </a:extLst>
              </a:tr>
              <a:tr h="329972">
                <a:tc>
                  <a:txBody>
                    <a:bodyPr/>
                    <a:lstStyle/>
                    <a:p>
                      <a:pPr algn="r" fontAlgn="ctr"/>
                      <a:r>
                        <a:rPr lang="en-US" altLang="zh-CN" sz="1100" b="1" u="none" strike="noStrike">
                          <a:effectLst/>
                        </a:rPr>
                        <a:t>71116115</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71116170</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11"/>
                  </a:ext>
                </a:extLst>
              </a:tr>
              <a:tr h="329972">
                <a:tc>
                  <a:txBody>
                    <a:bodyPr/>
                    <a:lstStyle/>
                    <a:p>
                      <a:pPr algn="r" fontAlgn="ctr"/>
                      <a:r>
                        <a:rPr lang="en-US" altLang="zh-CN" sz="1100" b="1" u="none" strike="noStrike" dirty="0">
                          <a:effectLst/>
                        </a:rPr>
                        <a:t>71116116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71116201</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2"/>
                  </a:ext>
                </a:extLst>
              </a:tr>
              <a:tr h="329972">
                <a:tc>
                  <a:txBody>
                    <a:bodyPr/>
                    <a:lstStyle/>
                    <a:p>
                      <a:pPr algn="r" fontAlgn="ctr"/>
                      <a:r>
                        <a:rPr lang="en-US" altLang="zh-CN" sz="1100" b="1" u="none" strike="noStrike">
                          <a:effectLst/>
                        </a:rPr>
                        <a:t>71116119</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a:effectLst/>
                        </a:rPr>
                        <a:t>71116138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a:effectLst/>
                        </a:rPr>
                        <a:t>71116202</a:t>
                      </a:r>
                      <a:endParaRPr lang="en-US" altLang="zh-CN"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a:effectLst/>
                        </a:rPr>
                        <a:t>71116218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266057363"/>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噪声系数级联</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30</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693"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a:extLst/>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539552" y="332656"/>
            <a:ext cx="720276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smtClean="0">
                <a:latin typeface="Times New Roman" panose="02020603050405020304" pitchFamily="18" charset="0"/>
                <a:ea typeface="+mn-ea"/>
                <a:cs typeface="Times New Roman" panose="02020603050405020304" pitchFamily="18" charset="0"/>
              </a:rPr>
              <a:t>例：</a:t>
            </a:r>
            <a:r>
              <a:rPr lang="zh-CN" altLang="zh-CN" sz="2800" b="1" dirty="0" smtClean="0">
                <a:latin typeface="Times New Roman" panose="02020603050405020304" pitchFamily="18" charset="0"/>
                <a:ea typeface="+mn-ea"/>
                <a:cs typeface="Times New Roman" panose="02020603050405020304" pitchFamily="18" charset="0"/>
              </a:rPr>
              <a:t>某</a:t>
            </a:r>
            <a:r>
              <a:rPr lang="zh-CN" altLang="zh-CN" sz="2800" b="1" dirty="0">
                <a:latin typeface="Times New Roman" panose="02020603050405020304" pitchFamily="18" charset="0"/>
                <a:ea typeface="+mn-ea"/>
                <a:cs typeface="Times New Roman" panose="02020603050405020304" pitchFamily="18" charset="0"/>
              </a:rPr>
              <a:t>接收机的结构框图如下图所示，若从接收天线进来的噪声输入功率</a:t>
            </a:r>
            <a:r>
              <a:rPr lang="zh-CN" altLang="zh-CN" sz="2800" b="1" dirty="0" smtClean="0">
                <a:latin typeface="Times New Roman" panose="02020603050405020304" pitchFamily="18" charset="0"/>
                <a:ea typeface="+mn-ea"/>
                <a:cs typeface="Times New Roman" panose="02020603050405020304" pitchFamily="18" charset="0"/>
              </a:rPr>
              <a:t>为</a:t>
            </a:r>
            <a:r>
              <a:rPr lang="en-US" altLang="zh-CN" sz="2800" b="1" dirty="0" smtClean="0">
                <a:latin typeface="Times New Roman" panose="02020603050405020304" pitchFamily="18" charset="0"/>
                <a:ea typeface="+mn-ea"/>
                <a:cs typeface="Times New Roman" panose="02020603050405020304" pitchFamily="18" charset="0"/>
              </a:rPr>
              <a:t>N</a:t>
            </a:r>
            <a:r>
              <a:rPr lang="en-US" altLang="zh-CN" sz="2800" b="1" baseline="-25000" dirty="0" smtClean="0">
                <a:latin typeface="Times New Roman" panose="02020603050405020304" pitchFamily="18" charset="0"/>
                <a:ea typeface="+mn-ea"/>
                <a:cs typeface="Times New Roman" panose="02020603050405020304" pitchFamily="18" charset="0"/>
              </a:rPr>
              <a:t>i</a:t>
            </a:r>
            <a:r>
              <a:rPr lang="en-US" altLang="zh-CN" sz="2800" b="1" dirty="0" smtClean="0">
                <a:latin typeface="Times New Roman" panose="02020603050405020304" pitchFamily="18" charset="0"/>
                <a:ea typeface="+mn-ea"/>
                <a:cs typeface="Times New Roman" panose="02020603050405020304" pitchFamily="18" charset="0"/>
              </a:rPr>
              <a:t>=</a:t>
            </a:r>
            <a:r>
              <a:rPr lang="en-US" altLang="zh-CN" sz="2800" b="1" dirty="0" err="1" smtClean="0">
                <a:latin typeface="Times New Roman" panose="02020603050405020304" pitchFamily="18" charset="0"/>
                <a:ea typeface="+mn-ea"/>
                <a:cs typeface="Times New Roman" panose="02020603050405020304" pitchFamily="18" charset="0"/>
              </a:rPr>
              <a:t>kT</a:t>
            </a:r>
            <a:r>
              <a:rPr lang="en-US" altLang="zh-CN" sz="2800" b="1" baseline="-25000" dirty="0" err="1" smtClean="0">
                <a:latin typeface="Times New Roman" panose="02020603050405020304" pitchFamily="18" charset="0"/>
                <a:ea typeface="+mn-ea"/>
                <a:cs typeface="Times New Roman" panose="02020603050405020304" pitchFamily="18" charset="0"/>
              </a:rPr>
              <a:t>a</a:t>
            </a:r>
            <a:r>
              <a:rPr lang="en-US" altLang="zh-CN" sz="2800" b="1" dirty="0" err="1" smtClean="0">
                <a:latin typeface="Times New Roman" panose="02020603050405020304" pitchFamily="18" charset="0"/>
                <a:ea typeface="+mn-ea"/>
                <a:cs typeface="Times New Roman" panose="02020603050405020304" pitchFamily="18" charset="0"/>
              </a:rPr>
              <a:t>B</a:t>
            </a:r>
            <a:r>
              <a:rPr lang="zh-CN" altLang="en-US" sz="2800" b="1" dirty="0" smtClean="0">
                <a:latin typeface="Times New Roman" panose="02020603050405020304" pitchFamily="18" charset="0"/>
                <a:ea typeface="+mn-ea"/>
                <a:cs typeface="Times New Roman" panose="02020603050405020304" pitchFamily="18" charset="0"/>
              </a:rPr>
              <a:t>，其中</a:t>
            </a:r>
            <a:r>
              <a:rPr lang="en-US" altLang="zh-CN" sz="2800" b="1" dirty="0" smtClean="0">
                <a:latin typeface="Times New Roman" panose="02020603050405020304" pitchFamily="18" charset="0"/>
                <a:ea typeface="+mn-ea"/>
                <a:cs typeface="Times New Roman" panose="02020603050405020304" pitchFamily="18" charset="0"/>
              </a:rPr>
              <a:t>T</a:t>
            </a:r>
            <a:r>
              <a:rPr lang="en-US" altLang="zh-CN" sz="2800" b="1" baseline="-25000" dirty="0" smtClean="0">
                <a:latin typeface="Times New Roman" panose="02020603050405020304" pitchFamily="18" charset="0"/>
                <a:ea typeface="+mn-ea"/>
                <a:cs typeface="Times New Roman" panose="02020603050405020304" pitchFamily="18" charset="0"/>
              </a:rPr>
              <a:t>a</a:t>
            </a:r>
            <a:r>
              <a:rPr lang="en-US" altLang="zh-CN" sz="2800" b="1" dirty="0" smtClean="0">
                <a:latin typeface="Times New Roman" panose="02020603050405020304" pitchFamily="18" charset="0"/>
                <a:ea typeface="+mn-ea"/>
                <a:cs typeface="Times New Roman" panose="02020603050405020304" pitchFamily="18" charset="0"/>
              </a:rPr>
              <a:t>=15K</a:t>
            </a:r>
            <a:r>
              <a:rPr lang="zh-CN" altLang="en-US" sz="2800" b="1" dirty="0" smtClean="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a:t>
            </a:r>
            <a:r>
              <a:rPr lang="zh-CN" altLang="zh-CN" sz="2800" b="1" dirty="0" smtClean="0">
                <a:latin typeface="Times New Roman" panose="02020603050405020304" pitchFamily="18" charset="0"/>
                <a:ea typeface="+mn-ea"/>
                <a:cs typeface="Times New Roman" panose="02020603050405020304" pitchFamily="18" charset="0"/>
              </a:rPr>
              <a:t>K</a:t>
            </a:r>
            <a:r>
              <a:rPr lang="zh-CN" altLang="en-US"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a:t>
            </a:r>
            <a:r>
              <a:rPr lang="zh-CN" altLang="zh-CN"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17032"/>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=-1dB=0.79</a:t>
            </a:r>
            <a:endParaRPr lang="zh-CN" altLang="en-US" sz="2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L</a:t>
            </a:r>
            <a:r>
              <a:rPr lang="en-US" altLang="zh-CN" sz="2400" b="1" i="1" baseline="-25000" dirty="0" smtClean="0">
                <a:solidFill>
                  <a:srgbClr val="FF0000"/>
                </a:solidFill>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20"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a:t>
            </a:r>
            <a:r>
              <a:rPr lang="zh-CN" altLang="zh-CN" sz="2800" b="1" dirty="0" smtClean="0"/>
              <a:t>为</a:t>
            </a:r>
            <a:endParaRPr lang="zh-CN" altLang="zh-CN" sz="2800" b="1" dirty="0"/>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1.8</a:t>
            </a:r>
            <a:r>
              <a:rPr lang="en-US" altLang="zh-CN" sz="2400" b="1" dirty="0">
                <a:latin typeface="Times New Roman" panose="02020603050405020304" pitchFamily="18" charset="0"/>
                <a:cs typeface="Times New Roman" panose="02020603050405020304" pitchFamily="18" charset="0"/>
              </a:rPr>
              <a:t>-1) </a:t>
            </a:r>
            <a:r>
              <a:rPr lang="en-US" altLang="zh-CN" sz="2400" b="1" dirty="0" smtClean="0">
                <a:latin typeface="Times New Roman" panose="02020603050405020304" pitchFamily="18" charset="0"/>
                <a:cs typeface="Times New Roman" panose="02020603050405020304" pitchFamily="18" charset="0"/>
              </a:rPr>
              <a:t>×290=232K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N</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=k(</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)BG=1.38</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×(15+232) ×10</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6</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=1.35</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-13</a:t>
            </a:r>
            <a:r>
              <a:rPr lang="en-US" altLang="zh-CN" sz="2400" b="1" dirty="0" smtClean="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21"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smtClean="0">
                <a:latin typeface="Times New Roman" panose="02020603050405020304" pitchFamily="18" charset="0"/>
                <a:cs typeface="Times New Roman" panose="02020603050405020304" pitchFamily="18" charset="0"/>
              </a:rPr>
              <a:t>通过幂级数推导出非线性的一些表现（单音输出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 等、双音输出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，交叉调制</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阶交调输出与交叉点关系</a:t>
            </a:r>
            <a:endParaRPr lang="en-US" altLang="zh-CN" b="1" dirty="0" smtClean="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smtClean="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33</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18"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用</a:t>
            </a:r>
            <a:r>
              <a:rPr lang="zh-CN" altLang="zh-CN" sz="2400" b="1" dirty="0">
                <a:latin typeface="Times New Roman" panose="02020603050405020304" pitchFamily="18" charset="0"/>
                <a:ea typeface="+mn-ea"/>
                <a:cs typeface="Times New Roman" panose="02020603050405020304" pitchFamily="18" charset="0"/>
              </a:rPr>
              <a:t>频谱仪</a:t>
            </a:r>
            <a:r>
              <a:rPr lang="zh-CN" altLang="zh-CN" sz="2400" b="1" dirty="0" smtClean="0">
                <a:latin typeface="Times New Roman" panose="02020603050405020304" pitchFamily="18" charset="0"/>
                <a:ea typeface="+mn-ea"/>
                <a:cs typeface="Times New Roman" panose="02020603050405020304" pitchFamily="18" charset="0"/>
              </a:rPr>
              <a:t>实测</a:t>
            </a:r>
            <a:r>
              <a:rPr lang="zh-CN" altLang="zh-CN" sz="2400" b="1" dirty="0">
                <a:latin typeface="Times New Roman" panose="02020603050405020304" pitchFamily="18" charset="0"/>
                <a:ea typeface="+mn-ea"/>
                <a:cs typeface="Times New Roman" panose="02020603050405020304" pitchFamily="18" charset="0"/>
              </a:rPr>
              <a:t>放大器</a:t>
            </a:r>
            <a:r>
              <a:rPr lang="en-US" altLang="zh-CN" sz="2400" b="1" dirty="0" smtClean="0">
                <a:latin typeface="Times New Roman" panose="02020603050405020304" pitchFamily="18" charset="0"/>
                <a:ea typeface="+mn-ea"/>
                <a:cs typeface="Times New Roman" panose="02020603050405020304" pitchFamily="18" charset="0"/>
              </a:rPr>
              <a:t>SGA-4563</a:t>
            </a:r>
            <a:r>
              <a:rPr lang="zh-CN" altLang="zh-CN" sz="2400" b="1" dirty="0" smtClean="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a:t>
            </a:r>
            <a:r>
              <a:rPr lang="zh-CN" altLang="zh-CN" sz="2400" b="1" dirty="0" smtClean="0">
                <a:latin typeface="Times New Roman" panose="02020603050405020304" pitchFamily="18" charset="0"/>
                <a:ea typeface="+mn-ea"/>
                <a:cs typeface="Times New Roman" panose="02020603050405020304" pitchFamily="18" charset="0"/>
              </a:rPr>
              <a:t>输出</a:t>
            </a:r>
            <a:r>
              <a:rPr lang="en-US" altLang="zh-CN" sz="2400" b="1" dirty="0" smtClean="0">
                <a:latin typeface="Times New Roman" panose="02020603050405020304" pitchFamily="18" charset="0"/>
                <a:ea typeface="+mn-ea"/>
                <a:cs typeface="Times New Roman" panose="02020603050405020304" pitchFamily="18" charset="0"/>
              </a:rPr>
              <a:t>P</a:t>
            </a:r>
            <a:r>
              <a:rPr lang="en-US" altLang="zh-CN" sz="2400" b="1" baseline="-25000" dirty="0" smtClean="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smtClean="0">
                <a:latin typeface="Times New Roman" panose="02020603050405020304" pitchFamily="18" charset="0"/>
                <a:cs typeface="Times New Roman" panose="02020603050405020304" pitchFamily="18" charset="0"/>
              </a:rPr>
              <a:t>解：</a:t>
            </a:r>
            <a:r>
              <a:rPr lang="en-US" altLang="zh-CN" sz="2400" b="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=0.5*[3P(</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=0.5*[10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混频器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smtClean="0">
                <a:latin typeface="Times New Roman" panose="02020603050405020304" pitchFamily="18" charset="0"/>
                <a:cs typeface="Times New Roman" panose="02020603050405020304" pitchFamily="18" charset="0"/>
              </a:rPr>
              <a:t>会规划收发信机中混频器的本振的频率范围；</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镜频干扰对系统的影响，镜频信号如何计算？</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混频器的干扰（镜频干扰、交叉调制、互相调制干扰、本振与射频的组合频率干扰）；</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35</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smtClean="0">
                <a:cs typeface="Times New Roman" panose="02020603050405020304" pitchFamily="18" charset="0"/>
              </a:rPr>
              <a:t>（</a:t>
            </a: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pic>
        <p:nvPicPr>
          <p:cNvPr id="20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smtClean="0">
                <a:solidFill>
                  <a:srgbClr val="FF0000"/>
                </a:solidFill>
              </a:rPr>
              <a:t>非线性电路</a:t>
            </a:r>
            <a:endParaRPr lang="zh-CN" altLang="en-US" sz="2400" b="1" dirty="0">
              <a:solidFill>
                <a:srgbClr val="FF0000"/>
              </a:solidFill>
            </a:endParaRP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2172426030"/>
              </p:ext>
            </p:extLst>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5974" name="Visio" r:id="rId4" imgW="2933469" imgH="1949698" progId="Visio.Drawing.11">
                  <p:embed/>
                </p:oleObj>
              </mc:Choice>
              <mc:Fallback>
                <p:oleObj name="Visio" r:id="rId4" imgW="2933469" imgH="1949698" progId="Visio.Drawing.11">
                  <p:embed/>
                  <p:pic>
                    <p:nvPicPr>
                      <p:cNvPr id="15" name="Object 13"/>
                      <p:cNvPicPr>
                        <a:picLocks noChangeAspect="1" noChangeArrowheads="1"/>
                      </p:cNvPicPr>
                      <p:nvPr/>
                    </p:nvPicPr>
                    <p:blipFill>
                      <a:blip r:embed="rId5"/>
                      <a:srcRect/>
                      <a:stretch>
                        <a:fillRect/>
                      </a:stretch>
                    </p:blipFill>
                    <p:spPr bwMode="auto">
                      <a:xfrm>
                        <a:off x="5344712" y="1594132"/>
                        <a:ext cx="3539323" cy="23541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49868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smtClean="0">
                <a:solidFill>
                  <a:srgbClr val="0000CC"/>
                </a:solidFill>
              </a:rPr>
              <a:t>射频、中频功率间的变频损耗或增益；</a:t>
            </a:r>
          </a:p>
          <a:p>
            <a:pPr>
              <a:buFont typeface="Wingdings" panose="05000000000000000000" pitchFamily="2" charset="2"/>
              <a:buNone/>
            </a:pPr>
            <a:endParaRPr lang="zh-CN" altLang="en-US" sz="2800" b="1" dirty="0" smtClean="0"/>
          </a:p>
        </p:txBody>
      </p:sp>
      <p:graphicFrame>
        <p:nvGraphicFramePr>
          <p:cNvPr id="399364" name="Object 4"/>
          <p:cNvGraphicFramePr>
            <a:graphicFrameLocks noGrp="1" noChangeAspect="1"/>
          </p:cNvGraphicFramePr>
          <p:nvPr>
            <p:ph sz="quarter" idx="2"/>
            <p:extLst/>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6998"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a:ex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smtClean="0">
                <a:solidFill>
                  <a:srgbClr val="0000CC"/>
                </a:solidFill>
                <a:cs typeface="Times New Roman" panose="02020603050405020304" pitchFamily="18" charset="0"/>
              </a:rPr>
              <a:t>噪声系数</a:t>
            </a:r>
            <a:r>
              <a:rPr lang="en-US" altLang="zh-CN" dirty="0" smtClean="0">
                <a:solidFill>
                  <a:srgbClr val="0000CC"/>
                </a:solidFill>
                <a:cs typeface="Times New Roman" panose="02020603050405020304" pitchFamily="18" charset="0"/>
              </a:rPr>
              <a:t>F</a:t>
            </a:r>
            <a:r>
              <a:rPr lang="zh-CN" altLang="en-US" dirty="0" smtClean="0">
                <a:solidFill>
                  <a:srgbClr val="0000CC"/>
                </a:solidFill>
                <a:latin typeface="+mn-lt"/>
                <a:ea typeface="+mn-ea"/>
              </a:rPr>
              <a:t>；</a:t>
            </a:r>
            <a:endParaRPr lang="zh-CN" altLang="en-US" dirty="0">
              <a:solidFill>
                <a:srgbClr val="0000CC"/>
              </a:solidFill>
              <a:latin typeface="+mn-lt"/>
              <a:ea typeface="+mn-ea"/>
            </a:endParaRP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a:t>
            </a:r>
            <a:r>
              <a:rPr lang="zh-CN" altLang="en-US" sz="2400" b="0" dirty="0" smtClean="0"/>
              <a:t>场合。</a:t>
            </a:r>
            <a:endParaRPr lang="zh-CN" altLang="en-US" sz="2400" b="0" dirty="0"/>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smtClean="0">
                <a:solidFill>
                  <a:srgbClr val="0000CC"/>
                </a:solidFill>
              </a:rPr>
              <a:t>本振信号与射频端口之间的隔离度；</a:t>
            </a:r>
          </a:p>
        </p:txBody>
      </p:sp>
    </p:spTree>
    <p:extLst>
      <p:ext uri="{BB962C8B-B14F-4D97-AF65-F5344CB8AC3E}">
        <p14:creationId xmlns:p14="http://schemas.microsoft.com/office/powerpoint/2010/main" val="787572870"/>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smtClean="0">
                <a:solidFill>
                  <a:srgbClr val="0000CC"/>
                </a:solidFill>
                <a:latin typeface="+mn-lt"/>
                <a:ea typeface="+mn-ea"/>
              </a:rPr>
              <a:t>非线性，通常用变频压缩和交调失真来描述；</a:t>
            </a:r>
            <a:endParaRPr lang="zh-CN" altLang="en-US" dirty="0">
              <a:solidFill>
                <a:srgbClr val="0000CC"/>
              </a:solidFill>
              <a:latin typeface="+mn-lt"/>
              <a:ea typeface="+mn-ea"/>
            </a:endParaRPr>
          </a:p>
        </p:txBody>
      </p:sp>
      <p:pic>
        <p:nvPicPr>
          <p:cNvPr id="402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9"/>
          <p:cNvGrpSpPr>
            <a:grpSpLocks/>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p>
          </p:txBody>
        </p:sp>
      </p:grpSp>
    </p:spTree>
    <p:extLst>
      <p:ext uri="{BB962C8B-B14F-4D97-AF65-F5344CB8AC3E}">
        <p14:creationId xmlns:p14="http://schemas.microsoft.com/office/powerpoint/2010/main" val="1772239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138113"/>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zh-CN" altLang="en-US" sz="2400" b="1" dirty="0" smtClean="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的相对大小，我们可以得到</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的中频信号。因此，为了从</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smtClean="0">
                <a:latin typeface="Times New Roman" panose="02020603050405020304" pitchFamily="18" charset="0"/>
                <a:cs typeface="Times New Roman" panose="02020603050405020304" pitchFamily="18" charset="0"/>
              </a:rPr>
              <a:t>=1.89GHz</a:t>
            </a:r>
            <a:r>
              <a:rPr lang="zh-CN" altLang="en-US" sz="2400" b="1" dirty="0" smtClean="0">
                <a:latin typeface="Times New Roman" panose="02020603050405020304" pitchFamily="18" charset="0"/>
                <a:cs typeface="Times New Roman" panose="02020603050405020304" pitchFamily="18" charset="0"/>
              </a:rPr>
              <a:t>产生</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=200MHz</a:t>
            </a:r>
            <a:r>
              <a:rPr lang="zh-CN" altLang="en-US" sz="2400" b="1" dirty="0" smtClean="0">
                <a:latin typeface="Times New Roman" panose="02020603050405020304" pitchFamily="18" charset="0"/>
                <a:cs typeface="Times New Roman" panose="02020603050405020304" pitchFamily="18" charset="0"/>
              </a:rPr>
              <a:t>的中频，我们可以采用</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=1.69GHz</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=2.09GHz</a:t>
            </a:r>
            <a:r>
              <a:rPr lang="zh-CN" altLang="en-US" sz="2400" b="1" dirty="0" smtClean="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&gt;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，则称混频器为地本振注入（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Low-side injection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&lt;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，则称混频器为高本振注入（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High-side injection</a:t>
            </a:r>
            <a:r>
              <a:rPr lang="zh-CN" altLang="en-US" sz="2400" b="1" dirty="0" smtClean="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考场安排</a:t>
            </a:r>
            <a:r>
              <a:rPr lang="en-US" altLang="zh-CN" dirty="0" smtClean="0"/>
              <a:t/>
            </a:r>
            <a:br>
              <a:rPr lang="en-US" altLang="zh-CN" dirty="0" smtClean="0"/>
            </a:br>
            <a:r>
              <a:rPr lang="zh-CN" altLang="en-US" sz="2400" dirty="0" smtClean="0">
                <a:latin typeface="Times New Roman" panose="02020603050405020304" pitchFamily="18" charset="0"/>
                <a:cs typeface="Times New Roman" panose="02020603050405020304" pitchFamily="18" charset="0"/>
              </a:rPr>
              <a:t>教</a:t>
            </a:r>
            <a:r>
              <a:rPr lang="en-US" altLang="zh-CN" sz="2400" dirty="0" smtClean="0">
                <a:latin typeface="Times New Roman" panose="02020603050405020304" pitchFamily="18" charset="0"/>
                <a:cs typeface="Times New Roman" panose="02020603050405020304" pitchFamily="18" charset="0"/>
              </a:rPr>
              <a:t>4-302</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2428068019"/>
              </p:ext>
            </p:extLst>
          </p:nvPr>
        </p:nvGraphicFramePr>
        <p:xfrm>
          <a:off x="179512" y="1434921"/>
          <a:ext cx="8712969" cy="4619608"/>
        </p:xfrm>
        <a:graphic>
          <a:graphicData uri="http://schemas.openxmlformats.org/drawingml/2006/table">
            <a:tbl>
              <a:tblPr>
                <a:tableStyleId>{5C22544A-7EE6-4342-B048-85BDC9FD1C3A}</a:tableStyleId>
              </a:tblPr>
              <a:tblGrid>
                <a:gridCol w="873596">
                  <a:extLst>
                    <a:ext uri="{9D8B030D-6E8A-4147-A177-3AD203B41FA5}">
                      <a16:colId xmlns:a16="http://schemas.microsoft.com/office/drawing/2014/main" val="20000"/>
                    </a:ext>
                  </a:extLst>
                </a:gridCol>
                <a:gridCol w="436798">
                  <a:extLst>
                    <a:ext uri="{9D8B030D-6E8A-4147-A177-3AD203B41FA5}">
                      <a16:colId xmlns:a16="http://schemas.microsoft.com/office/drawing/2014/main" val="20001"/>
                    </a:ext>
                  </a:extLst>
                </a:gridCol>
                <a:gridCol w="436798">
                  <a:extLst>
                    <a:ext uri="{9D8B030D-6E8A-4147-A177-3AD203B41FA5}">
                      <a16:colId xmlns:a16="http://schemas.microsoft.com/office/drawing/2014/main" val="20002"/>
                    </a:ext>
                  </a:extLst>
                </a:gridCol>
                <a:gridCol w="873596">
                  <a:extLst>
                    <a:ext uri="{9D8B030D-6E8A-4147-A177-3AD203B41FA5}">
                      <a16:colId xmlns:a16="http://schemas.microsoft.com/office/drawing/2014/main" val="20003"/>
                    </a:ext>
                  </a:extLst>
                </a:gridCol>
                <a:gridCol w="471281">
                  <a:extLst>
                    <a:ext uri="{9D8B030D-6E8A-4147-A177-3AD203B41FA5}">
                      <a16:colId xmlns:a16="http://schemas.microsoft.com/office/drawing/2014/main" val="20004"/>
                    </a:ext>
                  </a:extLst>
                </a:gridCol>
                <a:gridCol w="873596">
                  <a:extLst>
                    <a:ext uri="{9D8B030D-6E8A-4147-A177-3AD203B41FA5}">
                      <a16:colId xmlns:a16="http://schemas.microsoft.com/office/drawing/2014/main" val="20005"/>
                    </a:ext>
                  </a:extLst>
                </a:gridCol>
                <a:gridCol w="459787">
                  <a:extLst>
                    <a:ext uri="{9D8B030D-6E8A-4147-A177-3AD203B41FA5}">
                      <a16:colId xmlns:a16="http://schemas.microsoft.com/office/drawing/2014/main" val="20006"/>
                    </a:ext>
                  </a:extLst>
                </a:gridCol>
                <a:gridCol w="436798">
                  <a:extLst>
                    <a:ext uri="{9D8B030D-6E8A-4147-A177-3AD203B41FA5}">
                      <a16:colId xmlns:a16="http://schemas.microsoft.com/office/drawing/2014/main" val="20007"/>
                    </a:ext>
                  </a:extLst>
                </a:gridCol>
                <a:gridCol w="873596">
                  <a:extLst>
                    <a:ext uri="{9D8B030D-6E8A-4147-A177-3AD203B41FA5}">
                      <a16:colId xmlns:a16="http://schemas.microsoft.com/office/drawing/2014/main" val="20008"/>
                    </a:ext>
                  </a:extLst>
                </a:gridCol>
                <a:gridCol w="436798">
                  <a:extLst>
                    <a:ext uri="{9D8B030D-6E8A-4147-A177-3AD203B41FA5}">
                      <a16:colId xmlns:a16="http://schemas.microsoft.com/office/drawing/2014/main" val="20009"/>
                    </a:ext>
                  </a:extLst>
                </a:gridCol>
                <a:gridCol w="873596">
                  <a:extLst>
                    <a:ext uri="{9D8B030D-6E8A-4147-A177-3AD203B41FA5}">
                      <a16:colId xmlns:a16="http://schemas.microsoft.com/office/drawing/2014/main" val="20010"/>
                    </a:ext>
                  </a:extLst>
                </a:gridCol>
                <a:gridCol w="402314">
                  <a:extLst>
                    <a:ext uri="{9D8B030D-6E8A-4147-A177-3AD203B41FA5}">
                      <a16:colId xmlns:a16="http://schemas.microsoft.com/office/drawing/2014/main" val="20011"/>
                    </a:ext>
                  </a:extLst>
                </a:gridCol>
                <a:gridCol w="390819">
                  <a:extLst>
                    <a:ext uri="{9D8B030D-6E8A-4147-A177-3AD203B41FA5}">
                      <a16:colId xmlns:a16="http://schemas.microsoft.com/office/drawing/2014/main" val="20012"/>
                    </a:ext>
                  </a:extLst>
                </a:gridCol>
                <a:gridCol w="873596">
                  <a:extLst>
                    <a:ext uri="{9D8B030D-6E8A-4147-A177-3AD203B41FA5}">
                      <a16:colId xmlns:a16="http://schemas.microsoft.com/office/drawing/2014/main" val="20013"/>
                    </a:ext>
                  </a:extLst>
                </a:gridCol>
              </a:tblGrid>
              <a:tr h="329972">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1100" b="1" u="none" strike="noStrike" dirty="0">
                          <a:effectLst/>
                        </a:rPr>
                        <a:t>讲台</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1">
                        <a:lumMod val="60000"/>
                        <a:lumOff val="40000"/>
                      </a:schemeClr>
                    </a:solidFill>
                  </a:tcPr>
                </a:tc>
                <a:tc hMerge="1">
                  <a:txBody>
                    <a:bodyPr/>
                    <a:lstStyle/>
                    <a:p>
                      <a:endParaRPr lang="zh-CN" altLang="en-US"/>
                    </a:p>
                  </a:txBody>
                  <a:tcPr/>
                </a:tc>
                <a:tc gridSpan="6">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9972">
                <a:tc gridSpan="14">
                  <a:txBody>
                    <a:bodyPr/>
                    <a:lstStyle/>
                    <a:p>
                      <a:pPr algn="ctr"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accent5">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29972">
                <a:tc>
                  <a:txBody>
                    <a:bodyPr/>
                    <a:lstStyle/>
                    <a:p>
                      <a:pPr algn="r" fontAlgn="ctr"/>
                      <a:r>
                        <a:rPr lang="en-US" altLang="zh-CN" sz="1100" b="1" u="none" strike="noStrike" dirty="0" smtClean="0">
                          <a:effectLst/>
                        </a:rPr>
                        <a:t>71116238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71116442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2"/>
                  </a:ext>
                </a:extLst>
              </a:tr>
              <a:tr h="329972">
                <a:tc>
                  <a:txBody>
                    <a:bodyPr/>
                    <a:lstStyle/>
                    <a:p>
                      <a:pPr algn="r" fontAlgn="ctr"/>
                      <a:r>
                        <a:rPr lang="en-US" altLang="zh-CN" sz="1100" b="1" u="none" strike="noStrike" dirty="0" smtClean="0">
                          <a:effectLst/>
                        </a:rPr>
                        <a:t>71116301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71116443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3"/>
                  </a:ext>
                </a:extLst>
              </a:tr>
              <a:tr h="329972">
                <a:tc>
                  <a:txBody>
                    <a:bodyPr/>
                    <a:lstStyle/>
                    <a:p>
                      <a:pPr algn="r" fontAlgn="ctr"/>
                      <a:r>
                        <a:rPr lang="en-US" altLang="zh-CN" sz="1100" b="1" u="none" strike="noStrike" dirty="0" smtClean="0">
                          <a:effectLst/>
                        </a:rPr>
                        <a:t>71116302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71117133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4"/>
                  </a:ext>
                </a:extLst>
              </a:tr>
              <a:tr h="329972">
                <a:tc>
                  <a:txBody>
                    <a:bodyPr/>
                    <a:lstStyle/>
                    <a:p>
                      <a:pPr algn="r" fontAlgn="ctr"/>
                      <a:r>
                        <a:rPr lang="en-US" altLang="zh-CN" sz="1100" b="1" u="none" strike="noStrike" dirty="0" smtClean="0">
                          <a:effectLst/>
                        </a:rPr>
                        <a:t>71116304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71116339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71117135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5"/>
                  </a:ext>
                </a:extLst>
              </a:tr>
              <a:tr h="329972">
                <a:tc>
                  <a:txBody>
                    <a:bodyPr/>
                    <a:lstStyle/>
                    <a:p>
                      <a:pPr algn="r" fontAlgn="ctr"/>
                      <a:r>
                        <a:rPr lang="en-US" altLang="zh-CN" sz="1100" b="1" u="none" strike="noStrike" dirty="0" smtClean="0">
                          <a:effectLst/>
                        </a:rPr>
                        <a:t>71116305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71116340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71117233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6"/>
                  </a:ext>
                </a:extLst>
              </a:tr>
              <a:tr h="329972">
                <a:tc>
                  <a:txBody>
                    <a:bodyPr/>
                    <a:lstStyle/>
                    <a:p>
                      <a:pPr algn="r" fontAlgn="ctr"/>
                      <a:r>
                        <a:rPr lang="en-US" altLang="zh-CN" sz="1100" b="1" u="none" strike="noStrike" dirty="0" smtClean="0">
                          <a:effectLst/>
                        </a:rPr>
                        <a:t>71116306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71117335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7"/>
                  </a:ext>
                </a:extLst>
              </a:tr>
              <a:tr h="329972">
                <a:tc>
                  <a:txBody>
                    <a:bodyPr/>
                    <a:lstStyle/>
                    <a:p>
                      <a:pPr algn="r" fontAlgn="ctr"/>
                      <a:r>
                        <a:rPr lang="en-US" altLang="zh-CN" sz="1100" b="1" u="none" strike="noStrike" dirty="0" smtClean="0">
                          <a:effectLst/>
                        </a:rPr>
                        <a:t>71116308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71117432</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8"/>
                  </a:ext>
                </a:extLst>
              </a:tr>
              <a:tr h="329972">
                <a:tc>
                  <a:txBody>
                    <a:bodyPr/>
                    <a:lstStyle/>
                    <a:p>
                      <a:pPr algn="r" fontAlgn="ctr"/>
                      <a:r>
                        <a:rPr lang="en-US" altLang="zh-CN" sz="1100" b="1" u="none" strike="noStrike" dirty="0" smtClean="0">
                          <a:effectLst/>
                        </a:rPr>
                        <a:t>71116311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71116329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71116441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71118323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09"/>
                  </a:ext>
                </a:extLst>
              </a:tr>
              <a:tr h="329972">
                <a:tc>
                  <a:txBody>
                    <a:bodyPr/>
                    <a:lstStyle/>
                    <a:p>
                      <a:pPr algn="r" fontAlgn="ctr"/>
                      <a:r>
                        <a:rPr lang="en-US" altLang="zh-CN" sz="1100" b="1" u="none" strike="noStrike" dirty="0" smtClean="0">
                          <a:effectLst/>
                        </a:rPr>
                        <a:t>71116313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71116426</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10"/>
                  </a:ext>
                </a:extLst>
              </a:tr>
              <a:tr h="329972">
                <a:tc>
                  <a:txBody>
                    <a:bodyPr/>
                    <a:lstStyle/>
                    <a:p>
                      <a:pPr algn="r" fontAlgn="ctr"/>
                      <a:r>
                        <a:rPr lang="en-US" altLang="zh-CN" sz="1100" b="1" u="none" strike="noStrike" dirty="0" smtClean="0">
                          <a:effectLst/>
                        </a:rPr>
                        <a:t>71116315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71116405</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71116427</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D9E1F2"/>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extLst>
                  <a:ext uri="{0D108BD9-81ED-4DB2-BD59-A6C34878D82A}">
                    <a16:rowId xmlns:a16="http://schemas.microsoft.com/office/drawing/2014/main" val="10011"/>
                  </a:ext>
                </a:extLst>
              </a:tr>
              <a:tr h="329972">
                <a:tc>
                  <a:txBody>
                    <a:bodyPr/>
                    <a:lstStyle/>
                    <a:p>
                      <a:pPr algn="r" fontAlgn="ctr"/>
                      <a:r>
                        <a:rPr lang="en-US" altLang="zh-CN" sz="1100" b="1" u="none" strike="noStrike" dirty="0" smtClean="0">
                          <a:effectLst/>
                        </a:rPr>
                        <a:t>71116318</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71116333</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71116409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2"/>
                  </a:ext>
                </a:extLst>
              </a:tr>
              <a:tr h="329972">
                <a:tc>
                  <a:txBody>
                    <a:bodyPr/>
                    <a:lstStyle/>
                    <a:p>
                      <a:pPr algn="r" fontAlgn="ctr"/>
                      <a:r>
                        <a:rPr lang="en-US" altLang="zh-CN" sz="1100" b="1" u="none" strike="noStrike" dirty="0" smtClean="0">
                          <a:effectLst/>
                        </a:rPr>
                        <a:t>71116319</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r" fontAlgn="ctr"/>
                      <a:r>
                        <a:rPr lang="en-US" altLang="zh-CN" sz="1100" b="1" u="none" strike="noStrike" dirty="0" smtClean="0">
                          <a:effectLst/>
                        </a:rPr>
                        <a:t>71116334</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chemeClr val="bg1">
                        <a:lumMod val="95000"/>
                      </a:schemeClr>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71116410</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r" fontAlgn="ctr"/>
                      <a:r>
                        <a:rPr lang="en-US" altLang="zh-CN" sz="1100" b="1" u="none" strike="noStrike" dirty="0" smtClean="0">
                          <a:effectLst/>
                        </a:rPr>
                        <a:t>71116431</a:t>
                      </a:r>
                      <a:endParaRPr lang="en-US" altLang="zh-CN"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solidFill>
                      <a:srgbClr val="F5E4FA"/>
                    </a:solidFill>
                  </a:tcP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a:effectLst/>
                        </a:rPr>
                        <a:t>　</a:t>
                      </a:r>
                      <a:endParaRPr lang="zh-CN" alt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1100" b="1" u="none" strike="noStrike" dirty="0">
                          <a:effectLst/>
                        </a:rPr>
                        <a:t>　</a:t>
                      </a:r>
                      <a:endParaRPr lang="zh-CN" altLang="en-US" sz="11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28378928"/>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因为</a:t>
            </a:r>
            <a:r>
              <a:rPr lang="zh-CN" altLang="en-US" sz="2400" b="1" dirty="0">
                <a:latin typeface="Times New Roman" panose="02020603050405020304" pitchFamily="18" charset="0"/>
                <a:cs typeface="Times New Roman" panose="02020603050405020304" pitchFamily="18" charset="0"/>
              </a:rPr>
              <a:t>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此</a:t>
            </a:r>
            <a:r>
              <a:rPr lang="zh-CN" altLang="en-US" sz="2400" b="1" dirty="0">
                <a:latin typeface="Times New Roman" panose="02020603050405020304" pitchFamily="18" charset="0"/>
                <a:cs typeface="Times New Roman" panose="02020603050405020304" pitchFamily="18" charset="0"/>
              </a:rPr>
              <a:t>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a:t>
            </a:r>
            <a:r>
              <a:rPr lang="en-US" altLang="zh-CN" sz="4000" b="1" kern="1200" dirty="0" smtClean="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若</a:t>
            </a:r>
            <a:r>
              <a:rPr lang="zh-CN" altLang="en-US" sz="2400" b="1" dirty="0">
                <a:latin typeface="Times New Roman" panose="02020603050405020304" pitchFamily="18" charset="0"/>
                <a:cs typeface="Times New Roman" panose="02020603050405020304" pitchFamily="18" charset="0"/>
              </a:rPr>
              <a:t>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三</a:t>
            </a:r>
            <a:r>
              <a:rPr lang="zh-CN" altLang="en-US" sz="2400" b="1" dirty="0">
                <a:latin typeface="Times New Roman" panose="02020603050405020304" pitchFamily="18" charset="0"/>
                <a:cs typeface="Times New Roman" panose="02020603050405020304" pitchFamily="18" charset="0"/>
              </a:rPr>
              <a:t>阶交调和三阶互调</a:t>
            </a:r>
            <a:r>
              <a:rPr lang="zh-CN" altLang="en-US" sz="2400" b="1" dirty="0" smtClean="0">
                <a:latin typeface="Times New Roman" panose="02020603050405020304" pitchFamily="18" charset="0"/>
                <a:cs typeface="Times New Roman" panose="02020603050405020304" pitchFamily="18" charset="0"/>
              </a:rPr>
              <a:t>都是由非线性的</a:t>
            </a:r>
            <a:r>
              <a:rPr lang="zh-CN" altLang="en-US" sz="2400" b="1" dirty="0">
                <a:latin typeface="Times New Roman" panose="02020603050405020304" pitchFamily="18" charset="0"/>
                <a:cs typeface="Times New Roman" panose="02020603050405020304" pitchFamily="18" charset="0"/>
              </a:rPr>
              <a:t>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smtClean="0">
                <a:solidFill>
                  <a:srgbClr val="0000CC"/>
                </a:solidFill>
                <a:latin typeface="Times New Roman" panose="02020603050405020304" pitchFamily="18" charset="0"/>
                <a:ea typeface="+mn-ea"/>
                <a:cs typeface="Times New Roman" panose="02020603050405020304" pitchFamily="18" charset="0"/>
              </a:rPr>
              <a:t>I</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smtClean="0"/>
              <a:t>解</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en-US" altLang="zh-CN" sz="2400" b="1" dirty="0" smtClean="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所以有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=16-5.3=10.7MHz</a:t>
            </a:r>
          </a:p>
          <a:p>
            <a:pPr>
              <a:lnSpc>
                <a:spcPts val="4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可见，干扰</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能以互调方式进入接收机中频通道形成干扰。因为是组合频率</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形成干扰，所以是</a:t>
            </a:r>
            <a:r>
              <a:rPr lang="zh-CN" altLang="en-US" sz="2400" b="1" dirty="0" smtClean="0">
                <a:solidFill>
                  <a:srgbClr val="0000CC"/>
                </a:solidFill>
                <a:latin typeface="Times New Roman" panose="02020603050405020304" pitchFamily="18" charset="0"/>
                <a:cs typeface="Times New Roman" panose="02020603050405020304" pitchFamily="18" charset="0"/>
              </a:rPr>
              <a:t>三阶互调干扰</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43648"/>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smtClean="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smtClean="0">
                <a:solidFill>
                  <a:srgbClr val="000000"/>
                </a:solidFill>
                <a:latin typeface="Times New Roman" panose="02020603050405020304" pitchFamily="18" charset="0"/>
                <a:cs typeface="Times New Roman" panose="02020603050405020304" pitchFamily="18" charset="0"/>
              </a:rPr>
              <a:t>3.001MHz</a:t>
            </a:r>
            <a:r>
              <a:rPr lang="zh-CN" altLang="en-US" sz="2800" b="1" dirty="0" smtClean="0">
                <a:solidFill>
                  <a:srgbClr val="000000"/>
                </a:solidFill>
                <a:latin typeface="Times New Roman" panose="02020603050405020304" pitchFamily="18" charset="0"/>
                <a:cs typeface="Times New Roman" panose="02020603050405020304" pitchFamily="18" charset="0"/>
              </a:rPr>
              <a:t>，若本振频率为</a:t>
            </a:r>
            <a:r>
              <a:rPr lang="en-US" altLang="zh-CN" sz="2800" b="1" dirty="0" smtClean="0">
                <a:solidFill>
                  <a:srgbClr val="000000"/>
                </a:solidFill>
                <a:latin typeface="Times New Roman" panose="02020603050405020304" pitchFamily="18" charset="0"/>
                <a:cs typeface="Times New Roman" panose="02020603050405020304" pitchFamily="18" charset="0"/>
              </a:rPr>
              <a:t>4.501MHz</a:t>
            </a:r>
            <a:r>
              <a:rPr lang="zh-CN" altLang="en-US" sz="2800" b="1" dirty="0" smtClean="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smtClean="0">
                <a:solidFill>
                  <a:srgbClr val="000000"/>
                </a:solidFill>
                <a:latin typeface="Times New Roman" panose="02020603050405020304" pitchFamily="18" charset="0"/>
                <a:cs typeface="Times New Roman" panose="02020603050405020304" pitchFamily="18" charset="0"/>
              </a:rPr>
              <a:t>±3kHz</a:t>
            </a:r>
            <a:r>
              <a:rPr lang="zh-CN" altLang="en-US" sz="2800" b="1" dirty="0" smtClean="0">
                <a:solidFill>
                  <a:srgbClr val="000000"/>
                </a:solidFill>
                <a:latin typeface="Times New Roman" panose="02020603050405020304" pitchFamily="18" charset="0"/>
                <a:cs typeface="Times New Roman" panose="02020603050405020304" pitchFamily="18" charset="0"/>
              </a:rPr>
              <a:t>。</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求  </a:t>
            </a:r>
            <a:r>
              <a:rPr lang="en-US" altLang="zh-CN" sz="2800" b="1" dirty="0" smtClean="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latin typeface="Times New Roman" panose="02020603050405020304" pitchFamily="18" charset="0"/>
                <a:cs typeface="Times New Roman" panose="02020603050405020304" pitchFamily="18" charset="0"/>
              </a:rPr>
              <a:t>）计算中频频率；</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2</a:t>
            </a:r>
            <a:r>
              <a:rPr lang="zh-CN" altLang="en-US" sz="2800" b="1" dirty="0" smtClean="0">
                <a:solidFill>
                  <a:srgbClr val="000000"/>
                </a:solidFill>
                <a:latin typeface="Times New Roman" panose="02020603050405020304" pitchFamily="18" charset="0"/>
                <a:cs typeface="Times New Roman" panose="02020603050405020304" pitchFamily="18" charset="0"/>
              </a:rPr>
              <a:t>）是否可能产生组合频率干扰进入接收机？</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3</a:t>
            </a:r>
            <a:r>
              <a:rPr lang="zh-CN" altLang="en-US" sz="2800" b="1" dirty="0" smtClean="0">
                <a:solidFill>
                  <a:srgbClr val="000000"/>
                </a:solidFill>
                <a:latin typeface="Times New Roman" panose="02020603050405020304" pitchFamily="18" charset="0"/>
                <a:cs typeface="Times New Roman" panose="02020603050405020304" pitchFamily="18" charset="0"/>
              </a:rPr>
              <a:t>）这里的组合频率干扰和互调干扰有何区别？</a:t>
            </a: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a:t>
            </a: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R</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L</a:t>
            </a:r>
            <a:r>
              <a:rPr lang="en-US" altLang="zh-CN" sz="2800" b="1" i="1" dirty="0" smtClean="0">
                <a:solidFill>
                  <a:srgbClr val="000000"/>
                </a:solidFill>
                <a:latin typeface="Times New Roman" panose="02020603050405020304" pitchFamily="18" charset="0"/>
                <a:cs typeface="Times New Roman" panose="02020603050405020304" pitchFamily="18" charset="0"/>
              </a:rPr>
              <a:t>=1.501MHz</a:t>
            </a:r>
            <a:r>
              <a:rPr lang="zh-CN" altLang="en-US" sz="2800" b="1" i="1" dirty="0" smtClean="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3142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smtClean="0">
                <a:latin typeface="Times New Roman" panose="02020603050405020304" pitchFamily="18" charset="0"/>
                <a:ea typeface="+mn-ea"/>
                <a:cs typeface="Times New Roman" panose="02020603050405020304" pitchFamily="18" charset="0"/>
              </a:rPr>
              <a:t>广播</a:t>
            </a:r>
            <a:r>
              <a:rPr lang="zh-CN" altLang="zh-CN" sz="2400" b="1" kern="100" dirty="0">
                <a:latin typeface="Times New Roman" panose="02020603050405020304" pitchFamily="18" charset="0"/>
                <a:ea typeface="+mn-ea"/>
                <a:cs typeface="Times New Roman" panose="02020603050405020304" pitchFamily="18" charset="0"/>
              </a:rPr>
              <a:t>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I</a:t>
            </a:r>
            <a:r>
              <a:rPr lang="en-US" altLang="zh-CN" sz="2400" b="1" kern="100" dirty="0"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L</a:t>
            </a:r>
            <a:r>
              <a:rPr lang="en-US" altLang="zh-CN" sz="2400" b="1" kern="100" dirty="0" err="1"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S</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smtClean="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smtClean="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a:t>
            </a:r>
            <a:r>
              <a:rPr lang="zh-CN" altLang="zh-CN" sz="2400" b="1" kern="100" dirty="0" smtClean="0">
                <a:latin typeface="Times New Roman" panose="02020603050405020304" pitchFamily="18" charset="0"/>
                <a:ea typeface="+mn-ea"/>
                <a:cs typeface="Times New Roman" panose="02020603050405020304" pitchFamily="18" charset="0"/>
              </a:rPr>
              <a:t>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smtClean="0">
                <a:latin typeface="Times New Roman" panose="02020603050405020304" pitchFamily="18" charset="0"/>
                <a:ea typeface="+mn-ea"/>
                <a:cs typeface="Times New Roman" panose="02020603050405020304" pitchFamily="18" charset="0"/>
              </a:rPr>
              <a:t>的</a:t>
            </a:r>
            <a:r>
              <a:rPr lang="zh-CN" altLang="zh-CN" sz="2400" b="1" kern="100" dirty="0">
                <a:latin typeface="Times New Roman" panose="02020603050405020304" pitchFamily="18" charset="0"/>
                <a:ea typeface="+mn-ea"/>
                <a:cs typeface="Times New Roman" panose="02020603050405020304" pitchFamily="18" charset="0"/>
              </a:rPr>
              <a:t>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L</a:t>
            </a:r>
            <a:r>
              <a:rPr lang="en-US" altLang="zh-CN" sz="2400" b="1" kern="100" dirty="0" smtClean="0">
                <a:latin typeface="Times New Roman" panose="02020603050405020304" pitchFamily="18" charset="0"/>
                <a:ea typeface="+mn-ea"/>
                <a:cs typeface="Times New Roman" panose="02020603050405020304" pitchFamily="18" charset="0"/>
              </a:rPr>
              <a:t>-2</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M</a:t>
            </a:r>
            <a:r>
              <a:rPr lang="en-US" altLang="zh-CN" sz="2400" b="1" kern="100" dirty="0" smtClean="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a:t>
            </a:r>
            <a:r>
              <a:rPr lang="zh-CN" altLang="zh-CN" sz="2400" b="1" kern="100" dirty="0" smtClean="0">
                <a:latin typeface="Times New Roman" panose="02020603050405020304" pitchFamily="18" charset="0"/>
                <a:ea typeface="+mn-ea"/>
                <a:cs typeface="Times New Roman" panose="02020603050405020304" pitchFamily="18" charset="0"/>
              </a:rPr>
              <a:t>是</a:t>
            </a:r>
            <a:r>
              <a:rPr lang="zh-CN" altLang="en-US" sz="2400" b="1" kern="100" dirty="0" smtClean="0">
                <a:latin typeface="Times New Roman" panose="02020603050405020304" pitchFamily="18" charset="0"/>
                <a:ea typeface="+mn-ea"/>
                <a:cs typeface="Times New Roman" panose="02020603050405020304" pitchFamily="18" charset="0"/>
              </a:rPr>
              <a:t>组合</a:t>
            </a:r>
            <a:r>
              <a:rPr lang="zh-CN" altLang="zh-CN" sz="2400" b="1" kern="100" dirty="0" smtClean="0">
                <a:latin typeface="Times New Roman" panose="02020603050405020304" pitchFamily="18" charset="0"/>
                <a:ea typeface="+mn-ea"/>
                <a:cs typeface="Times New Roman" panose="02020603050405020304" pitchFamily="18" charset="0"/>
              </a:rPr>
              <a:t>干扰</a:t>
            </a:r>
            <a:r>
              <a:rPr lang="zh-CN" altLang="zh-CN" sz="2400" b="1" kern="100" dirty="0">
                <a:latin typeface="Times New Roman" panose="02020603050405020304" pitchFamily="18" charset="0"/>
                <a:ea typeface="+mn-ea"/>
                <a:cs typeface="Times New Roman" panose="02020603050405020304" pitchFamily="18" charset="0"/>
              </a:rPr>
              <a:t>；</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latin typeface="Times New Roman" panose="02020603050405020304" pitchFamily="18" charset="0"/>
                <a:ea typeface="+mn-ea"/>
                <a:cs typeface="Times New Roman" panose="02020603050405020304" pitchFamily="18" charset="0"/>
              </a:rPr>
              <a:t>且</a:t>
            </a:r>
            <a:r>
              <a:rPr lang="zh-CN" altLang="zh-CN" sz="2400" b="1" kern="100" dirty="0" smtClean="0">
                <a:latin typeface="Times New Roman" panose="02020603050405020304" pitchFamily="18" charset="0"/>
                <a:ea typeface="+mn-ea"/>
                <a:cs typeface="Times New Roman" panose="02020603050405020304" pitchFamily="18" charset="0"/>
              </a:rPr>
              <a:t>满足</a:t>
            </a:r>
            <a:r>
              <a:rPr lang="en-US" altLang="zh-CN" sz="2400" b="1" kern="100" dirty="0" smtClean="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46</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46</a:t>
            </a:fld>
            <a:endParaRPr lang="en-US" altLang="zh-CN"/>
          </a:p>
        </p:txBody>
      </p:sp>
      <p:sp>
        <p:nvSpPr>
          <p:cNvPr id="7" name="文本框 6"/>
          <p:cNvSpPr txBox="1"/>
          <p:nvPr/>
        </p:nvSpPr>
        <p:spPr>
          <a:xfrm>
            <a:off x="2484443" y="3776159"/>
            <a:ext cx="6172200"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V(t)=A(t)cos[2</a:t>
            </a:r>
            <a:r>
              <a:rPr lang="el-GR" altLang="zh-CN" sz="2800" i="1" dirty="0" smtClean="0">
                <a:latin typeface="Times New Roman" panose="02020603050405020304" pitchFamily="18" charset="0"/>
                <a:cs typeface="Times New Roman" panose="02020603050405020304" pitchFamily="18" charset="0"/>
              </a:rPr>
              <a:t>π</a:t>
            </a:r>
            <a:r>
              <a:rPr lang="en-US" altLang="zh-CN" sz="2800" i="1" dirty="0" smtClean="0">
                <a:latin typeface="Times New Roman" panose="02020603050405020304" pitchFamily="18" charset="0"/>
                <a:cs typeface="Times New Roman" panose="02020603050405020304" pitchFamily="18" charset="0"/>
              </a:rPr>
              <a:t>f(t)+</a:t>
            </a:r>
            <a:r>
              <a:rPr lang="el-GR" altLang="zh-CN" sz="2800" i="1" dirty="0" smtClean="0">
                <a:latin typeface="Times New Roman" panose="02020603050405020304" pitchFamily="18" charset="0"/>
                <a:cs typeface="Times New Roman" panose="02020603050405020304" pitchFamily="18" charset="0"/>
              </a:rPr>
              <a:t>φ</a:t>
            </a:r>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smtClean="0"/>
              <a:t>模拟调制：</a:t>
            </a:r>
            <a:r>
              <a:rPr lang="en-US" altLang="zh-CN" sz="2800" dirty="0" smtClean="0"/>
              <a:t>AM</a:t>
            </a:r>
            <a:r>
              <a:rPr lang="zh-CN" altLang="en-US" sz="2800" dirty="0" smtClean="0"/>
              <a:t>，</a:t>
            </a:r>
            <a:r>
              <a:rPr lang="en-US" altLang="zh-CN" sz="2800" dirty="0" smtClean="0"/>
              <a:t>FM</a:t>
            </a:r>
            <a:r>
              <a:rPr lang="zh-CN" altLang="en-US" sz="2800" dirty="0" smtClean="0"/>
              <a:t>，</a:t>
            </a:r>
            <a:r>
              <a:rPr lang="en-US" altLang="zh-CN" sz="2800" dirty="0" smtClean="0"/>
              <a:t>PM</a:t>
            </a:r>
          </a:p>
          <a:p>
            <a:pPr algn="l">
              <a:lnSpc>
                <a:spcPts val="5000"/>
              </a:lnSpc>
            </a:pPr>
            <a:r>
              <a:rPr lang="zh-CN" altLang="en-US" sz="2800" dirty="0" smtClean="0"/>
              <a:t>数字调制：</a:t>
            </a:r>
            <a:r>
              <a:rPr lang="en-US" altLang="zh-CN" sz="2800" dirty="0" smtClean="0"/>
              <a:t>ASK</a:t>
            </a:r>
            <a:r>
              <a:rPr lang="zh-CN" altLang="en-US" sz="2800" dirty="0" smtClean="0"/>
              <a:t>，</a:t>
            </a:r>
            <a:r>
              <a:rPr lang="en-US" altLang="zh-CN" sz="2800" dirty="0" smtClean="0"/>
              <a:t>FSK</a:t>
            </a:r>
            <a:r>
              <a:rPr lang="zh-CN" altLang="en-US" sz="2800" dirty="0" smtClean="0"/>
              <a:t>，</a:t>
            </a:r>
            <a:r>
              <a:rPr lang="en-US" altLang="zh-CN" sz="2800" dirty="0" smtClean="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FM</a:t>
            </a:r>
          </a:p>
          <a:p>
            <a:pPr>
              <a:lnSpc>
                <a:spcPts val="4000"/>
              </a:lnSpc>
            </a:pPr>
            <a:r>
              <a:rPr lang="en-US" altLang="zh-CN" sz="2400" dirty="0" smtClean="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PM</a:t>
            </a:r>
          </a:p>
          <a:p>
            <a:pPr>
              <a:lnSpc>
                <a:spcPts val="4000"/>
              </a:lnSpc>
            </a:pPr>
            <a:r>
              <a:rPr lang="en-US" altLang="zh-CN" sz="2400" dirty="0" smtClean="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调制的基本概念</a:t>
            </a:r>
            <a:r>
              <a:rPr lang="zh-CN" altLang="en-US" dirty="0" smtClean="0"/>
              <a:t>：</a:t>
            </a:r>
            <a:endParaRPr lang="zh-CN" altLang="en-US" dirty="0"/>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47</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extLst/>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070"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a:extLst/>
                    </p:spPr>
                  </p:pic>
                </p:oleObj>
              </mc:Fallback>
            </mc:AlternateContent>
          </a:graphicData>
        </a:graphic>
      </p:graphicFrame>
      <p:graphicFrame>
        <p:nvGraphicFramePr>
          <p:cNvPr id="509957" name="Object 5"/>
          <p:cNvGraphicFramePr>
            <a:graphicFrameLocks noChangeAspect="1"/>
          </p:cNvGraphicFramePr>
          <p:nvPr>
            <p:extLst/>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071"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a:ex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smtClean="0">
                <a:latin typeface="+mn-ea"/>
                <a:ea typeface="+mn-ea"/>
              </a:rPr>
              <a:t>标准</a:t>
            </a:r>
            <a:r>
              <a:rPr lang="zh-CN" altLang="en-US" sz="2400" dirty="0">
                <a:latin typeface="+mn-ea"/>
                <a:ea typeface="+mn-ea"/>
              </a:rPr>
              <a:t>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AM</a:t>
            </a:r>
            <a:r>
              <a:rPr lang="zh-CN" altLang="en-US" sz="2400" b="1" dirty="0" smtClean="0">
                <a:latin typeface="Times New Roman" panose="02020603050405020304" pitchFamily="18" charset="0"/>
                <a:cs typeface="Times New Roman" panose="02020603050405020304" pitchFamily="18" charset="0"/>
              </a:rPr>
              <a:t>波在单音调制时表达式</a:t>
            </a:r>
            <a:r>
              <a:rPr lang="zh-CN" altLang="en-US" sz="2400" b="1" dirty="0" smtClean="0"/>
              <a:t>　　　　</a:t>
            </a:r>
          </a:p>
        </p:txBody>
      </p:sp>
      <p:graphicFrame>
        <p:nvGraphicFramePr>
          <p:cNvPr id="509961" name="Object 9"/>
          <p:cNvGraphicFramePr>
            <a:graphicFrameLocks noChangeAspect="1"/>
          </p:cNvGraphicFramePr>
          <p:nvPr>
            <p:extLst/>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072"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a:ex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extLst/>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073"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a:extLst/>
                    </p:spPr>
                  </p:pic>
                </p:oleObj>
              </mc:Fallback>
            </mc:AlternateContent>
          </a:graphicData>
        </a:graphic>
      </p:graphicFrame>
      <p:sp>
        <p:nvSpPr>
          <p:cNvPr id="14" name="Text Box 8"/>
          <p:cNvSpPr txBox="1">
            <a:spLocks noChangeArrowheads="1"/>
          </p:cNvSpPr>
          <p:nvPr/>
        </p:nvSpPr>
        <p:spPr bwMode="auto">
          <a:xfrm>
            <a:off x="2519265" y="5482071"/>
            <a:ext cx="6624735"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smtClean="0">
                <a:solidFill>
                  <a:srgbClr val="0000FF"/>
                </a:solidFill>
                <a:ea typeface="+mn-ea"/>
                <a:cs typeface="Times New Roman" panose="02020603050405020304" pitchFamily="18" charset="0"/>
              </a:rPr>
              <a:t>调幅</a:t>
            </a:r>
            <a:r>
              <a:rPr lang="zh-CN" altLang="en-US" sz="2400" dirty="0">
                <a:solidFill>
                  <a:srgbClr val="0000FF"/>
                </a:solidFill>
                <a:ea typeface="+mn-ea"/>
                <a:cs typeface="Times New Roman" panose="02020603050405020304" pitchFamily="18" charset="0"/>
              </a:rPr>
              <a:t>指数</a:t>
            </a:r>
            <a:r>
              <a:rPr lang="zh-CN" altLang="en-US" sz="2400" dirty="0" smtClean="0">
                <a:ea typeface="+mn-ea"/>
                <a:cs typeface="Times New Roman" panose="02020603050405020304" pitchFamily="18" charset="0"/>
              </a:rPr>
              <a:t>，</a:t>
            </a:r>
            <a:r>
              <a:rPr lang="en-US" altLang="zh-CN" sz="2400" dirty="0" smtClean="0">
                <a:ea typeface="+mn-ea"/>
                <a:cs typeface="Times New Roman" panose="02020603050405020304" pitchFamily="18" charset="0"/>
              </a:rPr>
              <a:t>K</a:t>
            </a:r>
            <a:r>
              <a:rPr lang="en-US" altLang="zh-CN" sz="2400" baseline="-25000" dirty="0" smtClean="0">
                <a:ea typeface="+mn-ea"/>
                <a:cs typeface="Times New Roman" panose="02020603050405020304" pitchFamily="18" charset="0"/>
              </a:rPr>
              <a:t>A</a:t>
            </a:r>
            <a:r>
              <a:rPr lang="zh-CN" altLang="en-US" sz="2400" dirty="0" smtClean="0">
                <a:ea typeface="+mn-ea"/>
                <a:cs typeface="Times New Roman" panose="02020603050405020304" pitchFamily="18" charset="0"/>
              </a:rPr>
              <a:t>为调制电路决定的比例常数，在幅度调制中</a:t>
            </a:r>
            <a:r>
              <a:rPr lang="zh-CN" altLang="en-US" sz="2400" dirty="0">
                <a:ea typeface="+mn-ea"/>
                <a:cs typeface="Times New Roman" panose="02020603050405020304" pitchFamily="18" charset="0"/>
              </a:rPr>
              <a:t>，为保证不出现过调制，</a:t>
            </a:r>
            <a:r>
              <a:rPr lang="zh-CN" altLang="en-US" sz="2400" dirty="0" smtClean="0">
                <a:ea typeface="+mn-ea"/>
                <a:cs typeface="Times New Roman" panose="02020603050405020304" pitchFamily="18" charset="0"/>
              </a:rPr>
              <a:t>要求</a:t>
            </a:r>
            <a:r>
              <a:rPr lang="en-US" altLang="zh-CN" sz="2400" dirty="0" smtClean="0">
                <a:solidFill>
                  <a:srgbClr val="FF0000"/>
                </a:solidFill>
                <a:ea typeface="+mn-ea"/>
                <a:cs typeface="Times New Roman" panose="02020603050405020304" pitchFamily="18" charset="0"/>
              </a:rPr>
              <a:t>m</a:t>
            </a:r>
            <a:r>
              <a:rPr lang="en-US" altLang="zh-CN" sz="2400" baseline="-25000" dirty="0" smtClean="0">
                <a:solidFill>
                  <a:srgbClr val="FF0000"/>
                </a:solidFill>
                <a:ea typeface="+mn-ea"/>
                <a:cs typeface="Times New Roman" panose="02020603050405020304" pitchFamily="18" charset="0"/>
              </a:rPr>
              <a:t>A</a:t>
            </a:r>
            <a:r>
              <a:rPr lang="en-US" altLang="zh-CN" sz="2400" dirty="0">
                <a:solidFill>
                  <a:srgbClr val="FF0000"/>
                </a:solidFill>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48</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extLst/>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247"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a:ex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smtClean="0">
                <a:ea typeface="+mn-ea"/>
                <a:cs typeface="Times New Roman" panose="02020603050405020304" pitchFamily="18" charset="0"/>
              </a:rPr>
              <a:t>单音</a:t>
            </a:r>
            <a:r>
              <a:rPr lang="zh-CN" altLang="en-US" sz="2800" dirty="0">
                <a:ea typeface="+mn-ea"/>
                <a:cs typeface="Times New Roman" panose="02020603050405020304" pitchFamily="18" charset="0"/>
              </a:rPr>
              <a:t>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48</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248"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249"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250"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251"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252"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253"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254"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extLst/>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255"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extLst/>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256"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extLst/>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257"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extLst/>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258"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extLst/>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259"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smtClean="0">
                <a:solidFill>
                  <a:srgbClr val="0000FF"/>
                </a:solidFill>
              </a:rPr>
              <a:t>V</a:t>
            </a:r>
            <a:r>
              <a:rPr lang="en-US" altLang="zh-CN" baseline="-25000" dirty="0" err="1" smtClean="0">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smtClean="0">
                <a:solidFill>
                  <a:srgbClr val="0000FF"/>
                </a:solidFill>
              </a:rPr>
              <a:t>调幅的过程就是将低频调制信号搬移到高频载波分量两侧的过程。载波不含调制信息，只有边频包含调制信息。</a:t>
            </a:r>
            <a:endParaRPr lang="zh-CN" altLang="en-US" dirty="0">
              <a:solidFill>
                <a:srgbClr val="0000FF"/>
              </a:solidFill>
            </a:endParaRP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smtClean="0">
                <a:solidFill>
                  <a:srgbClr val="FF0000"/>
                </a:solidFill>
              </a:rPr>
              <a:t>V</a:t>
            </a:r>
            <a:r>
              <a:rPr lang="en-US" altLang="zh-CN" baseline="-25000" dirty="0" err="1" smtClean="0">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49</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a:t>
            </a:r>
            <a:r>
              <a:rPr lang="zh-CN" altLang="en-US" sz="4000" dirty="0" smtClean="0">
                <a:solidFill>
                  <a:schemeClr val="tx2"/>
                </a:solidFill>
                <a:ea typeface="微软雅黑" panose="020B0503020204020204" pitchFamily="34" charset="-122"/>
                <a:cs typeface="Times New Roman" panose="02020603050405020304" pitchFamily="18" charset="0"/>
              </a:rPr>
              <a:t>功率</a:t>
            </a:r>
            <a:endParaRPr lang="zh-CN" altLang="en-US" sz="4000" dirty="0">
              <a:solidFill>
                <a:schemeClr val="tx2"/>
              </a:solidFill>
              <a:ea typeface="微软雅黑" panose="020B0503020204020204" pitchFamily="34" charset="-122"/>
              <a:cs typeface="Times New Roman" panose="02020603050405020304" pitchFamily="18" charset="0"/>
            </a:endParaRP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smtClean="0"/>
              <a:t>载波功率分量</a:t>
            </a:r>
            <a:endParaRPr kumimoji="1" lang="zh-CN" altLang="en-US" sz="2400" dirty="0"/>
          </a:p>
        </p:txBody>
      </p:sp>
      <p:graphicFrame>
        <p:nvGraphicFramePr>
          <p:cNvPr id="438510" name="Object 238"/>
          <p:cNvGraphicFramePr>
            <a:graphicFrameLocks noChangeAspect="1"/>
          </p:cNvGraphicFramePr>
          <p:nvPr>
            <p:extLst/>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101"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a:ex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smtClean="0"/>
              <a:t>      若将调幅波电压加于负载电阻</a:t>
            </a:r>
            <a:r>
              <a:rPr lang="en-US" altLang="zh-CN" sz="2400" dirty="0" smtClean="0"/>
              <a:t>R</a:t>
            </a:r>
            <a:r>
              <a:rPr lang="en-US" altLang="zh-CN" sz="2400" baseline="-25000" dirty="0" smtClean="0"/>
              <a:t>L</a:t>
            </a:r>
            <a:r>
              <a:rPr lang="zh-CN" altLang="en-US" sz="2400" dirty="0" smtClean="0"/>
              <a:t>上，负载电阻吸收功率为各项正弦分量单独作用功率之和。</a:t>
            </a:r>
            <a:endParaRPr lang="zh-CN" altLang="en-US" sz="2400" dirty="0"/>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a:t>
            </a:r>
            <a:r>
              <a:rPr kumimoji="1" lang="zh-CN" altLang="en-US" sz="2400" dirty="0" smtClean="0"/>
              <a:t>分量功率</a:t>
            </a:r>
            <a:endParaRPr kumimoji="1" lang="zh-CN" altLang="en-US" sz="2400" dirty="0"/>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a:t>
            </a:r>
            <a:r>
              <a:rPr kumimoji="1" lang="zh-CN" altLang="en-US" sz="2400" dirty="0"/>
              <a:t>下</a:t>
            </a:r>
            <a:r>
              <a:rPr kumimoji="1" lang="zh-CN" altLang="en-US" sz="2400" dirty="0" smtClean="0"/>
              <a:t>边频分量功率</a:t>
            </a:r>
            <a:endParaRPr kumimoji="1" lang="zh-CN" altLang="en-US" sz="2400" dirty="0"/>
          </a:p>
        </p:txBody>
      </p:sp>
      <p:graphicFrame>
        <p:nvGraphicFramePr>
          <p:cNvPr id="12" name="Object 238"/>
          <p:cNvGraphicFramePr>
            <a:graphicFrameLocks noChangeAspect="1"/>
          </p:cNvGraphicFramePr>
          <p:nvPr>
            <p:extLst/>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102"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a:extLst/>
                    </p:spPr>
                  </p:pic>
                </p:oleObj>
              </mc:Fallback>
            </mc:AlternateContent>
          </a:graphicData>
        </a:graphic>
      </p:graphicFrame>
      <p:graphicFrame>
        <p:nvGraphicFramePr>
          <p:cNvPr id="13" name="Object 238"/>
          <p:cNvGraphicFramePr>
            <a:graphicFrameLocks noChangeAspect="1"/>
          </p:cNvGraphicFramePr>
          <p:nvPr>
            <p:extLst/>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103"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a:ex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smtClean="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）、电容（</a:t>
            </a:r>
            <a:r>
              <a:rPr lang="en-US" altLang="zh-CN" sz="2800" b="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）、电感（</a:t>
            </a:r>
            <a:r>
              <a:rPr lang="en-US" altLang="zh-CN" sz="2800" b="1" dirty="0" smtClean="0">
                <a:latin typeface="Times New Roman" panose="02020603050405020304" pitchFamily="18" charset="0"/>
                <a:cs typeface="Times New Roman" panose="02020603050405020304" pitchFamily="18" charset="0"/>
              </a:rPr>
              <a:t>H</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幅度：</a:t>
            </a:r>
            <a:r>
              <a:rPr lang="en-US" altLang="zh-CN" sz="2800" b="1" dirty="0" smtClean="0">
                <a:latin typeface="Times New Roman" panose="02020603050405020304" pitchFamily="18" charset="0"/>
                <a:cs typeface="Times New Roman" panose="02020603050405020304" pitchFamily="18" charset="0"/>
              </a:rPr>
              <a:t>V</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mV…….</a:t>
            </a:r>
          </a:p>
          <a:p>
            <a:r>
              <a:rPr lang="zh-CN" altLang="en-US" sz="2800" b="1" dirty="0" smtClean="0">
                <a:latin typeface="Times New Roman" panose="02020603050405020304" pitchFamily="18" charset="0"/>
                <a:cs typeface="Times New Roman" panose="02020603050405020304" pitchFamily="18" charset="0"/>
              </a:rPr>
              <a:t>频率（</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kHz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GHz</a:t>
            </a:r>
            <a:r>
              <a:rPr lang="en-US" altLang="zh-CN" sz="2800" b="1" dirty="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rad/s</a:t>
            </a:r>
          </a:p>
          <a:p>
            <a:r>
              <a:rPr lang="zh-CN" altLang="en-US" sz="2800" b="1" dirty="0" smtClean="0">
                <a:latin typeface="Times New Roman" panose="02020603050405020304" pitchFamily="18" charset="0"/>
                <a:cs typeface="Times New Roman" panose="02020603050405020304" pitchFamily="18" charset="0"/>
              </a:rPr>
              <a:t>功率：</a:t>
            </a:r>
            <a:r>
              <a:rPr lang="en-US" altLang="zh-CN" sz="2800" b="1" dirty="0" smtClean="0">
                <a:latin typeface="Times New Roman" panose="02020603050405020304" pitchFamily="18" charset="0"/>
                <a:cs typeface="Times New Roman" panose="02020603050405020304" pitchFamily="18" charset="0"/>
              </a:rPr>
              <a:t>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mW</a:t>
            </a:r>
            <a:r>
              <a:rPr lang="en-US" altLang="zh-CN" sz="2800" b="1" dirty="0" smtClean="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=10lg</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mW</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（运算）</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温度：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绝对温度：</a:t>
            </a:r>
            <a:r>
              <a:rPr lang="en-US" altLang="zh-CN" sz="2800" b="1" dirty="0" smtClean="0">
                <a:latin typeface="Times New Roman" panose="02020603050405020304" pitchFamily="18" charset="0"/>
                <a:cs typeface="Times New Roman" panose="02020603050405020304" pitchFamily="18" charset="0"/>
              </a:rPr>
              <a:t>K</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增益：倍或</a:t>
            </a:r>
            <a:r>
              <a:rPr lang="en-US" altLang="zh-CN" sz="2800" b="1" dirty="0" smtClean="0">
                <a:latin typeface="Times New Roman" panose="02020603050405020304" pitchFamily="18" charset="0"/>
                <a:cs typeface="Times New Roman" panose="02020603050405020304" pitchFamily="18" charset="0"/>
              </a:rPr>
              <a:t>dB</a:t>
            </a:r>
          </a:p>
          <a:p>
            <a:r>
              <a:rPr lang="zh-CN" altLang="en-US" sz="2800" b="1" dirty="0" smtClean="0">
                <a:latin typeface="Times New Roman" panose="02020603050405020304" pitchFamily="18" charset="0"/>
                <a:cs typeface="Times New Roman" panose="02020603050405020304" pitchFamily="18" charset="0"/>
              </a:rPr>
              <a:t>其它：</a:t>
            </a:r>
            <a:r>
              <a:rPr lang="en-US" altLang="zh-CN" sz="2800" b="1" dirty="0" smtClean="0">
                <a:latin typeface="Times New Roman" panose="02020603050405020304" pitchFamily="18" charset="0"/>
                <a:cs typeface="Times New Roman" panose="02020603050405020304" pitchFamily="18" charset="0"/>
              </a:rPr>
              <a:t>Q</a:t>
            </a:r>
            <a:r>
              <a:rPr lang="zh-CN" altLang="en-US" sz="2800" b="1" dirty="0" smtClean="0">
                <a:latin typeface="Times New Roman" panose="02020603050405020304" pitchFamily="18" charset="0"/>
                <a:cs typeface="Times New Roman" panose="02020603050405020304" pitchFamily="18" charset="0"/>
              </a:rPr>
              <a:t>值，相位噪声（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smtClean="0"/>
              <a:t>=</a:t>
            </a:r>
            <a:r>
              <a:rPr lang="en-US" altLang="zh-CN" sz="2800" i="1" dirty="0" smtClean="0"/>
              <a:t>2</a:t>
            </a:r>
            <a:r>
              <a:rPr lang="el-GR" altLang="zh-CN" sz="2800" i="1" dirty="0" smtClean="0"/>
              <a:t>π</a:t>
            </a:r>
            <a:r>
              <a:rPr lang="en-US" altLang="zh-CN" sz="2800" i="1" dirty="0" smtClean="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smtClean="0"/>
              <a:t>　</a:t>
            </a:r>
          </a:p>
        </p:txBody>
      </p:sp>
      <p:graphicFrame>
        <p:nvGraphicFramePr>
          <p:cNvPr id="9" name="Object 238"/>
          <p:cNvGraphicFramePr>
            <a:graphicFrameLocks noChangeAspect="1"/>
          </p:cNvGraphicFramePr>
          <p:nvPr>
            <p:extLst/>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091"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a:ex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 </a:t>
            </a:r>
            <a:r>
              <a:rPr kumimoji="1" lang="zh-CN" altLang="en-US" sz="2400" dirty="0" smtClean="0"/>
              <a:t>调制信号在一个周期内的平均功率</a:t>
            </a:r>
            <a:endParaRPr kumimoji="1" lang="zh-CN" altLang="en-US" sz="2400" dirty="0"/>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smtClean="0">
                    <a:solidFill>
                      <a:srgbClr val="0000FF"/>
                    </a:solidFill>
                  </a:rPr>
                  <a:t>可见，边频功率随着</a:t>
                </a:r>
                <a:r>
                  <a:rPr lang="en-US" altLang="zh-CN" sz="2400" i="1" dirty="0" smtClean="0">
                    <a:solidFill>
                      <a:srgbClr val="0000FF"/>
                    </a:solidFill>
                  </a:rPr>
                  <a:t>m</a:t>
                </a:r>
                <a:r>
                  <a:rPr lang="en-US" altLang="zh-CN" sz="2400" i="1" baseline="-25000" dirty="0" smtClean="0">
                    <a:solidFill>
                      <a:srgbClr val="0000FF"/>
                    </a:solidFill>
                  </a:rPr>
                  <a:t>A</a:t>
                </a:r>
                <a:r>
                  <a:rPr lang="zh-CN" altLang="en-US" sz="2400" dirty="0" smtClean="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smtClean="0">
                    <a:solidFill>
                      <a:srgbClr val="0000FF"/>
                    </a:solidFill>
                  </a:rPr>
                  <a:t>=1</a:t>
                </a:r>
                <a:r>
                  <a:rPr lang="zh-CN" altLang="en-US" sz="2400" dirty="0" smtClean="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smtClean="0">
                    <a:solidFill>
                      <a:srgbClr val="0000FF"/>
                    </a:solidFill>
                  </a:rPr>
                  <a:t>这时上、下边频功率之和只占载波功率的一半。这种调制方式，发射端发送的功率被不携带信息的载波占了很大的比例</a:t>
                </a:r>
                <a:r>
                  <a:rPr lang="zh-CN" altLang="en-US" sz="2400" dirty="0" smtClean="0"/>
                  <a:t>。</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smtClean="0">
                <a:solidFill>
                  <a:srgbClr val="FF0000"/>
                </a:solidFill>
              </a:rPr>
              <a:t>改进型的</a:t>
            </a:r>
            <a:r>
              <a:rPr lang="en-US" altLang="zh-CN" sz="2800" dirty="0" smtClean="0">
                <a:solidFill>
                  <a:srgbClr val="FF0000"/>
                </a:solidFill>
              </a:rPr>
              <a:t>AM</a:t>
            </a:r>
            <a:r>
              <a:rPr lang="zh-CN" altLang="en-US" sz="2800" dirty="0" smtClean="0">
                <a:solidFill>
                  <a:srgbClr val="FF0000"/>
                </a:solidFill>
              </a:rPr>
              <a:t>，</a:t>
            </a:r>
            <a:r>
              <a:rPr lang="en-US" altLang="zh-CN" sz="2800" dirty="0" smtClean="0">
                <a:solidFill>
                  <a:srgbClr val="FF0000"/>
                </a:solidFill>
              </a:rPr>
              <a:t>DSB</a:t>
            </a:r>
            <a:r>
              <a:rPr lang="zh-CN" altLang="en-US" sz="2800" dirty="0" smtClean="0">
                <a:solidFill>
                  <a:srgbClr val="FF0000"/>
                </a:solidFill>
              </a:rPr>
              <a:t>和</a:t>
            </a:r>
            <a:r>
              <a:rPr lang="en-US" altLang="zh-CN" sz="2800" dirty="0" smtClean="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smtClean="0">
                    <a:latin typeface="Times New Roman" panose="02020603050405020304" pitchFamily="18" charset="0"/>
                    <a:ea typeface="宋体" panose="02010600030101010101" pitchFamily="2" charset="-122"/>
                  </a:rPr>
                  <a:t>若模拟调幅波</a:t>
                </a:r>
                <a:r>
                  <a:rPr lang="en-US" altLang="zh-CN" sz="2400" b="1" kern="1200" dirty="0" smtClean="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a:t>
                </a:r>
                <a:r>
                  <a:rPr lang="zh-CN" altLang="zh-CN" sz="2400" b="1" kern="1200" dirty="0" smtClean="0">
                    <a:latin typeface="Times New Roman" panose="02020603050405020304" pitchFamily="18" charset="0"/>
                    <a:ea typeface="宋体" panose="02010600030101010101" pitchFamily="2" charset="-122"/>
                  </a:rPr>
                  <a:t>的</a:t>
                </a:r>
                <a:r>
                  <a:rPr lang="zh-CN" altLang="zh-CN" sz="2400" b="1" kern="1200" dirty="0">
                    <a:latin typeface="Times New Roman" panose="02020603050405020304" pitchFamily="18" charset="0"/>
                    <a:ea typeface="宋体" panose="02010600030101010101" pitchFamily="2" charset="-122"/>
                  </a:rPr>
                  <a:t>表达式</a:t>
                </a:r>
                <a:r>
                  <a:rPr lang="zh-CN" altLang="zh-CN" sz="2400" b="1" kern="1200" dirty="0" smtClean="0">
                    <a:latin typeface="Times New Roman" panose="02020603050405020304" pitchFamily="18" charset="0"/>
                    <a:ea typeface="宋体" panose="02010600030101010101" pitchFamily="2" charset="-122"/>
                  </a:rPr>
                  <a:t>为</a:t>
                </a:r>
                <a:r>
                  <a:rPr lang="en-US" altLang="zh-CN" sz="2400" b="1" kern="1200" dirty="0" smtClean="0">
                    <a:latin typeface="Times New Roman" panose="02020603050405020304" pitchFamily="18" charset="0"/>
                    <a:ea typeface="宋体" panose="02010600030101010101" pitchFamily="2" charset="-122"/>
                  </a:rPr>
                  <a:t>V</a:t>
                </a:r>
                <a:r>
                  <a:rPr lang="en-US" altLang="zh-CN" sz="2400" b="1" kern="1200" baseline="-25000" dirty="0" smtClean="0">
                    <a:latin typeface="Times New Roman" panose="02020603050405020304" pitchFamily="18" charset="0"/>
                    <a:ea typeface="宋体" panose="02010600030101010101" pitchFamily="2" charset="-122"/>
                  </a:rPr>
                  <a:t>AM</a:t>
                </a:r>
                <a:r>
                  <a:rPr lang="en-US" altLang="zh-CN" sz="2400" b="1" kern="1200" dirty="0" smtClean="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a:t>
                </a:r>
                <a:r>
                  <a:rPr lang="zh-CN" altLang="zh-CN" sz="2400" b="1" kern="1200" dirty="0" smtClean="0">
                    <a:latin typeface="Times New Roman" panose="02020603050405020304" pitchFamily="18" charset="0"/>
                    <a:ea typeface="宋体" panose="02010600030101010101" pitchFamily="2" charset="-122"/>
                  </a:rPr>
                  <a:t>Ω</a:t>
                </a:r>
                <a:r>
                  <a:rPr lang="en-US" altLang="zh-CN" sz="2400" b="1" kern="1200" dirty="0" smtClean="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a:t>
                </a:r>
                <a:r>
                  <a:rPr lang="el-GR" altLang="zh-CN" sz="2400" b="1" kern="1200" dirty="0" smtClean="0">
                    <a:latin typeface="Times New Roman" panose="02020603050405020304" pitchFamily="18" charset="0"/>
                    <a:ea typeface="宋体" panose="02010600030101010101" pitchFamily="2" charset="-122"/>
                  </a:rPr>
                  <a:t>ω</a:t>
                </a:r>
                <a:r>
                  <a:rPr lang="en-US" altLang="zh-CN" sz="2400" b="1" kern="1200" baseline="-25000" dirty="0" err="1" smtClean="0">
                    <a:latin typeface="Times New Roman" panose="02020603050405020304" pitchFamily="18" charset="0"/>
                    <a:ea typeface="宋体" panose="02010600030101010101" pitchFamily="2" charset="-122"/>
                  </a:rPr>
                  <a:t>c</a:t>
                </a:r>
                <a:r>
                  <a:rPr lang="en-US" altLang="zh-CN" sz="2400" b="1" kern="1200" dirty="0" err="1" smtClean="0">
                    <a:latin typeface="Times New Roman" panose="02020603050405020304" pitchFamily="18" charset="0"/>
                    <a:ea typeface="宋体" panose="02010600030101010101" pitchFamily="2" charset="-122"/>
                  </a:rPr>
                  <a:t>t</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其中</a:t>
                </a:r>
                <a:r>
                  <a:rPr lang="zh-CN" altLang="zh-CN" sz="2400" b="1" kern="1200" dirty="0" smtClean="0">
                    <a:latin typeface="Times New Roman" panose="02020603050405020304" pitchFamily="18" charset="0"/>
                    <a:ea typeface="宋体" panose="02010600030101010101" pitchFamily="2" charset="-122"/>
                  </a:rPr>
                  <a:t>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smtClean="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smtClean="0">
                    <a:latin typeface="Times New Roman" panose="02020603050405020304" pitchFamily="18" charset="0"/>
                    <a:ea typeface="宋体" panose="02010600030101010101" pitchFamily="2" charset="-122"/>
                  </a:rPr>
                  <a:t>)kHz</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r>
                  <a:rPr lang="zh-CN" altLang="zh-CN" sz="2400" b="1" kern="1200" dirty="0" smtClean="0">
                    <a:latin typeface="Times New Roman" panose="02020603050405020304" pitchFamily="18" charset="0"/>
                    <a:ea typeface="宋体" panose="02010600030101010101" pitchFamily="2" charset="-122"/>
                  </a:rPr>
                  <a:t>。</a:t>
                </a:r>
                <a:endParaRPr lang="en-US" altLang="zh-CN" sz="2400" b="1" kern="1200" dirty="0" smtClean="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smtClean="0">
                    <a:latin typeface="Times New Roman" panose="02020603050405020304" pitchFamily="18" charset="0"/>
                    <a:ea typeface="宋体" panose="02010600030101010101" pitchFamily="2" charset="-122"/>
                  </a:rPr>
                  <a:t>解</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smtClean="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smtClean="0"/>
                  <a:t>，</a:t>
                </a:r>
                <a:endParaRPr lang="en-US" altLang="zh-CN" dirty="0" smtClean="0"/>
              </a:p>
              <a:p>
                <a:pPr marL="0" indent="0">
                  <a:lnSpc>
                    <a:spcPts val="4000"/>
                  </a:lnSpc>
                  <a:spcBef>
                    <a:spcPts val="1200"/>
                  </a:spcBef>
                  <a:buNone/>
                </a:pPr>
                <a:r>
                  <a:rPr lang="en-US" altLang="zh-CN" sz="2400" b="1" kern="1200" dirty="0" smtClean="0">
                    <a:latin typeface="Times New Roman" panose="02020603050405020304" pitchFamily="18" charset="0"/>
                    <a:ea typeface="宋体" panose="02010600030101010101" pitchFamily="2" charset="-122"/>
                  </a:rPr>
                  <a:t>      </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smtClean="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smtClean="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P</a:t>
                </a:r>
                <a:r>
                  <a:rPr lang="en-US" altLang="zh-CN" sz="2400" baseline="-25000" dirty="0" err="1" smtClean="0">
                    <a:latin typeface="Times New Roman" panose="02020603050405020304" pitchFamily="18" charset="0"/>
                    <a:cs typeface="Times New Roman" panose="02020603050405020304" pitchFamily="18" charset="0"/>
                  </a:rPr>
                  <a:t>c</a:t>
                </a:r>
                <a:r>
                  <a:rPr lang="en-US" altLang="zh-CN" sz="2400" dirty="0" err="1" smtClean="0">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smtClean="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51</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52</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smtClean="0">
                <a:solidFill>
                  <a:srgbClr val="0000FF"/>
                </a:solidFill>
                <a:latin typeface="+mn-ea"/>
                <a:ea typeface="+mn-ea"/>
                <a:cs typeface="Times New Roman" panose="02020603050405020304" pitchFamily="18" charset="0"/>
              </a:rPr>
              <a:t>例：</a:t>
            </a:r>
            <a:r>
              <a:rPr lang="zh-CN" altLang="en-US" sz="2800" dirty="0" smtClean="0">
                <a:latin typeface="+mn-ea"/>
                <a:ea typeface="+mn-ea"/>
                <a:cs typeface="Times New Roman" panose="02020603050405020304" pitchFamily="18" charset="0"/>
              </a:rPr>
              <a:t>一</a:t>
            </a:r>
            <a:r>
              <a:rPr lang="zh-CN" altLang="en-US" sz="2800" dirty="0">
                <a:latin typeface="+mn-ea"/>
                <a:ea typeface="+mn-ea"/>
                <a:cs typeface="Times New Roman" panose="02020603050405020304" pitchFamily="18" charset="0"/>
              </a:rPr>
              <a:t>调幅波</a:t>
            </a:r>
            <a:r>
              <a:rPr lang="zh-CN" altLang="en-US" sz="2800" dirty="0" smtClean="0">
                <a:latin typeface="+mn-ea"/>
                <a:ea typeface="+mn-ea"/>
                <a:cs typeface="Times New Roman" panose="02020603050405020304" pitchFamily="18" charset="0"/>
              </a:rPr>
              <a:t>为</a:t>
            </a:r>
            <a:endParaRPr lang="en-US" altLang="zh-CN" sz="2800" dirty="0" smtClean="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1</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2</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3</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4</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smtClean="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14"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53</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54</a:t>
            </a:fld>
            <a:endParaRPr lang="en-US" altLang="zh-CN"/>
          </a:p>
        </p:txBody>
      </p:sp>
      <p:graphicFrame>
        <p:nvGraphicFramePr>
          <p:cNvPr id="6" name="对象 5"/>
          <p:cNvGraphicFramePr>
            <a:graphicFrameLocks noChangeAspect="1"/>
          </p:cNvGraphicFramePr>
          <p:nvPr>
            <p:extLst/>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186"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187"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188"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189"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smtClean="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55</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第七章 频率合成器</a:t>
            </a:r>
            <a:endParaRPr lang="zh-CN" altLang="en-US" sz="4000"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323528" y="1412776"/>
            <a:ext cx="8229600" cy="3168352"/>
          </a:xfrm>
        </p:spPr>
        <p:txBody>
          <a:bodyPr/>
          <a:lstStyle/>
          <a:p>
            <a:r>
              <a:rPr lang="zh-CN" altLang="en-US" b="1" dirty="0" smtClean="0">
                <a:latin typeface="Times New Roman" panose="02020603050405020304" pitchFamily="18" charset="0"/>
                <a:cs typeface="Times New Roman" panose="02020603050405020304" pitchFamily="18" charset="0"/>
              </a:rPr>
              <a:t>掌握锁相式频率合成（</a:t>
            </a:r>
            <a:r>
              <a:rPr lang="en-US" altLang="zh-CN" b="1" dirty="0" smtClean="0">
                <a:latin typeface="Times New Roman" panose="02020603050405020304" pitchFamily="18" charset="0"/>
                <a:cs typeface="Times New Roman" panose="02020603050405020304" pitchFamily="18" charset="0"/>
              </a:rPr>
              <a:t>PLL</a:t>
            </a:r>
            <a:r>
              <a:rPr lang="zh-CN" altLang="en-US" b="1" dirty="0" smtClean="0">
                <a:latin typeface="Times New Roman" panose="02020603050405020304" pitchFamily="18" charset="0"/>
                <a:cs typeface="Times New Roman" panose="02020603050405020304" pitchFamily="18" charset="0"/>
              </a:rPr>
              <a:t>）和直接数字频率合成（</a:t>
            </a:r>
            <a:r>
              <a:rPr lang="en-US" altLang="zh-CN" b="1" dirty="0" smtClean="0">
                <a:latin typeface="Times New Roman" panose="02020603050405020304" pitchFamily="18" charset="0"/>
                <a:cs typeface="Times New Roman" panose="02020603050405020304" pitchFamily="18" charset="0"/>
              </a:rPr>
              <a:t>DDS</a:t>
            </a:r>
            <a:r>
              <a:rPr lang="zh-CN" altLang="en-US" b="1" dirty="0" smtClean="0">
                <a:latin typeface="Times New Roman" panose="02020603050405020304" pitchFamily="18" charset="0"/>
                <a:cs typeface="Times New Roman" panose="02020603050405020304" pitchFamily="18" charset="0"/>
              </a:rPr>
              <a:t>）基本技术</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输出频率</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能够分析频率合成器的输出频率范围和频率分辨率；</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倒易混频</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56</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smtClean="0">
                <a:latin typeface="Times New Roman" panose="02020603050405020304" pitchFamily="18" charset="0"/>
                <a:cs typeface="Times New Roman" panose="02020603050405020304" pitchFamily="18" charset="0"/>
              </a:rPr>
              <a:t>环路锁定时 </a:t>
            </a:r>
            <a:r>
              <a:rPr lang="en-US" altLang="zh-CN" sz="2400" b="1" i="1" dirty="0" err="1" smtClean="0">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dirty="0" smtClean="0">
                <a:solidFill>
                  <a:srgbClr val="0000CC"/>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改变 </a:t>
            </a:r>
            <a:r>
              <a:rPr lang="en-US" altLang="zh-CN" sz="2400" b="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则输出为一系列点频。</a:t>
            </a:r>
            <a:endParaRPr lang="zh-CN" altLang="en-US" sz="2400" b="1" dirty="0" smtClean="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686"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687"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688"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数字合成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903296057"/>
              </p:ext>
            </p:extLst>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7750"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563674072"/>
              </p:ext>
            </p:extLst>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7751"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3225789819"/>
              </p:ext>
            </p:extLst>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7752"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3117262707"/>
              </p:ext>
            </p:extLst>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7753"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9" name="对象 13"/>
          <p:cNvGraphicFramePr>
            <a:graphicFrameLocks noChangeAspect="1"/>
          </p:cNvGraphicFramePr>
          <p:nvPr>
            <p:extLst>
              <p:ext uri="{D42A27DB-BD31-4B8C-83A1-F6EECF244321}">
                <p14:modId xmlns:p14="http://schemas.microsoft.com/office/powerpoint/2010/main" val="950879592"/>
              </p:ext>
            </p:extLst>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7754" name="Visio" r:id="rId12" imgW="3663543" imgH="1451520" progId="Visio.Drawing.11">
                  <p:embed/>
                </p:oleObj>
              </mc:Choice>
              <mc:Fallback>
                <p:oleObj name="Visio" r:id="rId12" imgW="3663543" imgH="1451520" progId="Visio.Drawing.11">
                  <p:embed/>
                  <p:pic>
                    <p:nvPicPr>
                      <p:cNvPr id="11"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extLst>
              <p:ext uri="{D42A27DB-BD31-4B8C-83A1-F6EECF244321}">
                <p14:modId xmlns:p14="http://schemas.microsoft.com/office/powerpoint/2010/main" val="2028930822"/>
              </p:ext>
            </p:extLst>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7755" name="Visio" r:id="rId14" imgW="3714328" imgH="1434510" progId="Visio.Drawing.11">
                  <p:embed/>
                </p:oleObj>
              </mc:Choice>
              <mc:Fallback>
                <p:oleObj name="Visio" r:id="rId14" imgW="3714328" imgH="1434510" progId="Visio.Drawing.11">
                  <p:embed/>
                  <p:pic>
                    <p:nvPicPr>
                      <p:cNvPr id="12"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491"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smtClean="0">
                <a:latin typeface="Times New Roman" panose="02020603050405020304" pitchFamily="18" charset="0"/>
                <a:cs typeface="Times New Roman" panose="02020603050405020304" pitchFamily="18" charset="0"/>
              </a:rPr>
              <a:t>通信中常用的技术：</a:t>
            </a:r>
            <a:r>
              <a:rPr lang="en-US" altLang="zh-CN" b="1" dirty="0" smtClean="0">
                <a:latin typeface="Times New Roman" panose="02020603050405020304" pitchFamily="18" charset="0"/>
                <a:cs typeface="Times New Roman" panose="02020603050405020304" pitchFamily="18" charset="0"/>
              </a:rPr>
              <a:t>FDMA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CDMA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OFDM……</a:t>
            </a:r>
          </a:p>
          <a:p>
            <a:r>
              <a:rPr lang="zh-CN" altLang="en-US" b="1" dirty="0" smtClean="0">
                <a:latin typeface="Times New Roman" panose="02020603050405020304" pitchFamily="18" charset="0"/>
                <a:cs typeface="Times New Roman" panose="02020603050405020304" pitchFamily="18" charset="0"/>
              </a:rPr>
              <a:t>通信系统模型：</a:t>
            </a:r>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为什么通信系统中需要混频？</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l-GR" altLang="zh-CN" sz="3200" b="1" i="1" dirty="0" smtClean="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05"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smtClean="0">
                <a:latin typeface="Times New Roman" pitchFamily="18" charset="0"/>
                <a:ea typeface="微软雅黑" pitchFamily="34" charset="-122"/>
                <a:cs typeface="Times New Roman" pitchFamily="18" charset="0"/>
              </a:rPr>
              <a:t>GSM</a:t>
            </a:r>
            <a:r>
              <a:rPr lang="zh-CN" altLang="en-US" sz="400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61</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smtClean="0">
                <a:ea typeface="+mn-ea"/>
                <a:cs typeface="Times New Roman" panose="02020603050405020304" pitchFamily="18" charset="0"/>
              </a:rPr>
              <a:t>例：图所示为双环频率合成器的工作原理，其中两个</a:t>
            </a:r>
            <a:r>
              <a:rPr lang="en-US" altLang="zh-CN" sz="2000" i="1" dirty="0" smtClean="0">
                <a:ea typeface="+mn-ea"/>
                <a:cs typeface="Times New Roman" panose="02020603050405020304" pitchFamily="18" charset="0"/>
              </a:rPr>
              <a:t>N</a:t>
            </a:r>
            <a:r>
              <a:rPr lang="en-US" altLang="zh-CN" sz="2000" i="1" baseline="-25000" dirty="0" smtClean="0">
                <a:ea typeface="+mn-ea"/>
                <a:cs typeface="Times New Roman" panose="02020603050405020304" pitchFamily="18" charset="0"/>
              </a:rPr>
              <a:t>2</a:t>
            </a:r>
            <a:r>
              <a:rPr lang="zh-CN" altLang="en-US" sz="2000" dirty="0" smtClean="0">
                <a:ea typeface="+mn-ea"/>
                <a:cs typeface="Times New Roman" panose="02020603050405020304" pitchFamily="18" charset="0"/>
              </a:rPr>
              <a:t>可变分频率器是完全同步的。列出输出频率</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smtClean="0">
                <a:ea typeface="+mn-ea"/>
                <a:cs typeface="Times New Roman" panose="02020603050405020304" pitchFamily="18" charset="0"/>
              </a:rPr>
              <a:t>与参考信号频率</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r2</a:t>
            </a:r>
            <a:r>
              <a:rPr lang="zh-CN" altLang="en-US" sz="2000" dirty="0" smtClean="0">
                <a:ea typeface="+mn-ea"/>
                <a:cs typeface="Times New Roman" panose="02020603050405020304" pitchFamily="18" charset="0"/>
              </a:rPr>
              <a:t>的关系式，计算该频率合成器的信道间隔</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smtClean="0">
                <a:ea typeface="+mn-ea"/>
                <a:cs typeface="Times New Roman" panose="02020603050405020304" pitchFamily="18" charset="0"/>
              </a:rPr>
              <a:t>及输出频率范围。</a:t>
            </a:r>
            <a:endParaRPr lang="zh-CN" altLang="en-US" sz="20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62</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5688632"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）该频率合成器的信道间隔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smtClean="0">
                <a:latin typeface="Times New Roman" panose="02020603050405020304" pitchFamily="18" charset="0"/>
                <a:cs typeface="Times New Roman" panose="02020603050405020304" pitchFamily="18" charset="0"/>
              </a:rPr>
              <a:t>常用基本单位（</a:t>
            </a:r>
            <a:r>
              <a:rPr lang="en-US" altLang="zh-CN" sz="2800" b="1" dirty="0" err="1" smtClean="0">
                <a:latin typeface="Times New Roman" panose="02020603050405020304" pitchFamily="18" charset="0"/>
                <a:cs typeface="Times New Roman" panose="02020603050405020304" pitchFamily="18" charset="0"/>
              </a:rPr>
              <a:t>mW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放大器（分类、作用、增益</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倍数</a:t>
            </a:r>
            <a:r>
              <a:rPr lang="en-US" altLang="zh-CN" sz="2800" b="1" dirty="0" smtClean="0">
                <a:solidFill>
                  <a:srgbClr val="FF0000"/>
                </a:solidFill>
                <a:latin typeface="Times New Roman" panose="02020603050405020304" pitchFamily="18" charset="0"/>
                <a:cs typeface="Times New Roman" panose="02020603050405020304" pitchFamily="18" charset="0"/>
              </a:rPr>
              <a:t>&gt;1</a:t>
            </a: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、信噪比、噪声系数、</a:t>
            </a:r>
            <a:r>
              <a:rPr lang="en-US" altLang="zh-CN" sz="2800" b="1" dirty="0" smtClean="0">
                <a:latin typeface="Times New Roman" panose="02020603050405020304" pitchFamily="18" charset="0"/>
                <a:cs typeface="Times New Roman" panose="02020603050405020304" pitchFamily="18" charset="0"/>
              </a:rPr>
              <a:t>P</a:t>
            </a:r>
            <a:r>
              <a:rPr lang="en-US" altLang="zh-CN" sz="2800" b="1" baseline="-25000" dirty="0" smtClean="0">
                <a:latin typeface="Times New Roman" panose="02020603050405020304" pitchFamily="18" charset="0"/>
                <a:cs typeface="Times New Roman" panose="02020603050405020304" pitchFamily="18" charset="0"/>
              </a:rPr>
              <a:t>I</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衰减器（作用、衰减量（</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倍数</a:t>
            </a:r>
            <a:r>
              <a:rPr lang="en-US" altLang="zh-CN" sz="2800" b="1" dirty="0" smtClean="0">
                <a:solidFill>
                  <a:srgbClr val="FF0000"/>
                </a:solidFill>
                <a:latin typeface="Times New Roman" panose="02020603050405020304" pitchFamily="18" charset="0"/>
                <a:cs typeface="Times New Roman" panose="02020603050405020304" pitchFamily="18" charset="0"/>
              </a:rPr>
              <a:t>&lt;1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a:t>
            </a:r>
          </a:p>
          <a:p>
            <a:pPr>
              <a:lnSpc>
                <a:spcPts val="4000"/>
              </a:lnSpc>
            </a:pPr>
            <a:r>
              <a:rPr lang="zh-CN" altLang="en-US" sz="2800" b="1" dirty="0" smtClean="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频率合成器（作用、相位噪声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、倒易混频）</a:t>
            </a:r>
            <a:endParaRPr lang="en-US" altLang="zh-CN" sz="2800" b="1"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7</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常用的器件符号</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8</a:t>
            </a:fld>
            <a:endParaRPr lang="en-US" altLang="zh-CN"/>
          </a:p>
        </p:txBody>
      </p:sp>
      <p:pic>
        <p:nvPicPr>
          <p:cNvPr id="5" name="Picture 5"/>
          <p:cNvPicPr>
            <a:picLocks noChangeAspect="1" noChangeArrowheads="1"/>
          </p:cNvPicPr>
          <p:nvPr/>
        </p:nvPicPr>
        <p:blipFill rotWithShape="1">
          <a:blip r:embed="rId2" cstate="print"/>
          <a:srcRect l="29469" t="35065" r="57136" b="54263"/>
          <a:stretch/>
        </p:blipFill>
        <p:spPr bwMode="auto">
          <a:xfrm>
            <a:off x="436565" y="1920285"/>
            <a:ext cx="2376264" cy="1108924"/>
          </a:xfrm>
          <a:prstGeom prst="rect">
            <a:avLst/>
          </a:prstGeom>
          <a:noFill/>
          <a:ln w="9525" algn="ctr">
            <a:noFill/>
            <a:miter lim="800000"/>
            <a:headEnd/>
            <a:tailEnd/>
          </a:ln>
        </p:spPr>
      </p:pic>
      <p:pic>
        <p:nvPicPr>
          <p:cNvPr id="6" name="Picture 2"/>
          <p:cNvPicPr>
            <a:picLocks noChangeAspect="1" noChangeArrowheads="1"/>
          </p:cNvPicPr>
          <p:nvPr/>
        </p:nvPicPr>
        <p:blipFill rotWithShape="1">
          <a:blip r:embed="rId3" cstate="print"/>
          <a:srcRect l="26099" t="29379" r="27182" b="59354"/>
          <a:stretch/>
        </p:blipFill>
        <p:spPr bwMode="auto">
          <a:xfrm>
            <a:off x="107504" y="4725144"/>
            <a:ext cx="8315740" cy="1128183"/>
          </a:xfrm>
          <a:prstGeom prst="rect">
            <a:avLst/>
          </a:prstGeom>
          <a:noFill/>
          <a:ln w="9525" algn="ctr">
            <a:noFill/>
            <a:miter lim="800000"/>
            <a:headEnd/>
            <a:tailEnd/>
          </a:ln>
        </p:spPr>
      </p:pic>
      <p:pic>
        <p:nvPicPr>
          <p:cNvPr id="7" name="Picture 2"/>
          <p:cNvPicPr>
            <a:picLocks noChangeAspect="1" noChangeArrowheads="1"/>
          </p:cNvPicPr>
          <p:nvPr/>
        </p:nvPicPr>
        <p:blipFill rotWithShape="1">
          <a:blip r:embed="rId4" cstate="print"/>
          <a:srcRect l="36387" t="33333" r="32997" b="53802"/>
          <a:stretch/>
        </p:blipFill>
        <p:spPr bwMode="auto">
          <a:xfrm>
            <a:off x="3403694" y="1812711"/>
            <a:ext cx="5049320" cy="1193477"/>
          </a:xfrm>
          <a:prstGeom prst="rect">
            <a:avLst/>
          </a:prstGeom>
          <a:noFill/>
          <a:ln w="9525" algn="ctr">
            <a:noFill/>
            <a:miter lim="800000"/>
            <a:headEnd/>
            <a:tailEnd/>
          </a:ln>
        </p:spPr>
      </p:pic>
    </p:spTree>
    <p:extLst>
      <p:ext uri="{BB962C8B-B14F-4D97-AF65-F5344CB8AC3E}">
        <p14:creationId xmlns:p14="http://schemas.microsoft.com/office/powerpoint/2010/main" val="280187522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常见收</a:t>
            </a:r>
            <a:r>
              <a:rPr lang="zh-CN" altLang="en-US" sz="4000" dirty="0">
                <a:latin typeface="微软雅黑" panose="020B0503020204020204" pitchFamily="34" charset="-122"/>
                <a:ea typeface="微软雅黑" panose="020B0503020204020204" pitchFamily="34" charset="-122"/>
              </a:rPr>
              <a:t>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9</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376115433"/>
              </p:ext>
            </p:extLst>
          </p:nvPr>
        </p:nvGraphicFramePr>
        <p:xfrm>
          <a:off x="-36512" y="1484784"/>
          <a:ext cx="9323388" cy="5651500"/>
        </p:xfrm>
        <a:graphic>
          <a:graphicData uri="http://schemas.openxmlformats.org/presentationml/2006/ole">
            <mc:AlternateContent xmlns:mc="http://schemas.openxmlformats.org/markup-compatibility/2006">
              <mc:Choice xmlns:v="urn:schemas-microsoft-com:vml" Requires="v">
                <p:oleObj spid="_x0000_s109630" name="Visio" r:id="rId3" imgW="9608899" imgH="5824980" progId="Visio.Drawing.11">
                  <p:embed/>
                </p:oleObj>
              </mc:Choice>
              <mc:Fallback>
                <p:oleObj name="Visio" r:id="rId3" imgW="9608899" imgH="5824980" progId="Visio.Drawing.11">
                  <p:embed/>
                  <p:pic>
                    <p:nvPicPr>
                      <p:cNvPr id="2048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484784"/>
                        <a:ext cx="9323388" cy="5651500"/>
                      </a:xfrm>
                      <a:prstGeom prst="rect">
                        <a:avLst/>
                      </a:prstGeom>
                      <a:noFill/>
                      <a:ln>
                        <a:noFill/>
                      </a:ln>
                      <a:effectLst/>
                      <a:ex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smtClean="0">
                <a:solidFill>
                  <a:srgbClr val="0000FF"/>
                </a:solidFill>
              </a:rPr>
              <a:t>直调、直解；数字中频；超外差</a:t>
            </a:r>
            <a:endParaRPr lang="en-US" altLang="zh-CN" sz="2800" b="1" dirty="0" smtClean="0">
              <a:solidFill>
                <a:srgbClr val="0000FF"/>
              </a:solidFill>
            </a:endParaRPr>
          </a:p>
          <a:p>
            <a:r>
              <a:rPr lang="zh-CN" altLang="en-US" sz="2400" dirty="0" smtClean="0">
                <a:solidFill>
                  <a:srgbClr val="FF0000"/>
                </a:solidFill>
              </a:rPr>
              <a:t>对应的射频、中频、本振的频率范围</a:t>
            </a:r>
            <a:endParaRPr lang="zh-CN" altLang="en-US" sz="2400" b="1" dirty="0">
              <a:solidFill>
                <a:srgbClr val="FF0000"/>
              </a:solidFill>
            </a:endParaRPr>
          </a:p>
        </p:txBody>
      </p:sp>
    </p:spTree>
    <p:extLst>
      <p:ext uri="{BB962C8B-B14F-4D97-AF65-F5344CB8AC3E}">
        <p14:creationId xmlns:p14="http://schemas.microsoft.com/office/powerpoint/2010/main" val="2566244354"/>
      </p:ext>
    </p:extLst>
  </p:cSld>
  <p:clrMapOvr>
    <a:masterClrMapping/>
  </p:clrMapOvr>
  <p:transition>
    <p:random/>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16306</TotalTime>
  <Words>3703</Words>
  <Application>Microsoft Office PowerPoint</Application>
  <PresentationFormat>全屏显示(4:3)</PresentationFormat>
  <Paragraphs>783</Paragraphs>
  <Slides>62</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80" baseType="lpstr">
      <vt:lpstr>Gulim</vt:lpstr>
      <vt:lpstr>黑体</vt:lpstr>
      <vt:lpstr>华文新魏</vt:lpstr>
      <vt:lpstr>楷体_GB2312</vt:lpstr>
      <vt:lpstr>宋体</vt:lpstr>
      <vt:lpstr>微软雅黑</vt:lpstr>
      <vt:lpstr>Arial</vt:lpstr>
      <vt:lpstr>Calibri</vt:lpstr>
      <vt:lpstr>Cambria Math</vt:lpstr>
      <vt:lpstr>Symbol</vt:lpstr>
      <vt:lpstr>Tahoma</vt:lpstr>
      <vt:lpstr>Times New Roman</vt:lpstr>
      <vt:lpstr>Wingdings</vt:lpstr>
      <vt:lpstr>Network</vt:lpstr>
      <vt:lpstr>Visio</vt:lpstr>
      <vt:lpstr>公式</vt:lpstr>
      <vt:lpstr>Equation</vt:lpstr>
      <vt:lpstr>Equation.DSMT4</vt:lpstr>
      <vt:lpstr>复    习</vt:lpstr>
      <vt:lpstr>考试注意事项</vt:lpstr>
      <vt:lpstr>考场安排 教4-202</vt:lpstr>
      <vt:lpstr>考场安排 教4-302</vt:lpstr>
      <vt:lpstr>常用单位及转换关系</vt:lpstr>
      <vt:lpstr>第一章 通信电子线路简介</vt:lpstr>
      <vt:lpstr>第二章 通信系统概论</vt:lpstr>
      <vt:lpstr>常用的器件符号</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放大器的非线性</vt:lpstr>
      <vt:lpstr>PowerPoint 演示文稿</vt:lpstr>
      <vt:lpstr>第五章 混频器</vt:lpstr>
      <vt:lpstr>混频器的基本原理</vt:lpstr>
      <vt:lpstr>混频器参数定义</vt:lpstr>
      <vt:lpstr>PowerPoint 演示文稿</vt:lpstr>
      <vt:lpstr>本振频率选择</vt:lpstr>
      <vt:lpstr>PowerPoint 演示文稿</vt:lpstr>
      <vt:lpstr>互相调制（Inter Modulation）</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用户</cp:lastModifiedBy>
  <cp:revision>492</cp:revision>
  <dcterms:created xsi:type="dcterms:W3CDTF">1601-01-01T00:00:00Z</dcterms:created>
  <dcterms:modified xsi:type="dcterms:W3CDTF">2018-12-26T07:32:46Z</dcterms:modified>
</cp:coreProperties>
</file>