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30" r:id="rId3"/>
    <p:sldId id="291" r:id="rId4"/>
    <p:sldId id="292" r:id="rId5"/>
    <p:sldId id="331" r:id="rId6"/>
    <p:sldId id="295" r:id="rId7"/>
    <p:sldId id="299" r:id="rId8"/>
    <p:sldId id="296" r:id="rId9"/>
    <p:sldId id="333" r:id="rId10"/>
    <p:sldId id="332" r:id="rId11"/>
    <p:sldId id="369" r:id="rId12"/>
    <p:sldId id="370" r:id="rId13"/>
    <p:sldId id="304" r:id="rId14"/>
    <p:sldId id="307" r:id="rId15"/>
    <p:sldId id="308" r:id="rId16"/>
    <p:sldId id="371" r:id="rId17"/>
    <p:sldId id="374" r:id="rId18"/>
    <p:sldId id="375" r:id="rId19"/>
    <p:sldId id="377" r:id="rId20"/>
    <p:sldId id="378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297" r:id="rId39"/>
    <p:sldId id="302" r:id="rId40"/>
    <p:sldId id="303" r:id="rId41"/>
    <p:sldId id="305" r:id="rId42"/>
    <p:sldId id="306" r:id="rId43"/>
    <p:sldId id="309" r:id="rId44"/>
    <p:sldId id="311" r:id="rId45"/>
    <p:sldId id="310" r:id="rId46"/>
    <p:sldId id="313" r:id="rId47"/>
    <p:sldId id="314" r:id="rId48"/>
    <p:sldId id="315" r:id="rId49"/>
    <p:sldId id="316" r:id="rId50"/>
    <p:sldId id="317" r:id="rId51"/>
    <p:sldId id="301" r:id="rId52"/>
    <p:sldId id="320" r:id="rId53"/>
    <p:sldId id="321" r:id="rId54"/>
    <p:sldId id="323" r:id="rId55"/>
    <p:sldId id="324" r:id="rId56"/>
    <p:sldId id="326" r:id="rId57"/>
    <p:sldId id="328" r:id="rId58"/>
    <p:sldId id="368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6600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34" autoAdjust="0"/>
    <p:restoredTop sz="90929"/>
  </p:normalViewPr>
  <p:slideViewPr>
    <p:cSldViewPr>
      <p:cViewPr varScale="1">
        <p:scale>
          <a:sx n="79" d="100"/>
          <a:sy n="79" d="100"/>
        </p:scale>
        <p:origin x="106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91949-9BD9-4B43-AD8B-9CE76B88DD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94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68012-5180-44B5-97C1-B5DD69F62C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23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A9A4D-1EEC-47B9-8F28-354BEC1327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43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675D8-988B-47C9-AA3A-4B6B3E04A0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39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43416-474E-413F-852E-90BA90224F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40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71429-B72E-47B7-9E81-0D981E732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4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B5165-9199-42EF-9EDC-4436C09F51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E7815-B062-4482-8F9E-53D3ED775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54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D43C9-FD8A-43AC-A689-60FFA5064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0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B5785-71C8-432D-BA66-60F0D3E759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CB03A-03A9-4235-A59D-E3C495CE78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0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1124F5-A023-4F05-ACAE-991B60C809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0 Overview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1.Position of Intermediate code generator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pSp>
        <p:nvGrpSpPr>
          <p:cNvPr id="2052" name="Group 15"/>
          <p:cNvGrpSpPr>
            <a:grpSpLocks/>
          </p:cNvGrpSpPr>
          <p:nvPr/>
        </p:nvGrpSpPr>
        <p:grpSpPr bwMode="auto">
          <a:xfrm>
            <a:off x="0" y="2057400"/>
            <a:ext cx="9236075" cy="1196975"/>
            <a:chOff x="0" y="3134"/>
            <a:chExt cx="5818" cy="754"/>
          </a:xfrm>
        </p:grpSpPr>
        <p:sp>
          <p:nvSpPr>
            <p:cNvPr id="2056" name="Text Box 4"/>
            <p:cNvSpPr txBox="1">
              <a:spLocks noChangeArrowheads="1"/>
            </p:cNvSpPr>
            <p:nvPr/>
          </p:nvSpPr>
          <p:spPr bwMode="auto">
            <a:xfrm>
              <a:off x="730" y="3326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parser</a:t>
              </a:r>
            </a:p>
          </p:txBody>
        </p:sp>
        <p:sp>
          <p:nvSpPr>
            <p:cNvPr id="2057" name="Line 5"/>
            <p:cNvSpPr>
              <a:spLocks noChangeShapeType="1"/>
            </p:cNvSpPr>
            <p:nvPr/>
          </p:nvSpPr>
          <p:spPr bwMode="auto">
            <a:xfrm>
              <a:off x="490" y="3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Text Box 6"/>
            <p:cNvSpPr txBox="1">
              <a:spLocks noChangeArrowheads="1"/>
            </p:cNvSpPr>
            <p:nvPr/>
          </p:nvSpPr>
          <p:spPr bwMode="auto">
            <a:xfrm>
              <a:off x="0" y="3256"/>
              <a:ext cx="63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Token stream</a:t>
              </a:r>
            </a:p>
          </p:txBody>
        </p:sp>
        <p:sp>
          <p:nvSpPr>
            <p:cNvPr id="2059" name="Text Box 7"/>
            <p:cNvSpPr txBox="1">
              <a:spLocks noChangeArrowheads="1"/>
            </p:cNvSpPr>
            <p:nvPr/>
          </p:nvSpPr>
          <p:spPr bwMode="auto">
            <a:xfrm>
              <a:off x="2074" y="3182"/>
              <a:ext cx="816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static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checker</a:t>
              </a:r>
            </a:p>
          </p:txBody>
        </p:sp>
        <p:sp>
          <p:nvSpPr>
            <p:cNvPr id="2060" name="Line 8"/>
            <p:cNvSpPr>
              <a:spLocks noChangeShapeType="1"/>
            </p:cNvSpPr>
            <p:nvPr/>
          </p:nvSpPr>
          <p:spPr bwMode="auto">
            <a:xfrm flipV="1">
              <a:off x="1354" y="351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Text Box 9"/>
            <p:cNvSpPr txBox="1">
              <a:spLocks noChangeArrowheads="1"/>
            </p:cNvSpPr>
            <p:nvPr/>
          </p:nvSpPr>
          <p:spPr bwMode="auto">
            <a:xfrm>
              <a:off x="1440" y="3240"/>
              <a:ext cx="68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Syntax tree</a:t>
              </a:r>
            </a:p>
          </p:txBody>
        </p:sp>
        <p:sp>
          <p:nvSpPr>
            <p:cNvPr id="2062" name="Text Box 10"/>
            <p:cNvSpPr txBox="1">
              <a:spLocks noChangeArrowheads="1"/>
            </p:cNvSpPr>
            <p:nvPr/>
          </p:nvSpPr>
          <p:spPr bwMode="auto">
            <a:xfrm>
              <a:off x="3610" y="3134"/>
              <a:ext cx="86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Intermediate code generator</a:t>
              </a:r>
            </a:p>
          </p:txBody>
        </p:sp>
        <p:sp>
          <p:nvSpPr>
            <p:cNvPr id="2063" name="Line 11"/>
            <p:cNvSpPr>
              <a:spLocks noChangeShapeType="1"/>
            </p:cNvSpPr>
            <p:nvPr/>
          </p:nvSpPr>
          <p:spPr bwMode="auto">
            <a:xfrm flipV="1">
              <a:off x="2890" y="351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Text Box 12"/>
            <p:cNvSpPr txBox="1">
              <a:spLocks noChangeArrowheads="1"/>
            </p:cNvSpPr>
            <p:nvPr/>
          </p:nvSpPr>
          <p:spPr bwMode="auto">
            <a:xfrm>
              <a:off x="2976" y="3240"/>
              <a:ext cx="68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Syntax tree</a:t>
              </a:r>
            </a:p>
          </p:txBody>
        </p:sp>
        <p:sp>
          <p:nvSpPr>
            <p:cNvPr id="2065" name="Line 13"/>
            <p:cNvSpPr>
              <a:spLocks noChangeShapeType="1"/>
            </p:cNvSpPr>
            <p:nvPr/>
          </p:nvSpPr>
          <p:spPr bwMode="auto">
            <a:xfrm>
              <a:off x="4474" y="3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Text Box 14"/>
            <p:cNvSpPr txBox="1">
              <a:spLocks noChangeArrowheads="1"/>
            </p:cNvSpPr>
            <p:nvPr/>
          </p:nvSpPr>
          <p:spPr bwMode="auto">
            <a:xfrm>
              <a:off x="4522" y="3278"/>
              <a:ext cx="12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Intermediate code</a:t>
              </a:r>
            </a:p>
          </p:txBody>
        </p:sp>
      </p:grpSp>
      <p:sp>
        <p:nvSpPr>
          <p:cNvPr id="2053" name="Line 16"/>
          <p:cNvSpPr>
            <a:spLocks noChangeShapeType="1"/>
          </p:cNvSpPr>
          <p:nvPr/>
        </p:nvSpPr>
        <p:spPr bwMode="auto">
          <a:xfrm>
            <a:off x="10668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Text Box 17"/>
          <p:cNvSpPr txBox="1">
            <a:spLocks noChangeArrowheads="1"/>
          </p:cNvSpPr>
          <p:nvPr/>
        </p:nvSpPr>
        <p:spPr bwMode="auto">
          <a:xfrm>
            <a:off x="2193925" y="3698875"/>
            <a:ext cx="16922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Code generator</a:t>
            </a:r>
          </a:p>
        </p:txBody>
      </p:sp>
      <p:sp>
        <p:nvSpPr>
          <p:cNvPr id="2055" name="Line 18"/>
          <p:cNvSpPr>
            <a:spLocks noChangeShapeType="1"/>
          </p:cNvSpPr>
          <p:nvPr/>
        </p:nvSpPr>
        <p:spPr bwMode="auto">
          <a:xfrm>
            <a:off x="38862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9"/>
          <p:cNvGrpSpPr>
            <a:grpSpLocks/>
          </p:cNvGrpSpPr>
          <p:nvPr/>
        </p:nvGrpSpPr>
        <p:grpSpPr bwMode="auto">
          <a:xfrm>
            <a:off x="304800" y="1447800"/>
            <a:ext cx="8610600" cy="4291013"/>
            <a:chOff x="192" y="912"/>
            <a:chExt cx="5424" cy="2703"/>
          </a:xfrm>
        </p:grpSpPr>
        <p:sp>
          <p:nvSpPr>
            <p:cNvPr id="11267" name="Text Box 4"/>
            <p:cNvSpPr txBox="1">
              <a:spLocks noChangeArrowheads="1"/>
            </p:cNvSpPr>
            <p:nvPr/>
          </p:nvSpPr>
          <p:spPr bwMode="auto">
            <a:xfrm>
              <a:off x="192" y="912"/>
              <a:ext cx="5424" cy="2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Production                         Semantic Rules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while E do S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             S.begin=newlabel();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S.after=newlabel();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S.code=gen(S.begin ‘:’)||E.code||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gen(‘if’ E.place ‘=‘ ‘0’ ‘goto’ S.after) ||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 S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.code 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 gen(‘goto’ S.begin) 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 gen(S.after ‘:’)</a:t>
              </a:r>
              <a:endParaRPr lang="en-US" altLang="zh-CN"/>
            </a:p>
          </p:txBody>
        </p:sp>
        <p:sp>
          <p:nvSpPr>
            <p:cNvPr id="11268" name="Line 5"/>
            <p:cNvSpPr>
              <a:spLocks noChangeShapeType="1"/>
            </p:cNvSpPr>
            <p:nvPr/>
          </p:nvSpPr>
          <p:spPr bwMode="auto">
            <a:xfrm>
              <a:off x="192" y="912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Line 6"/>
            <p:cNvSpPr>
              <a:spLocks noChangeShapeType="1"/>
            </p:cNvSpPr>
            <p:nvPr/>
          </p:nvSpPr>
          <p:spPr bwMode="auto">
            <a:xfrm>
              <a:off x="240" y="3600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Line 7"/>
            <p:cNvSpPr>
              <a:spLocks noChangeShapeType="1"/>
            </p:cNvSpPr>
            <p:nvPr/>
          </p:nvSpPr>
          <p:spPr bwMode="auto">
            <a:xfrm>
              <a:off x="240" y="1248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1872" y="912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304800" y="1447800"/>
            <a:ext cx="8610600" cy="4267200"/>
            <a:chOff x="192" y="912"/>
            <a:chExt cx="5424" cy="2688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192" y="912"/>
              <a:ext cx="5424" cy="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Production                         Semantic Rules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if  E then S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             S.after=newlabel();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S.code=E.code||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gen(‘if’ E.place ‘=‘ ‘0’ ‘goto’ S.after) ||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 S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.code 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 gen(S.after ‘:’)</a:t>
              </a:r>
              <a:endParaRPr lang="en-US" altLang="zh-CN"/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192" y="912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240" y="3600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240" y="1248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1872" y="912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04800" y="152400"/>
            <a:ext cx="8610600" cy="5410200"/>
            <a:chOff x="192" y="912"/>
            <a:chExt cx="5424" cy="2688"/>
          </a:xfrm>
        </p:grpSpPr>
        <p:sp>
          <p:nvSpPr>
            <p:cNvPr id="13315" name="Text Box 3"/>
            <p:cNvSpPr txBox="1">
              <a:spLocks noChangeArrowheads="1"/>
            </p:cNvSpPr>
            <p:nvPr/>
          </p:nvSpPr>
          <p:spPr bwMode="auto">
            <a:xfrm>
              <a:off x="192" y="912"/>
              <a:ext cx="5424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Production                         Semantic Rules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if  E then S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             S.after=newlabel();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else S</a:t>
              </a:r>
              <a:r>
                <a:rPr lang="en-US" altLang="zh-CN" baseline="-25000">
                  <a:sym typeface="Symbol" panose="05050102010706020507" pitchFamily="18" charset="2"/>
                </a:rPr>
                <a:t>2 </a:t>
              </a:r>
              <a:r>
                <a:rPr lang="en-US" altLang="zh-CN">
                  <a:sym typeface="Symbol" panose="05050102010706020507" pitchFamily="18" charset="2"/>
                </a:rPr>
                <a:t>                     E.false=newlabel();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S.code=E.code||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gen(‘if’ E.place ‘=‘ ‘0’ ‘goto’ E.false) ||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 S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.code 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gen(‘goto’ S.after) 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gen(E.false ‘:’) 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S</a:t>
              </a:r>
              <a:r>
                <a:rPr lang="en-US" altLang="zh-CN" baseline="-25000">
                  <a:sym typeface="Symbol" panose="05050102010706020507" pitchFamily="18" charset="2"/>
                </a:rPr>
                <a:t>2</a:t>
              </a:r>
              <a:r>
                <a:rPr lang="en-US" altLang="zh-CN">
                  <a:sym typeface="Symbol" panose="05050102010706020507" pitchFamily="18" charset="2"/>
                </a:rPr>
                <a:t>.code 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 gen(S.after ‘:’)</a:t>
              </a:r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192" y="912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240" y="3600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240" y="1248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872" y="912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5.Addressing array elements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1)One-dimensional array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Addr(A[i])=base+(i-low)*w=</a:t>
            </a:r>
            <a:r>
              <a:rPr lang="en-US" altLang="zh-CN" sz="2800" smtClean="0">
                <a:solidFill>
                  <a:srgbClr val="00FF00"/>
                </a:solidFill>
              </a:rPr>
              <a:t>i*w</a:t>
            </a:r>
            <a:r>
              <a:rPr lang="en-US" altLang="zh-CN" sz="2800" smtClean="0"/>
              <a:t>+</a:t>
            </a:r>
            <a:r>
              <a:rPr lang="en-US" altLang="zh-CN" sz="2800" smtClean="0">
                <a:solidFill>
                  <a:srgbClr val="CC3300"/>
                </a:solidFill>
              </a:rPr>
              <a:t>(base-low*w)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Notes:1)Here, we assume the width of each array element is w and the start address of the array block is base.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2)The array is defined as array[low..upper] of type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3)The sub-expression c=base-low*w can be evaluated  when the declaration of the array is seen and we assume that c is saved in the symbol table entry for the array.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5.Addressing array elements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 2)two-dimensional array </a:t>
            </a:r>
          </a:p>
          <a:p>
            <a:pPr marL="1066800" lvl="1" indent="-609600" eaLnBrk="1" hangingPunct="1">
              <a:buFontTx/>
              <a:buAutoNum type="arabicParenBoth"/>
            </a:pPr>
            <a:r>
              <a:rPr lang="en-US" altLang="zh-CN" sz="2800" smtClean="0"/>
              <a:t>row-major form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z="2800" smtClean="0"/>
              <a:t>Addr(A[i1, i2])=</a:t>
            </a:r>
            <a:r>
              <a:rPr lang="en-US" altLang="zh-CN" sz="2400" smtClean="0"/>
              <a:t>base+((i1-low1)*n2+i2-low2)*w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z="2800" smtClean="0"/>
              <a:t>=</a:t>
            </a:r>
            <a:r>
              <a:rPr lang="en-US" altLang="zh-CN" sz="2800" smtClean="0">
                <a:solidFill>
                  <a:srgbClr val="0000FF"/>
                </a:solidFill>
              </a:rPr>
              <a:t>(i1*n2+i2)*w</a:t>
            </a:r>
            <a:r>
              <a:rPr lang="en-US" altLang="zh-CN" sz="2800" smtClean="0"/>
              <a:t>+</a:t>
            </a:r>
            <a:r>
              <a:rPr lang="en-US" altLang="zh-CN" sz="2800" smtClean="0">
                <a:solidFill>
                  <a:srgbClr val="CC3300"/>
                </a:solidFill>
              </a:rPr>
              <a:t>base-(low1*n2+low2)*w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z="2800" smtClean="0"/>
              <a:t>Where n2=upper2-low2+1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t1=low1*n2  t2=t1+low2  t3=t2*w t4=base-t3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t5=i1*n2      t6=t5+i2       t7=t6*w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t4[t7]=x   x=t4[t7]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z="2800" smtClean="0"/>
              <a:t>(2) column-major 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5.Addressing array elements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3)n-dimensional array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Array[l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:u</a:t>
            </a:r>
            <a:r>
              <a:rPr lang="en-US" altLang="zh-CN" sz="2800" baseline="-25000" smtClean="0"/>
              <a:t>1,</a:t>
            </a:r>
            <a:r>
              <a:rPr lang="en-US" altLang="zh-CN" sz="2800" smtClean="0"/>
              <a:t>, l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:u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,… l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:u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Let d</a:t>
            </a:r>
            <a:r>
              <a:rPr lang="en-US" altLang="zh-CN" sz="2800" baseline="-25000" smtClean="0"/>
              <a:t>i</a:t>
            </a:r>
            <a:r>
              <a:rPr lang="en-US" altLang="zh-CN" sz="2800" smtClean="0"/>
              <a:t>=u</a:t>
            </a:r>
            <a:r>
              <a:rPr lang="en-US" altLang="zh-CN" sz="2800" baseline="-25000" smtClean="0"/>
              <a:t>i</a:t>
            </a:r>
            <a:r>
              <a:rPr lang="en-US" altLang="zh-CN" sz="2800" smtClean="0"/>
              <a:t>-l</a:t>
            </a:r>
            <a:r>
              <a:rPr lang="en-US" altLang="zh-CN" sz="2800" baseline="-25000" smtClean="0"/>
              <a:t>i</a:t>
            </a:r>
            <a:r>
              <a:rPr lang="en-US" altLang="zh-CN" sz="2800" smtClean="0"/>
              <a:t>+1,i=1,2,…n,  the width of each dimension  is 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D=a+((i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-l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)d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…d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+ (i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-l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)d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4</a:t>
            </a:r>
            <a:r>
              <a:rPr lang="en-US" altLang="zh-CN" sz="2800" smtClean="0"/>
              <a:t>…d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 + (i</a:t>
            </a:r>
            <a:r>
              <a:rPr lang="en-US" altLang="zh-CN" sz="2800" baseline="-25000" smtClean="0"/>
              <a:t>n-1</a:t>
            </a:r>
            <a:r>
              <a:rPr lang="en-US" altLang="zh-CN" sz="2800" smtClean="0"/>
              <a:t>-l</a:t>
            </a:r>
            <a:r>
              <a:rPr lang="en-US" altLang="zh-CN" sz="2800" baseline="-25000" smtClean="0"/>
              <a:t>n-1</a:t>
            </a:r>
            <a:r>
              <a:rPr lang="en-US" altLang="zh-CN" sz="2800" smtClean="0"/>
              <a:t>)d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 + (i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-l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))m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Change into D=conspart+varpart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conspart=a-C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C=((…(l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+l</a:t>
            </a:r>
            <a:r>
              <a:rPr lang="en-US" altLang="zh-CN" sz="2800" baseline="-25000" smtClean="0"/>
              <a:t>2 </a:t>
            </a:r>
            <a:r>
              <a:rPr lang="en-US" altLang="zh-CN" sz="2800" smtClean="0"/>
              <a:t>)d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+ l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) d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…+ l</a:t>
            </a:r>
            <a:r>
              <a:rPr lang="en-US" altLang="zh-CN" sz="2800" baseline="-25000" smtClean="0"/>
              <a:t>n-1</a:t>
            </a:r>
            <a:r>
              <a:rPr lang="en-US" altLang="zh-CN" sz="2800" smtClean="0"/>
              <a:t>) d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+ l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)m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varpart= ((…(i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+i</a:t>
            </a:r>
            <a:r>
              <a:rPr lang="en-US" altLang="zh-CN" sz="2800" baseline="-25000" smtClean="0"/>
              <a:t>2 </a:t>
            </a:r>
            <a:r>
              <a:rPr lang="en-US" altLang="zh-CN" sz="2800" smtClean="0"/>
              <a:t>)d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+ i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) d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…+ i</a:t>
            </a:r>
            <a:r>
              <a:rPr lang="en-US" altLang="zh-CN" sz="2800" baseline="-25000" smtClean="0"/>
              <a:t>n-1</a:t>
            </a:r>
            <a:r>
              <a:rPr lang="en-US" altLang="zh-CN" sz="2800" smtClean="0"/>
              <a:t>) d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+ i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)m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6.Short-circuit code of Boolean expressions</a:t>
            </a:r>
          </a:p>
          <a:p>
            <a:pPr eaLnBrk="1" hangingPunct="1"/>
            <a:r>
              <a:rPr lang="en-US" altLang="zh-CN" smtClean="0"/>
              <a:t>Translate a boolean expression into intermediate code without evaluating the entire expression.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7. Translation methods  of Flow of control statements in Short-circuit code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1)Associate E with two labels</a:t>
            </a:r>
          </a:p>
          <a:p>
            <a:pPr lvl="2" eaLnBrk="1" hangingPunct="1"/>
            <a:r>
              <a:rPr lang="en-US" altLang="zh-CN" smtClean="0">
                <a:solidFill>
                  <a:srgbClr val="CC3300"/>
                </a:solidFill>
              </a:rPr>
              <a:t>E.true</a:t>
            </a:r>
          </a:p>
          <a:p>
            <a:pPr lvl="3" eaLnBrk="1" hangingPunct="1"/>
            <a:r>
              <a:rPr lang="en-US" altLang="zh-CN" sz="2800" smtClean="0"/>
              <a:t>The label to which control flows if E  is true</a:t>
            </a:r>
          </a:p>
          <a:p>
            <a:pPr lvl="2" eaLnBrk="1" hangingPunct="1"/>
            <a:r>
              <a:rPr lang="en-US" altLang="zh-CN" smtClean="0">
                <a:solidFill>
                  <a:srgbClr val="CC3300"/>
                </a:solidFill>
              </a:rPr>
              <a:t>E.false</a:t>
            </a:r>
            <a:endParaRPr lang="en-US" altLang="zh-CN" smtClean="0"/>
          </a:p>
          <a:p>
            <a:pPr lvl="3" eaLnBrk="1" hangingPunct="1"/>
            <a:r>
              <a:rPr lang="en-US" altLang="zh-CN" sz="2800" smtClean="0"/>
              <a:t>The label to which control flows if E is false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7. Translation methods  of Flow of control statements in Short-circuit 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   2)Associate S with a label</a:t>
            </a:r>
          </a:p>
          <a:p>
            <a:pPr lvl="2" eaLnBrk="1" hangingPunct="1"/>
            <a:r>
              <a:rPr lang="en-US" altLang="zh-CN" smtClean="0">
                <a:solidFill>
                  <a:srgbClr val="CC3300"/>
                </a:solidFill>
              </a:rPr>
              <a:t>S.next</a:t>
            </a:r>
          </a:p>
          <a:p>
            <a:pPr lvl="3" eaLnBrk="1" hangingPunct="1"/>
            <a:r>
              <a:rPr lang="en-US" altLang="zh-CN" sz="2800" smtClean="0"/>
              <a:t>Following S.code is a jump to some label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723900"/>
            <a:ext cx="85344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CN"/>
              <a:t>Production                             Semantic Rules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/>
              <a:t>S</a:t>
            </a:r>
            <a:r>
              <a:rPr lang="en-US" altLang="zh-CN">
                <a:sym typeface="Symbol" panose="05050102010706020507" pitchFamily="18" charset="2"/>
              </a:rPr>
              <a:t>if E  then S1                     E.true=newlabel();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E.false=S.next;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S1.next=S.next;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S.code=E.code ||gen(E.true ‘:’)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    ||S1.code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/>
              <a:t>S</a:t>
            </a:r>
            <a:r>
              <a:rPr lang="en-US" altLang="zh-CN">
                <a:sym typeface="Symbol" panose="05050102010706020507" pitchFamily="18" charset="2"/>
              </a:rPr>
              <a:t>if E  then S1 else S2          E.true=newlabel();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E.false=newlabel();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S1.next=S.next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S2.next=S.next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S.code=E.code ||gen(E.true ‘:’)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    ||S1.code||gen(‘goto’ S.next)||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    gen(E.false ‘:’)||S2.code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0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2.Benefits for using a machine-independent intermediate form</a:t>
            </a:r>
          </a:p>
          <a:p>
            <a:pPr eaLnBrk="1" hangingPunct="1"/>
            <a:r>
              <a:rPr lang="en-US" altLang="zh-CN" smtClean="0"/>
              <a:t>Retargeting is facilitated</a:t>
            </a:r>
          </a:p>
          <a:p>
            <a:pPr eaLnBrk="1" hangingPunct="1"/>
            <a:r>
              <a:rPr lang="en-US" altLang="zh-CN" smtClean="0"/>
              <a:t>A machine-independent code optimizer can be applied to the intermediate representation.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723900"/>
            <a:ext cx="853440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CN"/>
              <a:t>Production                             Semantic Rules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/>
              <a:t>S</a:t>
            </a:r>
            <a:r>
              <a:rPr lang="en-US" altLang="zh-CN">
                <a:sym typeface="Symbol" panose="05050102010706020507" pitchFamily="18" charset="2"/>
              </a:rPr>
              <a:t>while  E  do S1                  S.begin=newlabel();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E.true=newlabel();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E.false=S.next;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S1.next=S.begin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S.code=gen(S.begin ‘:’)||E.code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   ||gen(E.true ‘:’)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    ||S1.code||gen(‘goto’ S.begin)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723900"/>
            <a:ext cx="8534400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CN"/>
              <a:t>Production                             Semantic Rules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/>
              <a:t>E</a:t>
            </a:r>
            <a:r>
              <a:rPr lang="en-US" altLang="zh-CN">
                <a:sym typeface="Symbol" panose="05050102010706020507" pitchFamily="18" charset="2"/>
              </a:rPr>
              <a:t>E1  or E2                         E1.true=E.true;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E1.false=newlabel();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E2.true=E.true;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E2.false=E.false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E.code=E1.code ||gen(E1.false ‘:’)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    ||E2.code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/>
              <a:t>E</a:t>
            </a:r>
            <a:r>
              <a:rPr lang="en-US" altLang="zh-CN">
                <a:sym typeface="Symbol" panose="05050102010706020507" pitchFamily="18" charset="2"/>
              </a:rPr>
              <a:t>E1  and E2                         E1.true=newlabel();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E1.false=E.false;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E2.true=E.true;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E2.false=E.false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E.code=E1.code ||gen(E1.true ‘:’)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            ||E2.code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E id1 relop id2                E.code=gen(‘if’ id1.place relop.op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ym typeface="Symbol" panose="05050102010706020507" pitchFamily="18" charset="2"/>
              </a:rPr>
              <a:t>                                         id2.place ‘goto’ E.true)||gen(‘goto’ E.false)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7. Translation methods  of Flow of control statements in Short-circuit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3)Examples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(1)a&lt;b or c&lt;d and e&lt;f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    if a&lt;b goto Ltrue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      goto L1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    L1:if c&lt;d goto L2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         goto Lfalse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    L2:if e&lt;f goto Ltrue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          goto Lfalse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  Here, we assume that the true and false exits for the entire expression are Ltrue and Lfalse respectively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6868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7. Translation methods  of Flow of control statements in Short-circuit code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3)Examples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(2)while a&lt;b do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if c&lt;d then x=y+z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           else x=y-z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029200" y="2438400"/>
            <a:ext cx="3581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L1: if a&lt;b goto L2</a:t>
            </a:r>
          </a:p>
          <a:p>
            <a:pPr eaLnBrk="1" hangingPunct="1"/>
            <a:r>
              <a:rPr lang="en-US" altLang="zh-CN"/>
              <a:t>      goto Lnext</a:t>
            </a:r>
          </a:p>
          <a:p>
            <a:pPr eaLnBrk="1" hangingPunct="1"/>
            <a:r>
              <a:rPr lang="en-US" altLang="zh-CN"/>
              <a:t>L2: if c&lt;d goto L3</a:t>
            </a:r>
          </a:p>
          <a:p>
            <a:pPr eaLnBrk="1" hangingPunct="1"/>
            <a:r>
              <a:rPr lang="en-US" altLang="zh-CN"/>
              <a:t>      goto L4</a:t>
            </a:r>
          </a:p>
          <a:p>
            <a:pPr eaLnBrk="1" hangingPunct="1"/>
            <a:r>
              <a:rPr lang="en-US" altLang="zh-CN"/>
              <a:t>L3:t1=y+z</a:t>
            </a:r>
          </a:p>
          <a:p>
            <a:pPr eaLnBrk="1" hangingPunct="1"/>
            <a:r>
              <a:rPr lang="en-US" altLang="zh-CN"/>
              <a:t>     x=t1</a:t>
            </a:r>
          </a:p>
          <a:p>
            <a:pPr eaLnBrk="1" hangingPunct="1"/>
            <a:r>
              <a:rPr lang="en-US" altLang="zh-CN"/>
              <a:t>     goto L1</a:t>
            </a:r>
          </a:p>
          <a:p>
            <a:pPr eaLnBrk="1" hangingPunct="1"/>
            <a:r>
              <a:rPr lang="en-US" altLang="zh-CN"/>
              <a:t>L4:t2=y-z</a:t>
            </a:r>
          </a:p>
          <a:p>
            <a:pPr eaLnBrk="1" hangingPunct="1"/>
            <a:r>
              <a:rPr lang="en-US" altLang="zh-CN"/>
              <a:t>      x=t2</a:t>
            </a:r>
          </a:p>
          <a:p>
            <a:pPr eaLnBrk="1" hangingPunct="1"/>
            <a:r>
              <a:rPr lang="en-US" altLang="zh-CN"/>
              <a:t>      goto L1</a:t>
            </a:r>
          </a:p>
          <a:p>
            <a:pPr eaLnBrk="1" hangingPunct="1"/>
            <a:r>
              <a:rPr lang="en-US" altLang="zh-CN"/>
              <a:t>Lnext: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1.Why and what is backpatching?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When generating code for boolean expressions and flow-of-control statements , we may </a:t>
            </a:r>
            <a:r>
              <a:rPr lang="en-US" altLang="zh-CN" sz="2800" smtClean="0">
                <a:solidFill>
                  <a:srgbClr val="CC3300"/>
                </a:solidFill>
              </a:rPr>
              <a:t>not know the labels that control must go to</a:t>
            </a:r>
            <a:r>
              <a:rPr lang="en-US" altLang="zh-CN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We can get around this problem by generating a series of branching statement with the targets of the jumps temporarily left unspecified.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Each such statement will be put on a list of goto statements whose labels will be </a:t>
            </a:r>
            <a:r>
              <a:rPr lang="en-US" altLang="zh-CN" sz="2800" smtClean="0">
                <a:solidFill>
                  <a:srgbClr val="CC3300"/>
                </a:solidFill>
              </a:rPr>
              <a:t>filled in when the proper label can be determined</a:t>
            </a:r>
            <a:r>
              <a:rPr lang="en-US" altLang="zh-CN" sz="28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This subsequent filling in of labels is called backpatching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2.Functions to manipulate lists of labels related to backpatching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Makelist(i)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Creates a new list containing only i, an index into the array of TAC instructions; makelist returns a pointer to the list it has made.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Merge(p1,p2)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Concatenates the lists pointed to by p1 and p2, and returns a pointer to the concatenated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Backpatch(p,i)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Inserts i as the target label for each of the statements on the list pointed to by 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/>
              <a:t>3.Boolean expression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/>
              <a:t>1)Modify the grammar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>
                <a:sym typeface="Symbol" pitchFamily="18" charset="2"/>
              </a:rPr>
              <a:t>E E</a:t>
            </a:r>
            <a:r>
              <a:rPr lang="en-US" altLang="zh-CN" sz="2800" baseline="30000" dirty="0" smtClean="0">
                <a:sym typeface="Symbol" pitchFamily="18" charset="2"/>
              </a:rPr>
              <a:t>A</a:t>
            </a:r>
            <a:r>
              <a:rPr lang="en-US" altLang="zh-CN" sz="2800" dirty="0" smtClean="0">
                <a:sym typeface="Symbol" pitchFamily="18" charset="2"/>
              </a:rPr>
              <a:t>E | E</a:t>
            </a:r>
            <a:r>
              <a:rPr lang="en-US" altLang="zh-CN" sz="2800" baseline="30000" dirty="0" smtClean="0">
                <a:sym typeface="Symbol" pitchFamily="18" charset="2"/>
              </a:rPr>
              <a:t>0</a:t>
            </a:r>
            <a:r>
              <a:rPr lang="en-US" altLang="zh-CN" sz="2800" dirty="0" smtClean="0">
                <a:sym typeface="Symbol" pitchFamily="18" charset="2"/>
              </a:rPr>
              <a:t>E | not E | (E) | </a:t>
            </a:r>
            <a:r>
              <a:rPr lang="en-US" altLang="zh-CN" sz="2800" dirty="0" err="1" smtClean="0">
                <a:sym typeface="Symbol" pitchFamily="18" charset="2"/>
              </a:rPr>
              <a:t>i</a:t>
            </a:r>
            <a:r>
              <a:rPr lang="en-US" altLang="zh-CN" sz="2800" dirty="0" smtClean="0">
                <a:sym typeface="Symbol" pitchFamily="18" charset="2"/>
              </a:rPr>
              <a:t> | E</a:t>
            </a:r>
            <a:r>
              <a:rPr lang="en-US" altLang="zh-CN" sz="2800" baseline="-25000" dirty="0" smtClean="0">
                <a:sym typeface="Symbol" pitchFamily="18" charset="2"/>
              </a:rPr>
              <a:t>a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err="1" smtClean="0">
                <a:sym typeface="Symbol" pitchFamily="18" charset="2"/>
              </a:rPr>
              <a:t>rop</a:t>
            </a:r>
            <a:r>
              <a:rPr lang="en-US" altLang="zh-CN" sz="2800" dirty="0" smtClean="0">
                <a:sym typeface="Symbol" pitchFamily="18" charset="2"/>
              </a:rPr>
              <a:t> E</a:t>
            </a:r>
            <a:r>
              <a:rPr lang="en-US" altLang="zh-CN" sz="2800" baseline="-25000" dirty="0" smtClean="0">
                <a:sym typeface="Symbol" pitchFamily="18" charset="2"/>
              </a:rPr>
              <a:t>a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>
                <a:sym typeface="Symbol" pitchFamily="18" charset="2"/>
              </a:rPr>
              <a:t>E</a:t>
            </a:r>
            <a:r>
              <a:rPr lang="en-US" altLang="zh-CN" sz="2800" baseline="30000" dirty="0" smtClean="0">
                <a:sym typeface="Symbol" pitchFamily="18" charset="2"/>
              </a:rPr>
              <a:t>A</a:t>
            </a:r>
            <a:r>
              <a:rPr lang="en-US" altLang="zh-CN" sz="2800" dirty="0" smtClean="0">
                <a:sym typeface="Symbol" pitchFamily="18" charset="2"/>
              </a:rPr>
              <a:t> E and</a:t>
            </a:r>
            <a:endParaRPr lang="en-US" altLang="zh-CN" sz="2800" dirty="0" smtClean="0">
              <a:cs typeface="Times New Roman" charset="0"/>
            </a:endParaRP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>
                <a:sym typeface="Symbol" pitchFamily="18" charset="2"/>
              </a:rPr>
              <a:t>E</a:t>
            </a:r>
            <a:r>
              <a:rPr lang="en-US" altLang="zh-CN" sz="2800" baseline="30000" dirty="0" smtClean="0">
                <a:sym typeface="Symbol" pitchFamily="18" charset="2"/>
              </a:rPr>
              <a:t>0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baseline="300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E or</a:t>
            </a:r>
            <a:endParaRPr lang="en-US" altLang="zh-CN" sz="2800" dirty="0" smtClean="0">
              <a:cs typeface="Times New Roman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/>
              <a:t>2)Semantic Rules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/>
              <a:t>(1) </a:t>
            </a:r>
            <a:r>
              <a:rPr lang="en-US" altLang="zh-CN" sz="2800" dirty="0" smtClean="0">
                <a:sym typeface="Symbol" pitchFamily="18" charset="2"/>
              </a:rPr>
              <a:t>E </a:t>
            </a:r>
            <a:r>
              <a:rPr lang="en-US" altLang="zh-CN" sz="2800" dirty="0" err="1" smtClean="0">
                <a:sym typeface="Symbol" pitchFamily="18" charset="2"/>
              </a:rPr>
              <a:t>i</a:t>
            </a:r>
            <a:r>
              <a:rPr lang="en-US" altLang="zh-CN" sz="2800" dirty="0" smtClean="0">
                <a:sym typeface="Symbol" pitchFamily="18" charset="2"/>
              </a:rPr>
              <a:t>       {E</a:t>
            </a:r>
            <a:r>
              <a:rPr lang="en-US" altLang="zh-CN" sz="2800" dirty="0" smtClean="0">
                <a:cs typeface="Times New Roman" charset="0"/>
                <a:sym typeface="Symbol" pitchFamily="18" charset="2"/>
              </a:rPr>
              <a:t>•</a:t>
            </a:r>
            <a:r>
              <a:rPr lang="en-US" altLang="zh-CN" sz="2800" dirty="0" smtClean="0">
                <a:sym typeface="Symbol" pitchFamily="18" charset="2"/>
              </a:rPr>
              <a:t>TC=NXINSTR;  E</a:t>
            </a:r>
            <a:r>
              <a:rPr lang="en-US" altLang="zh-CN" sz="2800" dirty="0" smtClean="0">
                <a:cs typeface="Times New Roman" charset="0"/>
                <a:sym typeface="Symbol" pitchFamily="18" charset="2"/>
              </a:rPr>
              <a:t>•</a:t>
            </a:r>
            <a:r>
              <a:rPr lang="en-US" altLang="zh-CN" sz="2800" dirty="0" smtClean="0">
                <a:sym typeface="Symbol" pitchFamily="18" charset="2"/>
              </a:rPr>
              <a:t>FC=NXINSTR+1;</a:t>
            </a:r>
          </a:p>
          <a:p>
            <a:pPr>
              <a:spcBef>
                <a:spcPct val="5000"/>
              </a:spcBef>
              <a:buFontTx/>
              <a:buNone/>
              <a:defRPr/>
            </a:pPr>
            <a:r>
              <a:rPr lang="en-US" altLang="zh-CN" sz="2800" dirty="0" smtClean="0">
                <a:sym typeface="Symbol" pitchFamily="18" charset="2"/>
              </a:rPr>
              <a:t>                           GEN(</a:t>
            </a:r>
            <a:r>
              <a:rPr lang="en-US" altLang="zh-CN" dirty="0" smtClean="0">
                <a:sym typeface="Symbol" pitchFamily="18" charset="2"/>
              </a:rPr>
              <a:t>‘if’ </a:t>
            </a:r>
            <a:r>
              <a:rPr lang="en-US" altLang="zh-CN" dirty="0" err="1" smtClean="0">
                <a:sym typeface="Symbol" pitchFamily="18" charset="2"/>
              </a:rPr>
              <a:t>i.place</a:t>
            </a:r>
            <a:r>
              <a:rPr lang="en-US" altLang="zh-CN" dirty="0" smtClean="0">
                <a:sym typeface="Symbol" pitchFamily="18" charset="2"/>
              </a:rPr>
              <a:t> ‘&lt;&gt;0’</a:t>
            </a:r>
            <a:r>
              <a:rPr lang="en-US" altLang="zh-CN" sz="2800" dirty="0" smtClean="0">
                <a:sym typeface="Symbol" pitchFamily="18" charset="2"/>
              </a:rPr>
              <a:t> ‘</a:t>
            </a:r>
            <a:r>
              <a:rPr lang="en-US" altLang="zh-CN" sz="2800" dirty="0" err="1" smtClean="0">
                <a:sym typeface="Symbol" pitchFamily="18" charset="2"/>
              </a:rPr>
              <a:t>goto</a:t>
            </a:r>
            <a:r>
              <a:rPr lang="en-US" altLang="zh-CN" sz="2800" dirty="0" smtClean="0">
                <a:sym typeface="Symbol" pitchFamily="18" charset="2"/>
              </a:rPr>
              <a:t> 0’);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 smtClean="0">
                <a:sym typeface="Symbol" pitchFamily="18" charset="2"/>
              </a:rPr>
              <a:t>                      GEN(‘</a:t>
            </a:r>
            <a:r>
              <a:rPr lang="en-US" altLang="zh-CN" sz="2800" dirty="0" err="1" smtClean="0">
                <a:sym typeface="Symbol" pitchFamily="18" charset="2"/>
              </a:rPr>
              <a:t>goto</a:t>
            </a:r>
            <a:r>
              <a:rPr lang="en-US" altLang="zh-CN" sz="2800" dirty="0" smtClean="0">
                <a:sym typeface="Symbol" pitchFamily="18" charset="2"/>
              </a:rPr>
              <a:t> 0’)}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3.Boolean expression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2)Semantic Rules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(2) </a:t>
            </a:r>
            <a:r>
              <a:rPr lang="en-US" altLang="zh-CN" sz="2800" smtClean="0">
                <a:sym typeface="Symbol" panose="05050102010706020507" pitchFamily="18" charset="2"/>
              </a:rPr>
              <a:t>E E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 rop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baseline="-25000" smtClean="0">
                <a:sym typeface="Symbol" panose="05050102010706020507" pitchFamily="18" charset="2"/>
              </a:rPr>
              <a:t>                    </a:t>
            </a:r>
            <a:r>
              <a:rPr lang="en-US" altLang="zh-CN" sz="2800" smtClean="0">
                <a:sym typeface="Symbol" panose="05050102010706020507" pitchFamily="18" charset="2"/>
              </a:rPr>
              <a:t>       {E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TC=NXINSTR;  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FC=NXINSTR+1;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GEN(</a:t>
            </a:r>
            <a:r>
              <a:rPr lang="en-US" altLang="zh-CN" smtClean="0">
                <a:sym typeface="Symbol" panose="05050102010706020507" pitchFamily="18" charset="2"/>
              </a:rPr>
              <a:t>‘if’ E</a:t>
            </a:r>
            <a:r>
              <a:rPr lang="en-US" altLang="zh-CN" baseline="-25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.place rop.op E</a:t>
            </a:r>
            <a:r>
              <a:rPr lang="en-US" altLang="zh-CN" baseline="-25000" smtClean="0">
                <a:sym typeface="Symbol" panose="05050102010706020507" pitchFamily="18" charset="2"/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.place ‘goto 0’</a:t>
            </a:r>
            <a:r>
              <a:rPr lang="en-US" altLang="zh-CN" sz="2800" smtClean="0">
                <a:sym typeface="Symbol" panose="05050102010706020507" pitchFamily="18" charset="2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GEN(‘goto 0’)}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(3) E (E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)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{E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TC; 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(4) E not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{E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FC; 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3.Boolean expression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2)Semantic Rules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(5)E</a:t>
            </a:r>
            <a:r>
              <a:rPr lang="en-US" altLang="zh-CN" baseline="30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E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/>
              <a:t> and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smtClean="0"/>
              <a:t>{BACKPATCH(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TC</a:t>
            </a:r>
            <a:r>
              <a:rPr lang="en-US" altLang="zh-CN" smtClean="0"/>
              <a:t>,NXINSTR);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             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mtClean="0">
                <a:sym typeface="Symbol" panose="05050102010706020507" pitchFamily="18" charset="2"/>
              </a:rPr>
              <a:t>C= 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FC;</a:t>
            </a:r>
            <a:r>
              <a:rPr lang="en-US" altLang="zh-CN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(6) E</a:t>
            </a:r>
            <a:r>
              <a:rPr lang="en-US" altLang="zh-CN" smtClean="0">
                <a:sym typeface="Symbol" panose="05050102010706020507" pitchFamily="18" charset="2"/>
              </a:rPr>
              <a:t>E</a:t>
            </a:r>
            <a:r>
              <a:rPr lang="en-US" altLang="zh-CN" baseline="30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mtClean="0"/>
              <a:t>                 </a:t>
            </a:r>
            <a:r>
              <a:rPr lang="en-US" altLang="zh-CN" smtClean="0">
                <a:sym typeface="Symbol" panose="05050102010706020507" pitchFamily="18" charset="2"/>
              </a:rPr>
              <a:t>{E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TC= 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mtClean="0">
                <a:sym typeface="Symbol" panose="05050102010706020507" pitchFamily="18" charset="2"/>
              </a:rPr>
              <a:t>C; 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FC=MERG(E</a:t>
            </a:r>
            <a:r>
              <a:rPr lang="en-US" altLang="zh-CN" baseline="30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mtClean="0">
                <a:sym typeface="Symbol" panose="05050102010706020507" pitchFamily="18" charset="2"/>
              </a:rPr>
              <a:t>C,E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mtClean="0">
                <a:sym typeface="Symbol" panose="05050102010706020507" pitchFamily="18" charset="2"/>
              </a:rPr>
              <a:t>C}</a:t>
            </a:r>
            <a:endParaRPr lang="en-US" altLang="zh-CN" smtClean="0"/>
          </a:p>
          <a:p>
            <a:pPr>
              <a:spcBef>
                <a:spcPct val="0"/>
              </a:spcBef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3.Boolean expression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2)Semantic Rules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(7)E</a:t>
            </a:r>
            <a:r>
              <a:rPr lang="en-US" altLang="zh-CN" baseline="30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E</a:t>
            </a:r>
            <a:r>
              <a:rPr lang="en-US" altLang="zh-CN" baseline="30000" smtClean="0">
                <a:sym typeface="Symbol" panose="05050102010706020507" pitchFamily="18" charset="2"/>
              </a:rPr>
              <a:t>(1) </a:t>
            </a:r>
            <a:r>
              <a:rPr lang="en-US" altLang="zh-CN" smtClean="0">
                <a:sym typeface="Symbol" panose="05050102010706020507" pitchFamily="18" charset="2"/>
              </a:rPr>
              <a:t> or 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mtClean="0"/>
              <a:t>              {BACKPATCH(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mtClean="0">
                <a:sym typeface="Symbol" panose="05050102010706020507" pitchFamily="18" charset="2"/>
              </a:rPr>
              <a:t>C</a:t>
            </a:r>
            <a:r>
              <a:rPr lang="en-US" altLang="zh-CN" smtClean="0"/>
              <a:t>,NXINSTR);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             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mtClean="0">
                <a:sym typeface="Symbol" panose="05050102010706020507" pitchFamily="18" charset="2"/>
              </a:rPr>
              <a:t>C= 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mtClean="0">
                <a:sym typeface="Symbol" panose="05050102010706020507" pitchFamily="18" charset="2"/>
              </a:rPr>
              <a:t>C;</a:t>
            </a:r>
            <a:r>
              <a:rPr lang="en-US" altLang="zh-CN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(8) E</a:t>
            </a:r>
            <a:r>
              <a:rPr lang="en-US" altLang="zh-CN" smtClean="0">
                <a:sym typeface="Symbol" panose="05050102010706020507" pitchFamily="18" charset="2"/>
              </a:rPr>
              <a:t>E</a:t>
            </a:r>
            <a:r>
              <a:rPr lang="en-US" altLang="zh-CN" baseline="30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mtClean="0"/>
              <a:t>                 </a:t>
            </a:r>
            <a:r>
              <a:rPr lang="en-US" altLang="zh-CN" smtClean="0">
                <a:sym typeface="Symbol" panose="05050102010706020507" pitchFamily="18" charset="2"/>
              </a:rPr>
              <a:t>{E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FC= 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mtClean="0">
                <a:sym typeface="Symbol" panose="05050102010706020507" pitchFamily="18" charset="2"/>
              </a:rPr>
              <a:t>C; 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TC=MERG(E</a:t>
            </a:r>
            <a:r>
              <a:rPr lang="en-US" altLang="zh-CN" baseline="30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mtClean="0">
                <a:sym typeface="Symbol" panose="05050102010706020507" pitchFamily="18" charset="2"/>
              </a:rPr>
              <a:t>C,E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mtClean="0">
                <a:sym typeface="Symbol" panose="05050102010706020507" pitchFamily="18" charset="2"/>
              </a:rPr>
              <a:t>C}</a:t>
            </a:r>
          </a:p>
          <a:p>
            <a:pPr lvl="1"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0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3.Implementation of Intermediate code generator</a:t>
            </a:r>
          </a:p>
          <a:p>
            <a:pPr eaLnBrk="1" hangingPunct="1"/>
            <a:r>
              <a:rPr lang="en-US" altLang="zh-CN" smtClean="0"/>
              <a:t>Syntax-directed translation, folded into parsing</a:t>
            </a:r>
          </a:p>
          <a:p>
            <a:pPr lvl="1" eaLnBrk="1" hangingPunct="1"/>
            <a:r>
              <a:rPr lang="en-US" altLang="zh-CN" smtClean="0"/>
              <a:t>Top-down parsing</a:t>
            </a:r>
          </a:p>
          <a:p>
            <a:pPr lvl="1" eaLnBrk="1" hangingPunct="1"/>
            <a:r>
              <a:rPr lang="en-US" altLang="zh-CN" smtClean="0"/>
              <a:t>Bottom-up parsing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1000" y="6096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Translate A and </a:t>
            </a:r>
            <a:r>
              <a:rPr lang="en-US" altLang="zh-CN" sz="3200">
                <a:sym typeface="Symbol" panose="05050102010706020507" pitchFamily="18" charset="2"/>
              </a:rPr>
              <a:t>B or  not </a:t>
            </a:r>
            <a:r>
              <a:rPr lang="en-US" altLang="zh-CN" sz="3200">
                <a:latin typeface="宋体" panose="02010600030101010101" pitchFamily="2" charset="-122"/>
              </a:rPr>
              <a:t>C</a:t>
            </a:r>
            <a:endParaRPr lang="en-US" altLang="zh-CN" sz="3200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6200" y="1905000"/>
            <a:ext cx="8915400" cy="4495800"/>
            <a:chOff x="48" y="1200"/>
            <a:chExt cx="5616" cy="2832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3940" y="3627"/>
              <a:ext cx="17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3053" y="3627"/>
              <a:ext cx="88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-2-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2295" y="3627"/>
              <a:ext cx="7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---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632" y="3627"/>
              <a:ext cx="663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 </a:t>
              </a:r>
              <a:r>
                <a:rPr lang="en-US" altLang="zh-CN" sz="2800">
                  <a:sym typeface="Symbol" panose="05050102010706020507" pitchFamily="18" charset="2"/>
                </a:rPr>
                <a:t>E</a:t>
              </a:r>
              <a:r>
                <a:rPr lang="en-US" altLang="zh-CN" sz="2800" baseline="30000">
                  <a:sym typeface="Symbol" panose="05050102010706020507" pitchFamily="18" charset="2"/>
                </a:rPr>
                <a:t>A</a:t>
              </a:r>
              <a:r>
                <a:rPr lang="en-US" altLang="zh-CN" sz="2800"/>
                <a:t>i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48" y="3627"/>
              <a:ext cx="118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sym typeface="Symbol" panose="05050102010706020507" pitchFamily="18" charset="2"/>
                </a:rPr>
                <a:t> or not </a:t>
              </a:r>
              <a:r>
                <a:rPr lang="en-US" altLang="zh-CN" sz="2800">
                  <a:latin typeface="宋体" panose="02010600030101010101" pitchFamily="2" charset="-122"/>
                </a:rPr>
                <a:t>C#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940" y="3223"/>
              <a:ext cx="1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3053" y="3223"/>
              <a:ext cx="8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-2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2295" y="3223"/>
              <a:ext cx="7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--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1584" y="3223"/>
              <a:ext cx="71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 </a:t>
              </a:r>
              <a:r>
                <a:rPr lang="en-US" altLang="zh-CN" sz="2800">
                  <a:sym typeface="Symbol" panose="05050102010706020507" pitchFamily="18" charset="2"/>
                </a:rPr>
                <a:t>E</a:t>
              </a:r>
              <a:r>
                <a:rPr lang="en-US" altLang="zh-CN" sz="2800" baseline="300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48" y="3223"/>
              <a:ext cx="14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sym typeface="Symbol" panose="05050102010706020507" pitchFamily="18" charset="2"/>
                </a:rPr>
                <a:t> B or not </a:t>
              </a:r>
              <a:r>
                <a:rPr lang="en-US" altLang="zh-CN" sz="2800">
                  <a:latin typeface="宋体" panose="02010600030101010101" pitchFamily="2" charset="-122"/>
                </a:rPr>
                <a:t>C#</a:t>
              </a:r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3940" y="2818"/>
              <a:ext cx="17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2.(j,-,-(5))</a:t>
              </a: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3053" y="2818"/>
              <a:ext cx="88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-2-</a:t>
              </a: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2295" y="2818"/>
              <a:ext cx="7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-1-</a:t>
              </a:r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1584" y="2818"/>
              <a:ext cx="76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#E </a:t>
              </a:r>
              <a:r>
                <a:rPr lang="en-US" altLang="zh-CN" sz="2800">
                  <a:sym typeface="Symbol" panose="05050102010706020507" pitchFamily="18" charset="2"/>
                </a:rPr>
                <a:t>and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48" y="2818"/>
              <a:ext cx="118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B or not </a:t>
              </a:r>
              <a:r>
                <a:rPr lang="en-US" altLang="zh-CN" sz="2000">
                  <a:latin typeface="宋体" panose="02010600030101010101" pitchFamily="2" charset="-122"/>
                </a:rPr>
                <a:t>C#</a:t>
              </a: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940" y="2414"/>
              <a:ext cx="1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1.(jnz,a,-,(3))</a:t>
              </a: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3053" y="2414"/>
              <a:ext cx="8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-2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2295" y="2414"/>
              <a:ext cx="7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-1</a:t>
              </a: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1632" y="2414"/>
              <a:ext cx="6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#E</a:t>
              </a: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48" y="2414"/>
              <a:ext cx="14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cs typeface="Times New Roman" panose="02020603050405020304" pitchFamily="18" charset="0"/>
                </a:rPr>
                <a:t>and </a:t>
              </a:r>
              <a:r>
                <a:rPr lang="en-US" altLang="zh-CN" sz="2000">
                  <a:sym typeface="Symbol" panose="05050102010706020507" pitchFamily="18" charset="2"/>
                </a:rPr>
                <a:t>B or </a:t>
              </a:r>
              <a:r>
                <a:rPr lang="en-US" altLang="zh-CN" sz="2000">
                  <a:latin typeface="宋体" panose="02010600030101010101" pitchFamily="2" charset="-122"/>
                </a:rPr>
                <a:t> not C#</a:t>
              </a:r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940" y="2009"/>
              <a:ext cx="17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3053" y="2009"/>
              <a:ext cx="88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--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2295" y="2009"/>
              <a:ext cx="7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--</a:t>
              </a:r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1728" y="2009"/>
              <a:ext cx="56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#i</a:t>
              </a:r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8" y="2009"/>
              <a:ext cx="144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cs typeface="Times New Roman" panose="02020603050405020304" pitchFamily="18" charset="0"/>
                </a:rPr>
                <a:t>and </a:t>
              </a:r>
              <a:r>
                <a:rPr lang="en-US" altLang="zh-CN" sz="2000">
                  <a:sym typeface="Symbol" panose="05050102010706020507" pitchFamily="18" charset="2"/>
                </a:rPr>
                <a:t>B or </a:t>
              </a:r>
              <a:r>
                <a:rPr lang="en-US" altLang="zh-CN" sz="2000">
                  <a:latin typeface="宋体" panose="02010600030101010101" pitchFamily="2" charset="-122"/>
                </a:rPr>
                <a:t> not C#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3940" y="1605"/>
              <a:ext cx="1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3053" y="1605"/>
              <a:ext cx="8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</a:t>
              </a:r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2295" y="1605"/>
              <a:ext cx="7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</a:t>
              </a:r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1728" y="1605"/>
              <a:ext cx="56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8" y="1605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A and </a:t>
              </a:r>
              <a:r>
                <a:rPr lang="en-US" altLang="zh-CN" sz="2000">
                  <a:sym typeface="Symbol" panose="05050102010706020507" pitchFamily="18" charset="2"/>
                </a:rPr>
                <a:t>B or not </a:t>
              </a:r>
              <a:r>
                <a:rPr lang="en-US" altLang="zh-CN" sz="2000">
                  <a:latin typeface="宋体" panose="02010600030101010101" pitchFamily="2" charset="-122"/>
                </a:rPr>
                <a:t>C#</a:t>
              </a:r>
            </a:p>
          </p:txBody>
        </p:sp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3940" y="1200"/>
              <a:ext cx="17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TAC</a:t>
              </a:r>
            </a:p>
          </p:txBody>
        </p:sp>
        <p:sp>
          <p:nvSpPr>
            <p:cNvPr id="31779" name="Rectangle 35"/>
            <p:cNvSpPr>
              <a:spLocks noChangeArrowheads="1"/>
            </p:cNvSpPr>
            <p:nvPr/>
          </p:nvSpPr>
          <p:spPr bwMode="auto">
            <a:xfrm>
              <a:off x="3053" y="1200"/>
              <a:ext cx="88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FC</a:t>
              </a:r>
            </a:p>
          </p:txBody>
        </p:sp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2295" y="1200"/>
              <a:ext cx="7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TC</a:t>
              </a:r>
            </a:p>
          </p:txBody>
        </p:sp>
        <p:sp>
          <p:nvSpPr>
            <p:cNvPr id="31781" name="Rectangle 37"/>
            <p:cNvSpPr>
              <a:spLocks noChangeArrowheads="1"/>
            </p:cNvSpPr>
            <p:nvPr/>
          </p:nvSpPr>
          <p:spPr bwMode="auto">
            <a:xfrm>
              <a:off x="1230" y="1200"/>
              <a:ext cx="106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SYM</a:t>
              </a:r>
            </a:p>
          </p:txBody>
        </p:sp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48" y="1200"/>
              <a:ext cx="118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INPUT</a:t>
              </a:r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>
              <a:off x="48" y="1200"/>
              <a:ext cx="56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48" y="1605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48" y="2009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48" y="2414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Line 43"/>
            <p:cNvSpPr>
              <a:spLocks noChangeShapeType="1"/>
            </p:cNvSpPr>
            <p:nvPr/>
          </p:nvSpPr>
          <p:spPr bwMode="auto">
            <a:xfrm>
              <a:off x="48" y="2818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>
              <a:off x="48" y="3223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45"/>
            <p:cNvSpPr>
              <a:spLocks noChangeShapeType="1"/>
            </p:cNvSpPr>
            <p:nvPr/>
          </p:nvSpPr>
          <p:spPr bwMode="auto">
            <a:xfrm>
              <a:off x="48" y="3627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>
              <a:off x="48" y="4032"/>
              <a:ext cx="56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47"/>
            <p:cNvSpPr>
              <a:spLocks noChangeShapeType="1"/>
            </p:cNvSpPr>
            <p:nvPr/>
          </p:nvSpPr>
          <p:spPr bwMode="auto">
            <a:xfrm>
              <a:off x="48" y="1200"/>
              <a:ext cx="0" cy="2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Line 48"/>
            <p:cNvSpPr>
              <a:spLocks noChangeShapeType="1"/>
            </p:cNvSpPr>
            <p:nvPr/>
          </p:nvSpPr>
          <p:spPr bwMode="auto">
            <a:xfrm>
              <a:off x="1488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Line 49"/>
            <p:cNvSpPr>
              <a:spLocks noChangeShapeType="1"/>
            </p:cNvSpPr>
            <p:nvPr/>
          </p:nvSpPr>
          <p:spPr bwMode="auto">
            <a:xfrm>
              <a:off x="2295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Line 50"/>
            <p:cNvSpPr>
              <a:spLocks noChangeShapeType="1"/>
            </p:cNvSpPr>
            <p:nvPr/>
          </p:nvSpPr>
          <p:spPr bwMode="auto">
            <a:xfrm>
              <a:off x="3053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3940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5664" y="1200"/>
              <a:ext cx="0" cy="2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0" y="1066800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TAC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181600" y="1066800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FC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41750" y="1066800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TC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073275" y="1066800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SYM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04800" y="1066800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INPUT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858000" y="152241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3.(jnz,B,</a:t>
            </a:r>
            <a:r>
              <a:rPr lang="zh-CN" altLang="en-US" sz="2800"/>
              <a:t>－</a:t>
            </a:r>
            <a:r>
              <a:rPr lang="en-US" altLang="zh-CN" sz="2800"/>
              <a:t>,0)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181600" y="1522413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2 4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841750" y="1522413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</a:t>
            </a:r>
            <a:r>
              <a:rPr lang="en-US" altLang="zh-CN" sz="2800"/>
              <a:t>3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667000" y="1522413"/>
            <a:ext cx="11747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# </a:t>
            </a:r>
            <a:r>
              <a:rPr lang="en-US" altLang="zh-CN" sz="2800">
                <a:sym typeface="Symbol" panose="05050102010706020507" pitchFamily="18" charset="2"/>
              </a:rPr>
              <a:t>E</a:t>
            </a:r>
            <a:r>
              <a:rPr lang="en-US" altLang="zh-CN" sz="2800" baseline="30000">
                <a:sym typeface="Symbol" panose="05050102010706020507" pitchFamily="18" charset="2"/>
              </a:rPr>
              <a:t>A</a:t>
            </a:r>
            <a:r>
              <a:rPr lang="en-US" altLang="zh-CN" sz="2800"/>
              <a:t>E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52400" y="1522413"/>
            <a:ext cx="19208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or not </a:t>
            </a: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858000" y="5622925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5181600" y="5622925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3841750" y="5622925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073275" y="5622925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304800" y="5622925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success          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6858000" y="516731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181600" y="5167313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5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841750" y="5167313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6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2895600" y="5167313"/>
            <a:ext cx="9461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#E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04800" y="5167313"/>
            <a:ext cx="1768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         #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6858000" y="4711700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6.(j,</a:t>
            </a:r>
            <a:r>
              <a:rPr lang="zh-CN" altLang="en-US" sz="2800"/>
              <a:t>－</a:t>
            </a:r>
            <a:r>
              <a:rPr lang="en-US" altLang="zh-CN" sz="2800"/>
              <a:t>,</a:t>
            </a:r>
            <a:r>
              <a:rPr lang="zh-CN" altLang="en-US" sz="2800"/>
              <a:t>－</a:t>
            </a:r>
            <a:r>
              <a:rPr lang="en-US" altLang="zh-CN" sz="2800"/>
              <a:t>,3)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181600" y="4711700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</a:t>
            </a:r>
            <a:r>
              <a:rPr lang="en-US" altLang="zh-CN" sz="2800"/>
              <a:t>5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841750" y="4711700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3 6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2819400" y="4711700"/>
            <a:ext cx="10223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 </a:t>
            </a:r>
            <a:r>
              <a:rPr lang="en-US" altLang="zh-CN" sz="2000">
                <a:sym typeface="Symbol" panose="05050102010706020507" pitchFamily="18" charset="2"/>
              </a:rPr>
              <a:t>E</a:t>
            </a:r>
            <a:r>
              <a:rPr lang="en-US" altLang="zh-CN" sz="2000" baseline="30000">
                <a:sym typeface="Symbol" panose="05050102010706020507" pitchFamily="18" charset="2"/>
              </a:rPr>
              <a:t>0 </a:t>
            </a:r>
            <a:r>
              <a:rPr lang="en-US" altLang="zh-CN" sz="2000"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304800" y="4711700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         #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858000" y="4256088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5.(jnz,C,</a:t>
            </a:r>
            <a:r>
              <a:rPr lang="zh-CN" altLang="en-US" sz="2800"/>
              <a:t>－</a:t>
            </a:r>
            <a:r>
              <a:rPr lang="en-US" altLang="zh-CN" sz="2800"/>
              <a:t>,0)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181600" y="4256088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－－－</a:t>
            </a:r>
            <a:r>
              <a:rPr lang="en-US" altLang="zh-CN" sz="2800"/>
              <a:t>6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3841750" y="4256088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  <a:r>
              <a:rPr lang="zh-CN" altLang="en-US" sz="2800"/>
              <a:t>－</a:t>
            </a:r>
            <a:r>
              <a:rPr lang="en-US" altLang="zh-CN" sz="2800"/>
              <a:t>5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2667000" y="4256088"/>
            <a:ext cx="1447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 </a:t>
            </a:r>
            <a:r>
              <a:rPr lang="en-US" altLang="zh-CN" sz="2000">
                <a:sym typeface="Symbol" panose="05050102010706020507" pitchFamily="18" charset="2"/>
              </a:rPr>
              <a:t>E</a:t>
            </a:r>
            <a:r>
              <a:rPr lang="en-US" altLang="zh-CN" sz="2000" baseline="30000">
                <a:sym typeface="Symbol" panose="05050102010706020507" pitchFamily="18" charset="2"/>
              </a:rPr>
              <a:t>0</a:t>
            </a:r>
            <a:r>
              <a:rPr lang="en-US" altLang="zh-CN" sz="2000">
                <a:sym typeface="Symbol" panose="05050102010706020507" pitchFamily="18" charset="2"/>
              </a:rPr>
              <a:t> not</a:t>
            </a:r>
            <a:r>
              <a:rPr lang="en-US" altLang="zh-CN" sz="2000"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304800" y="4256088"/>
            <a:ext cx="1768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       #      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6858000" y="3800475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5181600" y="3800475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－－－－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3841750" y="3800475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  <a:r>
              <a:rPr lang="zh-CN" altLang="en-US" sz="2800"/>
              <a:t>－－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2667000" y="3800475"/>
            <a:ext cx="1174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 </a:t>
            </a:r>
            <a:r>
              <a:rPr lang="en-US" altLang="zh-CN" sz="2000">
                <a:sym typeface="Symbol" panose="05050102010706020507" pitchFamily="18" charset="2"/>
              </a:rPr>
              <a:t>E</a:t>
            </a:r>
            <a:r>
              <a:rPr lang="en-US" altLang="zh-CN" sz="2000" baseline="30000">
                <a:sym typeface="Symbol" panose="05050102010706020507" pitchFamily="18" charset="2"/>
              </a:rPr>
              <a:t>0  </a:t>
            </a:r>
            <a:r>
              <a:rPr lang="en-US" altLang="zh-CN" sz="2000">
                <a:sym typeface="Symbol" panose="05050102010706020507" pitchFamily="18" charset="2"/>
              </a:rPr>
              <a:t>not i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304800" y="3800475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   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6858000" y="334486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5181600" y="3344863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－－－</a:t>
            </a: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3841750" y="3344863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  <a:r>
              <a:rPr lang="zh-CN" altLang="en-US" sz="2800"/>
              <a:t>－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2590800" y="3344863"/>
            <a:ext cx="1219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 </a:t>
            </a:r>
            <a:r>
              <a:rPr lang="en-US" altLang="zh-CN" sz="2000">
                <a:sym typeface="Symbol" panose="05050102010706020507" pitchFamily="18" charset="2"/>
              </a:rPr>
              <a:t>E</a:t>
            </a:r>
            <a:r>
              <a:rPr lang="en-US" altLang="zh-CN" sz="2000" baseline="30000">
                <a:sym typeface="Symbol" panose="05050102010706020507" pitchFamily="18" charset="2"/>
              </a:rPr>
              <a:t>0 </a:t>
            </a:r>
            <a:r>
              <a:rPr lang="en-US" altLang="zh-CN" sz="2000">
                <a:latin typeface="宋体" panose="02010600030101010101" pitchFamily="2" charset="-122"/>
              </a:rPr>
              <a:t> not</a:t>
            </a: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304800" y="3344863"/>
            <a:ext cx="1768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 C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6858000" y="2889250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5181600" y="2889250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</a:t>
            </a:r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3841750" y="2889250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2667000" y="2889250"/>
            <a:ext cx="1174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# </a:t>
            </a:r>
            <a:r>
              <a:rPr lang="en-US" altLang="zh-CN" sz="2800">
                <a:sym typeface="Symbol" panose="05050102010706020507" pitchFamily="18" charset="2"/>
              </a:rPr>
              <a:t>E</a:t>
            </a:r>
            <a:r>
              <a:rPr lang="en-US" altLang="zh-CN" sz="2800" baseline="3000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304800" y="2889250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not C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6858000" y="2433638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5181600" y="2433638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4</a:t>
            </a:r>
            <a:r>
              <a:rPr lang="zh-CN" altLang="en-US" sz="2800"/>
              <a:t>－</a:t>
            </a:r>
          </a:p>
        </p:txBody>
      </p:sp>
      <p:sp>
        <p:nvSpPr>
          <p:cNvPr id="32817" name="Rectangle 49"/>
          <p:cNvSpPr>
            <a:spLocks noChangeArrowheads="1"/>
          </p:cNvSpPr>
          <p:nvPr/>
        </p:nvSpPr>
        <p:spPr bwMode="auto">
          <a:xfrm>
            <a:off x="3841750" y="2433638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  <a:r>
              <a:rPr lang="zh-CN" altLang="en-US" sz="2800"/>
              <a:t>－</a:t>
            </a:r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2743200" y="2433638"/>
            <a:ext cx="10985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#E </a:t>
            </a:r>
            <a:r>
              <a:rPr lang="en-US" altLang="zh-CN" sz="2800">
                <a:sym typeface="Symbol" panose="05050102010706020507" pitchFamily="18" charset="2"/>
              </a:rPr>
              <a:t>or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304800" y="2433638"/>
            <a:ext cx="1768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000">
                <a:latin typeface="宋体" panose="02010600030101010101" pitchFamily="2" charset="-122"/>
              </a:rPr>
              <a:t>or not C</a:t>
            </a:r>
            <a:r>
              <a:rPr lang="zh-CN" altLang="en-US" sz="2000">
                <a:latin typeface="宋体" panose="02010600030101010101" pitchFamily="2" charset="-122"/>
              </a:rPr>
              <a:t>＃ 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6858000" y="1978025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4.(j,</a:t>
            </a:r>
            <a:r>
              <a:rPr lang="zh-CN" altLang="en-US" sz="2800"/>
              <a:t>－</a:t>
            </a:r>
            <a:r>
              <a:rPr lang="en-US" altLang="zh-CN" sz="2800"/>
              <a:t>,</a:t>
            </a:r>
            <a:r>
              <a:rPr lang="zh-CN" altLang="en-US" sz="2800"/>
              <a:t>－</a:t>
            </a:r>
            <a:r>
              <a:rPr lang="en-US" altLang="zh-CN" sz="2800"/>
              <a:t>(5))</a:t>
            </a:r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5181600" y="1978025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4</a:t>
            </a: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3841750" y="1978025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2667000" y="1978025"/>
            <a:ext cx="1174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#E</a:t>
            </a:r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304800" y="1978025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or not </a:t>
            </a: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304800" y="1066800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>
            <a:off x="304800" y="2433638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>
            <a:off x="304800" y="288925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304800" y="3344863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304800" y="380047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304800" y="4256088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>
            <a:off x="304800" y="47117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2" name="Line 64"/>
          <p:cNvSpPr>
            <a:spLocks noChangeShapeType="1"/>
          </p:cNvSpPr>
          <p:nvPr/>
        </p:nvSpPr>
        <p:spPr bwMode="auto">
          <a:xfrm>
            <a:off x="304800" y="5167313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>
            <a:off x="304800" y="562292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>
            <a:off x="304800" y="6078538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304800" y="1066800"/>
            <a:ext cx="0" cy="50117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>
            <a:off x="2133600" y="1066800"/>
            <a:ext cx="0" cy="501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>
            <a:off x="3841750" y="1066800"/>
            <a:ext cx="0" cy="501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8" name="Line 70"/>
          <p:cNvSpPr>
            <a:spLocks noChangeShapeType="1"/>
          </p:cNvSpPr>
          <p:nvPr/>
        </p:nvSpPr>
        <p:spPr bwMode="auto">
          <a:xfrm>
            <a:off x="5181600" y="1066800"/>
            <a:ext cx="0" cy="501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9" name="Line 71"/>
          <p:cNvSpPr>
            <a:spLocks noChangeShapeType="1"/>
          </p:cNvSpPr>
          <p:nvPr/>
        </p:nvSpPr>
        <p:spPr bwMode="auto">
          <a:xfrm>
            <a:off x="6858000" y="1066800"/>
            <a:ext cx="0" cy="501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0" name="Line 72"/>
          <p:cNvSpPr>
            <a:spLocks noChangeShapeType="1"/>
          </p:cNvSpPr>
          <p:nvPr/>
        </p:nvSpPr>
        <p:spPr bwMode="auto">
          <a:xfrm>
            <a:off x="9144000" y="1066800"/>
            <a:ext cx="0" cy="50117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1" name="Line 73"/>
          <p:cNvSpPr>
            <a:spLocks noChangeShapeType="1"/>
          </p:cNvSpPr>
          <p:nvPr/>
        </p:nvSpPr>
        <p:spPr bwMode="auto">
          <a:xfrm>
            <a:off x="304800" y="197802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2" name="Line 74"/>
          <p:cNvSpPr>
            <a:spLocks noChangeShapeType="1"/>
          </p:cNvSpPr>
          <p:nvPr/>
        </p:nvSpPr>
        <p:spPr bwMode="auto">
          <a:xfrm>
            <a:off x="304800" y="1522413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4.Flow of control statements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zh-CN" sz="2800" smtClean="0"/>
              <a:t>modify the grammar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S </a:t>
            </a:r>
            <a:r>
              <a:rPr lang="en-US" altLang="zh-CN" sz="2800" smtClean="0">
                <a:sym typeface="Symbol" panose="05050102010706020507" pitchFamily="18" charset="2"/>
              </a:rPr>
              <a:t>if E then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/>
              <a:t> else </a:t>
            </a:r>
            <a:r>
              <a:rPr lang="en-US" altLang="zh-CN" sz="2800" smtClean="0">
                <a:sym typeface="Symbol" panose="05050102010706020507" pitchFamily="18" charset="2"/>
              </a:rPr>
              <a:t>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  </a:t>
            </a:r>
            <a:r>
              <a:rPr lang="en-US" altLang="zh-CN" sz="2800" smtClean="0">
                <a:sym typeface="Symbol" panose="05050102010706020507" pitchFamily="18" charset="2"/>
              </a:rPr>
              <a:t>    </a:t>
            </a:r>
            <a:r>
              <a:rPr lang="en-US" altLang="zh-CN" sz="2800" baseline="30000" smtClean="0">
                <a:sym typeface="Wingdings" panose="05000000000000000000" pitchFamily="2" charset="2"/>
              </a:rPr>
              <a:t>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C if E then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T C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else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T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sym typeface="Symbol" panose="05050102010706020507" pitchFamily="18" charset="2"/>
              </a:rPr>
              <a:t>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S </a:t>
            </a:r>
            <a:r>
              <a:rPr lang="en-US" altLang="zh-CN" sz="2800" smtClean="0">
                <a:sym typeface="Symbol" panose="05050102010706020507" pitchFamily="18" charset="2"/>
              </a:rPr>
              <a:t>if E then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baseline="30000" smtClean="0">
                <a:sym typeface="Wingdings" panose="05000000000000000000" pitchFamily="2" charset="2"/>
              </a:rPr>
              <a:t>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C if E then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C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4.Flow of control statements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2) Semantic Rules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C if E then     {BACKPATCH(E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TC,NXINSTR);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 C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FC;}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T C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else   {q=NXINSTR;  GEN(‘goto 0’);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 BACKPATCH(C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CHAIN,NXINSTR);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 T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CHAIN=MERG(S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CHAIN,q)}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T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sym typeface="Symbol" panose="05050102010706020507" pitchFamily="18" charset="2"/>
              </a:rPr>
              <a:t>      {S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CHAIN=MERG(T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CHAIN,S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CHAIN)}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C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 </a:t>
            </a:r>
            <a:r>
              <a:rPr lang="en-US" altLang="zh-CN" sz="2800" smtClean="0">
                <a:sym typeface="Symbol" panose="05050102010706020507" pitchFamily="18" charset="2"/>
              </a:rPr>
              <a:t>{S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CHAIN=MERG(C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CHAIN,S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CHAIN)}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8600" y="9906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200"/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If a then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b </a:t>
            </a:r>
            <a:r>
              <a:rPr lang="en-US" altLang="zh-CN" sz="3200">
                <a:solidFill>
                  <a:schemeClr val="hlink"/>
                </a:solidFill>
              </a:rPr>
              <a:t>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A:=2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else A:=3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if  c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A=4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a=5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5257800" y="1524000"/>
            <a:ext cx="2667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(1)(jnz,a,_,(3))</a:t>
            </a:r>
          </a:p>
          <a:p>
            <a:r>
              <a:rPr lang="en-US" altLang="zh-CN" sz="2800"/>
              <a:t>(2)(j,_,_,0)</a:t>
            </a:r>
          </a:p>
          <a:p>
            <a:r>
              <a:rPr lang="en-US" altLang="zh-CN" sz="2800"/>
              <a:t>(3)(jnz,b,_,(5))</a:t>
            </a:r>
          </a:p>
          <a:p>
            <a:r>
              <a:rPr lang="en-US" altLang="zh-CN" sz="2800"/>
              <a:t>(4)(j,_,_,0)</a:t>
            </a:r>
          </a:p>
          <a:p>
            <a:endParaRPr lang="en-US" altLang="zh-CN" sz="28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089525" y="3068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89325" y="1773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029200" y="5105400"/>
            <a:ext cx="3048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ym typeface="Symbol" panose="05050102010706020507" pitchFamily="18" charset="2"/>
              </a:rPr>
              <a:t>Ca</a:t>
            </a:r>
            <a:r>
              <a:rPr lang="en-US" altLang="zh-CN" sz="280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>
                <a:sym typeface="Symbol" panose="05050102010706020507" pitchFamily="18" charset="2"/>
              </a:rPr>
              <a:t>CHAIN-&gt;2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5029200" y="5719763"/>
            <a:ext cx="30480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ym typeface="Symbol" panose="05050102010706020507" pitchFamily="18" charset="2"/>
              </a:rPr>
              <a:t>Cb</a:t>
            </a:r>
            <a:r>
              <a:rPr lang="en-US" altLang="zh-CN" sz="280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>
                <a:sym typeface="Symbol" panose="05050102010706020507" pitchFamily="18" charset="2"/>
              </a:rPr>
              <a:t>CHAIN-&gt;4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5257800" y="321468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(5)(:=,2,_,A)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utoUpdateAnimBg="0"/>
      <p:bldP spid="357383" grpId="0" animBg="1" autoUpdateAnimBg="0"/>
      <p:bldP spid="35738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mtClean="0"/>
              <a:t>4.Flow of control statements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/>
              <a:t>3) While statement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/>
              <a:t>S </a:t>
            </a:r>
            <a:r>
              <a:rPr lang="en-US" altLang="zh-CN" smtClean="0">
                <a:sym typeface="Symbol" panose="05050102010706020507" pitchFamily="18" charset="2"/>
              </a:rPr>
              <a:t>while E do S</a:t>
            </a:r>
            <a:r>
              <a:rPr lang="en-US" altLang="zh-CN" baseline="30000" smtClean="0">
                <a:sym typeface="Symbol" panose="05050102010706020507" pitchFamily="18" charset="2"/>
              </a:rPr>
              <a:t>(1)  </a:t>
            </a:r>
            <a:r>
              <a:rPr lang="en-US" altLang="zh-CN" baseline="30000" smtClean="0">
                <a:sym typeface="Wingdings" panose="05000000000000000000" pitchFamily="2" charset="2"/>
              </a:rPr>
              <a:t></a:t>
            </a:r>
            <a:endParaRPr lang="en-US" altLang="zh-CN" smtClean="0"/>
          </a:p>
          <a:p>
            <a:pPr marL="1066800" lvl="1" indent="-609600" eaLnBrk="1" hangingPunct="1">
              <a:buFontTx/>
              <a:buNone/>
            </a:pPr>
            <a:r>
              <a:rPr lang="en-US" altLang="zh-CN" smtClean="0"/>
              <a:t>W </a:t>
            </a:r>
            <a:r>
              <a:rPr lang="en-US" altLang="zh-CN" smtClean="0">
                <a:sym typeface="Symbol" panose="05050102010706020507" pitchFamily="18" charset="2"/>
              </a:rPr>
              <a:t>while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W</a:t>
            </a:r>
            <a:r>
              <a:rPr lang="en-US" altLang="zh-CN" baseline="30000" smtClean="0">
                <a:sym typeface="Symbol" panose="05050102010706020507" pitchFamily="18" charset="2"/>
              </a:rPr>
              <a:t>d</a:t>
            </a:r>
            <a:r>
              <a:rPr lang="en-US" altLang="zh-CN" smtClean="0">
                <a:sym typeface="Symbol" panose="05050102010706020507" pitchFamily="18" charset="2"/>
              </a:rPr>
              <a:t> W E do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S  W</a:t>
            </a:r>
            <a:r>
              <a:rPr lang="en-US" altLang="zh-CN" baseline="30000" smtClean="0">
                <a:sym typeface="Symbol" panose="05050102010706020507" pitchFamily="18" charset="2"/>
              </a:rPr>
              <a:t>d </a:t>
            </a:r>
            <a:r>
              <a:rPr lang="en-US" altLang="zh-CN" smtClean="0">
                <a:sym typeface="Symbol" panose="05050102010706020507" pitchFamily="18" charset="2"/>
              </a:rPr>
              <a:t>S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</a:p>
          <a:p>
            <a:pPr marL="609600" indent="-609600"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953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4.flow of control statements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3) While statement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W </a:t>
            </a:r>
            <a:r>
              <a:rPr lang="en-US" altLang="zh-CN" sz="2800" smtClean="0">
                <a:sym typeface="Symbol" panose="05050102010706020507" pitchFamily="18" charset="2"/>
              </a:rPr>
              <a:t>while       {W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LABEL=NXINSTR}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sym typeface="Symbol" panose="05050102010706020507" pitchFamily="18" charset="2"/>
              </a:rPr>
              <a:t> W E do    {BACKPATCH(E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TC,NXINSTR);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LABEL=W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LABEL;}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 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 </a:t>
            </a:r>
            <a:r>
              <a:rPr lang="en-US" altLang="zh-CN" sz="2800" smtClean="0">
                <a:sym typeface="Symbol" panose="05050102010706020507" pitchFamily="18" charset="2"/>
              </a:rPr>
              <a:t>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/>
              <a:t>{BACKPATCH(</a:t>
            </a:r>
            <a:r>
              <a:rPr lang="en-US" altLang="zh-CN" sz="2800" smtClean="0">
                <a:sym typeface="Symbol" panose="05050102010706020507" pitchFamily="18" charset="2"/>
              </a:rPr>
              <a:t>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/>
              <a:t>CHAIN, </a:t>
            </a:r>
            <a:r>
              <a:rPr lang="en-US" altLang="zh-CN" sz="2800" smtClean="0">
                <a:sym typeface="Symbol" panose="05050102010706020507" pitchFamily="18" charset="2"/>
              </a:rPr>
              <a:t>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LABEL</a:t>
            </a:r>
            <a:r>
              <a:rPr lang="en-US" altLang="zh-CN" sz="2800" smtClean="0"/>
              <a:t>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                          GEN(‘goto’ </a:t>
            </a:r>
            <a:r>
              <a:rPr lang="en-US" altLang="zh-CN" sz="2800" smtClean="0">
                <a:sym typeface="Symbol" panose="05050102010706020507" pitchFamily="18" charset="2"/>
              </a:rPr>
              <a:t>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LABEL</a:t>
            </a:r>
            <a:r>
              <a:rPr lang="en-US" altLang="zh-CN" sz="2800" smtClean="0"/>
              <a:t>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                          S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/>
              <a:t> CHAIN= </a:t>
            </a:r>
            <a:r>
              <a:rPr lang="en-US" altLang="zh-CN" sz="2800" smtClean="0">
                <a:sym typeface="Symbol" panose="05050102010706020507" pitchFamily="18" charset="2"/>
              </a:rPr>
              <a:t>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CHAIN}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2 Backpatching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mtClean="0"/>
              <a:t>4.flow of control statements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/>
              <a:t>3) While statement </a:t>
            </a:r>
          </a:p>
          <a:p>
            <a:pPr marL="609600" indent="-609600" eaLnBrk="1" hangingPunct="1"/>
            <a:endParaRPr lang="en-US" altLang="zh-CN" smtClean="0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676400" y="3190875"/>
            <a:ext cx="4325938" cy="2728913"/>
            <a:chOff x="1056" y="2010"/>
            <a:chExt cx="2725" cy="1719"/>
          </a:xfrm>
        </p:grpSpPr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1430" y="2010"/>
              <a:ext cx="125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  Code of  E 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1437" y="2595"/>
              <a:ext cx="1346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ym typeface="Symbol" panose="05050102010706020507" pitchFamily="18" charset="2"/>
                </a:rPr>
                <a:t> Code of  S</a:t>
              </a:r>
              <a:r>
                <a:rPr lang="en-US" altLang="zh-CN" sz="2800" baseline="30000">
                  <a:sym typeface="Symbol" panose="05050102010706020507" pitchFamily="18" charset="2"/>
                </a:rPr>
                <a:t>(1) </a:t>
              </a:r>
              <a:endParaRPr lang="en-US" altLang="zh-CN" sz="2800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2688" y="2112"/>
              <a:ext cx="768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3456" y="2112"/>
              <a:ext cx="0" cy="110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H="1">
              <a:off x="2400" y="3216"/>
              <a:ext cx="1056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2400" y="3216"/>
              <a:ext cx="0" cy="48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2688" y="2208"/>
              <a:ext cx="432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3120" y="2208"/>
              <a:ext cx="0" cy="528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2736" y="2736"/>
              <a:ext cx="384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H="1">
              <a:off x="1056" y="2736"/>
              <a:ext cx="432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H="1">
              <a:off x="1056" y="3024"/>
              <a:ext cx="672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V="1">
              <a:off x="1056" y="2208"/>
              <a:ext cx="0" cy="816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1056" y="2208"/>
              <a:ext cx="384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2774" y="3402"/>
              <a:ext cx="10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S.CHAIN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1.Implementations of three-address statements</a:t>
            </a:r>
          </a:p>
          <a:p>
            <a:pPr eaLnBrk="1" hangingPunct="1"/>
            <a:r>
              <a:rPr lang="en-US" altLang="zh-CN" smtClean="0"/>
              <a:t>Quadruples</a:t>
            </a:r>
          </a:p>
          <a:p>
            <a:pPr lvl="1" eaLnBrk="1" hangingPunct="1"/>
            <a:r>
              <a:rPr lang="en-US" altLang="zh-CN" smtClean="0"/>
              <a:t>(op, arg1,arg2,result)</a:t>
            </a:r>
          </a:p>
          <a:p>
            <a:pPr eaLnBrk="1" hangingPunct="1"/>
            <a:r>
              <a:rPr lang="en-US" altLang="zh-CN" smtClean="0"/>
              <a:t>Triples</a:t>
            </a:r>
          </a:p>
          <a:p>
            <a:pPr lvl="1" eaLnBrk="1" hangingPunct="1"/>
            <a:r>
              <a:rPr lang="en-US" altLang="zh-CN" smtClean="0"/>
              <a:t>(n)   (op,arg1,arg2)</a:t>
            </a:r>
          </a:p>
          <a:p>
            <a:pPr lvl="1" eaLnBrk="1" hangingPunct="1"/>
            <a:r>
              <a:rPr lang="en-US" altLang="zh-CN" smtClean="0"/>
              <a:t>(m)  (op,(n),arg)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Notes: A three-address statement is an abstract form of intermediate codes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2.Advantages of quadruples</a:t>
            </a:r>
          </a:p>
          <a:p>
            <a:pPr eaLnBrk="1" hangingPunct="1"/>
            <a:r>
              <a:rPr lang="en-US" altLang="zh-CN" smtClean="0"/>
              <a:t>Easy to generate target code</a:t>
            </a:r>
          </a:p>
          <a:p>
            <a:pPr eaLnBrk="1" hangingPunct="1"/>
            <a:r>
              <a:rPr lang="en-US" altLang="zh-CN" smtClean="0"/>
              <a:t>Good for optimizing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534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1.Intermediate representations</a:t>
            </a:r>
          </a:p>
          <a:p>
            <a:pPr lvl="1" eaLnBrk="1" hangingPunct="1"/>
            <a:r>
              <a:rPr lang="en-US" altLang="zh-CN" smtClean="0"/>
              <a:t>Syntax tree (Graphical representation of statements)</a:t>
            </a:r>
          </a:p>
          <a:p>
            <a:pPr lvl="2" eaLnBrk="1" hangingPunct="1"/>
            <a:r>
              <a:rPr lang="en-US" altLang="zh-CN" smtClean="0"/>
              <a:t>Abstract Syntax Tree</a:t>
            </a:r>
          </a:p>
          <a:p>
            <a:pPr lvl="2" eaLnBrk="1" hangingPunct="1"/>
            <a:r>
              <a:rPr lang="en-US" altLang="zh-CN" smtClean="0"/>
              <a:t>Parsing Tree</a:t>
            </a:r>
          </a:p>
          <a:p>
            <a:pPr lvl="2" eaLnBrk="1" hangingPunct="1"/>
            <a:r>
              <a:rPr lang="en-US" altLang="zh-CN" smtClean="0"/>
              <a:t>Directed acyclic graph(DAG) </a:t>
            </a:r>
          </a:p>
          <a:p>
            <a:pPr lvl="1" eaLnBrk="1" hangingPunct="1"/>
            <a:r>
              <a:rPr lang="en-US" altLang="zh-CN" smtClean="0"/>
              <a:t>Postfix notation</a:t>
            </a:r>
          </a:p>
          <a:p>
            <a:pPr lvl="1" eaLnBrk="1" hangingPunct="1"/>
            <a:r>
              <a:rPr lang="en-US" altLang="zh-CN" smtClean="0"/>
              <a:t>Three-address code</a:t>
            </a:r>
          </a:p>
          <a:p>
            <a:pPr lvl="1" eaLnBrk="1" hangingPunct="1"/>
            <a:r>
              <a:rPr lang="en-US" altLang="zh-CN" smtClean="0"/>
              <a:t>Quadruple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Assignment statements with only id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/>
              <a:t> 1) functions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mtClean="0"/>
              <a:t>  NEWTEMP()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mtClean="0"/>
              <a:t>  GEN(OP,ARG</a:t>
            </a:r>
            <a:r>
              <a:rPr lang="en-US" altLang="zh-CN" baseline="-25000" smtClean="0"/>
              <a:t>1</a:t>
            </a:r>
            <a:r>
              <a:rPr lang="en-US" altLang="zh-CN" smtClean="0"/>
              <a:t>,ARG</a:t>
            </a:r>
            <a:r>
              <a:rPr lang="en-US" altLang="zh-CN" baseline="-25000" smtClean="0"/>
              <a:t>2</a:t>
            </a:r>
            <a:r>
              <a:rPr lang="en-US" altLang="zh-CN" smtClean="0"/>
              <a:t>,RESULT)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/>
              <a:t> 2)Semantic rules for quadruple code generation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662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(1)A </a:t>
            </a:r>
            <a:r>
              <a:rPr lang="en-US" altLang="zh-CN" sz="2800" smtClean="0">
                <a:sym typeface="Symbol" panose="05050102010706020507" pitchFamily="18" charset="2"/>
              </a:rPr>
              <a:t>i=E          {GEN(=, </a:t>
            </a:r>
            <a:r>
              <a:rPr lang="en-US" altLang="zh-CN" sz="2800" smtClean="0"/>
              <a:t>E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,_, i.entry}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(2)E -E 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      </a:t>
            </a:r>
            <a:r>
              <a:rPr lang="en-US" altLang="zh-CN" sz="2800" smtClean="0">
                <a:sym typeface="Symbol" panose="05050102010706020507" pitchFamily="18" charset="2"/>
              </a:rPr>
              <a:t>    {T=NEWTEMP();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GEN(@, </a:t>
            </a:r>
            <a:r>
              <a:rPr lang="en-US" altLang="zh-CN" sz="2800" smtClean="0"/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,_,T);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</a:t>
            </a:r>
            <a:r>
              <a:rPr lang="en-US" altLang="zh-CN" sz="2800" smtClean="0"/>
              <a:t>E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=T</a:t>
            </a:r>
            <a:r>
              <a:rPr lang="en-US" altLang="zh-CN" sz="2800" baseline="300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(3)E E 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*E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     </a:t>
            </a:r>
            <a:r>
              <a:rPr lang="en-US" altLang="zh-CN" sz="2800" smtClean="0">
                <a:sym typeface="Symbol" panose="05050102010706020507" pitchFamily="18" charset="2"/>
              </a:rPr>
              <a:t>{T=NEWTEMP();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GEN(*, </a:t>
            </a:r>
            <a:r>
              <a:rPr lang="en-US" altLang="zh-CN" sz="2800" smtClean="0"/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 </a:t>
            </a:r>
            <a:r>
              <a:rPr lang="en-US" altLang="zh-CN" sz="2800" smtClean="0"/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,T);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</a:t>
            </a:r>
            <a:r>
              <a:rPr lang="en-US" altLang="zh-CN" sz="2800" smtClean="0"/>
              <a:t>E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=T</a:t>
            </a:r>
            <a:r>
              <a:rPr lang="en-US" altLang="zh-CN" sz="2800" baseline="300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(4)E E 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+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   </a:t>
            </a:r>
            <a:r>
              <a:rPr lang="en-US" altLang="zh-CN" sz="2800" smtClean="0">
                <a:sym typeface="Symbol" panose="05050102010706020507" pitchFamily="18" charset="2"/>
              </a:rPr>
              <a:t>{T=NEWTEMP();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GEN(+, </a:t>
            </a:r>
            <a:r>
              <a:rPr lang="en-US" altLang="zh-CN" sz="2800" smtClean="0"/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 </a:t>
            </a:r>
            <a:r>
              <a:rPr lang="en-US" altLang="zh-CN" sz="2800" smtClean="0"/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,T);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</a:t>
            </a:r>
            <a:r>
              <a:rPr lang="en-US" altLang="zh-CN" sz="2800" smtClean="0"/>
              <a:t>E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=T</a:t>
            </a:r>
            <a:r>
              <a:rPr lang="en-US" altLang="zh-CN" sz="2800" baseline="300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(5)E (E 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)         {</a:t>
            </a:r>
            <a:r>
              <a:rPr lang="en-US" altLang="zh-CN" sz="2800" smtClean="0"/>
              <a:t>E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=</a:t>
            </a:r>
            <a:r>
              <a:rPr lang="en-US" altLang="zh-CN" sz="2800" smtClean="0"/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(6)E  i                {</a:t>
            </a:r>
            <a:r>
              <a:rPr lang="en-US" altLang="zh-CN" sz="2800" smtClean="0"/>
              <a:t>E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= i.entry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342" name="Group 78"/>
          <p:cNvGraphicFramePr>
            <a:graphicFrameLocks noGrp="1"/>
          </p:cNvGraphicFramePr>
          <p:nvPr/>
        </p:nvGraphicFramePr>
        <p:xfrm>
          <a:off x="76200" y="0"/>
          <a:ext cx="8918575" cy="6950075"/>
        </p:xfrm>
        <a:graphic>
          <a:graphicData uri="http://schemas.openxmlformats.org/drawingml/2006/table">
            <a:tbl>
              <a:tblPr/>
              <a:tblGrid>
                <a:gridCol w="2760663">
                  <a:extLst>
                    <a:ext uri="{9D8B030D-6E8A-4147-A177-3AD203B41FA5}">
                      <a16:colId xmlns:a16="http://schemas.microsoft.com/office/drawing/2014/main" val="57845641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5893004"/>
                    </a:ext>
                  </a:extLst>
                </a:gridCol>
                <a:gridCol w="2563812">
                  <a:extLst>
                    <a:ext uri="{9D8B030D-6E8A-4147-A177-3AD203B41FA5}">
                      <a16:colId xmlns:a16="http://schemas.microsoft.com/office/drawing/2014/main" val="91098089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950937962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quadruples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58052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A=-B*(C+D)#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847791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=-B*(C+D)#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576481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-B*(C+D)#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895991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B*(C+D)#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47060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*(C+D)#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i=-i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39920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*(C+D)#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i=-E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－－－ 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868906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*(C+D)#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(@,B,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,T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125956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i=E*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616702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i=E*(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34660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i=E*(i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819106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+D)#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i=E*(E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－－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31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4.The translation scheme for addressing array elements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1) grammar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A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V:=E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V </a:t>
            </a:r>
            <a:r>
              <a:rPr lang="en-US" altLang="zh-CN" smtClean="0">
                <a:sym typeface="Symbol" panose="05050102010706020507" pitchFamily="18" charset="2"/>
              </a:rPr>
              <a:t>i[Elist] | i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Elist Elist,E |  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E E op E | (E) | V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4.The translation scheme for addressing array elements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 2) Rewriting of the grammar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</a:t>
            </a:r>
            <a:r>
              <a:rPr lang="en-US" altLang="zh-CN" sz="2800" smtClean="0"/>
              <a:t>V:=E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V </a:t>
            </a:r>
            <a:r>
              <a:rPr lang="en-US" altLang="zh-CN" sz="2800" smtClean="0">
                <a:sym typeface="Symbol" panose="05050102010706020507" pitchFamily="18" charset="2"/>
              </a:rPr>
              <a:t>Elist] | i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Elist Elist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,E | i[ E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E E op E | (E) | V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Notes: This rewriting aims that the various dimensional limits n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j</a:t>
            </a:r>
            <a:r>
              <a:rPr lang="en-US" altLang="zh-CN" sz="2800" smtClean="0">
                <a:sym typeface="Symbol" panose="05050102010706020507" pitchFamily="18" charset="2"/>
              </a:rPr>
              <a:t> of the array be available as we group index expressions into an Elist.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4.The translation scheme for addressing array elements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3) semantic variables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ARRAY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DIM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PLACE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OFFSET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4.The translation scheme for addressing array elements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4) Translation code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(1)A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V=E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{if (V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OFFSET=null) 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      GEN(=,E 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 PLACE,_,V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PLACE);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 else        GEN([ ]=,E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PLACE,_,V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PLACE[V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OFFSET])}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(2)E E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op E 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sym typeface="Symbol" panose="05050102010706020507" pitchFamily="18" charset="2"/>
              </a:rPr>
              <a:t>    {T=NEWTEMP();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GEN(op,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PLACE, </a:t>
            </a:r>
            <a:r>
              <a:rPr lang="en-US" altLang="zh-CN" sz="2800" smtClean="0">
                <a:sym typeface="Symbol" panose="05050102010706020507" pitchFamily="18" charset="2"/>
              </a:rPr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PLACE,T);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      E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 PLACE =T}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(3)E (E 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)      {</a:t>
            </a:r>
            <a:r>
              <a:rPr lang="en-US" altLang="zh-CN" sz="2800" smtClean="0"/>
              <a:t>E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 PLACE = </a:t>
            </a:r>
            <a:r>
              <a:rPr lang="en-US" altLang="zh-CN" sz="2800" smtClean="0">
                <a:sym typeface="Symbol" panose="05050102010706020507" pitchFamily="18" charset="2"/>
              </a:rPr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PLACE}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(4)E  V           {if (</a:t>
            </a:r>
            <a:r>
              <a:rPr lang="en-US" altLang="zh-CN" sz="2800" smtClean="0"/>
              <a:t>V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OFFSET=null)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           E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 PLACE = V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      else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          {T=NEWTEMP();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       GEN(=[ ], E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 PLACE[V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</a:rPr>
              <a:t>•OFFSET</a:t>
            </a:r>
            <a:r>
              <a:rPr lang="en-US" altLang="zh-CN" sz="2800" smtClean="0"/>
              <a:t>],_,T);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</a:t>
            </a:r>
            <a:r>
              <a:rPr lang="en-US" altLang="zh-CN" sz="2800" smtClean="0"/>
              <a:t>E 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 PLACE =T;}}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(5)V </a:t>
            </a:r>
            <a:r>
              <a:rPr lang="en-US" altLang="zh-CN" sz="2800" smtClean="0">
                <a:sym typeface="Symbol" panose="05050102010706020507" pitchFamily="18" charset="2"/>
              </a:rPr>
              <a:t>Elist]    {if (TYPE[ARRAY]&lt;&gt;1)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{T=NEWTEMP();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GEN(*,Elist</a:t>
            </a:r>
            <a:r>
              <a:rPr lang="en-US" altLang="zh-CN" sz="2800" smtClean="0">
                <a:cs typeface="Times New Roman" panose="02020603050405020304" pitchFamily="18" charset="0"/>
              </a:rPr>
              <a:t>•PLACE,TYPE[ARRAY],T);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cs typeface="Times New Roman" panose="02020603050405020304" pitchFamily="18" charset="0"/>
              </a:rPr>
              <a:t>                   Elist •PLACE=T;}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cs typeface="Times New Roman" panose="02020603050405020304" pitchFamily="18" charset="0"/>
              </a:rPr>
              <a:t>                   V •OFFSET=Elist •PLACE;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cs typeface="Times New Roman" panose="02020603050405020304" pitchFamily="18" charset="0"/>
              </a:rPr>
              <a:t>                   T=NEWTEMP();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cs typeface="Times New Roman" panose="02020603050405020304" pitchFamily="18" charset="0"/>
              </a:rPr>
              <a:t>               GEN(-,HEAD[ARRAY],CONS[ARRAY],T);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cs typeface="Times New Roman" panose="02020603050405020304" pitchFamily="18" charset="0"/>
              </a:rPr>
              <a:t>                  V •PLACE=T} 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/>
              <a:t>(6)V </a:t>
            </a:r>
            <a:r>
              <a:rPr lang="en-US" altLang="zh-CN" sz="2800" smtClean="0">
                <a:sym typeface="Symbol" panose="05050102010706020507" pitchFamily="18" charset="2"/>
              </a:rPr>
              <a:t>i              {V </a:t>
            </a:r>
            <a:r>
              <a:rPr lang="en-US" altLang="zh-CN" sz="2800" smtClean="0">
                <a:cs typeface="Times New Roman" panose="02020603050405020304" pitchFamily="18" charset="0"/>
              </a:rPr>
              <a:t>•PLACE=ENTRY[i];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cs typeface="Times New Roman" panose="02020603050405020304" pitchFamily="18" charset="0"/>
              </a:rPr>
              <a:t>                    V •OFFSET=null}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(7)Elist Elist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sym typeface="Symbol" panose="05050102010706020507" pitchFamily="18" charset="2"/>
              </a:rPr>
              <a:t>,E      {T=NEWTEMP();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          k= Elist</a:t>
            </a:r>
            <a:r>
              <a:rPr lang="en-US" altLang="zh-CN" baseline="30000" smtClean="0">
                <a:sym typeface="Symbol" panose="05050102010706020507" pitchFamily="18" charset="2"/>
              </a:rPr>
              <a:t>(1) </a:t>
            </a:r>
            <a:r>
              <a:rPr lang="en-US" altLang="zh-CN" smtClean="0">
                <a:cs typeface="Times New Roman" panose="02020603050405020304" pitchFamily="18" charset="0"/>
              </a:rPr>
              <a:t>•DIM+1;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                              d</a:t>
            </a:r>
            <a:r>
              <a:rPr lang="en-US" altLang="zh-CN" baseline="-25000" smtClean="0"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cs typeface="Times New Roman" panose="02020603050405020304" pitchFamily="18" charset="0"/>
              </a:rPr>
              <a:t>=LIMIT(</a:t>
            </a:r>
            <a:r>
              <a:rPr lang="en-US" altLang="zh-CN" smtClean="0">
                <a:sym typeface="Symbol" panose="05050102010706020507" pitchFamily="18" charset="2"/>
              </a:rPr>
              <a:t>Elist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</a:rPr>
              <a:t>•ARRAY,k);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                              </a:t>
            </a:r>
            <a:r>
              <a:rPr lang="en-US" altLang="zh-CN" smtClean="0">
                <a:sym typeface="Symbol" panose="05050102010706020507" pitchFamily="18" charset="2"/>
              </a:rPr>
              <a:t>GEN(*,Elist 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Times New Roman" panose="02020603050405020304" pitchFamily="18" charset="0"/>
              </a:rPr>
              <a:t>•PLACE, d</a:t>
            </a:r>
            <a:r>
              <a:rPr lang="en-US" altLang="zh-CN" baseline="-25000" smtClean="0"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cs typeface="Times New Roman" panose="02020603050405020304" pitchFamily="18" charset="0"/>
              </a:rPr>
              <a:t>,T);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                              </a:t>
            </a:r>
            <a:r>
              <a:rPr lang="en-US" altLang="zh-CN" smtClean="0">
                <a:sym typeface="Symbol" panose="05050102010706020507" pitchFamily="18" charset="2"/>
              </a:rPr>
              <a:t>T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=NEWTEMP();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           GEN(+,T,E </a:t>
            </a:r>
            <a:r>
              <a:rPr lang="en-US" altLang="zh-CN" smtClean="0">
                <a:cs typeface="Times New Roman" panose="02020603050405020304" pitchFamily="18" charset="0"/>
              </a:rPr>
              <a:t>•PLACE, </a:t>
            </a:r>
            <a:r>
              <a:rPr lang="en-US" altLang="zh-CN" smtClean="0">
                <a:sym typeface="Symbol" panose="05050102010706020507" pitchFamily="18" charset="2"/>
              </a:rPr>
              <a:t>T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           </a:t>
            </a:r>
            <a:r>
              <a:rPr lang="en-US" altLang="zh-CN" sz="2800" smtClean="0">
                <a:sym typeface="Symbol" panose="05050102010706020507" pitchFamily="18" charset="2"/>
              </a:rPr>
              <a:t>Elist</a:t>
            </a:r>
            <a:r>
              <a:rPr lang="en-US" altLang="zh-CN" sz="2800" smtClean="0">
                <a:cs typeface="Times New Roman" panose="02020603050405020304" pitchFamily="18" charset="0"/>
              </a:rPr>
              <a:t>•ARRAY= </a:t>
            </a:r>
            <a:r>
              <a:rPr lang="en-US" altLang="zh-CN" sz="2800" smtClean="0">
                <a:sym typeface="Symbol" panose="05050102010706020507" pitchFamily="18" charset="2"/>
              </a:rPr>
              <a:t>Elist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</a:rPr>
              <a:t>•ARRAY;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           Elist</a:t>
            </a:r>
            <a:r>
              <a:rPr lang="en-US" altLang="zh-CN" smtClean="0">
                <a:cs typeface="Times New Roman" panose="02020603050405020304" pitchFamily="18" charset="0"/>
              </a:rPr>
              <a:t>•PLACE= </a:t>
            </a:r>
            <a:r>
              <a:rPr lang="en-US" altLang="zh-CN" smtClean="0">
                <a:sym typeface="Symbol" panose="05050102010706020507" pitchFamily="18" charset="2"/>
              </a:rPr>
              <a:t>T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                              </a:t>
            </a:r>
            <a:r>
              <a:rPr lang="en-US" altLang="zh-CN" smtClean="0">
                <a:sym typeface="Symbol" panose="05050102010706020507" pitchFamily="18" charset="2"/>
              </a:rPr>
              <a:t>Elist</a:t>
            </a:r>
            <a:r>
              <a:rPr lang="en-US" altLang="zh-CN" smtClean="0">
                <a:cs typeface="Times New Roman" panose="02020603050405020304" pitchFamily="18" charset="0"/>
              </a:rPr>
              <a:t>•DIM=k;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534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2.Three-address code(TAC)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A sequence of statements of the general form x= y op z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Notes: 1)Here, x,y,z are names, constants, or compiler-generated temporaries; op stands for any operator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2)There is only one operator on the right side of a statement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3) Three address code is a linearized representation of a syntax tree or a DAG in which explicit names correspond to the interior nodes of the graph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4) Each three-address code statement contains three addresses, two for the operands and one for the result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(8)Elist  i[ E      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{Elist</a:t>
            </a:r>
            <a:r>
              <a:rPr lang="en-US" altLang="zh-CN" smtClean="0">
                <a:cs typeface="Times New Roman" panose="02020603050405020304" pitchFamily="18" charset="0"/>
              </a:rPr>
              <a:t>•PLACE=E•PLACE;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Elist</a:t>
            </a:r>
            <a:r>
              <a:rPr lang="en-US" altLang="zh-CN" smtClean="0">
                <a:cs typeface="Times New Roman" panose="02020603050405020304" pitchFamily="18" charset="0"/>
              </a:rPr>
              <a:t>•DIM=1;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Elist</a:t>
            </a:r>
            <a:r>
              <a:rPr lang="en-US" altLang="zh-CN" smtClean="0">
                <a:cs typeface="Times New Roman" panose="02020603050405020304" pitchFamily="18" charset="0"/>
              </a:rPr>
              <a:t>•ARRAY=ENTRY(i)}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E.g. Let A be an array:ARRAY[1:10,1:20];                            the address of the beginning of the array is a, m=1.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We can get C by the computing: (low1*n2+low2)*m=(1*20+1)*1=21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The quadruples for X=A[I,J] are: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(1)   (*,I,20,T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(2)   (+, T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,J, T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(3)   (-,a,21, T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(4)   (=[ ], T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[T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],_, T</a:t>
            </a:r>
            <a:r>
              <a:rPr lang="en-US" altLang="zh-CN" sz="2800" baseline="-25000" smtClean="0"/>
              <a:t>4</a:t>
            </a:r>
            <a:r>
              <a:rPr lang="en-US" altLang="zh-CN" sz="280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(5)   (=, T</a:t>
            </a:r>
            <a:r>
              <a:rPr lang="en-US" altLang="zh-CN" sz="2800" baseline="-25000" smtClean="0"/>
              <a:t>4</a:t>
            </a:r>
            <a:r>
              <a:rPr lang="en-US" altLang="zh-CN" sz="2800" smtClean="0"/>
              <a:t>,_,X)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5.Boolean expressions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1)Primary purposes of 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Compute logical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Used as conditional expressions in  statements that alter the flow of control,such as if or while statements.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2)Grammar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E E</a:t>
            </a:r>
            <a:r>
              <a:rPr lang="en-US" altLang="zh-CN" smtClean="0">
                <a:cs typeface="Times New Roman" panose="02020603050405020304" pitchFamily="18" charset="0"/>
              </a:rPr>
              <a:t> and </a:t>
            </a:r>
            <a:r>
              <a:rPr lang="en-US" altLang="zh-CN" smtClean="0">
                <a:sym typeface="Symbol" panose="05050102010706020507" pitchFamily="18" charset="2"/>
              </a:rPr>
              <a:t>E | E </a:t>
            </a:r>
            <a:r>
              <a:rPr lang="en-US" altLang="zh-CN" smtClean="0">
                <a:cs typeface="Times New Roman" panose="02020603050405020304" pitchFamily="18" charset="0"/>
              </a:rPr>
              <a:t>or </a:t>
            </a:r>
            <a:r>
              <a:rPr lang="en-US" altLang="zh-CN" smtClean="0">
                <a:sym typeface="Symbol" panose="05050102010706020507" pitchFamily="18" charset="2"/>
              </a:rPr>
              <a:t>E | not E | (E) | i | E</a:t>
            </a:r>
            <a:r>
              <a:rPr lang="en-US" altLang="zh-CN" baseline="-25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rop E</a:t>
            </a:r>
            <a:r>
              <a:rPr lang="en-US" altLang="zh-CN" baseline="-25000" smtClean="0">
                <a:sym typeface="Symbol" panose="05050102010706020507" pitchFamily="18" charset="2"/>
              </a:rPr>
              <a:t>a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5.Boolean expressions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3).Numerical representation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(1)EE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 </a:t>
            </a:r>
            <a:r>
              <a:rPr lang="en-US" altLang="zh-CN" sz="2800" smtClean="0">
                <a:sym typeface="Symbol" panose="05050102010706020507" pitchFamily="18" charset="2"/>
              </a:rPr>
              <a:t>rop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           </a:t>
            </a:r>
            <a:r>
              <a:rPr lang="en-US" altLang="zh-CN" sz="2800" smtClean="0">
                <a:sym typeface="Symbol" panose="05050102010706020507" pitchFamily="18" charset="2"/>
              </a:rPr>
              <a:t> {T=NEWTEMP();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GEN(rop,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,T);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 </a:t>
            </a:r>
            <a:r>
              <a:rPr lang="en-US" altLang="zh-CN" sz="2800" smtClean="0"/>
              <a:t>E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=T</a:t>
            </a:r>
            <a:r>
              <a:rPr lang="en-US" altLang="zh-CN" sz="2800" baseline="300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(2)E E 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 </a:t>
            </a:r>
            <a:r>
              <a:rPr lang="en-US" altLang="zh-CN" sz="2800" smtClean="0">
                <a:sym typeface="Symbol" panose="05050102010706020507" pitchFamily="18" charset="2"/>
              </a:rPr>
              <a:t>bop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            </a:t>
            </a:r>
            <a:r>
              <a:rPr lang="en-US" altLang="zh-CN" sz="2800" smtClean="0">
                <a:sym typeface="Symbol" panose="05050102010706020507" pitchFamily="18" charset="2"/>
              </a:rPr>
              <a:t>{T=NEWTEMP();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GEN(bop,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,T);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</a:t>
            </a:r>
            <a:r>
              <a:rPr lang="en-US" altLang="zh-CN" sz="2800" smtClean="0"/>
              <a:t>E</a:t>
            </a:r>
            <a:r>
              <a:rPr lang="en-US" altLang="zh-CN" sz="2800" smtClean="0">
                <a:cs typeface="Times New Roman" panose="02020603050405020304" pitchFamily="18" charset="0"/>
              </a:rPr>
              <a:t>•</a:t>
            </a:r>
            <a:r>
              <a:rPr lang="en-US" altLang="zh-CN" sz="2800" smtClean="0"/>
              <a:t>PLACE</a:t>
            </a:r>
            <a:r>
              <a:rPr lang="en-US" altLang="zh-CN" sz="2800" smtClean="0">
                <a:sym typeface="Symbol" panose="05050102010706020507" pitchFamily="18" charset="2"/>
              </a:rPr>
              <a:t> =T</a:t>
            </a:r>
            <a:r>
              <a:rPr lang="en-US" altLang="zh-CN" sz="2800" baseline="300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991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5.Boolean expressions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3).Numerical representation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(3)E </a:t>
            </a:r>
            <a:r>
              <a:rPr lang="en-US" altLang="zh-CN" smtClean="0">
                <a:latin typeface="宋体" panose="02010600030101010101" pitchFamily="2" charset="-122"/>
              </a:rPr>
              <a:t>not </a:t>
            </a:r>
            <a:r>
              <a:rPr lang="en-US" altLang="zh-CN" smtClean="0">
                <a:sym typeface="Symbol" panose="05050102010706020507" pitchFamily="18" charset="2"/>
              </a:rPr>
              <a:t>E </a:t>
            </a:r>
            <a:r>
              <a:rPr lang="en-US" altLang="zh-CN" baseline="30000" smtClean="0">
                <a:sym typeface="Symbol" panose="05050102010706020507" pitchFamily="18" charset="2"/>
              </a:rPr>
              <a:t>(1)                  </a:t>
            </a:r>
            <a:r>
              <a:rPr lang="en-US" altLang="zh-CN" smtClean="0">
                <a:sym typeface="Symbol" panose="05050102010706020507" pitchFamily="18" charset="2"/>
              </a:rPr>
              <a:t>{T=NEWTEMP; </a:t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mtClean="0">
                <a:sym typeface="Symbol" panose="05050102010706020507" pitchFamily="18" charset="2"/>
              </a:rPr>
              <a:t>                                 GEN(</a:t>
            </a:r>
            <a:r>
              <a:rPr lang="en-US" altLang="zh-CN" smtClean="0">
                <a:latin typeface="宋体" panose="02010600030101010101" pitchFamily="2" charset="-122"/>
              </a:rPr>
              <a:t>not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smtClean="0"/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PLACE</a:t>
            </a:r>
            <a:r>
              <a:rPr lang="en-US" altLang="zh-CN" smtClean="0">
                <a:sym typeface="Symbol" panose="05050102010706020507" pitchFamily="18" charset="2"/>
              </a:rPr>
              <a:t> , _ ,T);</a:t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mtClean="0">
                <a:sym typeface="Symbol" panose="05050102010706020507" pitchFamily="18" charset="2"/>
              </a:rPr>
              <a:t>                                 </a:t>
            </a:r>
            <a:r>
              <a:rPr lang="en-US" altLang="zh-CN" smtClean="0"/>
              <a:t>E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PLACE</a:t>
            </a:r>
            <a:r>
              <a:rPr lang="en-US" altLang="zh-CN" smtClean="0">
                <a:sym typeface="Symbol" panose="05050102010706020507" pitchFamily="18" charset="2"/>
              </a:rPr>
              <a:t> =T</a:t>
            </a:r>
            <a:r>
              <a:rPr lang="en-US" altLang="zh-CN" baseline="30000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(4)E (E 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sym typeface="Symbol" panose="05050102010706020507" pitchFamily="18" charset="2"/>
              </a:rPr>
              <a:t>)           {</a:t>
            </a:r>
            <a:r>
              <a:rPr lang="en-US" altLang="zh-CN" smtClean="0"/>
              <a:t>E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PLACE</a:t>
            </a:r>
            <a:r>
              <a:rPr lang="en-US" altLang="zh-CN" smtClean="0">
                <a:sym typeface="Symbol" panose="05050102010706020507" pitchFamily="18" charset="2"/>
              </a:rPr>
              <a:t> =</a:t>
            </a:r>
            <a:r>
              <a:rPr lang="en-US" altLang="zh-CN" smtClean="0"/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PLACE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(5)E  i                  {</a:t>
            </a:r>
            <a:r>
              <a:rPr lang="en-US" altLang="zh-CN" smtClean="0"/>
              <a:t>E</a:t>
            </a:r>
            <a:r>
              <a:rPr lang="en-US" altLang="zh-CN" smtClean="0">
                <a:cs typeface="Times New Roman" panose="02020603050405020304" pitchFamily="18" charset="0"/>
              </a:rPr>
              <a:t>•</a:t>
            </a:r>
            <a:r>
              <a:rPr lang="en-US" altLang="zh-CN" smtClean="0"/>
              <a:t>PLACE</a:t>
            </a:r>
            <a:r>
              <a:rPr lang="en-US" altLang="zh-CN" smtClean="0">
                <a:sym typeface="Symbol" panose="05050102010706020507" pitchFamily="18" charset="2"/>
              </a:rPr>
              <a:t> = ENTRY(i)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5.Boolean expressions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3).Numerical representation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E.g. X+Y&gt;Z or A and (not B or 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(+,X,Y,T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)      ;E+E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(&gt;, T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,Z, T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)    ; E &gt;E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(not,B,_, T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)      ; not </a:t>
            </a:r>
            <a:r>
              <a:rPr lang="en-US" altLang="zh-CN" sz="2800" smtClean="0">
                <a:latin typeface="宋体" panose="02010600030101010101" pitchFamily="2" charset="-122"/>
              </a:rPr>
              <a:t>E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(or, T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,C, T</a:t>
            </a:r>
            <a:r>
              <a:rPr lang="en-US" altLang="zh-CN" sz="2800" baseline="-25000" smtClean="0"/>
              <a:t>4</a:t>
            </a:r>
            <a:r>
              <a:rPr lang="en-US" altLang="zh-CN" sz="2800" smtClean="0"/>
              <a:t>)   ; E or </a:t>
            </a:r>
            <a:r>
              <a:rPr lang="en-US" altLang="zh-CN" sz="2800" smtClean="0">
                <a:cs typeface="Times New Roman" panose="02020603050405020304" pitchFamily="18" charset="0"/>
              </a:rPr>
              <a:t>E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(and ,A, T</a:t>
            </a:r>
            <a:r>
              <a:rPr lang="en-US" altLang="zh-CN" sz="2800" baseline="-25000" smtClean="0"/>
              <a:t>4</a:t>
            </a:r>
            <a:r>
              <a:rPr lang="en-US" altLang="zh-CN" sz="2800" smtClean="0"/>
              <a:t>,T</a:t>
            </a:r>
            <a:r>
              <a:rPr lang="en-US" altLang="zh-CN" sz="2800" baseline="-25000" smtClean="0"/>
              <a:t>5</a:t>
            </a:r>
            <a:r>
              <a:rPr lang="en-US" altLang="zh-CN" sz="2800" smtClean="0"/>
              <a:t>)   ; E and </a:t>
            </a:r>
            <a:r>
              <a:rPr lang="en-US" altLang="zh-CN" sz="2800" smtClean="0">
                <a:cs typeface="Times New Roman" panose="02020603050405020304" pitchFamily="18" charset="0"/>
              </a:rPr>
              <a:t>E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(or, T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 T</a:t>
            </a:r>
            <a:r>
              <a:rPr lang="en-US" altLang="zh-CN" sz="2800" baseline="-25000" smtClean="0"/>
              <a:t>5</a:t>
            </a:r>
            <a:r>
              <a:rPr lang="en-US" altLang="zh-CN" sz="2800" smtClean="0"/>
              <a:t>, T</a:t>
            </a:r>
            <a:r>
              <a:rPr lang="en-US" altLang="zh-CN" sz="2800" baseline="-25000" smtClean="0"/>
              <a:t>6</a:t>
            </a:r>
            <a:r>
              <a:rPr lang="en-US" altLang="zh-CN" sz="2800" smtClean="0"/>
              <a:t>)   ; E or </a:t>
            </a:r>
            <a:r>
              <a:rPr lang="en-US" altLang="zh-CN" sz="2800" smtClean="0">
                <a:cs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5.Boolean expressions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4).Short-circuit code</a:t>
            </a:r>
          </a:p>
          <a:p>
            <a:pPr eaLnBrk="1" hangingPunct="1"/>
            <a:r>
              <a:rPr lang="en-US" altLang="zh-CN" smtClean="0"/>
              <a:t>Translate a boolean expression into intermediate code without evaluating the entire expression.</a:t>
            </a:r>
          </a:p>
          <a:p>
            <a:pPr eaLnBrk="1" hangingPunct="1"/>
            <a:r>
              <a:rPr lang="en-US" altLang="zh-CN" smtClean="0"/>
              <a:t>Represent the value of an expression by a position in the code sequence.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/>
              <a:t>E.g.   if </a:t>
            </a:r>
            <a:r>
              <a:rPr lang="en-US" altLang="zh-CN" sz="2800" smtClean="0">
                <a:solidFill>
                  <a:srgbClr val="CC3300"/>
                </a:solidFill>
              </a:rPr>
              <a:t>A or B&lt;D</a:t>
            </a:r>
            <a:r>
              <a:rPr lang="en-US" altLang="zh-CN" sz="2800" smtClean="0"/>
              <a:t> then S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 else S</a:t>
            </a:r>
            <a:r>
              <a:rPr lang="en-US" altLang="zh-CN" sz="2800" baseline="-25000" smtClean="0"/>
              <a:t>2  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CC3300"/>
                </a:solidFill>
                <a:sym typeface="Wingdings" panose="05000000000000000000" pitchFamily="2" charset="2"/>
              </a:rPr>
              <a:t>(1)</a:t>
            </a:r>
            <a:r>
              <a:rPr lang="en-US" altLang="zh-CN" sz="2800" smtClean="0">
                <a:solidFill>
                  <a:srgbClr val="CC3300"/>
                </a:solidFill>
              </a:rPr>
              <a:t>(jnz,A,_,(5))     ;E.true, to S</a:t>
            </a:r>
            <a:r>
              <a:rPr lang="en-US" altLang="zh-CN" sz="2800" baseline="-25000" smtClean="0">
                <a:solidFill>
                  <a:srgbClr val="CC3300"/>
                </a:solidFill>
              </a:rPr>
              <a:t>1</a:t>
            </a:r>
            <a:endParaRPr lang="en-US" altLang="zh-CN" sz="2800" smtClean="0">
              <a:solidFill>
                <a:srgbClr val="CC33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CC3300"/>
                </a:solidFill>
              </a:rPr>
              <a:t>(2)(j,__,(3))           ;E.false, look at the right of or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CC3300"/>
                </a:solidFill>
              </a:rPr>
              <a:t>(3)(j&lt;,B,D,(5))      ;E</a:t>
            </a:r>
            <a:r>
              <a:rPr lang="en-US" altLang="zh-CN" sz="2800" baseline="-25000" smtClean="0">
                <a:solidFill>
                  <a:srgbClr val="CC3300"/>
                </a:solidFill>
              </a:rPr>
              <a:t>a</a:t>
            </a:r>
            <a:r>
              <a:rPr lang="en-US" altLang="zh-CN" sz="2800" smtClean="0">
                <a:solidFill>
                  <a:srgbClr val="CC3300"/>
                </a:solidFill>
              </a:rPr>
              <a:t>.true, to S</a:t>
            </a:r>
            <a:r>
              <a:rPr lang="en-US" altLang="zh-CN" sz="2800" baseline="-25000" smtClean="0">
                <a:solidFill>
                  <a:srgbClr val="CC3300"/>
                </a:solidFill>
              </a:rPr>
              <a:t>1</a:t>
            </a:r>
            <a:r>
              <a:rPr lang="en-US" altLang="zh-CN" sz="2800" smtClean="0">
                <a:solidFill>
                  <a:srgbClr val="CC33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(4)(j,_,_,(P+1))     ; E</a:t>
            </a:r>
            <a:r>
              <a:rPr lang="en-US" altLang="zh-CN" sz="2800" baseline="-25000" smtClean="0"/>
              <a:t>a</a:t>
            </a:r>
            <a:r>
              <a:rPr lang="en-US" altLang="zh-CN" sz="2800" smtClean="0"/>
              <a:t>.false, to S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(5) S</a:t>
            </a:r>
            <a:r>
              <a:rPr lang="en-US" altLang="zh-CN" sz="2800" baseline="-25000" smtClean="0"/>
              <a:t>1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……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(P)(j,_,_,(q))         ;jump over S</a:t>
            </a:r>
            <a:r>
              <a:rPr lang="en-US" altLang="zh-CN" sz="2800" baseline="-25000" smtClean="0"/>
              <a:t>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(p+1) S</a:t>
            </a:r>
            <a:r>
              <a:rPr lang="en-US" altLang="zh-CN" sz="2800" baseline="-25000" smtClean="0"/>
              <a:t>2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……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(q)the code after S</a:t>
            </a:r>
            <a:r>
              <a:rPr lang="en-US" altLang="zh-CN" sz="2800" baseline="-2500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6.BackPatching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1).Functions to manipulate lists of labels related to backpatching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Makelist(i)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Creates a new list containing only i, an index into the array of quadruples; makelist returns a pointer to the list it has made.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Merge(p1,p2)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Backpatch(p,i)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6.Backpatching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2).Boolean expression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(1)Modify the grammar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E E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E |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0</a:t>
            </a:r>
            <a:r>
              <a:rPr lang="en-US" altLang="zh-CN" sz="2800" smtClean="0">
                <a:sym typeface="Symbol" panose="05050102010706020507" pitchFamily="18" charset="2"/>
              </a:rPr>
              <a:t>E | not E | (E) | i |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 rop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 E and</a:t>
            </a:r>
            <a:endParaRPr lang="en-US" altLang="zh-CN" sz="2800" smtClean="0">
              <a:cs typeface="Times New Roman" panose="02020603050405020304" pitchFamily="18" charset="0"/>
            </a:endParaRP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0 </a:t>
            </a:r>
            <a:r>
              <a:rPr lang="en-US" altLang="zh-CN" sz="2800" smtClean="0">
                <a:sym typeface="Symbol" panose="05050102010706020507" pitchFamily="18" charset="2"/>
              </a:rPr>
              <a:t></a:t>
            </a:r>
            <a:r>
              <a:rPr lang="en-US" altLang="zh-CN" sz="2800" baseline="300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sym typeface="Symbol" panose="05050102010706020507" pitchFamily="18" charset="2"/>
              </a:rPr>
              <a:t>E or</a:t>
            </a:r>
            <a:endParaRPr lang="en-US" altLang="zh-CN" sz="2800" smtClean="0"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(2)Semantic Rules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(1) </a:t>
            </a:r>
            <a:r>
              <a:rPr lang="en-US" altLang="zh-CN" sz="2800" smtClean="0">
                <a:sym typeface="Symbol" panose="05050102010706020507" pitchFamily="18" charset="2"/>
              </a:rPr>
              <a:t>E i       {E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TC=NXQ;  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FC=NXQ+1;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GEN(jnz,ENTRY(i),_,0);</a:t>
            </a:r>
          </a:p>
          <a:p>
            <a:pPr marL="1066800" lvl="1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GEN(j,_,_,0)}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3. Types of TAC</a:t>
            </a:r>
          </a:p>
          <a:p>
            <a:pPr lvl="1" eaLnBrk="1" hangingPunct="1"/>
            <a:r>
              <a:rPr lang="en-US" altLang="zh-CN" smtClean="0"/>
              <a:t>X=y op z</a:t>
            </a:r>
          </a:p>
          <a:p>
            <a:pPr lvl="1" eaLnBrk="1" hangingPunct="1"/>
            <a:r>
              <a:rPr lang="en-US" altLang="zh-CN" smtClean="0"/>
              <a:t>X=op y</a:t>
            </a:r>
          </a:p>
          <a:p>
            <a:pPr lvl="1" eaLnBrk="1" hangingPunct="1"/>
            <a:r>
              <a:rPr lang="en-US" altLang="zh-CN" smtClean="0"/>
              <a:t>X=y</a:t>
            </a:r>
          </a:p>
          <a:p>
            <a:pPr lvl="1" eaLnBrk="1" hangingPunct="1"/>
            <a:r>
              <a:rPr lang="en-US" altLang="zh-CN" smtClean="0"/>
              <a:t>goto L</a:t>
            </a:r>
          </a:p>
          <a:p>
            <a:pPr lvl="1" eaLnBrk="1" hangingPunct="1"/>
            <a:r>
              <a:rPr lang="en-US" altLang="zh-CN" smtClean="0"/>
              <a:t>If x relop y goto L</a:t>
            </a:r>
          </a:p>
          <a:p>
            <a:pPr lvl="1" eaLnBrk="1" hangingPunct="1"/>
            <a:r>
              <a:rPr lang="en-US" altLang="zh-CN" smtClean="0"/>
              <a:t>param x 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call p,n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return 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6.Backpatching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2).Boolean expression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(2)Semantic Rules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(2) </a:t>
            </a:r>
            <a:r>
              <a:rPr lang="en-US" altLang="zh-CN" sz="2800" smtClean="0">
                <a:sym typeface="Symbol" panose="05050102010706020507" pitchFamily="18" charset="2"/>
              </a:rPr>
              <a:t>E E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 rop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baseline="-25000" smtClean="0">
                <a:sym typeface="Symbol" panose="05050102010706020507" pitchFamily="18" charset="2"/>
              </a:rPr>
              <a:t>                    </a:t>
            </a:r>
            <a:r>
              <a:rPr lang="en-US" altLang="zh-CN" sz="2800" smtClean="0">
                <a:sym typeface="Symbol" panose="05050102010706020507" pitchFamily="18" charset="2"/>
              </a:rPr>
              <a:t>       {E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TC=NXQ;  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FC=NXQ+1;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GEN(jrop,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PLACE, E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a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PLACE,0);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GEN(j,_,_,0)}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(3) E (E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)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{E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TC; 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(4) E not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{E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FC; 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6.Backpatching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2).Boolean expression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(2)Semantic Rules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(5)E</a:t>
            </a:r>
            <a:r>
              <a:rPr lang="en-US" altLang="zh-CN" baseline="30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 E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/>
              <a:t> and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smtClean="0"/>
              <a:t>{BACKPATCH(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TC</a:t>
            </a:r>
            <a:r>
              <a:rPr lang="en-US" altLang="zh-CN" smtClean="0"/>
              <a:t>,NXQ);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             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mtClean="0">
                <a:sym typeface="Symbol" panose="05050102010706020507" pitchFamily="18" charset="2"/>
              </a:rPr>
              <a:t>C= E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FC;</a:t>
            </a:r>
            <a:r>
              <a:rPr lang="en-US" altLang="zh-CN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(6) E</a:t>
            </a:r>
            <a:r>
              <a:rPr lang="en-US" altLang="zh-CN" smtClean="0">
                <a:sym typeface="Symbol" panose="05050102010706020507" pitchFamily="18" charset="2"/>
              </a:rPr>
              <a:t>E</a:t>
            </a:r>
            <a:r>
              <a:rPr lang="en-US" altLang="zh-CN" baseline="30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mtClean="0"/>
              <a:t>                 </a:t>
            </a:r>
            <a:r>
              <a:rPr lang="en-US" altLang="zh-CN" smtClean="0">
                <a:sym typeface="Symbol" panose="05050102010706020507" pitchFamily="18" charset="2"/>
              </a:rPr>
              <a:t>{E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TC= 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mtClean="0">
                <a:sym typeface="Symbol" panose="05050102010706020507" pitchFamily="18" charset="2"/>
              </a:rPr>
              <a:t>C; 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mtClean="0">
                <a:sym typeface="Symbol" panose="05050102010706020507" pitchFamily="18" charset="2"/>
              </a:rPr>
              <a:t>FC=MERG(E</a:t>
            </a:r>
            <a:r>
              <a:rPr lang="en-US" altLang="zh-CN" baseline="30000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mtClean="0">
                <a:sym typeface="Symbol" panose="05050102010706020507" pitchFamily="18" charset="2"/>
              </a:rPr>
              <a:t>C,E</a:t>
            </a:r>
            <a:r>
              <a:rPr lang="en-US" altLang="zh-CN" baseline="30000" smtClean="0">
                <a:sym typeface="Symbol" panose="05050102010706020507" pitchFamily="18" charset="2"/>
              </a:rPr>
              <a:t>(2)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mtClean="0">
                <a:sym typeface="Symbol" panose="05050102010706020507" pitchFamily="18" charset="2"/>
              </a:rPr>
              <a:t>C}</a:t>
            </a:r>
            <a:endParaRPr lang="en-US" altLang="zh-CN" smtClean="0"/>
          </a:p>
          <a:p>
            <a:pPr>
              <a:spcBef>
                <a:spcPct val="0"/>
              </a:spcBef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6.Backpatching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2).Boolean expression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(2)Semantic Rules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(7)E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0</a:t>
            </a:r>
            <a:r>
              <a:rPr lang="en-US" altLang="zh-CN" sz="2800" smtClean="0">
                <a:sym typeface="Symbol" panose="05050102010706020507" pitchFamily="18" charset="2"/>
              </a:rPr>
              <a:t> E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 </a:t>
            </a:r>
            <a:r>
              <a:rPr lang="en-US" altLang="zh-CN" sz="2800" smtClean="0">
                <a:sym typeface="Symbol" panose="05050102010706020507" pitchFamily="18" charset="2"/>
              </a:rPr>
              <a:t> or </a:t>
            </a:r>
            <a:endParaRPr lang="en-US" altLang="zh-CN" sz="2800" smtClean="0"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{BACKPATCH(</a:t>
            </a:r>
            <a:r>
              <a:rPr lang="en-US" altLang="zh-CN" sz="2800" smtClean="0">
                <a:sym typeface="Symbol" panose="05050102010706020507" pitchFamily="18" charset="2"/>
              </a:rPr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z="2800" smtClean="0">
                <a:sym typeface="Symbol" panose="05050102010706020507" pitchFamily="18" charset="2"/>
              </a:rPr>
              <a:t>C</a:t>
            </a:r>
            <a:r>
              <a:rPr lang="en-US" altLang="zh-CN" sz="2800" smtClean="0"/>
              <a:t>,NXQ);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  </a:t>
            </a:r>
            <a:r>
              <a:rPr lang="en-US" altLang="zh-CN" sz="2800" smtClean="0">
                <a:sym typeface="Symbol" panose="05050102010706020507" pitchFamily="18" charset="2"/>
              </a:rPr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0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z="2800" smtClean="0">
                <a:sym typeface="Symbol" panose="05050102010706020507" pitchFamily="18" charset="2"/>
              </a:rPr>
              <a:t>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z="2800" smtClean="0">
                <a:sym typeface="Symbol" panose="05050102010706020507" pitchFamily="18" charset="2"/>
              </a:rPr>
              <a:t>C;</a:t>
            </a:r>
            <a:r>
              <a:rPr lang="en-US" altLang="zh-CN" sz="2800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(8) E</a:t>
            </a:r>
            <a:r>
              <a:rPr lang="en-US" altLang="zh-CN" sz="2800" smtClean="0">
                <a:sym typeface="Symbol" panose="05050102010706020507" pitchFamily="18" charset="2"/>
              </a:rPr>
              <a:t>E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0</a:t>
            </a:r>
            <a:r>
              <a:rPr lang="en-US" altLang="zh-CN" sz="2800" smtClean="0">
                <a:sym typeface="Symbol" panose="05050102010706020507" pitchFamily="18" charset="2"/>
              </a:rPr>
              <a:t>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endParaRPr lang="en-US" altLang="zh-CN" sz="2800" smtClean="0"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   </a:t>
            </a:r>
            <a:r>
              <a:rPr lang="en-US" altLang="zh-CN" sz="2800" smtClean="0">
                <a:sym typeface="Symbol" panose="05050102010706020507" pitchFamily="18" charset="2"/>
              </a:rPr>
              <a:t>{E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FC= 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•F</a:t>
            </a:r>
            <a:r>
              <a:rPr lang="en-US" altLang="zh-CN" sz="2800" smtClean="0">
                <a:sym typeface="Symbol" panose="05050102010706020507" pitchFamily="18" charset="2"/>
              </a:rPr>
              <a:t>C;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TC=MERG(E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0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z="2800" smtClean="0">
                <a:sym typeface="Symbol" panose="05050102010706020507" pitchFamily="18" charset="2"/>
              </a:rPr>
              <a:t>C,E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•T</a:t>
            </a:r>
            <a:r>
              <a:rPr lang="en-US" altLang="zh-CN" sz="2800" smtClean="0">
                <a:sym typeface="Symbol" panose="05050102010706020507" pitchFamily="18" charset="2"/>
              </a:rPr>
              <a:t>C}</a:t>
            </a:r>
          </a:p>
          <a:p>
            <a:pPr lvl="1" eaLnBrk="1" hangingPunct="1">
              <a:buFontTx/>
              <a:buNone/>
            </a:pPr>
            <a:endParaRPr lang="en-US" altLang="zh-CN" sz="280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1000" y="6096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Translate A and </a:t>
            </a:r>
            <a:r>
              <a:rPr lang="en-US" altLang="zh-CN" sz="3200">
                <a:sym typeface="Symbol" panose="05050102010706020507" pitchFamily="18" charset="2"/>
              </a:rPr>
              <a:t>B or  not </a:t>
            </a:r>
            <a:r>
              <a:rPr lang="en-US" altLang="zh-CN" sz="3200">
                <a:latin typeface="宋体" panose="02010600030101010101" pitchFamily="2" charset="-122"/>
              </a:rPr>
              <a:t>C</a:t>
            </a:r>
            <a:endParaRPr lang="en-US" altLang="zh-CN" sz="3200"/>
          </a:p>
        </p:txBody>
      </p:sp>
      <p:grpSp>
        <p:nvGrpSpPr>
          <p:cNvPr id="65539" name="Group 53"/>
          <p:cNvGrpSpPr>
            <a:grpSpLocks/>
          </p:cNvGrpSpPr>
          <p:nvPr/>
        </p:nvGrpSpPr>
        <p:grpSpPr bwMode="auto">
          <a:xfrm>
            <a:off x="76200" y="1905000"/>
            <a:ext cx="8915400" cy="4495800"/>
            <a:chOff x="48" y="1200"/>
            <a:chExt cx="5616" cy="2832"/>
          </a:xfrm>
        </p:grpSpPr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3940" y="3627"/>
              <a:ext cx="17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053" y="3627"/>
              <a:ext cx="88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-2-</a:t>
              </a:r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2295" y="3627"/>
              <a:ext cx="7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---</a:t>
              </a: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1632" y="3627"/>
              <a:ext cx="663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 </a:t>
              </a:r>
              <a:r>
                <a:rPr lang="en-US" altLang="zh-CN" sz="2800">
                  <a:sym typeface="Symbol" panose="05050102010706020507" pitchFamily="18" charset="2"/>
                </a:rPr>
                <a:t>E</a:t>
              </a:r>
              <a:r>
                <a:rPr lang="en-US" altLang="zh-CN" sz="2800" baseline="30000">
                  <a:sym typeface="Symbol" panose="05050102010706020507" pitchFamily="18" charset="2"/>
                </a:rPr>
                <a:t>A</a:t>
              </a:r>
              <a:r>
                <a:rPr lang="en-US" altLang="zh-CN" sz="2800"/>
                <a:t>i</a:t>
              </a: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48" y="3627"/>
              <a:ext cx="118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sym typeface="Symbol" panose="05050102010706020507" pitchFamily="18" charset="2"/>
                </a:rPr>
                <a:t> or not </a:t>
              </a:r>
              <a:r>
                <a:rPr lang="en-US" altLang="zh-CN" sz="2800">
                  <a:latin typeface="宋体" panose="02010600030101010101" pitchFamily="2" charset="-122"/>
                </a:rPr>
                <a:t>C#</a:t>
              </a: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3940" y="3223"/>
              <a:ext cx="1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3053" y="3223"/>
              <a:ext cx="8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-2</a:t>
              </a:r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2295" y="3223"/>
              <a:ext cx="7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--</a:t>
              </a: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584" y="3223"/>
              <a:ext cx="71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 </a:t>
              </a:r>
              <a:r>
                <a:rPr lang="en-US" altLang="zh-CN" sz="2800">
                  <a:sym typeface="Symbol" panose="05050102010706020507" pitchFamily="18" charset="2"/>
                </a:rPr>
                <a:t>E</a:t>
              </a:r>
              <a:r>
                <a:rPr lang="en-US" altLang="zh-CN" sz="2800" baseline="300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48" y="3223"/>
              <a:ext cx="14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sym typeface="Symbol" panose="05050102010706020507" pitchFamily="18" charset="2"/>
                </a:rPr>
                <a:t> B or not </a:t>
              </a:r>
              <a:r>
                <a:rPr lang="en-US" altLang="zh-CN" sz="2800">
                  <a:latin typeface="宋体" panose="02010600030101010101" pitchFamily="2" charset="-122"/>
                </a:rPr>
                <a:t>C#</a:t>
              </a: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3940" y="2818"/>
              <a:ext cx="17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2.(j,-,-(5))</a:t>
              </a: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3053" y="2818"/>
              <a:ext cx="88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-2-</a:t>
              </a:r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2295" y="2818"/>
              <a:ext cx="7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-1-</a:t>
              </a:r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1584" y="2818"/>
              <a:ext cx="76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#E </a:t>
              </a:r>
              <a:r>
                <a:rPr lang="en-US" altLang="zh-CN" sz="2800">
                  <a:sym typeface="Symbol" panose="05050102010706020507" pitchFamily="18" charset="2"/>
                </a:rPr>
                <a:t>and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48" y="2818"/>
              <a:ext cx="118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B or not </a:t>
              </a:r>
              <a:r>
                <a:rPr lang="en-US" altLang="zh-CN" sz="2000">
                  <a:latin typeface="宋体" panose="02010600030101010101" pitchFamily="2" charset="-122"/>
                </a:rPr>
                <a:t>C#</a:t>
              </a:r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3940" y="2414"/>
              <a:ext cx="1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1.(jnz,a,-,(3))</a:t>
              </a: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3053" y="2414"/>
              <a:ext cx="8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-2</a:t>
              </a: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2295" y="2414"/>
              <a:ext cx="7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-1</a:t>
              </a:r>
            </a:p>
          </p:txBody>
        </p:sp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1632" y="2414"/>
              <a:ext cx="6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#E</a:t>
              </a:r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48" y="2414"/>
              <a:ext cx="14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cs typeface="Times New Roman" panose="02020603050405020304" pitchFamily="18" charset="0"/>
                </a:rPr>
                <a:t>and </a:t>
              </a:r>
              <a:r>
                <a:rPr lang="en-US" altLang="zh-CN" sz="2000">
                  <a:sym typeface="Symbol" panose="05050102010706020507" pitchFamily="18" charset="2"/>
                </a:rPr>
                <a:t>B or </a:t>
              </a:r>
              <a:r>
                <a:rPr lang="en-US" altLang="zh-CN" sz="2000">
                  <a:latin typeface="宋体" panose="02010600030101010101" pitchFamily="2" charset="-122"/>
                </a:rPr>
                <a:t> not C#</a:t>
              </a:r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3940" y="2009"/>
              <a:ext cx="17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3053" y="2009"/>
              <a:ext cx="88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--</a:t>
              </a:r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2295" y="2009"/>
              <a:ext cx="7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--</a:t>
              </a:r>
            </a:p>
          </p:txBody>
        </p:sp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1728" y="2009"/>
              <a:ext cx="56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#i</a:t>
              </a:r>
            </a:p>
          </p:txBody>
        </p:sp>
        <p:sp>
          <p:nvSpPr>
            <p:cNvPr id="65564" name="Rectangle 28"/>
            <p:cNvSpPr>
              <a:spLocks noChangeArrowheads="1"/>
            </p:cNvSpPr>
            <p:nvPr/>
          </p:nvSpPr>
          <p:spPr bwMode="auto">
            <a:xfrm>
              <a:off x="48" y="2009"/>
              <a:ext cx="144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cs typeface="Times New Roman" panose="02020603050405020304" pitchFamily="18" charset="0"/>
                </a:rPr>
                <a:t>and </a:t>
              </a:r>
              <a:r>
                <a:rPr lang="en-US" altLang="zh-CN" sz="2000">
                  <a:sym typeface="Symbol" panose="05050102010706020507" pitchFamily="18" charset="2"/>
                </a:rPr>
                <a:t>B or </a:t>
              </a:r>
              <a:r>
                <a:rPr lang="en-US" altLang="zh-CN" sz="2000">
                  <a:latin typeface="宋体" panose="02010600030101010101" pitchFamily="2" charset="-122"/>
                </a:rPr>
                <a:t> not C#</a:t>
              </a:r>
            </a:p>
          </p:txBody>
        </p:sp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3940" y="1605"/>
              <a:ext cx="1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3053" y="1605"/>
              <a:ext cx="8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</a:t>
              </a:r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2295" y="1605"/>
              <a:ext cx="7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-</a:t>
              </a: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1728" y="1605"/>
              <a:ext cx="56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#</a:t>
              </a:r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48" y="1605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A and </a:t>
              </a:r>
              <a:r>
                <a:rPr lang="en-US" altLang="zh-CN" sz="2000">
                  <a:sym typeface="Symbol" panose="05050102010706020507" pitchFamily="18" charset="2"/>
                </a:rPr>
                <a:t>B or not </a:t>
              </a:r>
              <a:r>
                <a:rPr lang="en-US" altLang="zh-CN" sz="2000">
                  <a:latin typeface="宋体" panose="02010600030101010101" pitchFamily="2" charset="-122"/>
                </a:rPr>
                <a:t>C#</a:t>
              </a:r>
            </a:p>
          </p:txBody>
        </p:sp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3940" y="1200"/>
              <a:ext cx="17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quadruple</a:t>
              </a:r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3053" y="1200"/>
              <a:ext cx="88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FC</a:t>
              </a:r>
            </a:p>
          </p:txBody>
        </p:sp>
        <p:sp>
          <p:nvSpPr>
            <p:cNvPr id="65572" name="Rectangle 36"/>
            <p:cNvSpPr>
              <a:spLocks noChangeArrowheads="1"/>
            </p:cNvSpPr>
            <p:nvPr/>
          </p:nvSpPr>
          <p:spPr bwMode="auto">
            <a:xfrm>
              <a:off x="2295" y="1200"/>
              <a:ext cx="7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TC</a:t>
              </a:r>
            </a:p>
          </p:txBody>
        </p:sp>
        <p:sp>
          <p:nvSpPr>
            <p:cNvPr id="65573" name="Rectangle 37"/>
            <p:cNvSpPr>
              <a:spLocks noChangeArrowheads="1"/>
            </p:cNvSpPr>
            <p:nvPr/>
          </p:nvSpPr>
          <p:spPr bwMode="auto">
            <a:xfrm>
              <a:off x="1230" y="1200"/>
              <a:ext cx="106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SYM</a:t>
              </a:r>
            </a:p>
          </p:txBody>
        </p:sp>
        <p:sp>
          <p:nvSpPr>
            <p:cNvPr id="65574" name="Rectangle 38"/>
            <p:cNvSpPr>
              <a:spLocks noChangeArrowheads="1"/>
            </p:cNvSpPr>
            <p:nvPr/>
          </p:nvSpPr>
          <p:spPr bwMode="auto">
            <a:xfrm>
              <a:off x="48" y="1200"/>
              <a:ext cx="118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/>
                <a:t>INPUT</a:t>
              </a:r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>
              <a:off x="48" y="1200"/>
              <a:ext cx="56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40"/>
            <p:cNvSpPr>
              <a:spLocks noChangeShapeType="1"/>
            </p:cNvSpPr>
            <p:nvPr/>
          </p:nvSpPr>
          <p:spPr bwMode="auto">
            <a:xfrm>
              <a:off x="48" y="1605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Line 41"/>
            <p:cNvSpPr>
              <a:spLocks noChangeShapeType="1"/>
            </p:cNvSpPr>
            <p:nvPr/>
          </p:nvSpPr>
          <p:spPr bwMode="auto">
            <a:xfrm>
              <a:off x="48" y="2009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>
              <a:off x="48" y="2414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>
              <a:off x="48" y="2818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Line 44"/>
            <p:cNvSpPr>
              <a:spLocks noChangeShapeType="1"/>
            </p:cNvSpPr>
            <p:nvPr/>
          </p:nvSpPr>
          <p:spPr bwMode="auto">
            <a:xfrm>
              <a:off x="48" y="3223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>
              <a:off x="48" y="3627"/>
              <a:ext cx="5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Line 46"/>
            <p:cNvSpPr>
              <a:spLocks noChangeShapeType="1"/>
            </p:cNvSpPr>
            <p:nvPr/>
          </p:nvSpPr>
          <p:spPr bwMode="auto">
            <a:xfrm>
              <a:off x="48" y="4032"/>
              <a:ext cx="56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48" y="1200"/>
              <a:ext cx="0" cy="2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Line 48"/>
            <p:cNvSpPr>
              <a:spLocks noChangeShapeType="1"/>
            </p:cNvSpPr>
            <p:nvPr/>
          </p:nvSpPr>
          <p:spPr bwMode="auto">
            <a:xfrm>
              <a:off x="1488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Line 49"/>
            <p:cNvSpPr>
              <a:spLocks noChangeShapeType="1"/>
            </p:cNvSpPr>
            <p:nvPr/>
          </p:nvSpPr>
          <p:spPr bwMode="auto">
            <a:xfrm>
              <a:off x="2295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Line 50"/>
            <p:cNvSpPr>
              <a:spLocks noChangeShapeType="1"/>
            </p:cNvSpPr>
            <p:nvPr/>
          </p:nvSpPr>
          <p:spPr bwMode="auto">
            <a:xfrm>
              <a:off x="3053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Line 51"/>
            <p:cNvSpPr>
              <a:spLocks noChangeShapeType="1"/>
            </p:cNvSpPr>
            <p:nvPr/>
          </p:nvSpPr>
          <p:spPr bwMode="auto">
            <a:xfrm>
              <a:off x="3940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Line 52"/>
            <p:cNvSpPr>
              <a:spLocks noChangeShapeType="1"/>
            </p:cNvSpPr>
            <p:nvPr/>
          </p:nvSpPr>
          <p:spPr bwMode="auto">
            <a:xfrm>
              <a:off x="5664" y="1200"/>
              <a:ext cx="0" cy="2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6858000" y="1066800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quadruple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181600" y="1066800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FC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3841750" y="1066800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TC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2073275" y="1066800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SYM</a:t>
            </a: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304800" y="1066800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/>
              <a:t>INPUT</a:t>
            </a:r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6858000" y="152241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3.(jnz,B,</a:t>
            </a:r>
            <a:r>
              <a:rPr lang="zh-CN" altLang="en-US" sz="2800"/>
              <a:t>－</a:t>
            </a:r>
            <a:r>
              <a:rPr lang="en-US" altLang="zh-CN" sz="2800"/>
              <a:t>,0)</a:t>
            </a:r>
          </a:p>
        </p:txBody>
      </p:sp>
      <p:sp>
        <p:nvSpPr>
          <p:cNvPr id="66568" name="Rectangle 9"/>
          <p:cNvSpPr>
            <a:spLocks noChangeArrowheads="1"/>
          </p:cNvSpPr>
          <p:nvPr/>
        </p:nvSpPr>
        <p:spPr bwMode="auto">
          <a:xfrm>
            <a:off x="5181600" y="1522413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2 4</a:t>
            </a:r>
          </a:p>
        </p:txBody>
      </p:sp>
      <p:sp>
        <p:nvSpPr>
          <p:cNvPr id="66569" name="Rectangle 10"/>
          <p:cNvSpPr>
            <a:spLocks noChangeArrowheads="1"/>
          </p:cNvSpPr>
          <p:nvPr/>
        </p:nvSpPr>
        <p:spPr bwMode="auto">
          <a:xfrm>
            <a:off x="3841750" y="1522413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</a:t>
            </a:r>
            <a:r>
              <a:rPr lang="en-US" altLang="zh-CN" sz="2800"/>
              <a:t>3</a:t>
            </a:r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2667000" y="1522413"/>
            <a:ext cx="11747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# </a:t>
            </a:r>
            <a:r>
              <a:rPr lang="en-US" altLang="zh-CN" sz="2800">
                <a:sym typeface="Symbol" panose="05050102010706020507" pitchFamily="18" charset="2"/>
              </a:rPr>
              <a:t>E</a:t>
            </a:r>
            <a:r>
              <a:rPr lang="en-US" altLang="zh-CN" sz="2800" baseline="30000">
                <a:sym typeface="Symbol" panose="05050102010706020507" pitchFamily="18" charset="2"/>
              </a:rPr>
              <a:t>A</a:t>
            </a:r>
            <a:r>
              <a:rPr lang="en-US" altLang="zh-CN" sz="2800"/>
              <a:t>E</a:t>
            </a: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152400" y="1522413"/>
            <a:ext cx="19208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or not </a:t>
            </a: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6858000" y="5622925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5181600" y="5622925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574" name="Rectangle 15"/>
          <p:cNvSpPr>
            <a:spLocks noChangeArrowheads="1"/>
          </p:cNvSpPr>
          <p:nvPr/>
        </p:nvSpPr>
        <p:spPr bwMode="auto">
          <a:xfrm>
            <a:off x="3841750" y="5622925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575" name="Rectangle 16"/>
          <p:cNvSpPr>
            <a:spLocks noChangeArrowheads="1"/>
          </p:cNvSpPr>
          <p:nvPr/>
        </p:nvSpPr>
        <p:spPr bwMode="auto">
          <a:xfrm>
            <a:off x="2073275" y="5622925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576" name="Rectangle 17"/>
          <p:cNvSpPr>
            <a:spLocks noChangeArrowheads="1"/>
          </p:cNvSpPr>
          <p:nvPr/>
        </p:nvSpPr>
        <p:spPr bwMode="auto">
          <a:xfrm>
            <a:off x="304800" y="5622925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success          </a:t>
            </a: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6858000" y="516731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5181600" y="5167313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5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3841750" y="5167313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6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2895600" y="5167313"/>
            <a:ext cx="9461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#E</a:t>
            </a:r>
          </a:p>
        </p:txBody>
      </p:sp>
      <p:sp>
        <p:nvSpPr>
          <p:cNvPr id="66581" name="Rectangle 22"/>
          <p:cNvSpPr>
            <a:spLocks noChangeArrowheads="1"/>
          </p:cNvSpPr>
          <p:nvPr/>
        </p:nvSpPr>
        <p:spPr bwMode="auto">
          <a:xfrm>
            <a:off x="304800" y="5167313"/>
            <a:ext cx="1768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         #</a:t>
            </a:r>
          </a:p>
        </p:txBody>
      </p:sp>
      <p:sp>
        <p:nvSpPr>
          <p:cNvPr id="66582" name="Rectangle 23"/>
          <p:cNvSpPr>
            <a:spLocks noChangeArrowheads="1"/>
          </p:cNvSpPr>
          <p:nvPr/>
        </p:nvSpPr>
        <p:spPr bwMode="auto">
          <a:xfrm>
            <a:off x="6858000" y="4711700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6.(j,</a:t>
            </a:r>
            <a:r>
              <a:rPr lang="zh-CN" altLang="en-US" sz="2800"/>
              <a:t>－</a:t>
            </a:r>
            <a:r>
              <a:rPr lang="en-US" altLang="zh-CN" sz="2800"/>
              <a:t>,</a:t>
            </a:r>
            <a:r>
              <a:rPr lang="zh-CN" altLang="en-US" sz="2800"/>
              <a:t>－</a:t>
            </a:r>
            <a:r>
              <a:rPr lang="en-US" altLang="zh-CN" sz="2800"/>
              <a:t>,3)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5181600" y="4711700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</a:t>
            </a:r>
            <a:r>
              <a:rPr lang="en-US" altLang="zh-CN" sz="2800"/>
              <a:t>5</a:t>
            </a:r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3841750" y="4711700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3 6</a:t>
            </a:r>
          </a:p>
        </p:txBody>
      </p:sp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2819400" y="4711700"/>
            <a:ext cx="10223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 </a:t>
            </a:r>
            <a:r>
              <a:rPr lang="en-US" altLang="zh-CN" sz="2000">
                <a:sym typeface="Symbol" panose="05050102010706020507" pitchFamily="18" charset="2"/>
              </a:rPr>
              <a:t>E</a:t>
            </a:r>
            <a:r>
              <a:rPr lang="en-US" altLang="zh-CN" sz="2000" baseline="30000">
                <a:sym typeface="Symbol" panose="05050102010706020507" pitchFamily="18" charset="2"/>
              </a:rPr>
              <a:t>0 </a:t>
            </a:r>
            <a:r>
              <a:rPr lang="en-US" altLang="zh-CN" sz="2000"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66586" name="Rectangle 27"/>
          <p:cNvSpPr>
            <a:spLocks noChangeArrowheads="1"/>
          </p:cNvSpPr>
          <p:nvPr/>
        </p:nvSpPr>
        <p:spPr bwMode="auto">
          <a:xfrm>
            <a:off x="304800" y="4711700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         #</a:t>
            </a:r>
          </a:p>
        </p:txBody>
      </p:sp>
      <p:sp>
        <p:nvSpPr>
          <p:cNvPr id="66587" name="Rectangle 28"/>
          <p:cNvSpPr>
            <a:spLocks noChangeArrowheads="1"/>
          </p:cNvSpPr>
          <p:nvPr/>
        </p:nvSpPr>
        <p:spPr bwMode="auto">
          <a:xfrm>
            <a:off x="6858000" y="4256088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5.(jnz,C,</a:t>
            </a:r>
            <a:r>
              <a:rPr lang="zh-CN" altLang="en-US" sz="2800"/>
              <a:t>－</a:t>
            </a:r>
            <a:r>
              <a:rPr lang="en-US" altLang="zh-CN" sz="2800"/>
              <a:t>,0)</a:t>
            </a:r>
          </a:p>
        </p:txBody>
      </p:sp>
      <p:sp>
        <p:nvSpPr>
          <p:cNvPr id="66588" name="Rectangle 29"/>
          <p:cNvSpPr>
            <a:spLocks noChangeArrowheads="1"/>
          </p:cNvSpPr>
          <p:nvPr/>
        </p:nvSpPr>
        <p:spPr bwMode="auto">
          <a:xfrm>
            <a:off x="5181600" y="4256088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－－－</a:t>
            </a:r>
            <a:r>
              <a:rPr lang="en-US" altLang="zh-CN" sz="2800"/>
              <a:t>6</a:t>
            </a:r>
          </a:p>
        </p:txBody>
      </p:sp>
      <p:sp>
        <p:nvSpPr>
          <p:cNvPr id="66589" name="Rectangle 30"/>
          <p:cNvSpPr>
            <a:spLocks noChangeArrowheads="1"/>
          </p:cNvSpPr>
          <p:nvPr/>
        </p:nvSpPr>
        <p:spPr bwMode="auto">
          <a:xfrm>
            <a:off x="3841750" y="4256088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  <a:r>
              <a:rPr lang="zh-CN" altLang="en-US" sz="2800"/>
              <a:t>－</a:t>
            </a:r>
            <a:r>
              <a:rPr lang="en-US" altLang="zh-CN" sz="2800"/>
              <a:t>5</a:t>
            </a:r>
          </a:p>
        </p:txBody>
      </p:sp>
      <p:sp>
        <p:nvSpPr>
          <p:cNvPr id="66590" name="Rectangle 31"/>
          <p:cNvSpPr>
            <a:spLocks noChangeArrowheads="1"/>
          </p:cNvSpPr>
          <p:nvPr/>
        </p:nvSpPr>
        <p:spPr bwMode="auto">
          <a:xfrm>
            <a:off x="2667000" y="4256088"/>
            <a:ext cx="1447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 </a:t>
            </a:r>
            <a:r>
              <a:rPr lang="en-US" altLang="zh-CN" sz="2000">
                <a:sym typeface="Symbol" panose="05050102010706020507" pitchFamily="18" charset="2"/>
              </a:rPr>
              <a:t>E</a:t>
            </a:r>
            <a:r>
              <a:rPr lang="en-US" altLang="zh-CN" sz="2000" baseline="30000">
                <a:sym typeface="Symbol" panose="05050102010706020507" pitchFamily="18" charset="2"/>
              </a:rPr>
              <a:t>0</a:t>
            </a:r>
            <a:r>
              <a:rPr lang="en-US" altLang="zh-CN" sz="2000">
                <a:sym typeface="Symbol" panose="05050102010706020507" pitchFamily="18" charset="2"/>
              </a:rPr>
              <a:t> not</a:t>
            </a:r>
            <a:r>
              <a:rPr lang="en-US" altLang="zh-CN" sz="2000"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66591" name="Rectangle 32"/>
          <p:cNvSpPr>
            <a:spLocks noChangeArrowheads="1"/>
          </p:cNvSpPr>
          <p:nvPr/>
        </p:nvSpPr>
        <p:spPr bwMode="auto">
          <a:xfrm>
            <a:off x="304800" y="4256088"/>
            <a:ext cx="1768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       #      </a:t>
            </a:r>
          </a:p>
        </p:txBody>
      </p:sp>
      <p:sp>
        <p:nvSpPr>
          <p:cNvPr id="66592" name="Rectangle 33"/>
          <p:cNvSpPr>
            <a:spLocks noChangeArrowheads="1"/>
          </p:cNvSpPr>
          <p:nvPr/>
        </p:nvSpPr>
        <p:spPr bwMode="auto">
          <a:xfrm>
            <a:off x="6858000" y="3800475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593" name="Rectangle 34"/>
          <p:cNvSpPr>
            <a:spLocks noChangeArrowheads="1"/>
          </p:cNvSpPr>
          <p:nvPr/>
        </p:nvSpPr>
        <p:spPr bwMode="auto">
          <a:xfrm>
            <a:off x="5181600" y="3800475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－－－－</a:t>
            </a:r>
          </a:p>
        </p:txBody>
      </p:sp>
      <p:sp>
        <p:nvSpPr>
          <p:cNvPr id="66594" name="Rectangle 35"/>
          <p:cNvSpPr>
            <a:spLocks noChangeArrowheads="1"/>
          </p:cNvSpPr>
          <p:nvPr/>
        </p:nvSpPr>
        <p:spPr bwMode="auto">
          <a:xfrm>
            <a:off x="3841750" y="3800475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  <a:r>
              <a:rPr lang="zh-CN" altLang="en-US" sz="2800"/>
              <a:t>－－</a:t>
            </a:r>
          </a:p>
        </p:txBody>
      </p:sp>
      <p:sp>
        <p:nvSpPr>
          <p:cNvPr id="66595" name="Rectangle 36"/>
          <p:cNvSpPr>
            <a:spLocks noChangeArrowheads="1"/>
          </p:cNvSpPr>
          <p:nvPr/>
        </p:nvSpPr>
        <p:spPr bwMode="auto">
          <a:xfrm>
            <a:off x="2667000" y="3800475"/>
            <a:ext cx="1174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 </a:t>
            </a:r>
            <a:r>
              <a:rPr lang="en-US" altLang="zh-CN" sz="2000">
                <a:sym typeface="Symbol" panose="05050102010706020507" pitchFamily="18" charset="2"/>
              </a:rPr>
              <a:t>E</a:t>
            </a:r>
            <a:r>
              <a:rPr lang="en-US" altLang="zh-CN" sz="2000" baseline="30000">
                <a:sym typeface="Symbol" panose="05050102010706020507" pitchFamily="18" charset="2"/>
              </a:rPr>
              <a:t>0  </a:t>
            </a:r>
            <a:r>
              <a:rPr lang="en-US" altLang="zh-CN" sz="2000">
                <a:sym typeface="Symbol" panose="05050102010706020507" pitchFamily="18" charset="2"/>
              </a:rPr>
              <a:t>not i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66596" name="Rectangle 37"/>
          <p:cNvSpPr>
            <a:spLocks noChangeArrowheads="1"/>
          </p:cNvSpPr>
          <p:nvPr/>
        </p:nvSpPr>
        <p:spPr bwMode="auto">
          <a:xfrm>
            <a:off x="304800" y="3800475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   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66597" name="Rectangle 38"/>
          <p:cNvSpPr>
            <a:spLocks noChangeArrowheads="1"/>
          </p:cNvSpPr>
          <p:nvPr/>
        </p:nvSpPr>
        <p:spPr bwMode="auto">
          <a:xfrm>
            <a:off x="6858000" y="334486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5181600" y="3344863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－－－</a:t>
            </a:r>
          </a:p>
        </p:txBody>
      </p:sp>
      <p:sp>
        <p:nvSpPr>
          <p:cNvPr id="66599" name="Rectangle 40"/>
          <p:cNvSpPr>
            <a:spLocks noChangeArrowheads="1"/>
          </p:cNvSpPr>
          <p:nvPr/>
        </p:nvSpPr>
        <p:spPr bwMode="auto">
          <a:xfrm>
            <a:off x="3841750" y="3344863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  <a:r>
              <a:rPr lang="zh-CN" altLang="en-US" sz="2800"/>
              <a:t>－</a:t>
            </a:r>
          </a:p>
        </p:txBody>
      </p:sp>
      <p:sp>
        <p:nvSpPr>
          <p:cNvPr id="66600" name="Rectangle 41"/>
          <p:cNvSpPr>
            <a:spLocks noChangeArrowheads="1"/>
          </p:cNvSpPr>
          <p:nvPr/>
        </p:nvSpPr>
        <p:spPr bwMode="auto">
          <a:xfrm>
            <a:off x="2590800" y="3344863"/>
            <a:ext cx="1219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# </a:t>
            </a:r>
            <a:r>
              <a:rPr lang="en-US" altLang="zh-CN" sz="2000">
                <a:sym typeface="Symbol" panose="05050102010706020507" pitchFamily="18" charset="2"/>
              </a:rPr>
              <a:t>E</a:t>
            </a:r>
            <a:r>
              <a:rPr lang="en-US" altLang="zh-CN" sz="2000" baseline="30000">
                <a:sym typeface="Symbol" panose="05050102010706020507" pitchFamily="18" charset="2"/>
              </a:rPr>
              <a:t>0 </a:t>
            </a:r>
            <a:r>
              <a:rPr lang="en-US" altLang="zh-CN" sz="2000">
                <a:latin typeface="宋体" panose="02010600030101010101" pitchFamily="2" charset="-122"/>
              </a:rPr>
              <a:t> not</a:t>
            </a:r>
          </a:p>
        </p:txBody>
      </p:sp>
      <p:sp>
        <p:nvSpPr>
          <p:cNvPr id="66601" name="Rectangle 42"/>
          <p:cNvSpPr>
            <a:spLocks noChangeArrowheads="1"/>
          </p:cNvSpPr>
          <p:nvPr/>
        </p:nvSpPr>
        <p:spPr bwMode="auto">
          <a:xfrm>
            <a:off x="304800" y="3344863"/>
            <a:ext cx="1768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 C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66602" name="Rectangle 43"/>
          <p:cNvSpPr>
            <a:spLocks noChangeArrowheads="1"/>
          </p:cNvSpPr>
          <p:nvPr/>
        </p:nvSpPr>
        <p:spPr bwMode="auto">
          <a:xfrm>
            <a:off x="6858000" y="2889250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603" name="Rectangle 44"/>
          <p:cNvSpPr>
            <a:spLocks noChangeArrowheads="1"/>
          </p:cNvSpPr>
          <p:nvPr/>
        </p:nvSpPr>
        <p:spPr bwMode="auto">
          <a:xfrm>
            <a:off x="5181600" y="2889250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－－</a:t>
            </a:r>
          </a:p>
        </p:txBody>
      </p:sp>
      <p:sp>
        <p:nvSpPr>
          <p:cNvPr id="66604" name="Rectangle 45"/>
          <p:cNvSpPr>
            <a:spLocks noChangeArrowheads="1"/>
          </p:cNvSpPr>
          <p:nvPr/>
        </p:nvSpPr>
        <p:spPr bwMode="auto">
          <a:xfrm>
            <a:off x="3841750" y="2889250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</a:p>
        </p:txBody>
      </p:sp>
      <p:sp>
        <p:nvSpPr>
          <p:cNvPr id="66605" name="Rectangle 46"/>
          <p:cNvSpPr>
            <a:spLocks noChangeArrowheads="1"/>
          </p:cNvSpPr>
          <p:nvPr/>
        </p:nvSpPr>
        <p:spPr bwMode="auto">
          <a:xfrm>
            <a:off x="2667000" y="2889250"/>
            <a:ext cx="1174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# </a:t>
            </a:r>
            <a:r>
              <a:rPr lang="en-US" altLang="zh-CN" sz="2800">
                <a:sym typeface="Symbol" panose="05050102010706020507" pitchFamily="18" charset="2"/>
              </a:rPr>
              <a:t>E</a:t>
            </a:r>
            <a:r>
              <a:rPr lang="en-US" altLang="zh-CN" sz="2800" baseline="3000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6606" name="Rectangle 47"/>
          <p:cNvSpPr>
            <a:spLocks noChangeArrowheads="1"/>
          </p:cNvSpPr>
          <p:nvPr/>
        </p:nvSpPr>
        <p:spPr bwMode="auto">
          <a:xfrm>
            <a:off x="304800" y="2889250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not C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66607" name="Rectangle 48"/>
          <p:cNvSpPr>
            <a:spLocks noChangeArrowheads="1"/>
          </p:cNvSpPr>
          <p:nvPr/>
        </p:nvSpPr>
        <p:spPr bwMode="auto">
          <a:xfrm>
            <a:off x="6858000" y="2433638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/>
          </a:p>
        </p:txBody>
      </p:sp>
      <p:sp>
        <p:nvSpPr>
          <p:cNvPr id="66608" name="Rectangle 49"/>
          <p:cNvSpPr>
            <a:spLocks noChangeArrowheads="1"/>
          </p:cNvSpPr>
          <p:nvPr/>
        </p:nvSpPr>
        <p:spPr bwMode="auto">
          <a:xfrm>
            <a:off x="5181600" y="2433638"/>
            <a:ext cx="1676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4</a:t>
            </a:r>
            <a:r>
              <a:rPr lang="zh-CN" altLang="en-US" sz="2800"/>
              <a:t>－</a:t>
            </a:r>
          </a:p>
        </p:txBody>
      </p:sp>
      <p:sp>
        <p:nvSpPr>
          <p:cNvPr id="66609" name="Rectangle 50"/>
          <p:cNvSpPr>
            <a:spLocks noChangeArrowheads="1"/>
          </p:cNvSpPr>
          <p:nvPr/>
        </p:nvSpPr>
        <p:spPr bwMode="auto">
          <a:xfrm>
            <a:off x="3841750" y="2433638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  <a:r>
              <a:rPr lang="zh-CN" altLang="en-US" sz="2800"/>
              <a:t>－</a:t>
            </a:r>
          </a:p>
        </p:txBody>
      </p:sp>
      <p:sp>
        <p:nvSpPr>
          <p:cNvPr id="66610" name="Rectangle 51"/>
          <p:cNvSpPr>
            <a:spLocks noChangeArrowheads="1"/>
          </p:cNvSpPr>
          <p:nvPr/>
        </p:nvSpPr>
        <p:spPr bwMode="auto">
          <a:xfrm>
            <a:off x="2743200" y="2433638"/>
            <a:ext cx="10985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#E </a:t>
            </a:r>
            <a:r>
              <a:rPr lang="en-US" altLang="zh-CN" sz="2800">
                <a:sym typeface="Symbol" panose="05050102010706020507" pitchFamily="18" charset="2"/>
              </a:rPr>
              <a:t>or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66611" name="Rectangle 52"/>
          <p:cNvSpPr>
            <a:spLocks noChangeArrowheads="1"/>
          </p:cNvSpPr>
          <p:nvPr/>
        </p:nvSpPr>
        <p:spPr bwMode="auto">
          <a:xfrm>
            <a:off x="304800" y="2433638"/>
            <a:ext cx="1768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000">
                <a:latin typeface="宋体" panose="02010600030101010101" pitchFamily="2" charset="-122"/>
              </a:rPr>
              <a:t>or not C</a:t>
            </a:r>
            <a:r>
              <a:rPr lang="zh-CN" altLang="en-US" sz="2000">
                <a:latin typeface="宋体" panose="02010600030101010101" pitchFamily="2" charset="-122"/>
              </a:rPr>
              <a:t>＃ </a:t>
            </a:r>
          </a:p>
        </p:txBody>
      </p:sp>
      <p:sp>
        <p:nvSpPr>
          <p:cNvPr id="66612" name="Rectangle 53"/>
          <p:cNvSpPr>
            <a:spLocks noChangeArrowheads="1"/>
          </p:cNvSpPr>
          <p:nvPr/>
        </p:nvSpPr>
        <p:spPr bwMode="auto">
          <a:xfrm>
            <a:off x="6858000" y="1978025"/>
            <a:ext cx="2286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4.(j,</a:t>
            </a:r>
            <a:r>
              <a:rPr lang="zh-CN" altLang="en-US" sz="2800"/>
              <a:t>－</a:t>
            </a:r>
            <a:r>
              <a:rPr lang="en-US" altLang="zh-CN" sz="2800"/>
              <a:t>,</a:t>
            </a:r>
            <a:r>
              <a:rPr lang="zh-CN" altLang="en-US" sz="2800"/>
              <a:t>－</a:t>
            </a:r>
            <a:r>
              <a:rPr lang="en-US" altLang="zh-CN" sz="2800"/>
              <a:t>(5))</a:t>
            </a:r>
          </a:p>
        </p:txBody>
      </p:sp>
      <p:sp>
        <p:nvSpPr>
          <p:cNvPr id="66613" name="Rectangle 54"/>
          <p:cNvSpPr>
            <a:spLocks noChangeArrowheads="1"/>
          </p:cNvSpPr>
          <p:nvPr/>
        </p:nvSpPr>
        <p:spPr bwMode="auto">
          <a:xfrm>
            <a:off x="5181600" y="1978025"/>
            <a:ext cx="1676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4</a:t>
            </a:r>
          </a:p>
        </p:txBody>
      </p:sp>
      <p:sp>
        <p:nvSpPr>
          <p:cNvPr id="66614" name="Rectangle 55"/>
          <p:cNvSpPr>
            <a:spLocks noChangeArrowheads="1"/>
          </p:cNvSpPr>
          <p:nvPr/>
        </p:nvSpPr>
        <p:spPr bwMode="auto">
          <a:xfrm>
            <a:off x="3841750" y="1978025"/>
            <a:ext cx="1339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－</a:t>
            </a:r>
            <a:r>
              <a:rPr lang="en-US" altLang="zh-CN" sz="2800"/>
              <a:t>3</a:t>
            </a:r>
          </a:p>
        </p:txBody>
      </p:sp>
      <p:sp>
        <p:nvSpPr>
          <p:cNvPr id="66615" name="Rectangle 56"/>
          <p:cNvSpPr>
            <a:spLocks noChangeArrowheads="1"/>
          </p:cNvSpPr>
          <p:nvPr/>
        </p:nvSpPr>
        <p:spPr bwMode="auto">
          <a:xfrm>
            <a:off x="2667000" y="1978025"/>
            <a:ext cx="1174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#E</a:t>
            </a:r>
          </a:p>
        </p:txBody>
      </p:sp>
      <p:sp>
        <p:nvSpPr>
          <p:cNvPr id="66616" name="Rectangle 57"/>
          <p:cNvSpPr>
            <a:spLocks noChangeArrowheads="1"/>
          </p:cNvSpPr>
          <p:nvPr/>
        </p:nvSpPr>
        <p:spPr bwMode="auto">
          <a:xfrm>
            <a:off x="304800" y="1978025"/>
            <a:ext cx="1768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or not </a:t>
            </a: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＃</a:t>
            </a:r>
          </a:p>
        </p:txBody>
      </p:sp>
      <p:sp>
        <p:nvSpPr>
          <p:cNvPr id="66617" name="Line 58"/>
          <p:cNvSpPr>
            <a:spLocks noChangeShapeType="1"/>
          </p:cNvSpPr>
          <p:nvPr/>
        </p:nvSpPr>
        <p:spPr bwMode="auto">
          <a:xfrm>
            <a:off x="304800" y="1066800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18" name="Line 59"/>
          <p:cNvSpPr>
            <a:spLocks noChangeShapeType="1"/>
          </p:cNvSpPr>
          <p:nvPr/>
        </p:nvSpPr>
        <p:spPr bwMode="auto">
          <a:xfrm>
            <a:off x="304800" y="2433638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19" name="Line 60"/>
          <p:cNvSpPr>
            <a:spLocks noChangeShapeType="1"/>
          </p:cNvSpPr>
          <p:nvPr/>
        </p:nvSpPr>
        <p:spPr bwMode="auto">
          <a:xfrm>
            <a:off x="304800" y="288925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0" name="Line 61"/>
          <p:cNvSpPr>
            <a:spLocks noChangeShapeType="1"/>
          </p:cNvSpPr>
          <p:nvPr/>
        </p:nvSpPr>
        <p:spPr bwMode="auto">
          <a:xfrm>
            <a:off x="304800" y="3344863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1" name="Line 62"/>
          <p:cNvSpPr>
            <a:spLocks noChangeShapeType="1"/>
          </p:cNvSpPr>
          <p:nvPr/>
        </p:nvSpPr>
        <p:spPr bwMode="auto">
          <a:xfrm>
            <a:off x="304800" y="380047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2" name="Line 63"/>
          <p:cNvSpPr>
            <a:spLocks noChangeShapeType="1"/>
          </p:cNvSpPr>
          <p:nvPr/>
        </p:nvSpPr>
        <p:spPr bwMode="auto">
          <a:xfrm>
            <a:off x="304800" y="4256088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3" name="Line 64"/>
          <p:cNvSpPr>
            <a:spLocks noChangeShapeType="1"/>
          </p:cNvSpPr>
          <p:nvPr/>
        </p:nvSpPr>
        <p:spPr bwMode="auto">
          <a:xfrm>
            <a:off x="304800" y="47117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4" name="Line 65"/>
          <p:cNvSpPr>
            <a:spLocks noChangeShapeType="1"/>
          </p:cNvSpPr>
          <p:nvPr/>
        </p:nvSpPr>
        <p:spPr bwMode="auto">
          <a:xfrm>
            <a:off x="304800" y="5167313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5" name="Line 66"/>
          <p:cNvSpPr>
            <a:spLocks noChangeShapeType="1"/>
          </p:cNvSpPr>
          <p:nvPr/>
        </p:nvSpPr>
        <p:spPr bwMode="auto">
          <a:xfrm>
            <a:off x="304800" y="562292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6" name="Line 67"/>
          <p:cNvSpPr>
            <a:spLocks noChangeShapeType="1"/>
          </p:cNvSpPr>
          <p:nvPr/>
        </p:nvSpPr>
        <p:spPr bwMode="auto">
          <a:xfrm>
            <a:off x="304800" y="6078538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7" name="Line 68"/>
          <p:cNvSpPr>
            <a:spLocks noChangeShapeType="1"/>
          </p:cNvSpPr>
          <p:nvPr/>
        </p:nvSpPr>
        <p:spPr bwMode="auto">
          <a:xfrm>
            <a:off x="304800" y="1066800"/>
            <a:ext cx="0" cy="50117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8" name="Line 69"/>
          <p:cNvSpPr>
            <a:spLocks noChangeShapeType="1"/>
          </p:cNvSpPr>
          <p:nvPr/>
        </p:nvSpPr>
        <p:spPr bwMode="auto">
          <a:xfrm>
            <a:off x="2133600" y="1066800"/>
            <a:ext cx="0" cy="501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9" name="Line 70"/>
          <p:cNvSpPr>
            <a:spLocks noChangeShapeType="1"/>
          </p:cNvSpPr>
          <p:nvPr/>
        </p:nvSpPr>
        <p:spPr bwMode="auto">
          <a:xfrm>
            <a:off x="3841750" y="1066800"/>
            <a:ext cx="0" cy="501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30" name="Line 71"/>
          <p:cNvSpPr>
            <a:spLocks noChangeShapeType="1"/>
          </p:cNvSpPr>
          <p:nvPr/>
        </p:nvSpPr>
        <p:spPr bwMode="auto">
          <a:xfrm>
            <a:off x="5181600" y="1066800"/>
            <a:ext cx="0" cy="501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31" name="Line 72"/>
          <p:cNvSpPr>
            <a:spLocks noChangeShapeType="1"/>
          </p:cNvSpPr>
          <p:nvPr/>
        </p:nvSpPr>
        <p:spPr bwMode="auto">
          <a:xfrm>
            <a:off x="6858000" y="1066800"/>
            <a:ext cx="0" cy="501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32" name="Line 73"/>
          <p:cNvSpPr>
            <a:spLocks noChangeShapeType="1"/>
          </p:cNvSpPr>
          <p:nvPr/>
        </p:nvSpPr>
        <p:spPr bwMode="auto">
          <a:xfrm>
            <a:off x="9144000" y="1066800"/>
            <a:ext cx="0" cy="50117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33" name="Line 74"/>
          <p:cNvSpPr>
            <a:spLocks noChangeShapeType="1"/>
          </p:cNvSpPr>
          <p:nvPr/>
        </p:nvSpPr>
        <p:spPr bwMode="auto">
          <a:xfrm>
            <a:off x="304800" y="197802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34" name="Line 75"/>
          <p:cNvSpPr>
            <a:spLocks noChangeShapeType="1"/>
          </p:cNvSpPr>
          <p:nvPr/>
        </p:nvSpPr>
        <p:spPr bwMode="auto">
          <a:xfrm>
            <a:off x="304800" y="1522413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6.Backpatching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3) Flow of control statements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(1) modify the grammar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S </a:t>
            </a:r>
            <a:r>
              <a:rPr lang="en-US" altLang="zh-CN" sz="2800" smtClean="0">
                <a:sym typeface="Symbol" panose="05050102010706020507" pitchFamily="18" charset="2"/>
              </a:rPr>
              <a:t>if E then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/>
              <a:t> else </a:t>
            </a:r>
            <a:r>
              <a:rPr lang="en-US" altLang="zh-CN" sz="2800" smtClean="0">
                <a:sym typeface="Symbol" panose="05050102010706020507" pitchFamily="18" charset="2"/>
              </a:rPr>
              <a:t>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  </a:t>
            </a:r>
            <a:r>
              <a:rPr lang="en-US" altLang="zh-CN" sz="2800" smtClean="0">
                <a:sym typeface="Symbol" panose="05050102010706020507" pitchFamily="18" charset="2"/>
              </a:rPr>
              <a:t>    </a:t>
            </a:r>
            <a:r>
              <a:rPr lang="en-US" altLang="zh-CN" sz="2800" baseline="30000" smtClean="0">
                <a:sym typeface="Wingdings" panose="05000000000000000000" pitchFamily="2" charset="2"/>
              </a:rPr>
              <a:t>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C if E then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T C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else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T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sym typeface="Symbol" panose="05050102010706020507" pitchFamily="18" charset="2"/>
              </a:rPr>
              <a:t>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S </a:t>
            </a:r>
            <a:r>
              <a:rPr lang="en-US" altLang="zh-CN" sz="2800" smtClean="0">
                <a:sym typeface="Symbol" panose="05050102010706020507" pitchFamily="18" charset="2"/>
              </a:rPr>
              <a:t>if E then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baseline="30000" smtClean="0">
                <a:sym typeface="Wingdings" panose="05000000000000000000" pitchFamily="2" charset="2"/>
              </a:rPr>
              <a:t>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C if E then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C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6.Backpatching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3) Flow of control statements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(2) Semantic Rules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C if E then     {BACKPATCH(E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TC,NXQ);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 C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FC;}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T C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sym typeface="Symbol" panose="05050102010706020507" pitchFamily="18" charset="2"/>
              </a:rPr>
              <a:t> else   {q=NXQ;  GEN(j,</a:t>
            </a:r>
            <a:r>
              <a:rPr lang="zh-CN" altLang="en-US" sz="2800" smtClean="0">
                <a:sym typeface="Symbol" panose="05050102010706020507" pitchFamily="18" charset="2"/>
              </a:rPr>
              <a:t>－</a:t>
            </a:r>
            <a:r>
              <a:rPr lang="en-US" altLang="zh-CN" sz="2800" smtClean="0">
                <a:sym typeface="Symbol" panose="05050102010706020507" pitchFamily="18" charset="2"/>
              </a:rPr>
              <a:t>,</a:t>
            </a:r>
            <a:r>
              <a:rPr lang="zh-CN" altLang="en-US" sz="2800" smtClean="0">
                <a:sym typeface="Symbol" panose="05050102010706020507" pitchFamily="18" charset="2"/>
              </a:rPr>
              <a:t>－</a:t>
            </a:r>
            <a:r>
              <a:rPr lang="en-US" altLang="zh-CN" sz="2800" smtClean="0">
                <a:sym typeface="Symbol" panose="05050102010706020507" pitchFamily="18" charset="2"/>
              </a:rPr>
              <a:t>0);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 BACKPATCH(C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CHAIN,NXQ);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 T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CHAIN=MERG(S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CHAIN,q)}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T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sym typeface="Symbol" panose="05050102010706020507" pitchFamily="18" charset="2"/>
              </a:rPr>
              <a:t>      {S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CHAIN=MERG(T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CHAIN,S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(2)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CHAIN)}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C 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 </a:t>
            </a:r>
            <a:r>
              <a:rPr lang="en-US" altLang="zh-CN" sz="2800" smtClean="0">
                <a:sym typeface="Symbol" panose="05050102010706020507" pitchFamily="18" charset="2"/>
              </a:rPr>
              <a:t>{S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CHAIN=MERG(C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CHAIN,S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CHAIN)}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1000" y="6858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e.g.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If a then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b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A:=2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else A:=3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if  c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A=4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a=5</a:t>
            </a:r>
          </a:p>
          <a:p>
            <a:pPr eaLnBrk="1" hangingPunct="1">
              <a:spcBef>
                <a:spcPct val="20000"/>
              </a:spcBef>
            </a:pPr>
            <a:endParaRPr lang="en-US" altLang="zh-CN" sz="3200"/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5257800" y="1295400"/>
            <a:ext cx="259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(1) (jnz,a,_,0)</a:t>
            </a:r>
          </a:p>
          <a:p>
            <a:r>
              <a:rPr lang="en-US" altLang="zh-CN" sz="2800"/>
              <a:t>(2) (j,_,_,0)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8382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200"/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If a</a:t>
            </a:r>
            <a:r>
              <a:rPr lang="en-US" altLang="zh-CN" sz="3200">
                <a:solidFill>
                  <a:schemeClr val="hlink"/>
                </a:solidFill>
              </a:rPr>
              <a:t> then</a:t>
            </a:r>
            <a:r>
              <a:rPr lang="en-US" altLang="zh-CN" sz="3200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b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A:=2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else A:=3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if  c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A=4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a=5</a:t>
            </a:r>
          </a:p>
          <a:p>
            <a:pPr eaLnBrk="1" hangingPunct="1">
              <a:spcBef>
                <a:spcPct val="20000"/>
              </a:spcBef>
            </a:pPr>
            <a:endParaRPr lang="en-US" altLang="zh-CN" sz="3200"/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259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(1)(jnz,a,_,(3))</a:t>
            </a:r>
          </a:p>
          <a:p>
            <a:r>
              <a:rPr lang="en-US" altLang="zh-CN" sz="2800"/>
              <a:t>(2)(j,_,_,0)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089525" y="3068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5334000" y="2514600"/>
            <a:ext cx="20716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(3)(jnz,b,_,0)</a:t>
            </a:r>
          </a:p>
          <a:p>
            <a:r>
              <a:rPr lang="en-US" altLang="zh-CN" sz="2800"/>
              <a:t>(4)(j,_,_,0)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489325" y="1773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5181600" y="5638800"/>
            <a:ext cx="3048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ym typeface="Symbol" panose="05050102010706020507" pitchFamily="18" charset="2"/>
              </a:rPr>
              <a:t>Ca</a:t>
            </a:r>
            <a:r>
              <a:rPr lang="en-US" altLang="zh-CN" sz="280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>
                <a:sym typeface="Symbol" panose="05050102010706020507" pitchFamily="18" charset="2"/>
              </a:rPr>
              <a:t>CHAIN-&gt;2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  <p:bldP spid="318469" grpId="0" build="p" autoUpdateAnimBg="0"/>
      <p:bldP spid="318471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28600" y="9906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200"/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If a then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b </a:t>
            </a:r>
            <a:r>
              <a:rPr lang="en-US" altLang="zh-CN" sz="3200">
                <a:solidFill>
                  <a:schemeClr val="hlink"/>
                </a:solidFill>
              </a:rPr>
              <a:t>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A:=2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else A:=3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if  c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A=4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a=5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5257800" y="1524000"/>
            <a:ext cx="2667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(1)(jnz,a,_,(3))</a:t>
            </a:r>
          </a:p>
          <a:p>
            <a:r>
              <a:rPr lang="en-US" altLang="zh-CN" sz="2800"/>
              <a:t>(2)(j,_,_,0)</a:t>
            </a:r>
          </a:p>
          <a:p>
            <a:r>
              <a:rPr lang="en-US" altLang="zh-CN" sz="2800"/>
              <a:t>(3)(jnz,b,_,(5))</a:t>
            </a:r>
          </a:p>
          <a:p>
            <a:r>
              <a:rPr lang="en-US" altLang="zh-CN" sz="2800"/>
              <a:t>(4)(j,_,_,0)</a:t>
            </a:r>
          </a:p>
          <a:p>
            <a:endParaRPr lang="en-US" altLang="zh-CN" sz="28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089525" y="3068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489325" y="1773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5029200" y="5105400"/>
            <a:ext cx="3048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ym typeface="Symbol" panose="05050102010706020507" pitchFamily="18" charset="2"/>
              </a:rPr>
              <a:t>Ca</a:t>
            </a:r>
            <a:r>
              <a:rPr lang="en-US" altLang="zh-CN" sz="280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>
                <a:sym typeface="Symbol" panose="05050102010706020507" pitchFamily="18" charset="2"/>
              </a:rPr>
              <a:t>CHAIN-&gt;2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5029200" y="5719763"/>
            <a:ext cx="30480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ym typeface="Symbol" panose="05050102010706020507" pitchFamily="18" charset="2"/>
              </a:rPr>
              <a:t>Cb</a:t>
            </a:r>
            <a:r>
              <a:rPr lang="en-US" altLang="zh-CN" sz="280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>
                <a:sym typeface="Symbol" panose="05050102010706020507" pitchFamily="18" charset="2"/>
              </a:rPr>
              <a:t>CHAIN-&gt;4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5257800" y="321468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(5)(:=,2,_,A)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495" grpId="0" animBg="1" autoUpdateAnimBg="0"/>
      <p:bldP spid="31949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3. Types of TAC</a:t>
            </a:r>
          </a:p>
          <a:p>
            <a:pPr lvl="1" eaLnBrk="1" hangingPunct="1"/>
            <a:r>
              <a:rPr lang="en-US" altLang="zh-CN" smtClean="0"/>
              <a:t>x=y[i]     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x[i]=y</a:t>
            </a:r>
          </a:p>
          <a:p>
            <a:pPr lvl="1" eaLnBrk="1" hangingPunct="1"/>
            <a:r>
              <a:rPr lang="en-US" altLang="zh-CN" smtClean="0"/>
              <a:t>x=&amp;y  /*the value of x is the location of y*/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 x=*y  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 *x=y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28600" y="9906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200"/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If a then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b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A:=2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</a:t>
            </a:r>
            <a:r>
              <a:rPr lang="en-US" altLang="zh-CN" sz="3200">
                <a:solidFill>
                  <a:schemeClr val="hlink"/>
                </a:solidFill>
              </a:rPr>
              <a:t>else</a:t>
            </a:r>
            <a:r>
              <a:rPr lang="en-US" altLang="zh-CN" sz="3200"/>
              <a:t> A:=3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if  c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A=4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Else a=5</a:t>
            </a:r>
          </a:p>
          <a:p>
            <a:pPr eaLnBrk="1" hangingPunct="1">
              <a:spcBef>
                <a:spcPct val="20000"/>
              </a:spcBef>
            </a:pPr>
            <a:endParaRPr lang="en-US" altLang="zh-CN" sz="320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257800" y="1524000"/>
            <a:ext cx="259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(1)(jnz,a,_,(3))</a:t>
            </a:r>
          </a:p>
          <a:p>
            <a:r>
              <a:rPr lang="en-US" altLang="zh-CN" sz="2800"/>
              <a:t>(2)(j,_,_,0)</a:t>
            </a:r>
          </a:p>
          <a:p>
            <a:r>
              <a:rPr lang="en-US" altLang="zh-CN" sz="2800"/>
              <a:t>(3)(jnz,b,_,(5))</a:t>
            </a:r>
          </a:p>
          <a:p>
            <a:r>
              <a:rPr lang="en-US" altLang="zh-CN" sz="2800"/>
              <a:t>(4)(j,_,_,(7))</a:t>
            </a:r>
          </a:p>
          <a:p>
            <a:r>
              <a:rPr lang="en-US" altLang="zh-CN" sz="2800"/>
              <a:t>(5)(:=,2,_,A)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089525" y="3068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489325" y="1773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029200" y="5105400"/>
            <a:ext cx="3048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ym typeface="Symbol" panose="05050102010706020507" pitchFamily="18" charset="2"/>
              </a:rPr>
              <a:t>Ca</a:t>
            </a:r>
            <a:r>
              <a:rPr lang="en-US" altLang="zh-CN" sz="280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>
                <a:sym typeface="Symbol" panose="05050102010706020507" pitchFamily="18" charset="2"/>
              </a:rPr>
              <a:t>CHAIN-&gt;2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029200" y="5719763"/>
            <a:ext cx="30480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ym typeface="Symbol" panose="05050102010706020507" pitchFamily="18" charset="2"/>
              </a:rPr>
              <a:t>Cb</a:t>
            </a:r>
            <a:r>
              <a:rPr lang="en-US" altLang="zh-CN" sz="280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>
                <a:sym typeface="Symbol" panose="05050102010706020507" pitchFamily="18" charset="2"/>
              </a:rPr>
              <a:t>CHAIN-&gt;6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5273675" y="3657600"/>
            <a:ext cx="173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(6)(j,_,_,0)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 animBg="1" autoUpdateAnimBg="0"/>
      <p:bldP spid="320520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52400" y="106045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Answer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sz="3200"/>
              <a:t>(1)(jnz,a,_,(3))        (8)(j,_,_,6)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sz="3200"/>
              <a:t>(2)(j,_,_,(9))           (9)(jnz,c,_,(11))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sz="3200"/>
              <a:t>(3)(jnz,b,_,(5))       (10)(j,_,_,(13))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sz="3200"/>
              <a:t>(4)(j,_,_,(7))           (11)(:=,4,_,A)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sz="3200"/>
              <a:t>(5)(:=,2,_,A)          (12)(j,_,_,8)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sz="3200"/>
              <a:t>(6)(j,_,_,0)             (13)(:=,5,_,A)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sz="3200"/>
              <a:t>(7)(:=,3,_,A)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038600" y="5638800"/>
            <a:ext cx="3733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ym typeface="Symbol" panose="05050102010706020507" pitchFamily="18" charset="2"/>
              </a:rPr>
              <a:t>S</a:t>
            </a:r>
            <a:r>
              <a:rPr lang="en-US" altLang="zh-CN" sz="280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>
                <a:sym typeface="Symbol" panose="05050102010706020507" pitchFamily="18" charset="2"/>
              </a:rPr>
              <a:t>CHAIN-&gt;6-&gt;8-&gt;12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117725" y="457200"/>
            <a:ext cx="16922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133600" y="1143000"/>
            <a:ext cx="16922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33600" y="1909763"/>
            <a:ext cx="16922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/>
              <a:t>S1(A:=2)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33600" y="2747963"/>
            <a:ext cx="16922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/>
              <a:t>S2(A:=3)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33600" y="3586163"/>
            <a:ext cx="16922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/>
              <a:t>c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2133600" y="4348163"/>
            <a:ext cx="16922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/>
              <a:t>S3(A:=4)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2133600" y="5186363"/>
            <a:ext cx="16922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/>
              <a:t>S4(A:=5)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810000" y="533400"/>
            <a:ext cx="19050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5715000" y="533400"/>
            <a:ext cx="0" cy="32766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>
            <a:off x="3810000" y="2819400"/>
            <a:ext cx="10668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810000" y="1371600"/>
            <a:ext cx="10668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4876800" y="1371600"/>
            <a:ext cx="0" cy="14478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H="1">
            <a:off x="3810000" y="3810000"/>
            <a:ext cx="19050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3810000" y="3886200"/>
            <a:ext cx="19050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715000" y="3886200"/>
            <a:ext cx="0" cy="1600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3810000" y="5486400"/>
            <a:ext cx="19050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3810000" y="685800"/>
            <a:ext cx="609600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4419600" y="685800"/>
            <a:ext cx="0" cy="5334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H="1">
            <a:off x="3810000" y="1219200"/>
            <a:ext cx="609600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3810000" y="1524000"/>
            <a:ext cx="609600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4419600" y="1524000"/>
            <a:ext cx="0" cy="5334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3810000" y="2057400"/>
            <a:ext cx="609600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810000" y="4038600"/>
            <a:ext cx="609600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4419600" y="4038600"/>
            <a:ext cx="0" cy="5334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 flipH="1">
            <a:off x="3810000" y="4572000"/>
            <a:ext cx="609600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6324600" y="2971800"/>
            <a:ext cx="1116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1"/>
                </a:solidFill>
              </a:rPr>
              <a:t>TRUE</a:t>
            </a:r>
          </a:p>
          <a:p>
            <a:r>
              <a:rPr lang="en-US" altLang="zh-CN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4780" name="Line 28"/>
          <p:cNvSpPr>
            <a:spLocks noChangeShapeType="1"/>
          </p:cNvSpPr>
          <p:nvPr/>
        </p:nvSpPr>
        <p:spPr bwMode="auto">
          <a:xfrm flipH="1">
            <a:off x="1447800" y="259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 flipH="1">
            <a:off x="14478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 flipH="1">
            <a:off x="1447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1447800" y="2590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1568450" y="5334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1,2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1600200" y="1143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3,4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1600200" y="182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172085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1447800" y="36576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9,10</a:t>
            </a: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1752600" y="4343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11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1720850" y="5257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13</a:t>
            </a:r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990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6</a:t>
            </a:r>
          </a:p>
        </p:txBody>
      </p:sp>
      <p:sp>
        <p:nvSpPr>
          <p:cNvPr id="74792" name="Text Box 40"/>
          <p:cNvSpPr txBox="1">
            <a:spLocks noChangeArrowheads="1"/>
          </p:cNvSpPr>
          <p:nvPr/>
        </p:nvSpPr>
        <p:spPr bwMode="auto">
          <a:xfrm>
            <a:off x="9906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8</a:t>
            </a:r>
          </a:p>
        </p:txBody>
      </p: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1035050" y="4800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12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mtClean="0"/>
              <a:t>6.Backpatching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mtClean="0"/>
              <a:t>4) While statement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/>
              <a:t>S </a:t>
            </a:r>
            <a:r>
              <a:rPr lang="en-US" altLang="zh-CN" smtClean="0">
                <a:sym typeface="Symbol" panose="05050102010706020507" pitchFamily="18" charset="2"/>
              </a:rPr>
              <a:t>while E do S</a:t>
            </a:r>
            <a:r>
              <a:rPr lang="en-US" altLang="zh-CN" baseline="30000" smtClean="0">
                <a:sym typeface="Symbol" panose="05050102010706020507" pitchFamily="18" charset="2"/>
              </a:rPr>
              <a:t>(1)  </a:t>
            </a:r>
            <a:r>
              <a:rPr lang="en-US" altLang="zh-CN" baseline="30000" smtClean="0">
                <a:sym typeface="Wingdings" panose="05000000000000000000" pitchFamily="2" charset="2"/>
              </a:rPr>
              <a:t></a:t>
            </a:r>
            <a:endParaRPr lang="en-US" altLang="zh-CN" smtClean="0"/>
          </a:p>
          <a:p>
            <a:pPr marL="1066800" lvl="1" indent="-609600" eaLnBrk="1" hangingPunct="1">
              <a:buFontTx/>
              <a:buNone/>
            </a:pPr>
            <a:r>
              <a:rPr lang="en-US" altLang="zh-CN" smtClean="0"/>
              <a:t>W </a:t>
            </a:r>
            <a:r>
              <a:rPr lang="en-US" altLang="zh-CN" smtClean="0">
                <a:sym typeface="Symbol" panose="05050102010706020507" pitchFamily="18" charset="2"/>
              </a:rPr>
              <a:t>while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W</a:t>
            </a:r>
            <a:r>
              <a:rPr lang="en-US" altLang="zh-CN" baseline="30000" smtClean="0">
                <a:sym typeface="Symbol" panose="05050102010706020507" pitchFamily="18" charset="2"/>
              </a:rPr>
              <a:t>d</a:t>
            </a:r>
            <a:r>
              <a:rPr lang="en-US" altLang="zh-CN" smtClean="0">
                <a:sym typeface="Symbol" panose="05050102010706020507" pitchFamily="18" charset="2"/>
              </a:rPr>
              <a:t> W E do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S  W</a:t>
            </a:r>
            <a:r>
              <a:rPr lang="en-US" altLang="zh-CN" baseline="30000" smtClean="0">
                <a:sym typeface="Symbol" panose="05050102010706020507" pitchFamily="18" charset="2"/>
              </a:rPr>
              <a:t>d </a:t>
            </a:r>
            <a:r>
              <a:rPr lang="en-US" altLang="zh-CN" smtClean="0">
                <a:sym typeface="Symbol" panose="05050102010706020507" pitchFamily="18" charset="2"/>
              </a:rPr>
              <a:t>S</a:t>
            </a:r>
            <a:r>
              <a:rPr lang="en-US" altLang="zh-CN" baseline="30000" smtClean="0">
                <a:sym typeface="Symbol" panose="05050102010706020507" pitchFamily="18" charset="2"/>
              </a:rPr>
              <a:t>(1)</a:t>
            </a:r>
          </a:p>
          <a:p>
            <a:pPr marL="609600" indent="-609600"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953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800" smtClean="0"/>
              <a:t>6.Backpatching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800" smtClean="0"/>
              <a:t>4) While statement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800" smtClean="0"/>
              <a:t> W </a:t>
            </a:r>
            <a:r>
              <a:rPr lang="en-US" altLang="zh-CN" sz="2800" smtClean="0">
                <a:sym typeface="Symbol" panose="05050102010706020507" pitchFamily="18" charset="2"/>
              </a:rPr>
              <a:t>while       {W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QUAD=NXQ}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sym typeface="Symbol" panose="05050102010706020507" pitchFamily="18" charset="2"/>
              </a:rPr>
              <a:t> W E do    {BACKPATCH(E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TC,NXQ);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CHAIN=E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FC;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                       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QUAD=W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QUAD;}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  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 </a:t>
            </a:r>
            <a:r>
              <a:rPr lang="en-US" altLang="zh-CN" sz="2800" smtClean="0">
                <a:sym typeface="Symbol" panose="05050102010706020507" pitchFamily="18" charset="2"/>
              </a:rPr>
              <a:t>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/>
              <a:t>{BACKPATCH(</a:t>
            </a:r>
            <a:r>
              <a:rPr lang="en-US" altLang="zh-CN" sz="2800" smtClean="0">
                <a:sym typeface="Symbol" panose="05050102010706020507" pitchFamily="18" charset="2"/>
              </a:rPr>
              <a:t>S</a:t>
            </a:r>
            <a:r>
              <a:rPr lang="en-US" altLang="zh-CN" sz="2800" baseline="30000" smtClean="0">
                <a:sym typeface="Symbol" panose="05050102010706020507" pitchFamily="18" charset="2"/>
              </a:rPr>
              <a:t>(1)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/>
              <a:t>CHAIN, </a:t>
            </a:r>
            <a:r>
              <a:rPr lang="en-US" altLang="zh-CN" sz="2800" smtClean="0">
                <a:sym typeface="Symbol" panose="05050102010706020507" pitchFamily="18" charset="2"/>
              </a:rPr>
              <a:t>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/>
              <a:t>QUAD);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                          GEN(j,_,_, </a:t>
            </a:r>
            <a:r>
              <a:rPr lang="en-US" altLang="zh-CN" sz="2800" smtClean="0">
                <a:sym typeface="Symbol" panose="05050102010706020507" pitchFamily="18" charset="2"/>
              </a:rPr>
              <a:t>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/>
              <a:t>QUAD);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                          S 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/>
              <a:t> CHAIN= </a:t>
            </a:r>
            <a:r>
              <a:rPr lang="en-US" altLang="zh-CN" sz="2800" smtClean="0">
                <a:sym typeface="Symbol" panose="05050102010706020507" pitchFamily="18" charset="2"/>
              </a:rPr>
              <a:t>W</a:t>
            </a:r>
            <a:r>
              <a:rPr lang="en-US" altLang="zh-CN" sz="2800" baseline="30000" smtClean="0">
                <a:sym typeface="Symbol" panose="05050102010706020507" pitchFamily="18" charset="2"/>
              </a:rPr>
              <a:t>d</a:t>
            </a:r>
            <a:r>
              <a:rPr lang="en-US" altLang="zh-CN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smtClean="0">
                <a:sym typeface="Symbol" panose="05050102010706020507" pitchFamily="18" charset="2"/>
              </a:rPr>
              <a:t>CHAIN}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3 Quadruples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mtClean="0"/>
              <a:t>6.Backpatching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mtClean="0"/>
              <a:t>4) While statement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1676400" y="3190875"/>
            <a:ext cx="4325938" cy="2728913"/>
            <a:chOff x="1056" y="2010"/>
            <a:chExt cx="2725" cy="1719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1430" y="2010"/>
              <a:ext cx="125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  Code of  E </a:t>
              </a:r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1437" y="2595"/>
              <a:ext cx="1346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ym typeface="Symbol" panose="05050102010706020507" pitchFamily="18" charset="2"/>
                </a:rPr>
                <a:t> Code of  S</a:t>
              </a:r>
              <a:r>
                <a:rPr lang="en-US" altLang="zh-CN" sz="2800" baseline="30000">
                  <a:sym typeface="Symbol" panose="05050102010706020507" pitchFamily="18" charset="2"/>
                </a:rPr>
                <a:t>(1) </a:t>
              </a:r>
              <a:endParaRPr lang="en-US" altLang="zh-CN" sz="2800"/>
            </a:p>
          </p:txBody>
        </p: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>
              <a:off x="2688" y="2112"/>
              <a:ext cx="768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3456" y="2112"/>
              <a:ext cx="0" cy="110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3" name="Line 9"/>
            <p:cNvSpPr>
              <a:spLocks noChangeShapeType="1"/>
            </p:cNvSpPr>
            <p:nvPr/>
          </p:nvSpPr>
          <p:spPr bwMode="auto">
            <a:xfrm flipH="1">
              <a:off x="2400" y="3216"/>
              <a:ext cx="1056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2400" y="3216"/>
              <a:ext cx="0" cy="48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2688" y="2208"/>
              <a:ext cx="432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120" y="2208"/>
              <a:ext cx="0" cy="528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 flipH="1">
              <a:off x="2736" y="2736"/>
              <a:ext cx="384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H="1">
              <a:off x="1056" y="2736"/>
              <a:ext cx="432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 flipH="1">
              <a:off x="1056" y="3024"/>
              <a:ext cx="672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 flipV="1">
              <a:off x="1056" y="2208"/>
              <a:ext cx="0" cy="816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1056" y="2208"/>
              <a:ext cx="384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74" y="3402"/>
              <a:ext cx="10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S.CHAIN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1066800"/>
            <a:ext cx="876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e.g.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While (A&lt;B) do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(C&lt;D) 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X:=Y+Z;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304800" y="3429000"/>
            <a:ext cx="4572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 (100) (j&lt;,A,B,0)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(101)(j,_,_,0)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" y="106045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e.g.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While (A&lt;B) do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(C&lt;D) 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X:=Y+Z;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3505200"/>
            <a:ext cx="61722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</a:t>
            </a:r>
            <a:r>
              <a:rPr lang="zh-CN" altLang="en-US" sz="2800">
                <a:sym typeface="Wingdings" panose="05000000000000000000" pitchFamily="2" charset="2"/>
              </a:rPr>
              <a:t>： </a:t>
            </a:r>
            <a:r>
              <a:rPr lang="en-US" altLang="zh-CN" sz="2800">
                <a:sym typeface="Wingdings" panose="05000000000000000000" pitchFamily="2" charset="2"/>
              </a:rPr>
              <a:t>(100) (j&lt;,A,B,(102))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(101)(j,_,_,0)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(102)(j&lt;,C,D,0)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(103)(j,_,_,(100))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7620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e.g.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While (A&lt;B) do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(C&lt;D) 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X:=Y+Z;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152400" y="3117850"/>
            <a:ext cx="61722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</a:t>
            </a:r>
            <a:r>
              <a:rPr lang="zh-CN" altLang="en-US" sz="2800">
                <a:sym typeface="Wingdings" panose="05000000000000000000" pitchFamily="2" charset="2"/>
              </a:rPr>
              <a:t>： </a:t>
            </a:r>
            <a:r>
              <a:rPr lang="en-US" altLang="zh-CN" sz="2800">
                <a:sym typeface="Wingdings" panose="05000000000000000000" pitchFamily="2" charset="2"/>
              </a:rPr>
              <a:t>(100) (j&lt;,A,B,(102))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(101)(j,_,_,0)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(102)(j&lt;,C,D,(104))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(103)(j,_,_,(100))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(104)(+,Y,Z,T</a:t>
            </a:r>
            <a:r>
              <a:rPr lang="en-US" altLang="zh-CN" sz="2800" baseline="-25000">
                <a:sym typeface="Wingdings" panose="05000000000000000000" pitchFamily="2" charset="2"/>
              </a:rPr>
              <a:t>1</a:t>
            </a:r>
            <a:r>
              <a:rPr lang="en-US" altLang="zh-CN" sz="2800"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(105)(:=, T</a:t>
            </a:r>
            <a:r>
              <a:rPr lang="en-US" altLang="zh-CN" sz="2800" baseline="-25000">
                <a:sym typeface="Wingdings" panose="05000000000000000000" pitchFamily="2" charset="2"/>
              </a:rPr>
              <a:t>1</a:t>
            </a:r>
            <a:r>
              <a:rPr lang="en-US" altLang="zh-CN" sz="2800">
                <a:sym typeface="Wingdings" panose="05000000000000000000" pitchFamily="2" charset="2"/>
              </a:rPr>
              <a:t>,_,X)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304800"/>
            <a:ext cx="876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e.g.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While (A&lt;B) do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if (C&lt;D) 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X:=Y+Z;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73025" y="2751138"/>
            <a:ext cx="90678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</a:t>
            </a:r>
            <a:r>
              <a:rPr lang="zh-CN" altLang="en-US" sz="2800">
                <a:sym typeface="Wingdings" panose="05000000000000000000" pitchFamily="2" charset="2"/>
              </a:rPr>
              <a:t>：         </a:t>
            </a:r>
            <a:r>
              <a:rPr lang="en-US" altLang="zh-CN" sz="2800">
                <a:sym typeface="Wingdings" panose="05000000000000000000" pitchFamily="2" charset="2"/>
              </a:rPr>
              <a:t>(100) (j&lt;,A,B,(102))           (106)(j,_,_,(100))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(101)(j,_,_,(107))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(102)(j&lt;,C,D,(104))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(103)(j,_,_,(100))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(104)(+,Y,Z,T</a:t>
            </a:r>
            <a:r>
              <a:rPr lang="en-US" altLang="zh-CN" sz="2800" baseline="-25000">
                <a:sym typeface="Wingdings" panose="05000000000000000000" pitchFamily="2" charset="2"/>
              </a:rPr>
              <a:t>1</a:t>
            </a:r>
            <a:r>
              <a:rPr lang="en-US" altLang="zh-CN" sz="2800"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Wingdings" panose="05000000000000000000" pitchFamily="2" charset="2"/>
              </a:rPr>
              <a:t>                 (105)(:=, T</a:t>
            </a:r>
            <a:r>
              <a:rPr lang="en-US" altLang="zh-CN" sz="2800" baseline="-25000">
                <a:sym typeface="Wingdings" panose="05000000000000000000" pitchFamily="2" charset="2"/>
              </a:rPr>
              <a:t>1</a:t>
            </a:r>
            <a:r>
              <a:rPr lang="en-US" altLang="zh-CN" sz="2800">
                <a:sym typeface="Wingdings" panose="05000000000000000000" pitchFamily="2" charset="2"/>
              </a:rPr>
              <a:t>,_,X)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Intermediate code generation Section 1 Intermediate languages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4.Syntax-directed Translation into TAC</a:t>
            </a:r>
          </a:p>
          <a:p>
            <a:pPr lvl="1" eaLnBrk="1" hangingPunct="1"/>
            <a:r>
              <a:rPr lang="en-US" altLang="zh-CN" smtClean="0"/>
              <a:t>We can use S-attributed definition to generate three-address code for assignment statement.</a:t>
            </a:r>
          </a:p>
          <a:p>
            <a:pPr lvl="1" eaLnBrk="1" hangingPunct="1"/>
            <a:r>
              <a:rPr lang="en-US" altLang="zh-CN" smtClean="0"/>
              <a:t>We create a new name every time a temporary is needed.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9"/>
          <p:cNvGrpSpPr>
            <a:grpSpLocks/>
          </p:cNvGrpSpPr>
          <p:nvPr/>
        </p:nvGrpSpPr>
        <p:grpSpPr bwMode="auto">
          <a:xfrm>
            <a:off x="381000" y="762000"/>
            <a:ext cx="8610600" cy="3743325"/>
            <a:chOff x="192" y="432"/>
            <a:chExt cx="5424" cy="2358"/>
          </a:xfrm>
        </p:grpSpPr>
        <p:sp>
          <p:nvSpPr>
            <p:cNvPr id="10243" name="Text Box 2"/>
            <p:cNvSpPr txBox="1">
              <a:spLocks noChangeArrowheads="1"/>
            </p:cNvSpPr>
            <p:nvPr/>
          </p:nvSpPr>
          <p:spPr bwMode="auto">
            <a:xfrm>
              <a:off x="192" y="432"/>
              <a:ext cx="5424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Production           Semantic    Rules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id=E               S.code=E.code||gen(id.place ‘=’ E.place)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E E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+E</a:t>
              </a:r>
              <a:r>
                <a:rPr lang="en-US" altLang="zh-CN" baseline="-25000">
                  <a:sym typeface="Symbol" panose="05050102010706020507" pitchFamily="18" charset="2"/>
                </a:rPr>
                <a:t>2</a:t>
              </a:r>
              <a:r>
                <a:rPr lang="en-US" altLang="zh-CN">
                  <a:sym typeface="Symbol" panose="05050102010706020507" pitchFamily="18" charset="2"/>
                </a:rPr>
                <a:t>           E.place=newtemp();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E.code=E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.code||E</a:t>
              </a:r>
              <a:r>
                <a:rPr lang="en-US" altLang="zh-CN" baseline="-25000">
                  <a:sym typeface="Symbol" panose="05050102010706020507" pitchFamily="18" charset="2"/>
                </a:rPr>
                <a:t>2</a:t>
              </a:r>
              <a:r>
                <a:rPr lang="en-US" altLang="zh-CN">
                  <a:sym typeface="Symbol" panose="05050102010706020507" pitchFamily="18" charset="2"/>
                </a:rPr>
                <a:t>.code||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                gen(E.place,’=’,E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>
                  <a:sym typeface="Symbol" panose="05050102010706020507" pitchFamily="18" charset="2"/>
                </a:rPr>
                <a:t>.place ‘+’ E</a:t>
              </a:r>
              <a:r>
                <a:rPr lang="en-US" altLang="zh-CN" baseline="-25000">
                  <a:sym typeface="Symbol" panose="05050102010706020507" pitchFamily="18" charset="2"/>
                </a:rPr>
                <a:t>2</a:t>
              </a:r>
              <a:r>
                <a:rPr lang="en-US" altLang="zh-CN">
                  <a:sym typeface="Symbol" panose="05050102010706020507" pitchFamily="18" charset="2"/>
                </a:rPr>
                <a:t>.place)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E id                   E.place=id.place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                              E.code=‘’</a:t>
              </a:r>
            </a:p>
          </p:txBody>
        </p:sp>
        <p:sp>
          <p:nvSpPr>
            <p:cNvPr id="10244" name="Line 3"/>
            <p:cNvSpPr>
              <a:spLocks noChangeShapeType="1"/>
            </p:cNvSpPr>
            <p:nvPr/>
          </p:nvSpPr>
          <p:spPr bwMode="auto">
            <a:xfrm>
              <a:off x="192" y="67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Line 4"/>
            <p:cNvSpPr>
              <a:spLocks noChangeShapeType="1"/>
            </p:cNvSpPr>
            <p:nvPr/>
          </p:nvSpPr>
          <p:spPr bwMode="auto">
            <a:xfrm>
              <a:off x="1248" y="43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>
              <a:off x="240" y="1104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192" y="2112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192" y="432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>
              <a:off x="192" y="2784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268920</TotalTime>
  <Words>4825</Words>
  <Application>Microsoft Office PowerPoint</Application>
  <PresentationFormat>全屏显示(4:3)</PresentationFormat>
  <Paragraphs>860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6" baseType="lpstr">
      <vt:lpstr>Times New Roman</vt:lpstr>
      <vt:lpstr>宋体</vt:lpstr>
      <vt:lpstr>Arial</vt:lpstr>
      <vt:lpstr>Calibri</vt:lpstr>
      <vt:lpstr>Symbol</vt:lpstr>
      <vt:lpstr>Wingdings</vt:lpstr>
      <vt:lpstr>默认设计模板</vt:lpstr>
      <vt:lpstr>Chapter 8 Intermediate code generation Section 0 Overview</vt:lpstr>
      <vt:lpstr>Chapter 8 Intermediate code generation Section 0 Overview</vt:lpstr>
      <vt:lpstr>Chapter 8 Intermediate code generation Section 0 Overview</vt:lpstr>
      <vt:lpstr>Chapter 8 Intermediate code generation Section 1 Intermediate languages</vt:lpstr>
      <vt:lpstr>Chapter 8 Intermediate code generation Section 1 Intermediate languages</vt:lpstr>
      <vt:lpstr>Chapter 8 Intermediate code generation Section 1 Intermediate languages</vt:lpstr>
      <vt:lpstr>Chapter 8 Intermediate code generation Section 1 Intermediate languages</vt:lpstr>
      <vt:lpstr>Chapter 8 Intermediate code generation Section 1 Intermediate languages</vt:lpstr>
      <vt:lpstr>PowerPoint 演示文稿</vt:lpstr>
      <vt:lpstr>PowerPoint 演示文稿</vt:lpstr>
      <vt:lpstr>PowerPoint 演示文稿</vt:lpstr>
      <vt:lpstr>PowerPoint 演示文稿</vt:lpstr>
      <vt:lpstr>Chapter 8 Intermediate code generation Section 1 Intermediate languages</vt:lpstr>
      <vt:lpstr>Chapter 8 Intermediate code generation Section 1 Intermediate languages</vt:lpstr>
      <vt:lpstr>Chapter 8 Intermediate code generation Section 1 Intermediate languages</vt:lpstr>
      <vt:lpstr>Chapter 8 Intermediate code generation Section 1 Intermediate languages</vt:lpstr>
      <vt:lpstr>Chapter 8 Intermediate code generation Section 1 Intermediate languages</vt:lpstr>
      <vt:lpstr>Chapter 8 Intermediate code generation Section 1 Intermediate languages</vt:lpstr>
      <vt:lpstr>PowerPoint 演示文稿</vt:lpstr>
      <vt:lpstr>PowerPoint 演示文稿</vt:lpstr>
      <vt:lpstr>PowerPoint 演示文稿</vt:lpstr>
      <vt:lpstr>Chapter 8 Intermediate code generation Section 1 Intermediate languages</vt:lpstr>
      <vt:lpstr>Chapter 8 Intermediate code generation Section 1 Intermediate languages</vt:lpstr>
      <vt:lpstr>Chapter 8 Intermediate code generation Section 2 Backpatching</vt:lpstr>
      <vt:lpstr>Chapter 8 Intermediate code generation Section 2 Backpatching</vt:lpstr>
      <vt:lpstr>Chapter 8 Intermediate code generation Section 2 Backpatching</vt:lpstr>
      <vt:lpstr>Chapter 8 Intermediate code generation Section 2 Backpatching</vt:lpstr>
      <vt:lpstr>Chapter 8 Intermediate code generation Section 2 Backpatching</vt:lpstr>
      <vt:lpstr>Chapter 8 Intermediate code generation Section 2 Backpatching</vt:lpstr>
      <vt:lpstr>PowerPoint 演示文稿</vt:lpstr>
      <vt:lpstr>PowerPoint 演示文稿</vt:lpstr>
      <vt:lpstr>Chapter 8 Intermediate code generation Section 2 Backpatching</vt:lpstr>
      <vt:lpstr>Chapter 8 Intermediate code generation Section 2 Backpatching</vt:lpstr>
      <vt:lpstr>PowerPoint 演示文稿</vt:lpstr>
      <vt:lpstr>Chapter 8 Intermediate code generation Section 2 Backpatching</vt:lpstr>
      <vt:lpstr>Chapter 8 Intermediate code generation Section 2 Backpatching</vt:lpstr>
      <vt:lpstr>Chapter 8 Intermediate code generation Section 2 Backpatching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PowerPoint 演示文稿</vt:lpstr>
      <vt:lpstr>PowerPoint 演示文稿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PowerPoint 演示文稿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PowerPoint 演示文稿</vt:lpstr>
      <vt:lpstr>PowerPoint 演示文稿</vt:lpstr>
      <vt:lpstr>Chapter 8 Intermediate code generation Section 3 Quadruples</vt:lpstr>
      <vt:lpstr>Chapter 8 Intermediate code generation Section 3 Quadruples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8 Intermediate code generation Section 3 Quadruples</vt:lpstr>
      <vt:lpstr>Chapter 8 Intermediate code generation Section 3 Quadruples</vt:lpstr>
      <vt:lpstr>Chapter 8 Intermediate code generation Section 3 Quadruples</vt:lpstr>
      <vt:lpstr>PowerPoint 演示文稿</vt:lpstr>
      <vt:lpstr>PowerPoint 演示文稿</vt:lpstr>
      <vt:lpstr>PowerPoint 演示文稿</vt:lpstr>
      <vt:lpstr>PowerPoint 演示文稿</vt:lpstr>
    </vt:vector>
  </TitlesOfParts>
  <Company>dndx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 LEXICAL ANALYSIS</dc:title>
  <dc:creator>廖力</dc:creator>
  <cp:lastModifiedBy>ChangWinde</cp:lastModifiedBy>
  <cp:revision>183</cp:revision>
  <dcterms:created xsi:type="dcterms:W3CDTF">2004-10-03T14:56:43Z</dcterms:created>
  <dcterms:modified xsi:type="dcterms:W3CDTF">2019-01-14T01:07:37Z</dcterms:modified>
</cp:coreProperties>
</file>