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74"/>
  </p:notesMasterIdLst>
  <p:handoutMasterIdLst>
    <p:handoutMasterId r:id="rId75"/>
  </p:handoutMasterIdLst>
  <p:sldIdLst>
    <p:sldId id="325" r:id="rId2"/>
    <p:sldId id="256" r:id="rId3"/>
    <p:sldId id="335" r:id="rId4"/>
    <p:sldId id="365" r:id="rId5"/>
    <p:sldId id="257" r:id="rId6"/>
    <p:sldId id="327" r:id="rId7"/>
    <p:sldId id="357" r:id="rId8"/>
    <p:sldId id="258" r:id="rId9"/>
    <p:sldId id="278" r:id="rId10"/>
    <p:sldId id="259" r:id="rId11"/>
    <p:sldId id="358" r:id="rId12"/>
    <p:sldId id="280" r:id="rId13"/>
    <p:sldId id="260" r:id="rId14"/>
    <p:sldId id="347" r:id="rId15"/>
    <p:sldId id="366" r:id="rId16"/>
    <p:sldId id="348" r:id="rId17"/>
    <p:sldId id="281" r:id="rId18"/>
    <p:sldId id="282" r:id="rId19"/>
    <p:sldId id="261" r:id="rId20"/>
    <p:sldId id="359" r:id="rId21"/>
    <p:sldId id="283" r:id="rId22"/>
    <p:sldId id="263" r:id="rId23"/>
    <p:sldId id="360" r:id="rId24"/>
    <p:sldId id="350" r:id="rId25"/>
    <p:sldId id="367" r:id="rId26"/>
    <p:sldId id="349" r:id="rId27"/>
    <p:sldId id="264" r:id="rId28"/>
    <p:sldId id="328" r:id="rId29"/>
    <p:sldId id="265" r:id="rId30"/>
    <p:sldId id="309" r:id="rId31"/>
    <p:sldId id="351" r:id="rId32"/>
    <p:sldId id="266" r:id="rId33"/>
    <p:sldId id="361" r:id="rId34"/>
    <p:sldId id="368" r:id="rId35"/>
    <p:sldId id="352" r:id="rId36"/>
    <p:sldId id="336" r:id="rId37"/>
    <p:sldId id="333" r:id="rId38"/>
    <p:sldId id="267" r:id="rId39"/>
    <p:sldId id="268" r:id="rId40"/>
    <p:sldId id="331" r:id="rId41"/>
    <p:sldId id="332" r:id="rId42"/>
    <p:sldId id="310" r:id="rId43"/>
    <p:sldId id="271" r:id="rId44"/>
    <p:sldId id="362" r:id="rId45"/>
    <p:sldId id="272" r:id="rId46"/>
    <p:sldId id="273" r:id="rId47"/>
    <p:sldId id="274" r:id="rId48"/>
    <p:sldId id="298" r:id="rId49"/>
    <p:sldId id="275" r:id="rId50"/>
    <p:sldId id="299" r:id="rId51"/>
    <p:sldId id="353" r:id="rId52"/>
    <p:sldId id="276" r:id="rId53"/>
    <p:sldId id="369" r:id="rId54"/>
    <p:sldId id="337" r:id="rId55"/>
    <p:sldId id="354" r:id="rId56"/>
    <p:sldId id="355" r:id="rId57"/>
    <p:sldId id="338" r:id="rId58"/>
    <p:sldId id="339" r:id="rId59"/>
    <p:sldId id="370" r:id="rId60"/>
    <p:sldId id="340" r:id="rId61"/>
    <p:sldId id="300" r:id="rId62"/>
    <p:sldId id="301" r:id="rId63"/>
    <p:sldId id="292" r:id="rId64"/>
    <p:sldId id="302" r:id="rId65"/>
    <p:sldId id="356" r:id="rId66"/>
    <p:sldId id="363" r:id="rId67"/>
    <p:sldId id="293" r:id="rId68"/>
    <p:sldId id="342" r:id="rId69"/>
    <p:sldId id="343" r:id="rId70"/>
    <p:sldId id="364" r:id="rId71"/>
    <p:sldId id="345" r:id="rId72"/>
    <p:sldId id="334" r:id="rId73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F6A246-69FC-4FC3-8626-E802D4247A04}">
          <p14:sldIdLst>
            <p14:sldId id="325"/>
            <p14:sldId id="256"/>
            <p14:sldId id="335"/>
          </p14:sldIdLst>
        </p14:section>
        <p14:section name="Process Concept" id="{DBFF8327-70E6-4A54-B305-06936E946FF9}">
          <p14:sldIdLst>
            <p14:sldId id="365"/>
            <p14:sldId id="257"/>
            <p14:sldId id="327"/>
            <p14:sldId id="357"/>
            <p14:sldId id="258"/>
            <p14:sldId id="278"/>
            <p14:sldId id="259"/>
            <p14:sldId id="358"/>
            <p14:sldId id="280"/>
            <p14:sldId id="260"/>
            <p14:sldId id="347"/>
          </p14:sldIdLst>
        </p14:section>
        <p14:section name="Process Scheduling" id="{AE49644A-0D3C-4284-BF91-B998A9D1A6BD}">
          <p14:sldIdLst>
            <p14:sldId id="366"/>
            <p14:sldId id="348"/>
            <p14:sldId id="281"/>
            <p14:sldId id="282"/>
            <p14:sldId id="261"/>
            <p14:sldId id="359"/>
            <p14:sldId id="283"/>
            <p14:sldId id="263"/>
            <p14:sldId id="360"/>
            <p14:sldId id="350"/>
          </p14:sldIdLst>
        </p14:section>
        <p14:section name="Operations on Process" id="{123BC95A-3D42-4175-AB98-7116548C2127}">
          <p14:sldIdLst>
            <p14:sldId id="367"/>
            <p14:sldId id="349"/>
            <p14:sldId id="264"/>
            <p14:sldId id="328"/>
            <p14:sldId id="265"/>
            <p14:sldId id="309"/>
            <p14:sldId id="351"/>
            <p14:sldId id="266"/>
            <p14:sldId id="361"/>
          </p14:sldIdLst>
        </p14:section>
        <p14:section name="Interprocess Comm" id="{2D2382DE-823D-444D-B828-E3164B4BE870}">
          <p14:sldIdLst>
            <p14:sldId id="368"/>
            <p14:sldId id="352"/>
            <p14:sldId id="336"/>
            <p14:sldId id="333"/>
            <p14:sldId id="267"/>
            <p14:sldId id="268"/>
            <p14:sldId id="331"/>
            <p14:sldId id="332"/>
            <p14:sldId id="310"/>
            <p14:sldId id="271"/>
            <p14:sldId id="362"/>
            <p14:sldId id="272"/>
            <p14:sldId id="273"/>
            <p14:sldId id="274"/>
            <p14:sldId id="298"/>
            <p14:sldId id="275"/>
            <p14:sldId id="299"/>
            <p14:sldId id="353"/>
            <p14:sldId id="276"/>
          </p14:sldIdLst>
        </p14:section>
        <p14:section name="Examples of IPC Systems" id="{554A8B1B-C067-436F-B35B-6CC50477E5AE}">
          <p14:sldIdLst>
            <p14:sldId id="369"/>
            <p14:sldId id="337"/>
            <p14:sldId id="354"/>
            <p14:sldId id="355"/>
            <p14:sldId id="338"/>
            <p14:sldId id="339"/>
          </p14:sldIdLst>
        </p14:section>
        <p14:section name="Comm in Client-Server Sys" id="{1E0E2AFC-4875-49E4-91E8-EF6852A1904B}">
          <p14:sldIdLst>
            <p14:sldId id="370"/>
            <p14:sldId id="340"/>
            <p14:sldId id="300"/>
            <p14:sldId id="301"/>
            <p14:sldId id="292"/>
            <p14:sldId id="302"/>
            <p14:sldId id="356"/>
            <p14:sldId id="363"/>
            <p14:sldId id="293"/>
            <p14:sldId id="342"/>
            <p14:sldId id="343"/>
            <p14:sldId id="364"/>
            <p14:sldId id="34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6" y="710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40"/>
    </p:cViewPr>
  </p:sorterViewPr>
  <p:notesViewPr>
    <p:cSldViewPr snapToGrid="0">
      <p:cViewPr varScale="1">
        <p:scale>
          <a:sx n="76" d="100"/>
          <a:sy n="76" d="100"/>
        </p:scale>
        <p:origin x="2914" y="4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0A0657E7-A744-4F24-B6F0-86A883BBF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60777D7D-79BF-4C94-BBEA-88E90FA49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0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1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7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4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3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8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8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05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63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05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9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64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9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7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01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77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1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42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29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5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25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08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46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10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96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0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70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65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06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95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844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98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85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57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102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220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59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0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80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81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845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966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296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64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1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98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936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595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3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866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604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646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78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132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874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5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9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8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 – 9</a:t>
            </a:r>
            <a:r>
              <a:rPr lang="en-US" sz="14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47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5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3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42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5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0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821FB104-DF5B-4707-BD3F-392BCA868939}" type="slidenum"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sz="14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 baseline="0">
          <a:solidFill>
            <a:schemeClr val="tx1"/>
          </a:solidFill>
          <a:latin typeface="+mn-lt"/>
          <a:ea typeface="微软雅黑" panose="020B0503020204020204" pitchFamily="34" charset="-122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3" y="369888"/>
            <a:ext cx="1127918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140" y="1662113"/>
            <a:ext cx="7557770" cy="63627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dirty="0" smtClean="0"/>
              <a:t>(also called </a:t>
            </a:r>
            <a:r>
              <a:rPr 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 state – running, waiting,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Program counter – location of instruction to next execute</a:t>
            </a:r>
          </a:p>
          <a:p>
            <a:r>
              <a:rPr lang="en-US" dirty="0" smtClean="0"/>
              <a:t>CPU registers – contents of all process-centric registers</a:t>
            </a:r>
          </a:p>
          <a:p>
            <a:r>
              <a:rPr lang="en-US" dirty="0" smtClean="0"/>
              <a:t>CPU scheduling information- priorities, scheduling queue pointers</a:t>
            </a:r>
          </a:p>
        </p:txBody>
      </p:sp>
      <p:pic>
        <p:nvPicPr>
          <p:cNvPr id="1945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65275"/>
            <a:ext cx="4192588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3" y="369888"/>
            <a:ext cx="1127918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140" y="1662113"/>
            <a:ext cx="7557770" cy="63627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dirty="0" smtClean="0"/>
              <a:t>(also called </a:t>
            </a:r>
            <a:r>
              <a:rPr 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Memory-management information – memory allocated to the process</a:t>
            </a:r>
          </a:p>
          <a:p>
            <a:r>
              <a:rPr lang="en-US" dirty="0" smtClean="0"/>
              <a:t>Accounting information – CPU used, clock time elapsed since start, time limits</a:t>
            </a:r>
          </a:p>
          <a:p>
            <a:r>
              <a:rPr lang="en-US" dirty="0" smtClean="0"/>
              <a:t>I/O status information – I/O devices allocated to process, list of open files</a:t>
            </a:r>
          </a:p>
          <a:p>
            <a:endParaRPr lang="en-US" dirty="0" smtClean="0"/>
          </a:p>
        </p:txBody>
      </p:sp>
      <p:pic>
        <p:nvPicPr>
          <p:cNvPr id="1945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65275"/>
            <a:ext cx="4192588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60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CPU Switch From Process to Process</a:t>
            </a:r>
          </a:p>
        </p:txBody>
      </p:sp>
      <p:pic>
        <p:nvPicPr>
          <p:cNvPr id="2150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30388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Threads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0463213" cy="5310188"/>
          </a:xfrm>
        </p:spPr>
        <p:txBody>
          <a:bodyPr/>
          <a:lstStyle/>
          <a:p>
            <a:r>
              <a:rPr lang="en-US" dirty="0" smtClean="0"/>
              <a:t>So far, process has a single thread of execution</a:t>
            </a:r>
          </a:p>
          <a:p>
            <a:r>
              <a:rPr lang="en-US" dirty="0" smtClean="0"/>
              <a:t>Consider having multiple program counters per process</a:t>
            </a:r>
          </a:p>
          <a:p>
            <a:pPr lvl="1"/>
            <a:r>
              <a:rPr lang="en-US" sz="2800" dirty="0" smtClean="0"/>
              <a:t>Multiple locations can execute at once</a:t>
            </a:r>
          </a:p>
          <a:p>
            <a:pPr lvl="2"/>
            <a:r>
              <a:rPr lang="en-US" sz="2800" dirty="0" smtClean="0"/>
              <a:t>Multiple threads of control -&gt; </a:t>
            </a:r>
            <a:r>
              <a:rPr lang="en-US" sz="2800" b="1" dirty="0" smtClean="0">
                <a:solidFill>
                  <a:srgbClr val="3366FF"/>
                </a:solidFill>
              </a:rPr>
              <a:t>threads</a:t>
            </a:r>
          </a:p>
          <a:p>
            <a:r>
              <a:rPr lang="en-US" dirty="0" smtClean="0"/>
              <a:t>Must then have storage for thread details, multiple program counters in PCB</a:t>
            </a:r>
          </a:p>
          <a:p>
            <a:r>
              <a:rPr lang="en-US" dirty="0" smtClean="0"/>
              <a:t>See next chapter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Represented by the C structure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process identifier */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time_slice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scheduling information */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*parent; /* this process</a:t>
            </a:r>
            <a:r>
              <a:rPr lang="ja-JP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children; /* this process</a:t>
            </a:r>
            <a:r>
              <a:rPr lang="ja-JP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files_struct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*files; /* list of open files */ </a:t>
            </a:r>
            <a:b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mm_struct</a:t>
            </a:r>
            <a:r>
              <a:rPr lang="en-US" altLang="ja-JP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*mm; /* address space of this process */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4970780"/>
            <a:ext cx="91503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Process Scheduling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0463213" cy="5310188"/>
          </a:xfrm>
        </p:spPr>
        <p:txBody>
          <a:bodyPr/>
          <a:lstStyle/>
          <a:p>
            <a:r>
              <a:rPr lang="en-US" dirty="0" smtClean="0"/>
              <a:t>Maximize CPU use, quickly switch processes onto CPU for time sharing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Process scheduler </a:t>
            </a:r>
            <a:r>
              <a:rPr lang="en-US" dirty="0" smtClean="0"/>
              <a:t>selects among available processes for next execution on CPU</a:t>
            </a:r>
          </a:p>
          <a:p>
            <a:r>
              <a:rPr lang="en-US" dirty="0" smtClean="0"/>
              <a:t>Maintains </a:t>
            </a:r>
            <a:r>
              <a:rPr lang="en-US" b="1" dirty="0" smtClean="0">
                <a:solidFill>
                  <a:srgbClr val="3366FF"/>
                </a:solidFill>
              </a:rPr>
              <a:t>scheduling queues </a:t>
            </a:r>
            <a:r>
              <a:rPr lang="en-US" dirty="0" smtClean="0"/>
              <a:t>of processes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Job queue </a:t>
            </a:r>
            <a:r>
              <a:rPr lang="en-US" dirty="0" smtClean="0"/>
              <a:t>– set of all processes in the system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Ready queue </a:t>
            </a:r>
            <a:r>
              <a:rPr lang="en-US" dirty="0" smtClean="0"/>
              <a:t>– set of all processes residing in main memory, ready and waiting to execute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Device queues </a:t>
            </a:r>
            <a:r>
              <a:rPr lang="en-US" dirty="0" smtClean="0"/>
              <a:t>– set of processes waiting for an I/O device</a:t>
            </a:r>
          </a:p>
          <a:p>
            <a:pPr lvl="1"/>
            <a:r>
              <a:rPr lang="en-US" dirty="0" smtClean="0"/>
              <a:t>Processes migrate among the various queues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609600"/>
            <a:ext cx="119761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Ready Queue And Various </a:t>
            </a:r>
            <a:br>
              <a:rPr lang="en-US" sz="4000" smtClean="0"/>
            </a:br>
            <a:r>
              <a:rPr lang="en-US" sz="4000" smtClean="0"/>
              <a:t>I/O Device Queues</a:t>
            </a:r>
          </a:p>
        </p:txBody>
      </p:sp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619250"/>
            <a:ext cx="8734425" cy="669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Representation of Process Scheduling</a:t>
            </a:r>
          </a:p>
        </p:txBody>
      </p:sp>
      <p:pic>
        <p:nvPicPr>
          <p:cNvPr id="30722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620963"/>
            <a:ext cx="10853737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689689" y="1736725"/>
            <a:ext cx="11509534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8950" indent="-4889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3200" b="1" dirty="0">
                <a:solidFill>
                  <a:srgbClr val="3366FF"/>
                </a:solidFill>
                <a:latin typeface="Helvetica" panose="020B0604020202020204" pitchFamily="34" charset="0"/>
              </a:rPr>
              <a:t>Queuing diagram </a:t>
            </a:r>
            <a:r>
              <a:rPr kumimoji="1" lang="en-US" sz="3200" dirty="0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608" y="2849525"/>
            <a:ext cx="11881485" cy="3960889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Long-term scheduler 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3366FF"/>
                </a:solidFill>
              </a:rPr>
              <a:t>job scheduler</a:t>
            </a:r>
            <a:r>
              <a:rPr lang="en-US" dirty="0" smtClean="0"/>
              <a:t>) – selects which processes should be brought into the ready queue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Short-term scheduler 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3366FF"/>
                </a:solidFill>
              </a:rPr>
              <a:t>CPU scheduler</a:t>
            </a:r>
            <a:r>
              <a:rPr lang="en-US" dirty="0" smtClean="0"/>
              <a:t>) – selects which process should be executed next and allocates CPU</a:t>
            </a:r>
          </a:p>
          <a:p>
            <a:pPr lvl="1"/>
            <a:r>
              <a:rPr lang="en-US" dirty="0" smtClean="0"/>
              <a:t>Sometimes the only scheduler in a system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975" y="369888"/>
            <a:ext cx="9571038" cy="768350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Process Concept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Process Scheduling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Operations on Processes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Examples of IPC Systems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608" y="1321491"/>
            <a:ext cx="11881485" cy="7016957"/>
          </a:xfrm>
        </p:spPr>
        <p:txBody>
          <a:bodyPr/>
          <a:lstStyle/>
          <a:p>
            <a:r>
              <a:rPr lang="en-US" dirty="0" smtClean="0"/>
              <a:t>Short-term scheduler is invoked very frequently (milliseconds) </a:t>
            </a:r>
            <a:r>
              <a:rPr lang="en-US" dirty="0" smtClean="0">
                <a:sym typeface="Symbol" panose="05050102010706020507" pitchFamily="18" charset="2"/>
              </a:rPr>
              <a:t> (must be fast)</a:t>
            </a:r>
          </a:p>
          <a:p>
            <a:endParaRPr lang="en-US" sz="1100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Long-term scheduler is invoked very infrequently (seconds, minutes)  (may be slow)</a:t>
            </a:r>
          </a:p>
          <a:p>
            <a:endParaRPr lang="en-US" sz="1100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The long-term scheduler controls the </a:t>
            </a:r>
            <a:r>
              <a:rPr lang="en-US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</a:p>
          <a:p>
            <a:endParaRPr lang="en-US" sz="1100" i="1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dirty="0" smtClean="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Long-term scheduler strives for good </a:t>
            </a:r>
            <a:r>
              <a:rPr lang="en-US" b="1" i="1" dirty="0" smtClean="0">
                <a:sym typeface="Symbol" panose="05050102010706020507" pitchFamily="18" charset="2"/>
              </a:rPr>
              <a:t>process mix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64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38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Addition of Medium Term Scheduling</a:t>
            </a:r>
          </a:p>
        </p:txBody>
      </p:sp>
      <p:pic>
        <p:nvPicPr>
          <p:cNvPr id="3481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43" y="4101148"/>
            <a:ext cx="109918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669608" y="1321491"/>
            <a:ext cx="11881485" cy="242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8950" indent="-4889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3200" b="1" dirty="0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sz="3200" dirty="0">
                <a:latin typeface="Helvetica" panose="020B0604020202020204" pitchFamily="3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sz="3200" dirty="0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sz="3200" b="1" dirty="0">
                <a:solidFill>
                  <a:srgbClr val="3366FF"/>
                </a:solidFill>
                <a:latin typeface="Helvetica" panose="020B0604020202020204" pitchFamily="3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3200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32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Multitasking in Mobile Systems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dirty="0" smtClean="0"/>
              <a:t>Some systems / early systems allow only one process to run, others suspended</a:t>
            </a:r>
          </a:p>
          <a:p>
            <a:r>
              <a:rPr lang="en-US" dirty="0" smtClean="0"/>
              <a:t>Due to screen real estate, user interface limits </a:t>
            </a:r>
            <a:r>
              <a:rPr lang="en-US" dirty="0" err="1" smtClean="0"/>
              <a:t>iOS</a:t>
            </a:r>
            <a:r>
              <a:rPr lang="en-US" dirty="0" smtClean="0"/>
              <a:t> provides for a </a:t>
            </a:r>
          </a:p>
          <a:p>
            <a:pPr lvl="1"/>
            <a:r>
              <a:rPr lang="en-US" dirty="0" smtClean="0"/>
              <a:t>Single </a:t>
            </a:r>
            <a:r>
              <a:rPr lang="en-US" b="1" dirty="0" smtClean="0">
                <a:solidFill>
                  <a:srgbClr val="3366FF"/>
                </a:solidFill>
              </a:rPr>
              <a:t>foreground</a:t>
            </a:r>
            <a:r>
              <a:rPr lang="en-US" dirty="0" smtClean="0"/>
              <a:t> process- controlled via user interface</a:t>
            </a:r>
          </a:p>
          <a:p>
            <a:pPr lvl="1"/>
            <a:r>
              <a:rPr lang="en-US" dirty="0" smtClean="0"/>
              <a:t>Multiple </a:t>
            </a:r>
            <a:r>
              <a:rPr lang="en-US" b="1" dirty="0" smtClean="0">
                <a:solidFill>
                  <a:srgbClr val="3366FF"/>
                </a:solidFill>
              </a:rPr>
              <a:t>background</a:t>
            </a:r>
            <a:r>
              <a:rPr lang="en-US" dirty="0" smtClean="0"/>
              <a:t> processes– in memory, running, but not on the display, and with limits</a:t>
            </a:r>
          </a:p>
          <a:p>
            <a:pPr lvl="1"/>
            <a:r>
              <a:rPr lang="en-US" dirty="0" smtClean="0"/>
              <a:t>Limits include single, short task, receiving notification of events, specific long-running tasks like audio playback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Multitasking in Mobile Systems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dirty="0" smtClean="0"/>
              <a:t>Android runs foreground and background, with fewer limits</a:t>
            </a:r>
          </a:p>
          <a:p>
            <a:pPr lvl="1"/>
            <a:r>
              <a:rPr lang="en-US" dirty="0" smtClean="0"/>
              <a:t>Background process uses a </a:t>
            </a:r>
            <a:r>
              <a:rPr lang="en-US" b="1" dirty="0" smtClean="0">
                <a:solidFill>
                  <a:srgbClr val="3366FF"/>
                </a:solidFill>
              </a:rPr>
              <a:t>service</a:t>
            </a:r>
            <a:r>
              <a:rPr lang="en-US" dirty="0" smtClean="0"/>
              <a:t> to perform tasks</a:t>
            </a:r>
          </a:p>
          <a:p>
            <a:pPr lvl="1"/>
            <a:r>
              <a:rPr lang="en-US" dirty="0" smtClean="0"/>
              <a:t>Service can keep running even if background process is suspended</a:t>
            </a:r>
          </a:p>
          <a:p>
            <a:pPr lvl="1"/>
            <a:r>
              <a:rPr lang="en-US" dirty="0" smtClean="0"/>
              <a:t>Service has no user interface, small memory use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35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 Switch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653" y="1165225"/>
            <a:ext cx="12342495" cy="6523990"/>
          </a:xfrm>
        </p:spPr>
        <p:txBody>
          <a:bodyPr/>
          <a:lstStyle/>
          <a:p>
            <a:r>
              <a:rPr lang="en-US" dirty="0" smtClean="0"/>
              <a:t>When CPU switches to another process, the system must </a:t>
            </a:r>
            <a:r>
              <a:rPr lang="en-US" b="1" dirty="0" smtClean="0">
                <a:solidFill>
                  <a:srgbClr val="3366FF"/>
                </a:solidFill>
              </a:rPr>
              <a:t>save the state </a:t>
            </a:r>
            <a:r>
              <a:rPr lang="en-US" dirty="0" smtClean="0"/>
              <a:t>of the old process and load the </a:t>
            </a:r>
            <a:r>
              <a:rPr lang="en-US" b="1" dirty="0" smtClean="0">
                <a:solidFill>
                  <a:srgbClr val="3366FF"/>
                </a:solidFill>
              </a:rPr>
              <a:t>saved state </a:t>
            </a:r>
            <a:r>
              <a:rPr lang="en-US" dirty="0" smtClean="0"/>
              <a:t>for the new process via a </a:t>
            </a:r>
            <a:r>
              <a:rPr lang="en-US" b="1" dirty="0" smtClean="0">
                <a:solidFill>
                  <a:srgbClr val="3366FF"/>
                </a:solidFill>
              </a:rPr>
              <a:t>context switch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Context </a:t>
            </a:r>
            <a:r>
              <a:rPr lang="en-US" dirty="0" smtClean="0"/>
              <a:t>of a process represented in the PCB</a:t>
            </a:r>
          </a:p>
          <a:p>
            <a:endParaRPr lang="en-US" dirty="0" smtClean="0"/>
          </a:p>
          <a:p>
            <a:r>
              <a:rPr lang="en-US" dirty="0" smtClean="0"/>
              <a:t>Context-switch time is overhead; the system does no useful work while switching</a:t>
            </a:r>
          </a:p>
          <a:p>
            <a:pPr lvl="1"/>
            <a:r>
              <a:rPr lang="en-US" dirty="0" smtClean="0"/>
              <a:t>The more complex the OS and the PCB -&gt; longer the context switch</a:t>
            </a:r>
          </a:p>
          <a:p>
            <a:endParaRPr lang="en-US" dirty="0" smtClean="0"/>
          </a:p>
          <a:p>
            <a:r>
              <a:rPr lang="en-US" dirty="0" smtClean="0"/>
              <a:t>Time dependent on hardware support</a:t>
            </a:r>
          </a:p>
          <a:p>
            <a:pPr lvl="1"/>
            <a:r>
              <a:rPr lang="en-US" dirty="0" smtClean="0"/>
              <a:t>Some hardware provides multiple sets of registers per CPU -&gt; multiple contexts loaded at once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process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Processes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smtClean="0"/>
              <a:t>System must provide mechanisms for process creation, termination, and so on as detailed next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128" y="1492250"/>
            <a:ext cx="12552045" cy="6769100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Parent</a:t>
            </a:r>
            <a:r>
              <a:rPr lang="en-US" b="1" dirty="0" smtClean="0"/>
              <a:t> </a:t>
            </a:r>
            <a:r>
              <a:rPr lang="en-US" dirty="0" smtClean="0"/>
              <a:t>process create </a:t>
            </a:r>
            <a:r>
              <a:rPr lang="en-US" b="1" dirty="0" smtClean="0">
                <a:solidFill>
                  <a:srgbClr val="3366FF"/>
                </a:solidFill>
              </a:rPr>
              <a:t>children</a:t>
            </a:r>
            <a:r>
              <a:rPr lang="en-US" b="1" dirty="0" smtClean="0"/>
              <a:t> </a:t>
            </a:r>
            <a:r>
              <a:rPr lang="en-US" dirty="0" smtClean="0"/>
              <a:t>processes, which, in turn create other processes, forming a </a:t>
            </a:r>
            <a:r>
              <a:rPr lang="en-US" b="1" dirty="0" smtClean="0">
                <a:solidFill>
                  <a:srgbClr val="3366FF"/>
                </a:solidFill>
              </a:rPr>
              <a:t>tree</a:t>
            </a:r>
            <a:r>
              <a:rPr lang="en-US" dirty="0" smtClean="0"/>
              <a:t> of processes</a:t>
            </a:r>
          </a:p>
          <a:p>
            <a:endParaRPr lang="en-US" sz="1100" dirty="0" smtClean="0"/>
          </a:p>
          <a:p>
            <a:r>
              <a:rPr lang="en-US" dirty="0" smtClean="0"/>
              <a:t>Generally, process identified and managed via 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process identifier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3366FF"/>
                </a:solidFill>
              </a:rPr>
              <a:t>pid</a:t>
            </a:r>
            <a:r>
              <a:rPr lang="en-US" dirty="0" smtClean="0"/>
              <a:t>)</a:t>
            </a:r>
          </a:p>
          <a:p>
            <a:endParaRPr lang="en-US" sz="1100" dirty="0" smtClean="0"/>
          </a:p>
          <a:p>
            <a:r>
              <a:rPr lang="en-US" dirty="0" smtClean="0"/>
              <a:t>Resource sharing options</a:t>
            </a:r>
          </a:p>
          <a:p>
            <a:pPr lvl="1"/>
            <a:r>
              <a:rPr lang="en-US" dirty="0" smtClean="0"/>
              <a:t>Parent and children share all resources</a:t>
            </a:r>
          </a:p>
          <a:p>
            <a:pPr lvl="1"/>
            <a:r>
              <a:rPr lang="en-US" dirty="0" smtClean="0"/>
              <a:t>Children share subset of parent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resources</a:t>
            </a:r>
          </a:p>
          <a:p>
            <a:pPr lvl="1"/>
            <a:r>
              <a:rPr lang="en-US" dirty="0" smtClean="0"/>
              <a:t>Parent and child share no resources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Execution options</a:t>
            </a:r>
          </a:p>
          <a:p>
            <a:pPr lvl="1"/>
            <a:r>
              <a:rPr lang="en-US" dirty="0" smtClean="0"/>
              <a:t>Parent and children execute concurrently</a:t>
            </a:r>
          </a:p>
          <a:p>
            <a:pPr lvl="1"/>
            <a:r>
              <a:rPr lang="en-US" dirty="0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A Tree of Processes in Linux</a:t>
            </a:r>
          </a:p>
        </p:txBody>
      </p:sp>
      <p:pic>
        <p:nvPicPr>
          <p:cNvPr id="45058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995488"/>
            <a:ext cx="110331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342628"/>
            <a:ext cx="12344400" cy="6644482"/>
          </a:xfrm>
        </p:spPr>
        <p:txBody>
          <a:bodyPr/>
          <a:lstStyle/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Child duplicate of parent</a:t>
            </a:r>
          </a:p>
          <a:p>
            <a:pPr lvl="1"/>
            <a:r>
              <a:rPr lang="en-US" dirty="0" smtClean="0"/>
              <a:t>Child has a program loaded into it</a:t>
            </a:r>
          </a:p>
          <a:p>
            <a:r>
              <a:rPr lang="en-US" dirty="0" smtClean="0"/>
              <a:t>UNIX examples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system call creates new process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dirty="0" smtClean="0"/>
              <a:t> system call used after a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 smtClean="0"/>
              <a:t> to replace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memory space with a new program</a:t>
            </a:r>
            <a:endParaRPr lang="en-US" dirty="0" smtClean="0"/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372498"/>
            <a:ext cx="11680825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0234613" cy="6040438"/>
          </a:xfrm>
        </p:spPr>
        <p:txBody>
          <a:bodyPr/>
          <a:lstStyle/>
          <a:p>
            <a:r>
              <a:rPr lang="en-US" smtClean="0"/>
              <a:t>To introduce the notion of a process -- a program in execution, which forms the basis of all computation</a:t>
            </a:r>
          </a:p>
          <a:p>
            <a:endParaRPr lang="en-US" smtClean="0"/>
          </a:p>
          <a:p>
            <a:r>
              <a:rPr lang="en-US" smtClean="0"/>
              <a:t>To describe the various features of processes, including scheduling, creation and termination, and communication</a:t>
            </a:r>
          </a:p>
          <a:p>
            <a:endParaRPr lang="en-US" smtClean="0"/>
          </a:p>
          <a:p>
            <a:r>
              <a:rPr lang="en-US" smtClean="0"/>
              <a:t>To explore interprocess communication using shared memory and mes- sage passing</a:t>
            </a:r>
          </a:p>
          <a:p>
            <a:endParaRPr lang="en-US" smtClean="0"/>
          </a:p>
          <a:p>
            <a:r>
              <a:rPr lang="en-US" smtClean="0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  <p:pic>
        <p:nvPicPr>
          <p:cNvPr id="49154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292225"/>
            <a:ext cx="9058275" cy="747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Creating a Separate Process via Windows API</a:t>
            </a:r>
          </a:p>
        </p:txBody>
      </p:sp>
      <p:pic>
        <p:nvPicPr>
          <p:cNvPr id="51202" name="Picture 1" descr="Screen Shot 2012-12-04 at 11.2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1284288"/>
            <a:ext cx="6546850" cy="738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dirty="0" smtClean="0"/>
              <a:t>Process executes last statement and asks the operating system to delete it (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data from child to parent (via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resources are </a:t>
            </a:r>
            <a:r>
              <a:rPr lang="en-US" altLang="ja-JP" dirty="0" err="1" smtClean="0"/>
              <a:t>deallocated</a:t>
            </a:r>
            <a:r>
              <a:rPr lang="en-US" altLang="ja-JP" dirty="0" smtClean="0"/>
              <a:t> by operating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Parent may terminate execution of children processes (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Child has exceeded allocated resources</a:t>
            </a:r>
          </a:p>
          <a:p>
            <a:pPr lvl="1"/>
            <a:r>
              <a:rPr lang="en-US" dirty="0" smtClean="0"/>
              <a:t>Task assigned to child is no longer required</a:t>
            </a:r>
          </a:p>
          <a:p>
            <a:pPr lvl="1"/>
            <a:r>
              <a:rPr lang="en-US" dirty="0" smtClean="0"/>
              <a:t>If parent is exiting</a:t>
            </a:r>
          </a:p>
          <a:p>
            <a:pPr lvl="2"/>
            <a:r>
              <a:rPr lang="en-US" dirty="0" smtClean="0"/>
              <a:t>Some operating systems do not allow child to continue if its parent terminates</a:t>
            </a:r>
          </a:p>
          <a:p>
            <a:pPr lvl="3"/>
            <a:r>
              <a:rPr lang="en-US" dirty="0" smtClean="0"/>
              <a:t>All children terminated - </a:t>
            </a:r>
            <a:r>
              <a:rPr lang="en-US" b="1" dirty="0" smtClean="0"/>
              <a:t>cascading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pPr lvl="3"/>
            <a:endParaRPr lang="en-US" b="1" dirty="0" smtClean="0"/>
          </a:p>
          <a:p>
            <a:r>
              <a:rPr lang="en-US" dirty="0" smtClean="0"/>
              <a:t>Wait for termination, returning the </a:t>
            </a:r>
            <a:r>
              <a:rPr lang="en-US" dirty="0" err="1" smtClean="0"/>
              <a:t>pid</a:t>
            </a:r>
            <a:r>
              <a:rPr lang="en-US" dirty="0" smtClean="0"/>
              <a:t>:</a:t>
            </a:r>
          </a:p>
          <a:p>
            <a:pPr>
              <a:buFont typeface="Monotype Sorts" pitchFamily="-84" charset="2"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 </a:t>
            </a:r>
          </a:p>
          <a:p>
            <a:pPr>
              <a:buFont typeface="Monotype Sorts" pitchFamily="-84" charset="2"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 </a:t>
            </a:r>
          </a:p>
          <a:p>
            <a:r>
              <a:rPr lang="en-US" dirty="0" smtClean="0"/>
              <a:t>If no parent waiting, then terminated process is a </a:t>
            </a:r>
            <a:r>
              <a:rPr lang="en-US" b="1" dirty="0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dirty="0" smtClean="0"/>
              <a:t>If parent terminated, processes are </a:t>
            </a:r>
            <a:r>
              <a:rPr lang="en-US" b="1" dirty="0" smtClean="0">
                <a:solidFill>
                  <a:srgbClr val="3366FF"/>
                </a:solidFill>
              </a:rPr>
              <a:t>orphans</a:t>
            </a:r>
          </a:p>
        </p:txBody>
      </p:sp>
    </p:spTree>
    <p:extLst>
      <p:ext uri="{BB962C8B-B14F-4D97-AF65-F5344CB8AC3E}">
        <p14:creationId xmlns:p14="http://schemas.microsoft.com/office/powerpoint/2010/main" val="7401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8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sz="4000" smtClean="0"/>
              <a:t>Multiprocess Architecture – Chrome Browser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646271" y="1342628"/>
            <a:ext cx="12394883" cy="6644482"/>
          </a:xfrm>
        </p:spPr>
        <p:txBody>
          <a:bodyPr/>
          <a:lstStyle/>
          <a:p>
            <a:r>
              <a:rPr lang="en-US" dirty="0" smtClean="0"/>
              <a:t>Many web browsers ran as single process (some still do)</a:t>
            </a:r>
          </a:p>
          <a:p>
            <a:pPr lvl="1"/>
            <a:r>
              <a:rPr lang="en-US" dirty="0" smtClean="0"/>
              <a:t>If one web site causes trouble, entire browser can hang or crash</a:t>
            </a:r>
          </a:p>
          <a:p>
            <a:r>
              <a:rPr lang="en-US" dirty="0" smtClean="0"/>
              <a:t>Google Chrome Browser is </a:t>
            </a:r>
            <a:r>
              <a:rPr lang="en-US" dirty="0" err="1" smtClean="0"/>
              <a:t>multiprocess</a:t>
            </a:r>
            <a:r>
              <a:rPr lang="en-US" dirty="0" smtClean="0"/>
              <a:t> with 3 categories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Browser</a:t>
            </a:r>
            <a:r>
              <a:rPr lang="en-US" dirty="0" smtClean="0"/>
              <a:t> process manages user interface, disk and network I/O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Renderer</a:t>
            </a:r>
            <a:r>
              <a:rPr lang="en-US" dirty="0" smtClean="0"/>
              <a:t> process renders web pages, deals with HTML, </a:t>
            </a:r>
            <a:r>
              <a:rPr lang="en-US" dirty="0" err="1" smtClean="0"/>
              <a:t>Javascript</a:t>
            </a:r>
            <a:r>
              <a:rPr lang="en-US" dirty="0" smtClean="0"/>
              <a:t>, new one for each website opened</a:t>
            </a:r>
          </a:p>
          <a:p>
            <a:pPr lvl="2"/>
            <a:r>
              <a:rPr lang="en-US" dirty="0" smtClean="0"/>
              <a:t>Runs in </a:t>
            </a:r>
            <a:r>
              <a:rPr lang="en-US" b="1" dirty="0" smtClean="0">
                <a:solidFill>
                  <a:srgbClr val="3366FF"/>
                </a:solidFill>
              </a:rPr>
              <a:t>sandbox</a:t>
            </a:r>
            <a:r>
              <a:rPr lang="en-US" dirty="0" smtClean="0"/>
              <a:t> restricting disk and network I/O, minimizing effect of security exploits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Plug-in </a:t>
            </a:r>
            <a:r>
              <a:rPr lang="en-US" dirty="0" smtClean="0"/>
              <a:t>process for each type of plug-in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5299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5780088"/>
            <a:ext cx="11730037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46271" y="1159748"/>
            <a:ext cx="12394883" cy="6644482"/>
          </a:xfrm>
        </p:spPr>
        <p:txBody>
          <a:bodyPr/>
          <a:lstStyle/>
          <a:p>
            <a:r>
              <a:rPr lang="en-US" dirty="0" smtClean="0"/>
              <a:t>Processes within a system may be </a:t>
            </a:r>
            <a:r>
              <a:rPr lang="en-US" b="1" i="1" dirty="0" smtClean="0"/>
              <a:t>independent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i="1" dirty="0" smtClean="0"/>
              <a:t>cooperating</a:t>
            </a:r>
          </a:p>
          <a:p>
            <a:r>
              <a:rPr lang="en-US" dirty="0" smtClean="0"/>
              <a:t>Cooperating process can affect or be affected by other processes, including sharing data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	</a:t>
            </a:r>
          </a:p>
          <a:p>
            <a:r>
              <a:rPr lang="en-US" dirty="0" smtClean="0"/>
              <a:t>Cooperating processes need </a:t>
            </a:r>
            <a:r>
              <a:rPr lang="en-US" b="1" dirty="0" err="1" smtClean="0">
                <a:solidFill>
                  <a:srgbClr val="3366FF"/>
                </a:solidFill>
              </a:rPr>
              <a:t>interprocess</a:t>
            </a:r>
            <a:r>
              <a:rPr lang="en-US" b="1" dirty="0" smtClean="0">
                <a:solidFill>
                  <a:srgbClr val="3366FF"/>
                </a:solidFill>
              </a:rPr>
              <a:t> communication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IPC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models of IPC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Shared memory			Message passing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59394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1927225"/>
            <a:ext cx="9653587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/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b="1" i="1" dirty="0" smtClean="0"/>
              <a:t>Independent</a:t>
            </a:r>
            <a:r>
              <a:rPr lang="en-US" dirty="0" smtClean="0"/>
              <a:t> process cannot affect or be affected by the execution of another process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0000"/>
                </a:solidFill>
              </a:rPr>
              <a:t>Cooperating</a:t>
            </a:r>
            <a:r>
              <a:rPr lang="en-US" dirty="0" smtClean="0"/>
              <a:t> process can affect or be affected by the execution of another process</a:t>
            </a:r>
          </a:p>
          <a:p>
            <a:endParaRPr lang="en-US" dirty="0" smtClean="0"/>
          </a:p>
          <a:p>
            <a:r>
              <a:rPr lang="en-US" dirty="0" smtClean="0"/>
              <a:t>Advantages of process cooperation</a:t>
            </a:r>
          </a:p>
          <a:p>
            <a:pPr lvl="1"/>
            <a:r>
              <a:rPr lang="en-US" dirty="0" smtClean="0"/>
              <a:t>Information sharing </a:t>
            </a:r>
          </a:p>
          <a:p>
            <a:pPr lvl="1"/>
            <a:r>
              <a:rPr lang="en-US" dirty="0" smtClean="0"/>
              <a:t>Computation speed-up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unbounded-buffer </a:t>
            </a:r>
            <a:r>
              <a:rPr lang="en-US" smtClean="0"/>
              <a:t>places no practical limit on the size of the buffer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bounded-buffer </a:t>
            </a:r>
            <a:r>
              <a:rPr lang="en-US" smtClean="0"/>
              <a:t>assumes that there is a fixed buffer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concept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Bounded-Buffer – Shared-Memory Solution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smtClean="0"/>
              <a:t>Shared data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2284413" lvl="3">
              <a:buFontTx/>
              <a:buNone/>
            </a:pPr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2284413" lvl="3">
              <a:buFontTx/>
              <a:buNone/>
            </a:pPr>
            <a:endParaRPr lang="en-US" sz="1100" smtClean="0"/>
          </a:p>
          <a:p>
            <a:r>
              <a:rPr lang="en-US" smtClean="0"/>
              <a:t>Solution is correct, but can only use BUFFER_SIZE-1 elements</a:t>
            </a:r>
          </a:p>
          <a:p>
            <a:pPr marL="2284413" lvl="3">
              <a:buFontTx/>
              <a:buNone/>
            </a:pPr>
            <a:endParaRPr lang="en-US" sz="2900" b="1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0613" y="1773238"/>
            <a:ext cx="11026775" cy="597693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sz="2800" smtClean="0">
              <a:latin typeface="Monaco" pitchFamily="-84" charset="0"/>
            </a:endParaRP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next_produced;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buffer[in] = next_produced;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pitchFamily="-84" charset="2"/>
              <a:buNone/>
            </a:pPr>
            <a:endParaRPr lang="en-US" sz="2800" smtClean="0">
              <a:latin typeface="Monaco" pitchFamily="-84" charset="0"/>
            </a:endParaRPr>
          </a:p>
          <a:p>
            <a:pPr>
              <a:buFont typeface="Monotype Sorts" pitchFamily="-84" charset="2"/>
              <a:buNone/>
            </a:pPr>
            <a:endParaRPr lang="en-US" sz="2800" smtClean="0"/>
          </a:p>
          <a:p>
            <a:pPr>
              <a:buFont typeface="Monotype Sorts" pitchFamily="-84" charset="2"/>
              <a:buNone/>
            </a:pPr>
            <a:r>
              <a:rPr lang="en-US" sz="2000" smtClean="0"/>
              <a:t>	</a:t>
            </a:r>
          </a:p>
          <a:p>
            <a:pPr marL="10240963" lvl="4">
              <a:buFontTx/>
              <a:buNone/>
            </a:pPr>
            <a:endParaRPr lang="en-US" sz="16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6650" y="2065338"/>
            <a:ext cx="11309350" cy="58816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Interprocess Communication – Message Passing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Interprocess Communication – Message Passing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b="1" i="1" dirty="0" smtClean="0"/>
              <a:t>communication</a:t>
            </a:r>
            <a:r>
              <a:rPr lang="en-US" b="1" dirty="0" smtClean="0"/>
              <a:t> </a:t>
            </a:r>
            <a:r>
              <a:rPr lang="en-US" b="1" i="1" dirty="0" smtClean="0"/>
              <a:t>link</a:t>
            </a:r>
            <a:r>
              <a:rPr lang="en-US" b="1" dirty="0" smtClean="0"/>
              <a:t> </a:t>
            </a:r>
            <a:r>
              <a:rPr lang="en-US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direct or indirect, synchronous or asynchronous, automatic or explicit buffering)</a:t>
            </a:r>
          </a:p>
        </p:txBody>
      </p:sp>
    </p:spTree>
    <p:extLst>
      <p:ext uri="{BB962C8B-B14F-4D97-AF65-F5344CB8AC3E}">
        <p14:creationId xmlns:p14="http://schemas.microsoft.com/office/powerpoint/2010/main" val="841204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683" y="1342628"/>
            <a:ext cx="12649835" cy="6644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 are links established?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a link be associated with more than two processes?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many links can there be between every pair of communicating processes?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the capacity of a link?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the size of a message that the link can accommodate fixed or variable?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a link unidirectional or bi-directional?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Processes must name each other explicitly: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mtClean="0"/>
              <a:t> (</a:t>
            </a:r>
            <a:r>
              <a:rPr lang="en-US" i="1" smtClean="0"/>
              <a:t>P, message</a:t>
            </a:r>
            <a:r>
              <a:rPr lang="en-US" smtClean="0"/>
              <a:t>) – send a message to process P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smtClean="0"/>
              <a:t>(</a:t>
            </a:r>
            <a:r>
              <a:rPr lang="en-US" i="1" smtClean="0"/>
              <a:t>Q, message</a:t>
            </a:r>
            <a:r>
              <a:rPr lang="en-US" smtClean="0"/>
              <a:t>) – receive a message from process Q</a:t>
            </a:r>
          </a:p>
          <a:p>
            <a:pPr lvl="1"/>
            <a:endParaRPr lang="en-US" smtClean="0"/>
          </a:p>
          <a:p>
            <a:r>
              <a:rPr lang="en-US" smtClean="0"/>
              <a:t>Properties of communication link</a:t>
            </a:r>
          </a:p>
          <a:p>
            <a:pPr lvl="1"/>
            <a:r>
              <a:rPr lang="en-US" smtClean="0"/>
              <a:t>Links are established automatically</a:t>
            </a:r>
          </a:p>
          <a:p>
            <a:pPr lvl="1"/>
            <a:r>
              <a:rPr lang="en-US" smtClean="0"/>
              <a:t>A link is associated with exactly one pair of communicating processes</a:t>
            </a:r>
          </a:p>
          <a:p>
            <a:pPr lvl="1"/>
            <a:r>
              <a:rPr lang="en-US" smtClean="0"/>
              <a:t>Between each pair there exists exactly one link</a:t>
            </a:r>
          </a:p>
          <a:p>
            <a:pPr lvl="1"/>
            <a:r>
              <a:rPr lang="en-US" smtClean="0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95075" cy="5545137"/>
          </a:xfrm>
        </p:spPr>
        <p:txBody>
          <a:bodyPr/>
          <a:lstStyle/>
          <a:p>
            <a:r>
              <a:rPr lang="en-US" smtClean="0"/>
              <a:t>Messages are directed and received from mailboxes (also referred to as ports)</a:t>
            </a:r>
          </a:p>
          <a:p>
            <a:pPr lvl="1"/>
            <a:r>
              <a:rPr lang="en-US" smtClean="0"/>
              <a:t>Each mailbox has a unique id</a:t>
            </a:r>
          </a:p>
          <a:p>
            <a:pPr lvl="1"/>
            <a:r>
              <a:rPr lang="en-US" smtClean="0"/>
              <a:t>Processes can communicate only if they share a mailbox</a:t>
            </a:r>
          </a:p>
          <a:p>
            <a:pPr lvl="1"/>
            <a:endParaRPr lang="en-US" smtClean="0"/>
          </a:p>
          <a:p>
            <a:r>
              <a:rPr lang="en-US" smtClean="0"/>
              <a:t>Properties of communication link</a:t>
            </a:r>
          </a:p>
          <a:p>
            <a:pPr lvl="1"/>
            <a:r>
              <a:rPr lang="en-US" smtClean="0"/>
              <a:t>Link established only if processes share a common mailbox</a:t>
            </a:r>
          </a:p>
          <a:p>
            <a:pPr lvl="1"/>
            <a:r>
              <a:rPr lang="en-US" smtClean="0"/>
              <a:t>A link may be associated with many processes</a:t>
            </a:r>
          </a:p>
          <a:p>
            <a:pPr lvl="1"/>
            <a:r>
              <a:rPr lang="en-US" smtClean="0"/>
              <a:t>Each pair of processes may share several communication links</a:t>
            </a:r>
          </a:p>
          <a:p>
            <a:pPr lvl="1"/>
            <a:r>
              <a:rPr lang="en-US" smtClean="0"/>
              <a:t>Link may be unidirectional or bi-directional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112" y="1662113"/>
            <a:ext cx="12508389" cy="5094287"/>
          </a:xfrm>
        </p:spPr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create a new mailbox</a:t>
            </a:r>
          </a:p>
          <a:p>
            <a:pPr lvl="1"/>
            <a:r>
              <a:rPr lang="en-US" dirty="0" smtClean="0"/>
              <a:t>send and receive messages through mailbox</a:t>
            </a:r>
          </a:p>
          <a:p>
            <a:pPr lvl="1"/>
            <a:r>
              <a:rPr lang="en-US" dirty="0" smtClean="0"/>
              <a:t>destroy a mailbox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 smtClean="0"/>
              <a:t>(</a:t>
            </a:r>
            <a:r>
              <a:rPr lang="en-US" i="1" dirty="0" smtClean="0"/>
              <a:t>A, message</a:t>
            </a:r>
            <a:r>
              <a:rPr lang="en-US" dirty="0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dirty="0" smtClean="0"/>
              <a:t>(</a:t>
            </a:r>
            <a:r>
              <a:rPr lang="en-US" i="1" dirty="0" smtClean="0"/>
              <a:t>A, message</a:t>
            </a:r>
            <a:r>
              <a:rPr lang="en-US" dirty="0" smtClean="0"/>
              <a:t>) – receive a message from mailbox 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mtClean="0"/>
              <a:t>Mailbox sharing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</a:t>
            </a:r>
            <a:r>
              <a:rPr lang="en-US" smtClean="0"/>
              <a:t> 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share mailbox A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, sends;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receive</a:t>
            </a:r>
          </a:p>
          <a:p>
            <a:pPr lvl="1"/>
            <a:r>
              <a:rPr lang="en-US" smtClean="0"/>
              <a:t>Who gets the message?</a:t>
            </a:r>
          </a:p>
          <a:p>
            <a:pPr lvl="1"/>
            <a:endParaRPr lang="en-US" smtClean="0"/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Allow a link to be associated with at most two processes</a:t>
            </a:r>
          </a:p>
          <a:p>
            <a:pPr lvl="1"/>
            <a:r>
              <a:rPr lang="en-US" smtClean="0"/>
              <a:t>Allow only one process at a time to execute a receive operation</a:t>
            </a:r>
          </a:p>
          <a:p>
            <a:pPr lvl="1"/>
            <a:r>
              <a:rPr lang="en-US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8" y="1160146"/>
            <a:ext cx="12162632" cy="7019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Batch system – </a:t>
            </a:r>
            <a:r>
              <a:rPr lang="en-US" sz="2800" b="1" dirty="0" smtClean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Time-shared systems – </a:t>
            </a:r>
            <a:r>
              <a:rPr lang="en-US" sz="2800" b="1" dirty="0" smtClean="0">
                <a:solidFill>
                  <a:srgbClr val="3366FF"/>
                </a:solidFill>
              </a:rPr>
              <a:t>user programs </a:t>
            </a:r>
            <a:r>
              <a:rPr lang="en-US" sz="2800" dirty="0" smtClean="0"/>
              <a:t>or </a:t>
            </a:r>
            <a:r>
              <a:rPr lang="en-US" sz="2800" b="1" dirty="0" smtClean="0">
                <a:solidFill>
                  <a:srgbClr val="3366FF"/>
                </a:solidFill>
              </a:rPr>
              <a:t>tasks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Textbook uses the terms </a:t>
            </a:r>
            <a:r>
              <a:rPr lang="en-US" b="1" i="1" dirty="0" smtClean="0"/>
              <a:t>job</a:t>
            </a:r>
            <a:r>
              <a:rPr lang="en-US" dirty="0" smtClean="0"/>
              <a:t> and </a:t>
            </a:r>
            <a:r>
              <a:rPr lang="en-US" b="1" i="1" dirty="0" smtClean="0"/>
              <a:t>process</a:t>
            </a:r>
            <a:r>
              <a:rPr lang="en-US" dirty="0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Process</a:t>
            </a:r>
            <a:r>
              <a:rPr lang="en-US" dirty="0" smtClean="0"/>
              <a:t> – a program in execution; process execution must progress in sequential fashion</a:t>
            </a:r>
          </a:p>
          <a:p>
            <a:r>
              <a:rPr lang="en-US" dirty="0" smtClean="0"/>
              <a:t>Multiple parts</a:t>
            </a:r>
          </a:p>
          <a:p>
            <a:pPr lvl="1"/>
            <a:r>
              <a:rPr lang="en-US" sz="2800" dirty="0" smtClean="0"/>
              <a:t>The program code, also called </a:t>
            </a:r>
            <a:r>
              <a:rPr lang="en-US" sz="2800" b="1" dirty="0" smtClean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sz="2800" dirty="0" smtClean="0"/>
              <a:t>Current activity including</a:t>
            </a:r>
            <a:r>
              <a:rPr lang="en-US" sz="2800" b="1" dirty="0" smtClean="0">
                <a:solidFill>
                  <a:srgbClr val="3366FF"/>
                </a:solidFill>
              </a:rPr>
              <a:t> program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3366FF"/>
                </a:solidFill>
              </a:rPr>
              <a:t>counter</a:t>
            </a:r>
            <a:r>
              <a:rPr lang="en-US" sz="2800" dirty="0" smtClean="0"/>
              <a:t>, processor registers</a:t>
            </a:r>
          </a:p>
          <a:p>
            <a:pPr lvl="1"/>
            <a:r>
              <a:rPr lang="en-US" sz="2800" b="1" dirty="0" smtClean="0">
                <a:solidFill>
                  <a:srgbClr val="3366FF"/>
                </a:solidFill>
              </a:rPr>
              <a:t>Stack</a:t>
            </a:r>
            <a:r>
              <a:rPr lang="en-US" sz="2800" b="1" dirty="0" smtClean="0"/>
              <a:t> </a:t>
            </a:r>
            <a:r>
              <a:rPr lang="en-US" sz="2800" dirty="0" smtClean="0"/>
              <a:t>containing temporary data</a:t>
            </a:r>
          </a:p>
          <a:p>
            <a:pPr lvl="2"/>
            <a:r>
              <a:rPr lang="en-US" sz="2800" dirty="0" smtClean="0"/>
              <a:t>Function parameters, return addresses, local variables</a:t>
            </a:r>
          </a:p>
          <a:p>
            <a:pPr lvl="1"/>
            <a:r>
              <a:rPr lang="en-US" sz="2800" b="1" dirty="0" smtClean="0">
                <a:solidFill>
                  <a:srgbClr val="3366FF"/>
                </a:solidFill>
              </a:rPr>
              <a:t>Data section</a:t>
            </a:r>
            <a:r>
              <a:rPr lang="en-US" sz="2800" b="1" dirty="0" smtClean="0"/>
              <a:t> </a:t>
            </a:r>
            <a:r>
              <a:rPr lang="en-US" sz="2800" dirty="0" smtClean="0"/>
              <a:t>containing global variables</a:t>
            </a:r>
          </a:p>
          <a:p>
            <a:pPr lvl="1"/>
            <a:r>
              <a:rPr lang="en-US" sz="2800" b="1" dirty="0" smtClean="0">
                <a:solidFill>
                  <a:srgbClr val="3366FF"/>
                </a:solidFill>
              </a:rPr>
              <a:t>Heap</a:t>
            </a:r>
            <a:r>
              <a:rPr lang="en-US" sz="2800" b="1" dirty="0" smtClean="0"/>
              <a:t> </a:t>
            </a:r>
            <a:r>
              <a:rPr lang="en-US" sz="2800" dirty="0" smtClean="0"/>
              <a:t>containing memory dynamically allocated during run time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446" y="1644650"/>
            <a:ext cx="12325033" cy="6040438"/>
          </a:xfrm>
        </p:spPr>
        <p:txBody>
          <a:bodyPr/>
          <a:lstStyle/>
          <a:p>
            <a:pPr marL="542925" indent="-542925"/>
            <a:r>
              <a:rPr lang="en-US" dirty="0" smtClean="0"/>
              <a:t>Message passing may be either blocking or non-blocking</a:t>
            </a:r>
          </a:p>
          <a:p>
            <a:pPr marL="542925" indent="-542925"/>
            <a:endParaRPr lang="en-US" dirty="0" smtClean="0"/>
          </a:p>
          <a:p>
            <a:pPr marL="542925" indent="-542925"/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1141413" lvl="1" indent="-488950"/>
            <a:r>
              <a:rPr lang="en-US" b="1" dirty="0" smtClean="0"/>
              <a:t>Blocking send </a:t>
            </a:r>
            <a:r>
              <a:rPr lang="en-US" dirty="0" smtClean="0"/>
              <a:t>has the sender block until the message is received</a:t>
            </a:r>
          </a:p>
          <a:p>
            <a:pPr marL="1141413" lvl="1" indent="-488950"/>
            <a:r>
              <a:rPr lang="en-US" b="1" dirty="0" smtClean="0"/>
              <a:t>Blocking receive </a:t>
            </a:r>
            <a:r>
              <a:rPr lang="en-US" dirty="0" smtClean="0"/>
              <a:t>has the receiver block until a message is available</a:t>
            </a:r>
          </a:p>
          <a:p>
            <a:pPr marL="1141413" lvl="1" indent="-488950"/>
            <a:endParaRPr lang="en-US" dirty="0" smtClean="0"/>
          </a:p>
          <a:p>
            <a:pPr marL="542925" indent="-542925"/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1141413" lvl="1" indent="-488950"/>
            <a:r>
              <a:rPr lang="en-US" b="1" dirty="0" smtClean="0"/>
              <a:t>Non-blocking </a:t>
            </a:r>
            <a:r>
              <a:rPr lang="en-US" dirty="0" smtClean="0"/>
              <a:t>send has the sender send the message and continue</a:t>
            </a:r>
          </a:p>
          <a:p>
            <a:pPr marL="1141413" lvl="1" indent="-488950"/>
            <a:r>
              <a:rPr lang="en-US" b="1" dirty="0" smtClean="0"/>
              <a:t>Non-blocking </a:t>
            </a:r>
            <a:r>
              <a:rPr lang="en-US" dirty="0" smtClean="0"/>
              <a:t>receive has the receiver receive a valid message or null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69913"/>
            <a:r>
              <a:rPr lang="en-US" dirty="0" smtClean="0"/>
              <a:t>Different combinations possible</a:t>
            </a:r>
          </a:p>
          <a:p>
            <a:pPr marL="1141413" lvl="1"/>
            <a:r>
              <a:rPr lang="en-US" dirty="0" smtClean="0"/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</a:rPr>
              <a:t>rendezvous</a:t>
            </a:r>
          </a:p>
          <a:p>
            <a:pPr marL="569913"/>
            <a:r>
              <a:rPr lang="en-US" dirty="0" smtClean="0"/>
              <a:t>Producer-consumer becomes trivial</a:t>
            </a:r>
            <a:br>
              <a:rPr lang="en-US" dirty="0" smtClean="0"/>
            </a:br>
            <a:endParaRPr lang="en-US" dirty="0" smtClean="0"/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produce an item in next produced */ </a:t>
            </a:r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send(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6019" name="TextBox 1"/>
          <p:cNvSpPr txBox="1">
            <a:spLocks noChangeArrowheads="1"/>
          </p:cNvSpPr>
          <p:nvPr/>
        </p:nvSpPr>
        <p:spPr bwMode="auto">
          <a:xfrm>
            <a:off x="1379538" y="6447790"/>
            <a:ext cx="10302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1"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receive(</a:t>
            </a:r>
            <a:r>
              <a:rPr kumimoji="1"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dirty="0" smtClean="0"/>
              <a:t>Queue of messages attached to the link; 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1.</a:t>
            </a:r>
            <a:r>
              <a:rPr lang="en-US" dirty="0" smtClean="0"/>
              <a:t>	Zero capacity – 0 messages</a:t>
            </a:r>
            <a:br>
              <a:rPr lang="en-US" dirty="0" smtClean="0"/>
            </a:br>
            <a:r>
              <a:rPr lang="en-US" dirty="0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2.</a:t>
            </a:r>
            <a:r>
              <a:rPr lang="en-US" dirty="0" smtClean="0"/>
              <a:t>	Bounded capacity – finite length of </a:t>
            </a:r>
            <a:r>
              <a:rPr lang="en-US" i="1" dirty="0" smtClean="0"/>
              <a:t>n</a:t>
            </a:r>
            <a:r>
              <a:rPr lang="en-US" dirty="0" smtClean="0"/>
              <a:t> messages</a:t>
            </a:r>
            <a:br>
              <a:rPr lang="en-US" dirty="0" smtClean="0"/>
            </a:br>
            <a:r>
              <a:rPr lang="en-US" dirty="0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3.</a:t>
            </a:r>
            <a:r>
              <a:rPr lang="en-US" dirty="0" smtClean="0"/>
              <a:t>	Unbounded capacity – infinite length </a:t>
            </a:r>
            <a:br>
              <a:rPr lang="en-US" dirty="0" smtClean="0"/>
            </a:br>
            <a:r>
              <a:rPr lang="en-US" dirty="0" smtClean="0"/>
              <a:t>Sender never waits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ipc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5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</a:t>
            </a:r>
            <a:r>
              <a:rPr lang="en-US" dirty="0" smtClean="0">
                <a:ea typeface="ＭＳ Ｐゴシック" charset="0"/>
              </a:rPr>
              <a:t>segment</a:t>
            </a:r>
            <a:br>
              <a:rPr lang="en-US" dirty="0" smtClean="0">
                <a:ea typeface="ＭＳ Ｐゴシック" charset="0"/>
              </a:rPr>
            </a:b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RDWR,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0666)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Set the size of the object</a:t>
            </a: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dirty="0" smtClean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IPC POSIX Producer</a:t>
            </a:r>
          </a:p>
        </p:txBody>
      </p:sp>
      <p:pic>
        <p:nvPicPr>
          <p:cNvPr id="92162" name="Picture 1" descr="Screen Shot 2013-03-14 at 6.4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204913"/>
            <a:ext cx="5632450" cy="767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IPC POSIX Consumer</a:t>
            </a:r>
          </a:p>
        </p:txBody>
      </p:sp>
      <p:pic>
        <p:nvPicPr>
          <p:cNvPr id="94210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189038"/>
            <a:ext cx="6781800" cy="75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r>
              <a:rPr lang="en-US" smtClean="0"/>
              <a:t>Examples of IPC Systems - Mach</a:t>
            </a:r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communication is message based</a:t>
            </a:r>
          </a:p>
          <a:p>
            <a:pPr lvl="1"/>
            <a:r>
              <a:rPr lang="en-US" dirty="0" smtClean="0"/>
              <a:t>Even system calls are messages</a:t>
            </a:r>
          </a:p>
          <a:p>
            <a:pPr lvl="1"/>
            <a:r>
              <a:rPr lang="en-US" dirty="0" smtClean="0"/>
              <a:t>Each task gets two mailboxes at creation- Kernel and Notify</a:t>
            </a:r>
          </a:p>
          <a:p>
            <a:pPr lvl="1"/>
            <a:r>
              <a:rPr lang="en-US" dirty="0" smtClean="0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msg_receive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msg_rpc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Mailboxes needed for </a:t>
            </a:r>
            <a:r>
              <a:rPr lang="en-US" dirty="0" err="1" smtClean="0"/>
              <a:t>commuication</a:t>
            </a:r>
            <a:r>
              <a:rPr lang="en-US" dirty="0" smtClean="0"/>
              <a:t>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port_allocate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Send and receive are flexible, for example four options if mailbox full:</a:t>
            </a:r>
          </a:p>
          <a:p>
            <a:pPr lvl="2"/>
            <a:r>
              <a:rPr lang="en-US" dirty="0" smtClean="0"/>
              <a:t>Wait indefinitely</a:t>
            </a:r>
          </a:p>
          <a:p>
            <a:pPr lvl="2"/>
            <a:r>
              <a:rPr lang="en-US" dirty="0" smtClean="0"/>
              <a:t>Wait at most n milliseconds</a:t>
            </a:r>
          </a:p>
          <a:p>
            <a:pPr lvl="2"/>
            <a:r>
              <a:rPr lang="en-US" dirty="0" smtClean="0"/>
              <a:t>Return immediately</a:t>
            </a:r>
          </a:p>
          <a:p>
            <a:pPr lvl="2"/>
            <a:r>
              <a:rPr lang="en-US" dirty="0" smtClean="0"/>
              <a:t>Temporarily cache a message</a:t>
            </a:r>
          </a:p>
          <a:p>
            <a:pPr lvl="1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sz="4000" smtClean="0"/>
              <a:t>Examples of IPC Systems – Windows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642064" y="1644650"/>
            <a:ext cx="12487434" cy="6040438"/>
          </a:xfrm>
        </p:spPr>
        <p:txBody>
          <a:bodyPr/>
          <a:lstStyle/>
          <a:p>
            <a:r>
              <a:rPr lang="en-US" dirty="0" smtClean="0"/>
              <a:t>Message-passing centric via </a:t>
            </a:r>
            <a:r>
              <a:rPr lang="en-US" b="1" dirty="0" smtClean="0">
                <a:solidFill>
                  <a:srgbClr val="0000FF"/>
                </a:solidFill>
              </a:rPr>
              <a:t>advanced local procedure call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LPC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/>
              <a:t> facility</a:t>
            </a:r>
          </a:p>
          <a:p>
            <a:pPr lvl="1"/>
            <a:r>
              <a:rPr lang="en-US" dirty="0" smtClean="0"/>
              <a:t>Only works between processes on the same system</a:t>
            </a:r>
          </a:p>
          <a:p>
            <a:pPr lvl="1"/>
            <a:r>
              <a:rPr lang="en-US" dirty="0" smtClean="0"/>
              <a:t>Uses ports (like mailboxes) to establish and maintain communication channels</a:t>
            </a:r>
          </a:p>
          <a:p>
            <a:pPr lvl="1"/>
            <a:r>
              <a:rPr lang="en-US" dirty="0" smtClean="0"/>
              <a:t>Communication works as follows:</a:t>
            </a:r>
          </a:p>
          <a:p>
            <a:pPr lvl="2"/>
            <a:r>
              <a:rPr lang="en-US" dirty="0" smtClean="0"/>
              <a:t>The client opens a handle to the subsystem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b="1" dirty="0" smtClean="0">
                <a:solidFill>
                  <a:srgbClr val="0000FF"/>
                </a:solidFill>
              </a:rPr>
              <a:t>connection port</a:t>
            </a:r>
            <a:r>
              <a:rPr lang="en-US" altLang="ja-JP" dirty="0" smtClean="0"/>
              <a:t> object.</a:t>
            </a:r>
          </a:p>
          <a:p>
            <a:pPr lvl="2"/>
            <a:r>
              <a:rPr lang="en-US" dirty="0" smtClean="0"/>
              <a:t>The client sends a connection request.</a:t>
            </a:r>
          </a:p>
          <a:p>
            <a:pPr lvl="2"/>
            <a:r>
              <a:rPr lang="en-US" dirty="0" smtClean="0"/>
              <a:t>The server creates two private </a:t>
            </a:r>
            <a:r>
              <a:rPr lang="en-US" b="1" dirty="0" smtClean="0">
                <a:solidFill>
                  <a:srgbClr val="0000FF"/>
                </a:solidFill>
              </a:rPr>
              <a:t>communication ports </a:t>
            </a:r>
            <a:r>
              <a:rPr lang="en-US" dirty="0" smtClean="0"/>
              <a:t>and returns the handle to one of them to the client.</a:t>
            </a:r>
          </a:p>
          <a:p>
            <a:pPr lvl="2"/>
            <a:r>
              <a:rPr lang="en-US" dirty="0" smtClean="0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 </a:t>
            </a:r>
            <a:br>
              <a:rPr lang="en-US" dirty="0" smtClean="0"/>
            </a:br>
            <a:r>
              <a:rPr lang="en-US" dirty="0" smtClean="0"/>
              <a:t>client-server systems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/>
          <a:lstStyle/>
          <a:p>
            <a:r>
              <a:rPr lang="en-US" smtClean="0"/>
              <a:t>Local Procedure Calls in Windows XP</a:t>
            </a:r>
          </a:p>
        </p:txBody>
      </p:sp>
      <p:pic>
        <p:nvPicPr>
          <p:cNvPr id="10035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441575"/>
            <a:ext cx="9850438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Communications in Client-Server Systems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Sockets</a:t>
            </a:r>
          </a:p>
          <a:p>
            <a:endParaRPr lang="en-US" smtClean="0"/>
          </a:p>
          <a:p>
            <a:r>
              <a:rPr lang="en-US" smtClean="0"/>
              <a:t>Remote Procedure Calls</a:t>
            </a:r>
          </a:p>
          <a:p>
            <a:endParaRPr lang="en-US" smtClean="0"/>
          </a:p>
          <a:p>
            <a:r>
              <a:rPr lang="en-US" smtClean="0"/>
              <a:t>Pipes</a:t>
            </a:r>
          </a:p>
          <a:p>
            <a:endParaRPr lang="en-US" smtClean="0"/>
          </a:p>
          <a:p>
            <a:r>
              <a:rPr lang="en-US" smtClean="0"/>
              <a:t>Remote Method Invocation (Java)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962" y="1159748"/>
            <a:ext cx="13358038" cy="6644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socket </a:t>
            </a:r>
            <a:r>
              <a:rPr lang="en-US" dirty="0" smtClean="0"/>
              <a:t>is defined as an endpoint for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Concatenation of IP address and </a:t>
            </a:r>
            <a:r>
              <a:rPr lang="en-US" b="1" dirty="0" smtClean="0">
                <a:solidFill>
                  <a:srgbClr val="0000FF"/>
                </a:solidFill>
              </a:rPr>
              <a:t>port</a:t>
            </a:r>
            <a:r>
              <a:rPr lang="en-US" dirty="0" smtClean="0"/>
              <a:t> – a number included at start of message packet to differentiate network services on a host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socket </a:t>
            </a:r>
            <a:r>
              <a:rPr lang="en-US" b="1" dirty="0" smtClean="0"/>
              <a:t>161.25.19.8:1625</a:t>
            </a:r>
            <a:r>
              <a:rPr lang="en-US" dirty="0" smtClean="0"/>
              <a:t> refers to port </a:t>
            </a:r>
            <a:r>
              <a:rPr lang="en-US" b="1" dirty="0" smtClean="0"/>
              <a:t>1625</a:t>
            </a:r>
            <a:r>
              <a:rPr lang="en-US" dirty="0" smtClean="0"/>
              <a:t> on host </a:t>
            </a:r>
            <a:r>
              <a:rPr lang="en-US" b="1" dirty="0" smtClean="0"/>
              <a:t>161.25.19.8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Communication consists between a pair of sockets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ports below 1024 are </a:t>
            </a:r>
            <a:r>
              <a:rPr lang="en-US" b="1" i="1" dirty="0" smtClean="0"/>
              <a:t>well known</a:t>
            </a:r>
            <a:r>
              <a:rPr lang="en-US" dirty="0" smtClean="0"/>
              <a:t>, used for standard services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Special IP address 127.0.0.1 (</a:t>
            </a:r>
            <a:r>
              <a:rPr lang="en-US" b="1" dirty="0" smtClean="0">
                <a:solidFill>
                  <a:srgbClr val="0000FF"/>
                </a:solidFill>
              </a:rPr>
              <a:t>loopback</a:t>
            </a:r>
            <a:r>
              <a:rPr lang="en-US" dirty="0" smtClean="0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1064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 in Java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5129213" cy="6040438"/>
          </a:xfrm>
        </p:spPr>
        <p:txBody>
          <a:bodyPr/>
          <a:lstStyle/>
          <a:p>
            <a:r>
              <a:rPr lang="en-US" smtClean="0"/>
              <a:t>Three types of sockets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Connection-oriented </a:t>
            </a:r>
            <a:r>
              <a:rPr lang="en-US" smtClean="0"/>
              <a:t>(</a:t>
            </a:r>
            <a:r>
              <a:rPr lang="en-US" b="1" smtClean="0">
                <a:solidFill>
                  <a:srgbClr val="0000FF"/>
                </a:solidFill>
              </a:rPr>
              <a:t>TCP</a:t>
            </a:r>
            <a:r>
              <a:rPr lang="en-US" smtClean="0"/>
              <a:t>)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Connectionless</a:t>
            </a:r>
            <a:r>
              <a:rPr lang="en-US" smtClean="0"/>
              <a:t> (</a:t>
            </a:r>
            <a:r>
              <a:rPr lang="en-US" b="1" smtClean="0">
                <a:solidFill>
                  <a:srgbClr val="0000FF"/>
                </a:solidFill>
              </a:rPr>
              <a:t>UDP</a:t>
            </a:r>
            <a:r>
              <a:rPr lang="en-US" smtClean="0"/>
              <a:t>)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smtClean="0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smtClean="0"/>
          </a:p>
          <a:p>
            <a:r>
              <a:rPr lang="en-US" smtClean="0"/>
              <a:t>Consider this </a:t>
            </a:r>
            <a:r>
              <a:rPr lang="en-US" altLang="en-US" smtClean="0"/>
              <a:t>“</a:t>
            </a:r>
            <a:r>
              <a:rPr lang="en-US" smtClean="0"/>
              <a:t>Date</a:t>
            </a:r>
            <a:r>
              <a:rPr lang="en-US" altLang="en-US" smtClean="0"/>
              <a:t>”</a:t>
            </a:r>
            <a:r>
              <a:rPr lang="en-US" smtClean="0"/>
              <a:t> server: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108547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500188"/>
            <a:ext cx="7450137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dirty="0" smtClean="0"/>
              <a:t>Remote procedure call (RPC) abstracts procedure calls between processes on networked systems</a:t>
            </a:r>
          </a:p>
          <a:p>
            <a:pPr lvl="1"/>
            <a:r>
              <a:rPr lang="en-US" dirty="0" smtClean="0"/>
              <a:t>Again uses ports for service differentiation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Stubs</a:t>
            </a:r>
            <a:r>
              <a:rPr lang="en-US" dirty="0" smtClean="0"/>
              <a:t> – client-side proxy for the actual procedure on the server</a:t>
            </a:r>
          </a:p>
          <a:p>
            <a:r>
              <a:rPr lang="en-US" dirty="0" smtClean="0"/>
              <a:t>The client-side stub locates the server and </a:t>
            </a:r>
            <a:r>
              <a:rPr lang="en-US" b="1" dirty="0" err="1" smtClean="0">
                <a:solidFill>
                  <a:srgbClr val="0000FF"/>
                </a:solidFill>
              </a:rPr>
              <a:t>marshalls</a:t>
            </a:r>
            <a:r>
              <a:rPr lang="en-US" dirty="0" smtClean="0"/>
              <a:t> the parameters</a:t>
            </a:r>
          </a:p>
          <a:p>
            <a:r>
              <a:rPr lang="en-US" dirty="0" smtClean="0"/>
              <a:t>The server-side stub receives this message, unpacks the marshalled parameters, and performs the procedure on the server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dirty="0" smtClean="0"/>
              <a:t>On Windows, stub code compile from specification written in </a:t>
            </a:r>
            <a:r>
              <a:rPr lang="en-US" b="1" dirty="0" smtClean="0">
                <a:solidFill>
                  <a:srgbClr val="0000FF"/>
                </a:solidFill>
              </a:rPr>
              <a:t>Microsoft Interface Definition Language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MIDL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representation handled via </a:t>
            </a:r>
            <a:r>
              <a:rPr lang="en-US" b="1" dirty="0" smtClean="0">
                <a:solidFill>
                  <a:srgbClr val="0000FF"/>
                </a:solidFill>
              </a:rPr>
              <a:t>External Data Representation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XDL</a:t>
            </a:r>
            <a:r>
              <a:rPr lang="en-US" dirty="0" smtClean="0"/>
              <a:t>) format to account for different architectures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Big-endian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little-endian</a:t>
            </a:r>
          </a:p>
          <a:p>
            <a:r>
              <a:rPr lang="en-US" dirty="0" smtClean="0"/>
              <a:t>Remote communication has more failure scenarios than local</a:t>
            </a:r>
          </a:p>
          <a:p>
            <a:pPr lvl="1"/>
            <a:r>
              <a:rPr lang="en-US" dirty="0" smtClean="0"/>
              <a:t>Messages can be delivered </a:t>
            </a:r>
            <a:r>
              <a:rPr lang="en-US" b="1" i="1" dirty="0" smtClean="0"/>
              <a:t>exactly once </a:t>
            </a:r>
            <a:r>
              <a:rPr lang="en-US" dirty="0" smtClean="0"/>
              <a:t>rather than </a:t>
            </a:r>
            <a:r>
              <a:rPr lang="en-US" b="1" i="1" dirty="0" smtClean="0"/>
              <a:t>at most once</a:t>
            </a:r>
          </a:p>
          <a:p>
            <a:r>
              <a:rPr lang="en-US" dirty="0" smtClean="0"/>
              <a:t>OS typically provides a rendezvous (or </a:t>
            </a:r>
            <a:r>
              <a:rPr lang="en-US" b="1" dirty="0" smtClean="0">
                <a:solidFill>
                  <a:srgbClr val="0000FF"/>
                </a:solidFill>
              </a:rPr>
              <a:t>matchmaker</a:t>
            </a:r>
            <a:r>
              <a:rPr lang="en-US" dirty="0" smtClean="0"/>
              <a:t>) service to connect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039039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pic>
        <p:nvPicPr>
          <p:cNvPr id="112642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54138"/>
            <a:ext cx="6630987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dirty="0" smtClean="0"/>
              <a:t>Acts as a conduit allowing two processes to communicate</a:t>
            </a:r>
          </a:p>
          <a:p>
            <a:endParaRPr lang="en-US" dirty="0" smtClean="0"/>
          </a:p>
          <a:p>
            <a:r>
              <a:rPr lang="en-US" b="1" dirty="0" smtClean="0"/>
              <a:t>Issues</a:t>
            </a:r>
          </a:p>
          <a:p>
            <a:pPr lvl="1"/>
            <a:r>
              <a:rPr lang="en-US" dirty="0" smtClean="0"/>
              <a:t>Is communication unidirectional or bidirectional?</a:t>
            </a:r>
          </a:p>
          <a:p>
            <a:pPr lvl="1"/>
            <a:r>
              <a:rPr lang="en-US" dirty="0" smtClean="0"/>
              <a:t>In the case of two-way communication, is it half or full-duplex?</a:t>
            </a:r>
          </a:p>
          <a:p>
            <a:pPr lvl="1"/>
            <a:r>
              <a:rPr lang="en-US" dirty="0" smtClean="0"/>
              <a:t>Must there exist a relationship (i.e. </a:t>
            </a:r>
            <a:r>
              <a:rPr lang="en-US" b="1" i="1" dirty="0" smtClean="0"/>
              <a:t>parent-child</a:t>
            </a:r>
            <a:r>
              <a:rPr lang="en-US" dirty="0" smtClean="0"/>
              <a:t>) between the communicating processes?</a:t>
            </a:r>
          </a:p>
          <a:p>
            <a:pPr lvl="1"/>
            <a:r>
              <a:rPr lang="en-US" dirty="0" smtClean="0"/>
              <a:t>Can the pipes be used over a network?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640080" y="1644650"/>
            <a:ext cx="12531090" cy="6040438"/>
          </a:xfrm>
        </p:spPr>
        <p:txBody>
          <a:bodyPr/>
          <a:lstStyle/>
          <a:p>
            <a:r>
              <a:rPr lang="en-US" dirty="0" smtClean="0"/>
              <a:t>Ordinary Pipes</a:t>
            </a:r>
            <a:r>
              <a:rPr lang="en-US" b="1" dirty="0" smtClean="0"/>
              <a:t> </a:t>
            </a:r>
            <a:r>
              <a:rPr lang="en-US" dirty="0" smtClean="0"/>
              <a:t>allow communication in standard producer-consumer style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Producer writes to one end (the </a:t>
            </a:r>
            <a:r>
              <a:rPr lang="en-US" b="1" dirty="0" smtClean="0">
                <a:solidFill>
                  <a:srgbClr val="0000FF"/>
                </a:solidFill>
              </a:rPr>
              <a:t>write-end </a:t>
            </a:r>
            <a:r>
              <a:rPr lang="en-US" dirty="0" smtClean="0"/>
              <a:t>of the pipe)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Consumer reads from the other end (the </a:t>
            </a:r>
            <a:r>
              <a:rPr lang="en-US" b="1" dirty="0" smtClean="0">
                <a:solidFill>
                  <a:srgbClr val="0000FF"/>
                </a:solidFill>
              </a:rPr>
              <a:t>read-end</a:t>
            </a:r>
            <a:r>
              <a:rPr lang="en-US" i="1" dirty="0" smtClean="0"/>
              <a:t> </a:t>
            </a:r>
            <a:r>
              <a:rPr lang="en-US" dirty="0" smtClean="0"/>
              <a:t>of the pipe)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Ordinary pipes are therefore unidirectional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 parent-child relationship between communicating processes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8" y="1160146"/>
            <a:ext cx="12162632" cy="7019925"/>
          </a:xfrm>
        </p:spPr>
        <p:txBody>
          <a:bodyPr/>
          <a:lstStyle/>
          <a:p>
            <a:r>
              <a:rPr lang="en-US" dirty="0" smtClean="0"/>
              <a:t>Program is </a:t>
            </a:r>
            <a:r>
              <a:rPr lang="en-US" b="1" i="1" dirty="0" smtClean="0"/>
              <a:t>passive</a:t>
            </a:r>
            <a:r>
              <a:rPr lang="en-US" dirty="0" smtClean="0"/>
              <a:t> entity stored on disk (</a:t>
            </a:r>
            <a:r>
              <a:rPr lang="en-US" b="1" dirty="0" smtClean="0">
                <a:solidFill>
                  <a:srgbClr val="3366FF"/>
                </a:solidFill>
              </a:rPr>
              <a:t>executable file</a:t>
            </a:r>
            <a:r>
              <a:rPr lang="en-US" dirty="0" smtClean="0"/>
              <a:t>), process is </a:t>
            </a:r>
            <a:r>
              <a:rPr lang="en-US" b="1" i="1" dirty="0" smtClean="0"/>
              <a:t>active </a:t>
            </a:r>
          </a:p>
          <a:p>
            <a:pPr lvl="1"/>
            <a:r>
              <a:rPr lang="en-US" sz="2800" dirty="0" smtClean="0"/>
              <a:t>Program becomes process when executable file loaded into memory</a:t>
            </a:r>
          </a:p>
          <a:p>
            <a:r>
              <a:rPr lang="en-US" dirty="0" smtClean="0"/>
              <a:t>Execution of program started via GUI mouse clicks, command line entry of its name,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program can be several processes</a:t>
            </a:r>
          </a:p>
          <a:p>
            <a:pPr lvl="1"/>
            <a:r>
              <a:rPr lang="en-US" sz="2800" dirty="0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3543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91900" cy="6040438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Windows calls these </a:t>
            </a:r>
            <a:r>
              <a:rPr lang="en-US" b="1" dirty="0" smtClean="0">
                <a:solidFill>
                  <a:srgbClr val="0000FF"/>
                </a:solidFill>
              </a:rPr>
              <a:t>anonymous pipes</a:t>
            </a:r>
          </a:p>
          <a:p>
            <a:r>
              <a:rPr lang="en-US" dirty="0" smtClean="0"/>
              <a:t>See Unix and Windows code samples in textbook</a:t>
            </a:r>
          </a:p>
          <a:p>
            <a:endParaRPr lang="en-US" dirty="0" smtClean="0"/>
          </a:p>
        </p:txBody>
      </p:sp>
      <p:pic>
        <p:nvPicPr>
          <p:cNvPr id="11673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890838"/>
            <a:ext cx="83185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449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  <p:sp>
        <p:nvSpPr>
          <p:cNvPr id="11878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Pipes are more powerful than ordinary pipes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Communication is bidirectional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parent-child relationship is necessary between the communicating processes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Several processes can use the named pipe for communication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Provided on both UNIX and Windows systems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/>
          <a:lstStyle/>
          <a:p>
            <a:pPr eaLnBrk="1" hangingPunct="1"/>
            <a:r>
              <a:rPr lang="en-US" smtClean="0"/>
              <a:t>Process State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4338637"/>
          </a:xfrm>
        </p:spPr>
        <p:txBody>
          <a:bodyPr/>
          <a:lstStyle/>
          <a:p>
            <a:r>
              <a:rPr lang="en-US" dirty="0" smtClean="0"/>
              <a:t>As a process executes, it changes </a:t>
            </a:r>
            <a:r>
              <a:rPr lang="en-US" b="1" dirty="0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sz="2800" b="1" dirty="0" smtClean="0"/>
              <a:t>new</a:t>
            </a:r>
            <a:r>
              <a:rPr lang="en-US" sz="2800" dirty="0" smtClean="0"/>
              <a:t>:  The process is being created</a:t>
            </a:r>
          </a:p>
          <a:p>
            <a:pPr lvl="1"/>
            <a:r>
              <a:rPr lang="en-US" sz="2800" b="1" dirty="0" smtClean="0"/>
              <a:t>running</a:t>
            </a:r>
            <a:r>
              <a:rPr lang="en-US" sz="2800" dirty="0" smtClean="0"/>
              <a:t>:  Instructions are being executed</a:t>
            </a:r>
          </a:p>
          <a:p>
            <a:pPr lvl="1"/>
            <a:r>
              <a:rPr lang="en-US" sz="2800" b="1" dirty="0" smtClean="0"/>
              <a:t>waiting</a:t>
            </a:r>
            <a:r>
              <a:rPr lang="en-US" sz="2800" dirty="0" smtClean="0"/>
              <a:t>:  The process is waiting for some event to occur</a:t>
            </a:r>
          </a:p>
          <a:p>
            <a:pPr lvl="1"/>
            <a:r>
              <a:rPr lang="en-US" sz="2800" b="1" dirty="0" smtClean="0"/>
              <a:t>ready</a:t>
            </a:r>
            <a:r>
              <a:rPr lang="en-US" sz="2800" dirty="0" smtClean="0"/>
              <a:t>:  The process is waiting to be assigned to a processor</a:t>
            </a:r>
          </a:p>
          <a:p>
            <a:pPr lvl="1"/>
            <a:r>
              <a:rPr lang="en-US" sz="2800" b="1" dirty="0" smtClean="0"/>
              <a:t>terminated</a:t>
            </a:r>
            <a:r>
              <a:rPr lang="en-US" sz="2800" dirty="0" smtClean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/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74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8866</TotalTime>
  <Words>2461</Words>
  <Application>Microsoft Office PowerPoint</Application>
  <PresentationFormat>自定义</PresentationFormat>
  <Paragraphs>424</Paragraphs>
  <Slides>72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Monaco</vt:lpstr>
      <vt:lpstr>Monotype Sorts</vt:lpstr>
      <vt:lpstr>ＭＳ Ｐゴシック</vt:lpstr>
      <vt:lpstr>ＭＳ Ｐゴシック</vt:lpstr>
      <vt:lpstr>微软雅黑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1_os-8</vt:lpstr>
      <vt:lpstr>Chapter 3:  Processes</vt:lpstr>
      <vt:lpstr>Chapter 3:  Processes</vt:lpstr>
      <vt:lpstr>Objectives</vt:lpstr>
      <vt:lpstr>Process concept</vt:lpstr>
      <vt:lpstr>Process Concept</vt:lpstr>
      <vt:lpstr>Process in Memory</vt:lpstr>
      <vt:lpstr>Process Concept</vt:lpstr>
      <vt:lpstr>Process State</vt:lpstr>
      <vt:lpstr>Diagram of Process State</vt:lpstr>
      <vt:lpstr>Process Control Block (PCB)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Process Scheduling</vt:lpstr>
      <vt:lpstr>Ready Queue And Various  I/O Device Queues</vt:lpstr>
      <vt:lpstr>Representation of Process Scheduling</vt:lpstr>
      <vt:lpstr>Schedulers</vt:lpstr>
      <vt:lpstr>Schedulers</vt:lpstr>
      <vt:lpstr>Addition of Medium Term Scheduling</vt:lpstr>
      <vt:lpstr>Multitasking in Mobile Systems</vt:lpstr>
      <vt:lpstr>Multitasking in Mobile Systems</vt:lpstr>
      <vt:lpstr>Context Switch</vt:lpstr>
      <vt:lpstr>Operations on process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Interprocess communication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Message Passing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 of ipc systems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Communication in  client-server systems</vt:lpstr>
      <vt:lpstr>Local Procedure Calls in Windows XP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</vt:lpstr>
      <vt:lpstr>Execution of RPC</vt:lpstr>
      <vt:lpstr>Pipes</vt:lpstr>
      <vt:lpstr>Ordinary 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聊凡凡</cp:lastModifiedBy>
  <cp:revision>196</cp:revision>
  <cp:lastPrinted>2011-01-14T21:21:29Z</cp:lastPrinted>
  <dcterms:created xsi:type="dcterms:W3CDTF">2011-01-14T20:24:54Z</dcterms:created>
  <dcterms:modified xsi:type="dcterms:W3CDTF">2014-03-10T01:11:07Z</dcterms:modified>
</cp:coreProperties>
</file>