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327" r:id="rId2"/>
    <p:sldId id="263" r:id="rId3"/>
    <p:sldId id="329" r:id="rId4"/>
    <p:sldId id="362" r:id="rId5"/>
    <p:sldId id="339" r:id="rId6"/>
    <p:sldId id="330" r:id="rId7"/>
    <p:sldId id="285" r:id="rId8"/>
    <p:sldId id="331" r:id="rId9"/>
    <p:sldId id="355" r:id="rId10"/>
    <p:sldId id="333" r:id="rId11"/>
    <p:sldId id="264" r:id="rId12"/>
    <p:sldId id="279" r:id="rId13"/>
    <p:sldId id="356" r:id="rId14"/>
    <p:sldId id="363" r:id="rId15"/>
    <p:sldId id="349" r:id="rId16"/>
    <p:sldId id="281" r:id="rId17"/>
    <p:sldId id="282" r:id="rId18"/>
    <p:sldId id="283" r:id="rId19"/>
    <p:sldId id="286" r:id="rId20"/>
    <p:sldId id="304" r:id="rId21"/>
    <p:sldId id="364" r:id="rId22"/>
    <p:sldId id="334" r:id="rId23"/>
    <p:sldId id="288" r:id="rId24"/>
    <p:sldId id="340" r:id="rId25"/>
    <p:sldId id="341" r:id="rId26"/>
    <p:sldId id="350" r:id="rId27"/>
    <p:sldId id="378" r:id="rId28"/>
    <p:sldId id="342" r:id="rId29"/>
    <p:sldId id="343" r:id="rId30"/>
    <p:sldId id="265" r:id="rId31"/>
    <p:sldId id="344" r:id="rId32"/>
    <p:sldId id="345" r:id="rId33"/>
    <p:sldId id="365" r:id="rId34"/>
    <p:sldId id="308" r:id="rId35"/>
    <p:sldId id="353" r:id="rId36"/>
    <p:sldId id="379" r:id="rId37"/>
    <p:sldId id="372" r:id="rId38"/>
    <p:sldId id="374" r:id="rId39"/>
    <p:sldId id="351" r:id="rId40"/>
    <p:sldId id="375" r:id="rId41"/>
    <p:sldId id="373" r:id="rId42"/>
    <p:sldId id="352" r:id="rId43"/>
    <p:sldId id="359" r:id="rId44"/>
    <p:sldId id="366" r:id="rId45"/>
    <p:sldId id="287" r:id="rId46"/>
    <p:sldId id="305" r:id="rId47"/>
    <p:sldId id="290" r:id="rId48"/>
    <p:sldId id="307" r:id="rId49"/>
    <p:sldId id="357" r:id="rId50"/>
    <p:sldId id="306" r:id="rId51"/>
    <p:sldId id="358" r:id="rId52"/>
    <p:sldId id="354" r:id="rId53"/>
    <p:sldId id="309" r:id="rId54"/>
    <p:sldId id="310" r:id="rId55"/>
    <p:sldId id="377" r:id="rId56"/>
    <p:sldId id="376" r:id="rId57"/>
    <p:sldId id="360" r:id="rId58"/>
    <p:sldId id="380" r:id="rId59"/>
    <p:sldId id="289" r:id="rId60"/>
    <p:sldId id="361" r:id="rId61"/>
    <p:sldId id="337" r:id="rId62"/>
    <p:sldId id="368" r:id="rId63"/>
    <p:sldId id="328" r:id="rId64"/>
    <p:sldId id="369" r:id="rId65"/>
    <p:sldId id="370" r:id="rId66"/>
    <p:sldId id="371" r:id="rId67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B8E83D-CD05-4F16-86D5-18D2AA07F590}">
          <p14:sldIdLst>
            <p14:sldId id="327"/>
            <p14:sldId id="263"/>
            <p14:sldId id="329"/>
          </p14:sldIdLst>
        </p14:section>
        <p14:section name="Multicore Programming" id="{15EBFD54-6805-47AD-AF9D-6335ECF1B416}">
          <p14:sldIdLst>
            <p14:sldId id="362"/>
            <p14:sldId id="339"/>
            <p14:sldId id="330"/>
            <p14:sldId id="285"/>
            <p14:sldId id="331"/>
            <p14:sldId id="355"/>
            <p14:sldId id="333"/>
            <p14:sldId id="264"/>
            <p14:sldId id="279"/>
            <p14:sldId id="356"/>
          </p14:sldIdLst>
        </p14:section>
        <p14:section name="Thread Models" id="{8810D9C0-B8C1-4147-8082-2371E7EF0F9D}">
          <p14:sldIdLst>
            <p14:sldId id="363"/>
            <p14:sldId id="349"/>
            <p14:sldId id="281"/>
            <p14:sldId id="282"/>
            <p14:sldId id="283"/>
            <p14:sldId id="286"/>
            <p14:sldId id="304"/>
          </p14:sldIdLst>
        </p14:section>
        <p14:section name="Thread Libraries" id="{545A2889-C400-45CE-B62E-718039A184E7}">
          <p14:sldIdLst>
            <p14:sldId id="364"/>
            <p14:sldId id="334"/>
            <p14:sldId id="288"/>
            <p14:sldId id="340"/>
            <p14:sldId id="341"/>
            <p14:sldId id="350"/>
            <p14:sldId id="378"/>
            <p14:sldId id="342"/>
            <p14:sldId id="343"/>
            <p14:sldId id="265"/>
            <p14:sldId id="344"/>
            <p14:sldId id="345"/>
          </p14:sldIdLst>
        </p14:section>
        <p14:section name="Implicit Threading" id="{7989DEA3-DEA8-4BF7-9BDA-2E50460D9BBC}">
          <p14:sldIdLst>
            <p14:sldId id="365"/>
            <p14:sldId id="308"/>
            <p14:sldId id="353"/>
            <p14:sldId id="379"/>
            <p14:sldId id="372"/>
            <p14:sldId id="374"/>
            <p14:sldId id="351"/>
            <p14:sldId id="375"/>
            <p14:sldId id="373"/>
            <p14:sldId id="352"/>
            <p14:sldId id="359"/>
          </p14:sldIdLst>
        </p14:section>
        <p14:section name="Threading Issues" id="{EE8B8B58-0864-4D4B-A6DF-1E7D24546714}">
          <p14:sldIdLst>
            <p14:sldId id="366"/>
            <p14:sldId id="287"/>
            <p14:sldId id="305"/>
            <p14:sldId id="290"/>
            <p14:sldId id="307"/>
            <p14:sldId id="357"/>
            <p14:sldId id="306"/>
            <p14:sldId id="358"/>
            <p14:sldId id="354"/>
            <p14:sldId id="309"/>
            <p14:sldId id="310"/>
            <p14:sldId id="377"/>
            <p14:sldId id="376"/>
            <p14:sldId id="360"/>
            <p14:sldId id="380"/>
            <p14:sldId id="289"/>
            <p14:sldId id="361"/>
            <p14:sldId id="337"/>
            <p14:sldId id="368"/>
            <p14:sldId id="328"/>
          </p14:sldIdLst>
        </p14:section>
        <p14:section name="Project 1" id="{9D75D6B3-6292-497A-B481-3EE3786537B3}">
          <p14:sldIdLst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527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656" y="-104"/>
      </p:cViewPr>
      <p:guideLst>
        <p:guide orient="horz" pos="1527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92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F8418B47-8DF9-4DC6-B3B5-5A6DBAB2EB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5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6E4B89CC-8E86-438F-916C-0E5EA4232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67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948D07-6829-466A-BCF1-A4A4AA2131AC}" type="slidenum">
              <a:rPr lang="en-US" sz="1200">
                <a:latin typeface="Helvetica" panose="020B0604020202020204" pitchFamily="34" charset="0"/>
              </a:rPr>
              <a:pPr/>
              <a:t>1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5FD5BD-029A-41F8-8774-0153B21372B1}" type="slidenum">
              <a:rPr lang="en-US" sz="1200">
                <a:latin typeface="Helvetica" panose="020B0604020202020204" pitchFamily="34" charset="0"/>
              </a:rPr>
              <a:pPr/>
              <a:t>12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85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5FD5BD-029A-41F8-8774-0153B21372B1}" type="slidenum">
              <a:rPr lang="en-US" sz="1200">
                <a:latin typeface="Helvetica" panose="020B0604020202020204" pitchFamily="34" charset="0"/>
              </a:rPr>
              <a:pPr/>
              <a:t>13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3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601EBEF-353F-4536-A8C8-302074F7258D}" type="slidenum">
              <a:rPr lang="en-US" sz="1200">
                <a:latin typeface="Helvetica" panose="020B0604020202020204" pitchFamily="34" charset="0"/>
              </a:rPr>
              <a:pPr/>
              <a:t>15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5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A758F6-6952-4A3C-A612-18FD07785686}" type="slidenum">
              <a:rPr lang="en-US" sz="1200">
                <a:latin typeface="Helvetica" panose="020B0604020202020204" pitchFamily="34" charset="0"/>
              </a:rPr>
              <a:pPr/>
              <a:t>16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75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38B161-E932-491D-B457-C24DC195FC8B}" type="slidenum">
              <a:rPr lang="en-US" sz="1200">
                <a:latin typeface="Helvetica" panose="020B0604020202020204" pitchFamily="34" charset="0"/>
              </a:rPr>
              <a:pPr/>
              <a:t>17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5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9F561A-0B30-4D42-AD59-8FACF7DE80B9}" type="slidenum">
              <a:rPr lang="en-US" sz="1200">
                <a:latin typeface="Helvetica" panose="020B0604020202020204" pitchFamily="34" charset="0"/>
              </a:rPr>
              <a:pPr/>
              <a:t>18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4B49C5-0BE0-4B77-8E66-E9D5CC5BA9AE}" type="slidenum">
              <a:rPr lang="en-US" sz="1200">
                <a:latin typeface="Helvetica" panose="020B0604020202020204" pitchFamily="34" charset="0"/>
              </a:rPr>
              <a:pPr/>
              <a:t>19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26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AD4C1-8F38-4B2C-ACF9-1E6C0EAA2EE4}" type="slidenum">
              <a:rPr lang="en-US" sz="1200">
                <a:latin typeface="Helvetica" panose="020B0604020202020204" pitchFamily="34" charset="0"/>
              </a:rPr>
              <a:pPr/>
              <a:t>20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12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46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629694-4264-4FF1-8F39-4FBA954548F0}" type="slidenum">
              <a:rPr lang="en-US" sz="1200">
                <a:latin typeface="Helvetica" panose="020B0604020202020204" pitchFamily="34" charset="0"/>
              </a:rPr>
              <a:pPr/>
              <a:t>23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6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58E661-FF7D-477F-A980-0C15D5F8F9E6}" type="slidenum">
              <a:rPr lang="en-US" sz="1200">
                <a:latin typeface="Helvetica" panose="020B0604020202020204" pitchFamily="34" charset="0"/>
              </a:rPr>
              <a:pPr/>
              <a:t>2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03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42DF0D-4DC4-4133-A28D-1E3FC78EB05C}" type="slidenum">
              <a:rPr lang="en-US" sz="1200">
                <a:latin typeface="Helvetica" panose="020B0604020202020204" pitchFamily="34" charset="0"/>
              </a:rPr>
              <a:pPr/>
              <a:t>30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93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2DFA91-6A3A-4E36-9DEF-B0C130E3B0D1}" type="slidenum">
              <a:rPr lang="en-US" sz="1200">
                <a:latin typeface="Helvetica" panose="020B0604020202020204" pitchFamily="34" charset="0"/>
              </a:rPr>
              <a:pPr/>
              <a:t>34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1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34D0C4-97D4-47EB-BB57-CE96939114FF}" type="slidenum">
              <a:rPr lang="en-US" sz="1200">
                <a:latin typeface="Helvetica" panose="020B0604020202020204" pitchFamily="34" charset="0"/>
              </a:rPr>
              <a:pPr/>
              <a:t>35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5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34D0C4-97D4-47EB-BB57-CE96939114FF}" type="slidenum">
              <a:rPr lang="en-US" sz="1200">
                <a:latin typeface="Helvetica" panose="020B0604020202020204" pitchFamily="34" charset="0"/>
              </a:rPr>
              <a:pPr/>
              <a:t>36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40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34D0C4-97D4-47EB-BB57-CE96939114FF}" type="slidenum">
              <a:rPr lang="en-US" sz="1200">
                <a:latin typeface="Helvetica" panose="020B0604020202020204" pitchFamily="34" charset="0"/>
              </a:rPr>
              <a:pPr/>
              <a:t>37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05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34D0C4-97D4-47EB-BB57-CE96939114FF}" type="slidenum">
              <a:rPr lang="en-US" sz="1200">
                <a:latin typeface="Helvetica" panose="020B0604020202020204" pitchFamily="34" charset="0"/>
              </a:rPr>
              <a:pPr/>
              <a:t>38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11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543037-C178-4188-8444-E0AF3D7A8406}" type="slidenum">
              <a:rPr lang="en-US" sz="1200">
                <a:latin typeface="Helvetica" panose="020B0604020202020204" pitchFamily="34" charset="0"/>
              </a:rPr>
              <a:pPr/>
              <a:t>39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34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543037-C178-4188-8444-E0AF3D7A8406}" type="slidenum">
              <a:rPr lang="en-US" sz="1200">
                <a:latin typeface="Helvetica" panose="020B0604020202020204" pitchFamily="34" charset="0"/>
              </a:rPr>
              <a:pPr/>
              <a:t>40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18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543037-C178-4188-8444-E0AF3D7A8406}" type="slidenum">
              <a:rPr lang="en-US" sz="1200">
                <a:latin typeface="Helvetica" panose="020B0604020202020204" pitchFamily="34" charset="0"/>
              </a:rPr>
              <a:pPr/>
              <a:t>41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23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9EC999-3D21-46FD-926C-CFBDEA2C4799}" type="slidenum">
              <a:rPr lang="en-US" sz="1200">
                <a:latin typeface="Helvetica" panose="020B0604020202020204" pitchFamily="34" charset="0"/>
              </a:rPr>
              <a:pPr/>
              <a:t>42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17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9EC999-3D21-46FD-926C-CFBDEA2C4799}" type="slidenum">
              <a:rPr lang="en-US" sz="1200">
                <a:latin typeface="Helvetica" panose="020B0604020202020204" pitchFamily="34" charset="0"/>
              </a:rPr>
              <a:pPr/>
              <a:t>43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2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F6E7D0-6F94-4366-9A97-43DE72A7EDCF}" type="slidenum">
              <a:rPr lang="en-US" sz="1200">
                <a:latin typeface="Helvetica" panose="020B0604020202020204" pitchFamily="34" charset="0"/>
              </a:rPr>
              <a:pPr/>
              <a:t>45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1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BE0CE78-831A-4F3E-AAB3-8270876F6001}" type="slidenum">
              <a:rPr lang="en-US" sz="1200">
                <a:latin typeface="Helvetica" panose="020B0604020202020204" pitchFamily="34" charset="0"/>
              </a:rPr>
              <a:pPr/>
              <a:t>46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15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BAD70C-0591-4105-A32C-291D0444F9AD}" type="slidenum">
              <a:rPr lang="en-US" sz="1200">
                <a:latin typeface="Helvetica" panose="020B0604020202020204" pitchFamily="34" charset="0"/>
              </a:rPr>
              <a:pPr/>
              <a:t>47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7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76CF871-B38E-4D21-9ADD-1566D9B735BD}" type="slidenum">
              <a:rPr lang="en-US" sz="1200">
                <a:latin typeface="Helvetica" panose="020B0604020202020204" pitchFamily="34" charset="0"/>
              </a:rPr>
              <a:pPr/>
              <a:t>48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66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76CF871-B38E-4D21-9ADD-1566D9B735BD}" type="slidenum">
              <a:rPr lang="en-US" sz="1200">
                <a:latin typeface="Helvetica" panose="020B0604020202020204" pitchFamily="34" charset="0"/>
              </a:rPr>
              <a:pPr/>
              <a:t>49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1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BD7D3F-E293-429D-864C-9CACD2996636}" type="slidenum">
              <a:rPr lang="en-US" sz="1200">
                <a:latin typeface="Helvetica" panose="020B0604020202020204" pitchFamily="34" charset="0"/>
              </a:rPr>
              <a:pPr/>
              <a:t>50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4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BD7D3F-E293-429D-864C-9CACD2996636}" type="slidenum">
              <a:rPr lang="en-US" sz="1200">
                <a:latin typeface="Helvetica" panose="020B0604020202020204" pitchFamily="34" charset="0"/>
              </a:rPr>
              <a:pPr/>
              <a:t>51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35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3B2BB-6C9F-4111-AF78-1D4CCCBF5D77}" type="slidenum">
              <a:rPr lang="en-US" sz="1200">
                <a:latin typeface="Helvetica" panose="020B0604020202020204" pitchFamily="34" charset="0"/>
              </a:rPr>
              <a:pPr/>
              <a:t>52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29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A7A32-809F-4369-9617-D71A1E059C15}" type="slidenum">
              <a:rPr lang="en-US" sz="1200">
                <a:latin typeface="Helvetica" panose="020B0604020202020204" pitchFamily="34" charset="0"/>
              </a:rPr>
              <a:pPr/>
              <a:t>53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5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98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2DA34FE-6A4C-4CED-97C4-047EEA2D29E0}" type="slidenum">
              <a:rPr lang="en-US" sz="1200">
                <a:latin typeface="Helvetica" panose="020B0604020202020204" pitchFamily="34" charset="0"/>
              </a:rPr>
              <a:pPr/>
              <a:t>54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892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2DA34FE-6A4C-4CED-97C4-047EEA2D29E0}" type="slidenum">
              <a:rPr lang="en-US" sz="1200">
                <a:latin typeface="Helvetica" panose="020B0604020202020204" pitchFamily="34" charset="0"/>
              </a:rPr>
              <a:pPr/>
              <a:t>57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17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9F561A-0B30-4D42-AD59-8FACF7DE80B9}" type="slidenum">
              <a:rPr lang="en-US" sz="1200">
                <a:latin typeface="Helvetica" panose="020B0604020202020204" pitchFamily="34" charset="0"/>
              </a:rPr>
              <a:pPr/>
              <a:t>58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051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36AFAD-FE4A-4CE3-A1F4-94B48A834991}" type="slidenum">
              <a:rPr lang="en-US" sz="1200">
                <a:latin typeface="Helvetica" panose="020B0604020202020204" pitchFamily="34" charset="0"/>
              </a:rPr>
              <a:pPr/>
              <a:t>59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04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36AFAD-FE4A-4CE3-A1F4-94B48A834991}" type="slidenum">
              <a:rPr lang="en-US" sz="1200">
                <a:latin typeface="Helvetica" panose="020B0604020202020204" pitchFamily="34" charset="0"/>
              </a:rPr>
              <a:pPr/>
              <a:t>60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60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74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089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EA5979-1274-469B-96A6-94603AE82F28}" type="slidenum">
              <a:rPr lang="en-US" sz="1200">
                <a:latin typeface="Helvetica" panose="020B0604020202020204" pitchFamily="34" charset="0"/>
              </a:rPr>
              <a:pPr/>
              <a:t>63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9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6716A0-153F-4346-A163-EBEA36D62A4D}" type="slidenum">
              <a:rPr lang="en-US" sz="1200">
                <a:latin typeface="Helvetica" panose="020B0604020202020204" pitchFamily="34" charset="0"/>
              </a:rPr>
              <a:pPr/>
              <a:t>7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8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2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0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3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FE1A72-12D4-4BB6-9ED2-F98BEC890199}" type="slidenum">
              <a:rPr lang="en-US" sz="1200">
                <a:latin typeface="Helvetica" panose="020B0604020202020204" pitchFamily="34" charset="0"/>
              </a:rPr>
              <a:pPr/>
              <a:t>11</a:t>
            </a:fld>
            <a:endParaRPr lang="en-US" sz="1200">
              <a:latin typeface="Helvetica" panose="020B0604020202020204" pitchFamily="3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2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sz="18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47238" y="8818563"/>
            <a:ext cx="406876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sz="14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4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48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9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2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99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92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57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3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622" tIns="65311" rIns="130622" bIns="65311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3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3400">
              <a:latin typeface="Times New Roman" panose="02020603050405020304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4.</a:t>
            </a:r>
            <a:fld id="{C1EE757F-588C-48FC-A478-205F5B1EA940}" type="slidenum"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sz="14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3200" baseline="0">
          <a:solidFill>
            <a:schemeClr val="tx1"/>
          </a:solidFill>
          <a:latin typeface="+mn-lt"/>
          <a:ea typeface="微软雅黑" panose="020B0503020204020204" pitchFamily="34" charset="-122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8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8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8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800" baseline="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mailto:ljtsverkos@gmail.com" TargetMode="External"/><Relationship Id="rId4" Type="http://schemas.openxmlformats.org/officeDocument/2006/relationships/hyperlink" Target="mailto:xfliu@seu.edu.c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220131474@seu.edu.c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4:  Threads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014413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Concurrency vs. Parallelism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/>
        </p:nvSpPr>
        <p:spPr bwMode="auto">
          <a:xfrm>
            <a:off x="685800" y="1550988"/>
            <a:ext cx="12344400" cy="60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/>
          <a:lstStyle>
            <a:lvl1pPr marL="488950" indent="-4889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3200" b="1" dirty="0">
                <a:latin typeface="Helvetica" panose="020B0604020202020204" pitchFamily="34" charset="0"/>
              </a:rPr>
              <a:t>Concurrent execution on single-core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sz="32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sz="3200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sz="3200" b="1" dirty="0" smtClean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sz="3200" b="1" dirty="0" smtClean="0">
                <a:latin typeface="Helvetica" panose="020B0604020202020204" pitchFamily="34" charset="0"/>
              </a:rPr>
              <a:t>Parallelism </a:t>
            </a:r>
            <a:r>
              <a:rPr kumimoji="1" lang="en-US" sz="3200" b="1" dirty="0">
                <a:latin typeface="Helvetica" panose="020B0604020202020204" pitchFamily="34" charset="0"/>
              </a:rPr>
              <a:t>on a multi-core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sz="3200" b="1" dirty="0">
              <a:latin typeface="Helvetica" panose="020B0604020202020204" pitchFamily="34" charset="0"/>
            </a:endParaRPr>
          </a:p>
        </p:txBody>
      </p:sp>
      <p:pic>
        <p:nvPicPr>
          <p:cNvPr id="18435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400300"/>
            <a:ext cx="118491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5076825"/>
            <a:ext cx="10274300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20482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635125"/>
            <a:ext cx="116236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</a:t>
            </a:r>
            <a:r>
              <a:rPr lang="en-US" altLang="en-US" smtClean="0"/>
              <a:t>’</a:t>
            </a:r>
            <a:r>
              <a:rPr lang="en-US" smtClean="0"/>
              <a:t>s Law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64690"/>
            <a:ext cx="12344400" cy="6040438"/>
          </a:xfrm>
        </p:spPr>
        <p:txBody>
          <a:bodyPr/>
          <a:lstStyle/>
          <a:p>
            <a:r>
              <a:rPr lang="en-US" dirty="0" smtClean="0"/>
              <a:t>Identifies performance gains from adding additional cores to an application that has both serial and parallel components</a:t>
            </a:r>
          </a:p>
          <a:p>
            <a:r>
              <a:rPr lang="en-US" i="1" dirty="0" smtClean="0"/>
              <a:t>S</a:t>
            </a:r>
            <a:r>
              <a:rPr lang="en-US" dirty="0" smtClean="0"/>
              <a:t> is serial portion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processing cores</a:t>
            </a:r>
          </a:p>
          <a:p>
            <a:endParaRPr lang="en-US" dirty="0" smtClean="0"/>
          </a:p>
        </p:txBody>
      </p:sp>
      <p:pic>
        <p:nvPicPr>
          <p:cNvPr id="22531" name="Picture 1" descr="Screen Shot 2012-12-04 at 7.5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08" y="4664869"/>
            <a:ext cx="36464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</a:t>
            </a:r>
            <a:r>
              <a:rPr lang="en-US" altLang="en-US" smtClean="0"/>
              <a:t>’</a:t>
            </a:r>
            <a:r>
              <a:rPr lang="en-US" smtClean="0"/>
              <a:t>s Law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36090"/>
            <a:ext cx="12344400" cy="60404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I.e. if application is 75% parallel / 25% serial, moving from 1 to 2 cores results in speedup of 1.6 times</a:t>
            </a:r>
          </a:p>
          <a:p>
            <a:r>
              <a:rPr lang="en-US" dirty="0" smtClean="0"/>
              <a:t>As </a:t>
            </a:r>
            <a:r>
              <a:rPr lang="en-US" i="1" dirty="0" smtClean="0"/>
              <a:t>N</a:t>
            </a:r>
            <a:r>
              <a:rPr lang="en-US" dirty="0" smtClean="0"/>
              <a:t> approaches infinity, speedup approaches 1 / </a:t>
            </a:r>
            <a:r>
              <a:rPr lang="en-US" i="1" dirty="0" smtClean="0"/>
              <a:t>S</a:t>
            </a:r>
          </a:p>
          <a:p>
            <a:pPr>
              <a:buFont typeface="Monotype Sorts" pitchFamily="-84" charset="2"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Serial portion of an application has disproportionate  effect on performance gained by adding additional cores</a:t>
            </a:r>
          </a:p>
        </p:txBody>
      </p:sp>
      <p:pic>
        <p:nvPicPr>
          <p:cNvPr id="22531" name="Picture 1" descr="Screen Shot 2012-12-04 at 7.5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308" y="1530033"/>
            <a:ext cx="36464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73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models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Threads and Kernel 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644650"/>
            <a:ext cx="12344400" cy="6040438"/>
          </a:xfrm>
        </p:spPr>
        <p:txBody>
          <a:bodyPr numCol="2"/>
          <a:lstStyle/>
          <a:p>
            <a:r>
              <a:rPr lang="en-US" b="1" dirty="0" smtClean="0">
                <a:solidFill>
                  <a:srgbClr val="3366FF"/>
                </a:solidFill>
              </a:rPr>
              <a:t>User threads</a:t>
            </a:r>
            <a:r>
              <a:rPr lang="en-US" dirty="0" smtClean="0"/>
              <a:t> - management done by user-level threads library</a:t>
            </a:r>
          </a:p>
          <a:p>
            <a:r>
              <a:rPr lang="en-US" dirty="0" smtClean="0"/>
              <a:t>Three primary thread libraries:</a:t>
            </a:r>
          </a:p>
          <a:p>
            <a:pPr lvl="1"/>
            <a:r>
              <a:rPr lang="en-US" dirty="0" smtClean="0"/>
              <a:t> POSIX </a:t>
            </a:r>
            <a:r>
              <a:rPr lang="en-US" b="1" dirty="0" err="1" smtClean="0">
                <a:solidFill>
                  <a:srgbClr val="3366FF"/>
                </a:solidFill>
              </a:rPr>
              <a:t>Pthreads</a:t>
            </a:r>
            <a:endParaRPr lang="en-US" b="1" i="1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 Win32 threads</a:t>
            </a:r>
          </a:p>
          <a:p>
            <a:pPr lvl="1"/>
            <a:r>
              <a:rPr lang="en-US" dirty="0" smtClean="0"/>
              <a:t> Java threads</a:t>
            </a:r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  <a:p>
            <a:pPr lvl="1">
              <a:buFont typeface="Monotype Sorts" pitchFamily="-84" charset="2"/>
              <a:buNone/>
            </a:pPr>
            <a:endParaRPr lang="en-US" dirty="0"/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Kernel threads </a:t>
            </a:r>
            <a:r>
              <a:rPr lang="en-US" dirty="0" smtClean="0"/>
              <a:t>- Supported by the Kernel</a:t>
            </a:r>
          </a:p>
          <a:p>
            <a:r>
              <a:rPr lang="en-US" dirty="0" smtClean="0"/>
              <a:t>Examples – virtually all general purpose operating systems, including:</a:t>
            </a:r>
          </a:p>
          <a:p>
            <a:pPr lvl="1"/>
            <a:r>
              <a:rPr lang="en-US" dirty="0" smtClean="0"/>
              <a:t>Windows </a:t>
            </a:r>
          </a:p>
          <a:p>
            <a:pPr lvl="1"/>
            <a:r>
              <a:rPr lang="en-US" dirty="0" smtClean="0"/>
              <a:t>Solaris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Tru64 UNIX</a:t>
            </a:r>
          </a:p>
          <a:p>
            <a:pPr lvl="1"/>
            <a:r>
              <a:rPr lang="en-US" dirty="0" smtClean="0"/>
              <a:t>Mac OS X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Many-to-One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One-to-One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Many-to-Many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820" y="1644650"/>
            <a:ext cx="8004810" cy="6040438"/>
          </a:xfrm>
        </p:spPr>
        <p:txBody>
          <a:bodyPr/>
          <a:lstStyle/>
          <a:p>
            <a:r>
              <a:rPr lang="en-US" dirty="0" smtClean="0"/>
              <a:t>Many user-level threads mapped to single kernel thread</a:t>
            </a:r>
          </a:p>
          <a:p>
            <a:r>
              <a:rPr lang="en-US" dirty="0" smtClean="0"/>
              <a:t>One thread blocking causes all to block</a:t>
            </a:r>
          </a:p>
          <a:p>
            <a:r>
              <a:rPr lang="en-US" dirty="0" smtClean="0"/>
              <a:t>Multiple threads may not run in parallel on </a:t>
            </a:r>
            <a:r>
              <a:rPr lang="en-US" dirty="0" err="1" smtClean="0"/>
              <a:t>muticore</a:t>
            </a:r>
            <a:r>
              <a:rPr lang="en-US" dirty="0" smtClean="0"/>
              <a:t> system because only one may be in kernel at a time</a:t>
            </a:r>
          </a:p>
          <a:p>
            <a:endParaRPr lang="en-US" dirty="0" smtClean="0"/>
          </a:p>
          <a:p>
            <a:r>
              <a:rPr lang="en-US" dirty="0" smtClean="0"/>
              <a:t>Few systems currently use this model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28675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630" y="2850833"/>
            <a:ext cx="46482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5447"/>
            <a:ext cx="12344400" cy="6040438"/>
          </a:xfrm>
        </p:spPr>
        <p:txBody>
          <a:bodyPr/>
          <a:lstStyle/>
          <a:p>
            <a:r>
              <a:rPr lang="en-US" dirty="0" smtClean="0"/>
              <a:t>Each user-level thread maps to kernel thread</a:t>
            </a:r>
          </a:p>
          <a:p>
            <a:r>
              <a:rPr lang="en-US" dirty="0" smtClean="0"/>
              <a:t>Creating a user-level thread creates a kernel thread</a:t>
            </a:r>
          </a:p>
          <a:p>
            <a:r>
              <a:rPr lang="en-US" dirty="0" smtClean="0"/>
              <a:t>More concurrency than many-to-one</a:t>
            </a:r>
          </a:p>
          <a:p>
            <a:r>
              <a:rPr lang="en-US" dirty="0" smtClean="0"/>
              <a:t>Number of threads per process sometimes restricted due to overhead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Windows NT/XP/2000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Solaris 9 and later</a:t>
            </a:r>
          </a:p>
        </p:txBody>
      </p:sp>
      <p:pic>
        <p:nvPicPr>
          <p:cNvPr id="30723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5148263"/>
            <a:ext cx="7604125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812" y="1803954"/>
            <a:ext cx="7339489" cy="6518751"/>
          </a:xfrm>
        </p:spPr>
        <p:txBody>
          <a:bodyPr/>
          <a:lstStyle/>
          <a:p>
            <a:r>
              <a:rPr lang="en-US" dirty="0" smtClean="0"/>
              <a:t>Allows many user level threads to be mapped to many kernel threads</a:t>
            </a:r>
          </a:p>
          <a:p>
            <a:endParaRPr lang="en-US" dirty="0" smtClean="0"/>
          </a:p>
          <a:p>
            <a:r>
              <a:rPr lang="en-US" dirty="0" smtClean="0"/>
              <a:t>Allows the  operating system to create a sufficient number of kernel threads</a:t>
            </a:r>
          </a:p>
          <a:p>
            <a:endParaRPr lang="en-US" dirty="0" smtClean="0"/>
          </a:p>
          <a:p>
            <a:r>
              <a:rPr lang="en-US" dirty="0" smtClean="0"/>
              <a:t>Solaris prior to version 9</a:t>
            </a:r>
          </a:p>
          <a:p>
            <a:endParaRPr lang="en-US" dirty="0" smtClean="0"/>
          </a:p>
          <a:p>
            <a:r>
              <a:rPr lang="en-US" dirty="0" smtClean="0"/>
              <a:t>Windows NT/2000 with the </a:t>
            </a:r>
            <a:r>
              <a:rPr lang="en-US" i="1" dirty="0" err="1" smtClean="0"/>
              <a:t>ThreadFiber</a:t>
            </a:r>
            <a:r>
              <a:rPr lang="en-US" dirty="0" smtClean="0"/>
              <a:t> package</a:t>
            </a:r>
          </a:p>
        </p:txBody>
      </p:sp>
      <p:pic>
        <p:nvPicPr>
          <p:cNvPr id="32771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01" y="2889249"/>
            <a:ext cx="5094288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4: Threads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Multicore Programming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Multithreading Models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Thread Libraries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Implicit Threading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Threading </a:t>
            </a:r>
            <a:r>
              <a:rPr lang="en-US" dirty="0" smtClean="0"/>
              <a:t>Issues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30400"/>
            <a:ext cx="11283950" cy="5942013"/>
          </a:xfrm>
        </p:spPr>
        <p:txBody>
          <a:bodyPr/>
          <a:lstStyle/>
          <a:p>
            <a:r>
              <a:rPr lang="en-US" dirty="0" smtClean="0"/>
              <a:t>Similar to M:M, except that it allows a user thread to be </a:t>
            </a:r>
            <a:r>
              <a:rPr lang="en-US" b="1" dirty="0" smtClean="0"/>
              <a:t>bound</a:t>
            </a:r>
            <a:r>
              <a:rPr lang="en-US" dirty="0" smtClean="0"/>
              <a:t> to kernel thread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IRIX</a:t>
            </a:r>
          </a:p>
          <a:p>
            <a:pPr lvl="1"/>
            <a:r>
              <a:rPr lang="en-US" dirty="0" smtClean="0"/>
              <a:t>HP-UX</a:t>
            </a:r>
          </a:p>
          <a:p>
            <a:pPr lvl="1"/>
            <a:r>
              <a:rPr lang="en-US" dirty="0" smtClean="0"/>
              <a:t>Tru64 UNIX</a:t>
            </a:r>
          </a:p>
          <a:p>
            <a:pPr lvl="1"/>
            <a:r>
              <a:rPr lang="en-US" dirty="0" smtClean="0"/>
              <a:t>Solaris 8 and earlier</a:t>
            </a:r>
          </a:p>
        </p:txBody>
      </p:sp>
      <p:pic>
        <p:nvPicPr>
          <p:cNvPr id="34819" name="Picture 1" descr="4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003550"/>
            <a:ext cx="6429375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libraries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Libraries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Thread library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provides programmer with API for creating and managing threads</a:t>
            </a:r>
          </a:p>
          <a:p>
            <a:endParaRPr lang="en-US" smtClean="0"/>
          </a:p>
          <a:p>
            <a:r>
              <a:rPr lang="en-US" smtClean="0"/>
              <a:t>Two primary ways of implementing</a:t>
            </a:r>
          </a:p>
          <a:p>
            <a:pPr lvl="1"/>
            <a:r>
              <a:rPr lang="en-US" smtClean="0"/>
              <a:t>Library entirely in user space</a:t>
            </a:r>
          </a:p>
          <a:p>
            <a:pPr lvl="1"/>
            <a:r>
              <a:rPr lang="en-US" smtClean="0"/>
              <a:t>Kernel-level library supported by the OS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699" y="1346914"/>
            <a:ext cx="12473464" cy="6550184"/>
          </a:xfrm>
        </p:spPr>
        <p:txBody>
          <a:bodyPr/>
          <a:lstStyle/>
          <a:p>
            <a:r>
              <a:rPr lang="en-US" dirty="0" smtClean="0"/>
              <a:t>May be provided either as user-level or kernel-level</a:t>
            </a:r>
          </a:p>
          <a:p>
            <a:endParaRPr lang="en-US" dirty="0" smtClean="0"/>
          </a:p>
          <a:p>
            <a:r>
              <a:rPr lang="en-US" dirty="0" smtClean="0"/>
              <a:t>A POSIX standard (IEEE 1003.1c) API for thread creation and synchronization</a:t>
            </a:r>
          </a:p>
          <a:p>
            <a:endParaRPr lang="en-US" dirty="0" smtClean="0"/>
          </a:p>
          <a:p>
            <a:r>
              <a:rPr lang="en-US" b="1" i="1" dirty="0" smtClean="0"/>
              <a:t>Specification</a:t>
            </a:r>
            <a:r>
              <a:rPr lang="en-US" dirty="0" smtClean="0"/>
              <a:t>, not </a:t>
            </a:r>
            <a:r>
              <a:rPr lang="en-US" b="1" i="1" dirty="0" smtClean="0"/>
              <a:t>implementation</a:t>
            </a:r>
          </a:p>
          <a:p>
            <a:endParaRPr lang="en-US" dirty="0" smtClean="0"/>
          </a:p>
          <a:p>
            <a:r>
              <a:rPr lang="en-US" dirty="0" smtClean="0"/>
              <a:t>API specifies behavior of the thread library, implementation is up to development of the library</a:t>
            </a:r>
          </a:p>
          <a:p>
            <a:endParaRPr lang="en-US" dirty="0" smtClean="0"/>
          </a:p>
          <a:p>
            <a:r>
              <a:rPr lang="en-US" dirty="0" smtClean="0"/>
              <a:t>Common in UNIX operating systems (Solaris, Linux, Mac OS X)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</a:t>
            </a:r>
          </a:p>
        </p:txBody>
      </p:sp>
      <p:pic>
        <p:nvPicPr>
          <p:cNvPr id="40962" name="Picture 1" descr="Screen Shot 2012-12-04 at 8.5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454150"/>
            <a:ext cx="9794875" cy="649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 (Cont.)</a:t>
            </a:r>
          </a:p>
        </p:txBody>
      </p:sp>
      <p:pic>
        <p:nvPicPr>
          <p:cNvPr id="41986" name="Picture 1" descr="Screen Shot 2012-12-04 at 9.01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285875"/>
            <a:ext cx="9355137" cy="720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797050" y="369888"/>
            <a:ext cx="11233150" cy="768350"/>
          </a:xfrm>
        </p:spPr>
        <p:txBody>
          <a:bodyPr/>
          <a:lstStyle/>
          <a:p>
            <a:r>
              <a:rPr lang="en-US" smtClean="0"/>
              <a:t>Pthreads Code for Joining 10 Threads</a:t>
            </a:r>
          </a:p>
        </p:txBody>
      </p:sp>
      <p:pic>
        <p:nvPicPr>
          <p:cNvPr id="43010" name="Picture 2" descr="Screen Shot 2012-12-04 at 9.06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540000"/>
            <a:ext cx="8770937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 and </a:t>
            </a:r>
            <a:r>
              <a:rPr lang="en-US" dirty="0" err="1" smtClean="0"/>
              <a:t>pthread_join</a:t>
            </a:r>
            <a:endParaRPr 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0883" y="2602019"/>
            <a:ext cx="10201984" cy="4125700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pthrea</a:t>
            </a:r>
            <a:r>
              <a:rPr lang="en-US" altLang="zh-CN" dirty="0" err="1" smtClean="0"/>
              <a:t>d_create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, function,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, </a:t>
            </a:r>
            <a:r>
              <a:rPr lang="en-US" dirty="0" err="1" smtClean="0"/>
              <a:t>val_ptr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1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Win32 API  Multithreaded C Program</a:t>
            </a:r>
          </a:p>
        </p:txBody>
      </p:sp>
      <p:pic>
        <p:nvPicPr>
          <p:cNvPr id="44034" name="Picture 1" descr="Screen Shot 2012-12-04 at 9.0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1252538"/>
            <a:ext cx="7959725" cy="759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82613" y="369888"/>
            <a:ext cx="12344400" cy="768350"/>
          </a:xfrm>
        </p:spPr>
        <p:txBody>
          <a:bodyPr/>
          <a:lstStyle/>
          <a:p>
            <a:r>
              <a:rPr lang="en-US" sz="4000" smtClean="0"/>
              <a:t>Win32 API  Multithreaded C Program (Cont.)</a:t>
            </a:r>
          </a:p>
        </p:txBody>
      </p:sp>
      <p:pic>
        <p:nvPicPr>
          <p:cNvPr id="45058" name="Picture 1" descr="Screen Shot 2012-12-04 at 9.0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595438"/>
            <a:ext cx="9783763" cy="667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636984" y="1342628"/>
            <a:ext cx="12599194" cy="6644482"/>
          </a:xfrm>
        </p:spPr>
        <p:txBody>
          <a:bodyPr/>
          <a:lstStyle/>
          <a:p>
            <a:r>
              <a:rPr lang="en-US" dirty="0" smtClean="0"/>
              <a:t>To introduce the notion of a thread—a fundamental unit of CPU utilization that forms the basis of multithreaded computer systems</a:t>
            </a:r>
          </a:p>
          <a:p>
            <a:endParaRPr lang="en-US" dirty="0" smtClean="0"/>
          </a:p>
          <a:p>
            <a:r>
              <a:rPr lang="en-US" dirty="0" smtClean="0"/>
              <a:t>To discuss the APIs for the </a:t>
            </a:r>
            <a:r>
              <a:rPr lang="en-US" dirty="0" err="1" smtClean="0"/>
              <a:t>Pthreads</a:t>
            </a:r>
            <a:r>
              <a:rPr lang="en-US" dirty="0" smtClean="0"/>
              <a:t>, Windows, and Java thread libraries</a:t>
            </a:r>
          </a:p>
          <a:p>
            <a:endParaRPr lang="en-US" dirty="0" smtClean="0"/>
          </a:p>
          <a:p>
            <a:r>
              <a:rPr lang="en-US" dirty="0" smtClean="0"/>
              <a:t>To explore several strategies that provide implicit threading</a:t>
            </a:r>
          </a:p>
          <a:p>
            <a:endParaRPr lang="en-US" dirty="0" smtClean="0"/>
          </a:p>
          <a:p>
            <a:r>
              <a:rPr lang="en-US" dirty="0" smtClean="0"/>
              <a:t>To examine issues related to multithreaded programming</a:t>
            </a:r>
          </a:p>
          <a:p>
            <a:endParaRPr lang="en-US" dirty="0" smtClean="0"/>
          </a:p>
          <a:p>
            <a:r>
              <a:rPr lang="en-US" dirty="0" smtClean="0"/>
              <a:t>To cover operating system support for threads in Windows and Linux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Threads</a:t>
            </a:r>
          </a:p>
        </p:txBody>
      </p:sp>
      <p:sp>
        <p:nvSpPr>
          <p:cNvPr id="460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4850" y="1326356"/>
            <a:ext cx="10545762" cy="4130675"/>
          </a:xfrm>
        </p:spPr>
        <p:txBody>
          <a:bodyPr/>
          <a:lstStyle/>
          <a:p>
            <a:r>
              <a:rPr lang="en-US" dirty="0" smtClean="0"/>
              <a:t>Java threads are managed by the JVM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r>
              <a:rPr lang="en-US" dirty="0" smtClean="0"/>
              <a:t>Typically implemented using the threads model provided by underlying OS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r>
              <a:rPr lang="en-US" dirty="0" smtClean="0"/>
              <a:t>Java threads may be created by: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Extending Thread class</a:t>
            </a:r>
          </a:p>
          <a:p>
            <a:pPr lvl="1"/>
            <a:r>
              <a:rPr lang="en-US" dirty="0" smtClean="0"/>
              <a:t>Implementing the Runnable interface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6083" name="Picture 1" descr="Screen Shot 2012-12-04 at 9.09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3950494"/>
            <a:ext cx="56594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</a:t>
            </a:r>
          </a:p>
        </p:txBody>
      </p:sp>
      <p:pic>
        <p:nvPicPr>
          <p:cNvPr id="481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171575"/>
            <a:ext cx="6303963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 (Cont.)</a:t>
            </a:r>
          </a:p>
        </p:txBody>
      </p:sp>
      <p:pic>
        <p:nvPicPr>
          <p:cNvPr id="491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155700"/>
            <a:ext cx="11185525" cy="71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threading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5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Implicit Threading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2" y="1346121"/>
            <a:ext cx="12592209" cy="6567647"/>
          </a:xfrm>
        </p:spPr>
        <p:txBody>
          <a:bodyPr/>
          <a:lstStyle/>
          <a:p>
            <a:r>
              <a:rPr lang="en-US" dirty="0" smtClean="0"/>
              <a:t>Growing in popularity as numbers of threads increase, program correctness more difficult with explicit threads</a:t>
            </a:r>
          </a:p>
          <a:p>
            <a:r>
              <a:rPr lang="en-US" dirty="0" smtClean="0"/>
              <a:t>Creation and management of threads done by compilers and run-time libraries rather than programmers</a:t>
            </a:r>
          </a:p>
          <a:p>
            <a:endParaRPr lang="en-US" dirty="0" smtClean="0"/>
          </a:p>
          <a:p>
            <a:r>
              <a:rPr lang="en-US" dirty="0" smtClean="0"/>
              <a:t>Three methods explored</a:t>
            </a:r>
          </a:p>
          <a:p>
            <a:pPr lvl="1"/>
            <a:r>
              <a:rPr lang="en-US" dirty="0" smtClean="0"/>
              <a:t>Thread Pools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Grand Central Dispatch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methods include Microsoft Threading Building Blocks (TBB),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package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Pools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2" y="1346121"/>
            <a:ext cx="12592209" cy="6567647"/>
          </a:xfrm>
        </p:spPr>
        <p:txBody>
          <a:bodyPr/>
          <a:lstStyle/>
          <a:p>
            <a:r>
              <a:rPr lang="en-US" dirty="0" smtClean="0"/>
              <a:t>Create a number of threads in a pool where they await work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Usually slightly faster to service a request with an existing thread than create a new thread</a:t>
            </a:r>
          </a:p>
          <a:p>
            <a:pPr lvl="1"/>
            <a:r>
              <a:rPr lang="en-US" dirty="0" smtClean="0"/>
              <a:t>Allows the number of threads in the application(s) to be bound to the size of the pool</a:t>
            </a:r>
          </a:p>
          <a:p>
            <a:pPr lvl="1"/>
            <a:r>
              <a:rPr lang="en-US" dirty="0" smtClean="0"/>
              <a:t>Separating task to be performed from mechanics of creating task allows different strategies for running task</a:t>
            </a:r>
          </a:p>
          <a:p>
            <a:pPr lvl="2"/>
            <a:r>
              <a:rPr lang="en-US" dirty="0" err="1" smtClean="0"/>
              <a:t>i.e.Tasks</a:t>
            </a:r>
            <a:r>
              <a:rPr lang="en-US" dirty="0" smtClean="0"/>
              <a:t> could be scheduled to run periodically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Windows API</a:t>
            </a:r>
            <a:endParaRPr lang="en-US" dirty="0" smtClean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2" y="1346121"/>
            <a:ext cx="12592209" cy="6567647"/>
          </a:xfrm>
        </p:spPr>
        <p:txBody>
          <a:bodyPr/>
          <a:lstStyle/>
          <a:p>
            <a:r>
              <a:rPr lang="en-US" dirty="0" smtClean="0"/>
              <a:t>Windows API supports thread pools:</a:t>
            </a:r>
          </a:p>
          <a:p>
            <a:r>
              <a:rPr lang="en-US" dirty="0" err="1" smtClean="0"/>
              <a:t>QueueUserWorkItem</a:t>
            </a:r>
            <a:r>
              <a:rPr lang="en-US" dirty="0" smtClean="0"/>
              <a:t>(&amp;function, </a:t>
            </a:r>
            <a:r>
              <a:rPr lang="en-US" dirty="0" err="1" smtClean="0"/>
              <a:t>param</a:t>
            </a:r>
            <a:r>
              <a:rPr lang="en-US" dirty="0" smtClean="0"/>
              <a:t>, flags);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QueueUserWorkItem</a:t>
            </a:r>
            <a:r>
              <a:rPr lang="en-US" dirty="0" smtClean="0"/>
              <a:t>(&amp;</a:t>
            </a:r>
            <a:r>
              <a:rPr lang="en-US" dirty="0" err="1" smtClean="0"/>
              <a:t>PoolFunction</a:t>
            </a:r>
            <a:r>
              <a:rPr lang="en-US" dirty="0" smtClean="0"/>
              <a:t>, NULL, 0);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2227" name="Picture 1" descr="Screen Shot 2012-12-04 at 9.1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097293"/>
            <a:ext cx="96583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51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2" y="1346121"/>
            <a:ext cx="12592209" cy="6567647"/>
          </a:xfrm>
        </p:spPr>
        <p:txBody>
          <a:bodyPr/>
          <a:lstStyle/>
          <a:p>
            <a:r>
              <a:rPr lang="en-US" dirty="0" smtClean="0"/>
              <a:t>Java API supports thread pools through Executor class</a:t>
            </a:r>
          </a:p>
          <a:p>
            <a:r>
              <a:rPr lang="en-US" dirty="0" smtClean="0"/>
              <a:t>To separate </a:t>
            </a:r>
            <a:r>
              <a:rPr lang="en-US" dirty="0"/>
              <a:t>thread management and creation from the rest of the application</a:t>
            </a:r>
            <a:endParaRPr lang="en-US" dirty="0" smtClean="0"/>
          </a:p>
          <a:p>
            <a:pPr lvl="1"/>
            <a:r>
              <a:rPr lang="en-US" dirty="0" err="1" smtClean="0"/>
              <a:t>newFixedThreadPool</a:t>
            </a:r>
            <a:endParaRPr lang="en-US" dirty="0" smtClean="0"/>
          </a:p>
          <a:p>
            <a:pPr lvl="1"/>
            <a:r>
              <a:rPr lang="en-US" dirty="0" err="1" smtClean="0"/>
              <a:t>newCachedThreadPool</a:t>
            </a:r>
            <a:endParaRPr lang="en-US" dirty="0" smtClean="0"/>
          </a:p>
          <a:p>
            <a:pPr lvl="1"/>
            <a:r>
              <a:rPr lang="en-US" dirty="0" err="1" smtClean="0"/>
              <a:t>newSingleThreadExecutor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Fork/Join pools in Java 7/8</a:t>
            </a:r>
          </a:p>
        </p:txBody>
      </p:sp>
    </p:spTree>
    <p:extLst>
      <p:ext uri="{BB962C8B-B14F-4D97-AF65-F5344CB8AC3E}">
        <p14:creationId xmlns:p14="http://schemas.microsoft.com/office/powerpoint/2010/main" val="380728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927305"/>
            <a:ext cx="10944225" cy="54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8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OpenMP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12317"/>
            <a:ext cx="12344399" cy="3063855"/>
          </a:xfrm>
        </p:spPr>
        <p:txBody>
          <a:bodyPr numCol="1"/>
          <a:lstStyle/>
          <a:p>
            <a:r>
              <a:rPr lang="en-US" dirty="0" smtClean="0"/>
              <a:t>Set of compiler directives and an API for C, C++, FORTRAN </a:t>
            </a:r>
          </a:p>
          <a:p>
            <a:r>
              <a:rPr lang="en-US" dirty="0" smtClean="0"/>
              <a:t>Provides support for parallel programming in shared-memory environments</a:t>
            </a:r>
          </a:p>
          <a:p>
            <a:r>
              <a:rPr lang="en-US" dirty="0" err="1"/>
              <a:t>OpenMP</a:t>
            </a:r>
            <a:r>
              <a:rPr lang="en-US" dirty="0"/>
              <a:t> is managed by the nonprofit technology consortium </a:t>
            </a:r>
            <a:r>
              <a:rPr lang="en-US" dirty="0" err="1"/>
              <a:t>OpenMP</a:t>
            </a:r>
            <a:r>
              <a:rPr lang="en-US" dirty="0"/>
              <a:t> Architecture Review Board (or </a:t>
            </a:r>
            <a:r>
              <a:rPr lang="en-US" dirty="0" err="1"/>
              <a:t>OpenMP</a:t>
            </a:r>
            <a:r>
              <a:rPr lang="en-US" dirty="0"/>
              <a:t> ARB</a:t>
            </a:r>
            <a:r>
              <a:rPr lang="en-US" dirty="0" smtClean="0"/>
              <a:t>)</a:t>
            </a:r>
          </a:p>
          <a:p>
            <a:r>
              <a:rPr lang="en-US" dirty="0"/>
              <a:t>including AMD, IBM, Intel, Cray, HP, Fujitsu, </a:t>
            </a:r>
            <a:r>
              <a:rPr lang="en-US" dirty="0" err="1"/>
              <a:t>Nvidia</a:t>
            </a:r>
            <a:r>
              <a:rPr lang="en-US" dirty="0"/>
              <a:t>, NEC, Microsoft, Texas Instruments, Oracle Corporation, and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Identifies </a:t>
            </a:r>
            <a:r>
              <a:rPr lang="en-US" b="1" dirty="0" smtClean="0">
                <a:solidFill>
                  <a:srgbClr val="3366FF"/>
                </a:solidFill>
              </a:rPr>
              <a:t>parallel regions </a:t>
            </a:r>
            <a:r>
              <a:rPr lang="en-US" dirty="0" smtClean="0"/>
              <a:t>– blocks of code that can run in parallel</a:t>
            </a:r>
          </a:p>
        </p:txBody>
      </p:sp>
      <p:pic>
        <p:nvPicPr>
          <p:cNvPr id="3074" name="Picture 2" descr="http://upload.wikimedia.org/wikipedia/en/2/27/Open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37" y="1749425"/>
            <a:ext cx="3809523" cy="1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OpenMP</a:t>
            </a:r>
            <a:endParaRPr lang="en-US" dirty="0" smtClean="0"/>
          </a:p>
        </p:txBody>
      </p:sp>
      <p:pic>
        <p:nvPicPr>
          <p:cNvPr id="6146" name="Picture 2" descr="http://upload.wikimedia.org/wikipedia/commons/thumb/9/9b/OpenMP_language_extensions.svg/1000px-OpenMP_language_extens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233612"/>
            <a:ext cx="95250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OpenMP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212517"/>
            <a:ext cx="12344399" cy="2092655"/>
          </a:xfrm>
        </p:spPr>
        <p:txBody>
          <a:bodyPr numCol="1"/>
          <a:lstStyle/>
          <a:p>
            <a:pPr>
              <a:buFont typeface="Monotype Sorts" pitchFamily="-84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//</a:t>
            </a:r>
            <a:r>
              <a:rPr lang="en-US" sz="2800" dirty="0" smtClean="0"/>
              <a:t>Create as many threads as there are cores</a:t>
            </a:r>
          </a:p>
          <a:p>
            <a:pPr>
              <a:buFont typeface="Monotype Sorts" pitchFamily="-84" charset="2"/>
              <a:buNone/>
            </a:pPr>
            <a:r>
              <a:rPr lang="da-D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 for(i=0;i&lt;N;i++) { </a:t>
            </a:r>
          </a:p>
          <a:p>
            <a:pPr>
              <a:buFont typeface="Monotype Sorts" pitchFamily="-84" charset="2"/>
              <a:buNone/>
            </a:pPr>
            <a:r>
              <a:rPr lang="da-D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c[i] = a[i] + b[i]; </a:t>
            </a:r>
          </a:p>
          <a:p>
            <a:pPr>
              <a:buFont typeface="Monotype Sorts" pitchFamily="-84" charset="2"/>
              <a:buNone/>
            </a:pPr>
            <a:r>
              <a:rPr lang="da-D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</a:t>
            </a:r>
            <a:r>
              <a:rPr lang="en-US" sz="2800" dirty="0" smtClean="0"/>
              <a:t>Run for loop in parallel</a:t>
            </a:r>
          </a:p>
          <a:p>
            <a:endParaRPr lang="en-US" sz="2800" dirty="0" smtClean="0"/>
          </a:p>
        </p:txBody>
      </p:sp>
      <p:pic>
        <p:nvPicPr>
          <p:cNvPr id="4098" name="Picture 2" descr="http://upload.wikimedia.org/wikipedia/en/thumb/f/f1/Fork_join.svg/1000px-Fork_joi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9" y="1698612"/>
            <a:ext cx="9525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70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Grand Central Dispatch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2" y="4006299"/>
            <a:ext cx="12592209" cy="4485791"/>
          </a:xfrm>
        </p:spPr>
        <p:txBody>
          <a:bodyPr/>
          <a:lstStyle/>
          <a:p>
            <a:r>
              <a:rPr lang="en-US" dirty="0" smtClean="0"/>
              <a:t>Apple technology for Mac OS X and </a:t>
            </a:r>
            <a:r>
              <a:rPr lang="en-US" dirty="0" err="1" smtClean="0"/>
              <a:t>iOS</a:t>
            </a:r>
            <a:r>
              <a:rPr lang="en-US" dirty="0" smtClean="0"/>
              <a:t> operating systems</a:t>
            </a:r>
          </a:p>
          <a:p>
            <a:r>
              <a:rPr lang="en-US" dirty="0" smtClean="0"/>
              <a:t>Extensions to C, C++ languages, API, and run-time library</a:t>
            </a:r>
          </a:p>
          <a:p>
            <a:r>
              <a:rPr lang="en-US" dirty="0" smtClean="0"/>
              <a:t>Allows identification of parallel sections</a:t>
            </a:r>
          </a:p>
          <a:p>
            <a:r>
              <a:rPr lang="en-US" dirty="0" smtClean="0"/>
              <a:t>Manages most of the details of threading</a:t>
            </a:r>
          </a:p>
          <a:p>
            <a:r>
              <a:rPr lang="en-US" dirty="0" smtClean="0"/>
              <a:t>Block is in </a:t>
            </a:r>
            <a:r>
              <a:rPr lang="en-US" altLang="en-US" dirty="0" smtClean="0"/>
              <a:t>“</a:t>
            </a:r>
            <a:r>
              <a:rPr lang="en-US" dirty="0" smtClean="0"/>
              <a:t>^{ }</a:t>
            </a:r>
            <a:r>
              <a:rPr lang="en-US" altLang="en-US" dirty="0" smtClean="0"/>
              <a:t>”</a:t>
            </a:r>
            <a:r>
              <a:rPr lang="en-US" dirty="0" smtClean="0"/>
              <a:t> -   </a:t>
            </a:r>
            <a:r>
              <a:rPr lang="ro-R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ˆ{ printf("I am a block"); } </a:t>
            </a:r>
            <a:endParaRPr lang="en-US" dirty="0" smtClean="0"/>
          </a:p>
          <a:p>
            <a:r>
              <a:rPr lang="en-US" dirty="0" smtClean="0"/>
              <a:t>Blocks placed in dispatch queue</a:t>
            </a:r>
          </a:p>
          <a:p>
            <a:pPr lvl="1"/>
            <a:r>
              <a:rPr lang="en-US" dirty="0" smtClean="0"/>
              <a:t>Assigned to available thread in thread pool when removed from queue</a:t>
            </a:r>
          </a:p>
        </p:txBody>
      </p:sp>
      <p:pic>
        <p:nvPicPr>
          <p:cNvPr id="7170" name="Picture 2" descr="http://upload.wikimedia.org/wikipedia/en/b/bd/Gcd_icon200906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6999"/>
            <a:ext cx="2133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Grand Central Dispatch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2" y="3097141"/>
            <a:ext cx="12592209" cy="5427807"/>
          </a:xfrm>
        </p:spPr>
        <p:txBody>
          <a:bodyPr/>
          <a:lstStyle/>
          <a:p>
            <a:r>
              <a:rPr lang="en-US" sz="3600" dirty="0" smtClean="0"/>
              <a:t>Two types of dispatch queues:</a:t>
            </a:r>
          </a:p>
          <a:p>
            <a:pPr lvl="1"/>
            <a:r>
              <a:rPr lang="en-US" sz="3200" dirty="0" smtClean="0"/>
              <a:t>serial – blocks removed in FIFO order, queue is per process, called </a:t>
            </a:r>
            <a:r>
              <a:rPr lang="en-US" sz="3200" b="1" dirty="0" smtClean="0">
                <a:solidFill>
                  <a:srgbClr val="3366FF"/>
                </a:solidFill>
              </a:rPr>
              <a:t>main queue</a:t>
            </a:r>
          </a:p>
          <a:p>
            <a:pPr lvl="2"/>
            <a:r>
              <a:rPr lang="en-US" sz="3200" dirty="0" smtClean="0"/>
              <a:t>Programmers can create additional serial queues within program</a:t>
            </a:r>
          </a:p>
          <a:p>
            <a:pPr lvl="1"/>
            <a:r>
              <a:rPr lang="en-US" sz="3200" dirty="0" smtClean="0"/>
              <a:t>concurrent – removed in FIFO order but several may be removed at a time</a:t>
            </a:r>
          </a:p>
          <a:p>
            <a:pPr lvl="2"/>
            <a:r>
              <a:rPr lang="en-US" sz="3200" dirty="0" smtClean="0"/>
              <a:t>Three system wide queues with priorities low, default, high</a:t>
            </a:r>
          </a:p>
          <a:p>
            <a:r>
              <a:rPr lang="en-US" sz="3600" dirty="0" smtClean="0"/>
              <a:t>Open source, works in other </a:t>
            </a:r>
            <a:r>
              <a:rPr lang="en-US" sz="3600" dirty="0" err="1" smtClean="0"/>
              <a:t>OSes</a:t>
            </a:r>
            <a:endParaRPr lang="en-US" sz="3600" dirty="0" smtClean="0"/>
          </a:p>
        </p:txBody>
      </p:sp>
      <p:pic>
        <p:nvPicPr>
          <p:cNvPr id="5632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429508"/>
            <a:ext cx="8266112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98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issues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981200"/>
            <a:ext cx="11026775" cy="5976938"/>
          </a:xfrm>
        </p:spPr>
        <p:txBody>
          <a:bodyPr/>
          <a:lstStyle/>
          <a:p>
            <a:r>
              <a:rPr lang="en-US" smtClean="0"/>
              <a:t>Semantics of </a:t>
            </a:r>
            <a:r>
              <a:rPr lang="en-US" b="1" smtClean="0"/>
              <a:t>fork()</a:t>
            </a:r>
            <a:r>
              <a:rPr lang="en-US" smtClean="0"/>
              <a:t> and </a:t>
            </a:r>
            <a:r>
              <a:rPr lang="en-US" b="1" smtClean="0"/>
              <a:t>exec()</a:t>
            </a:r>
            <a:r>
              <a:rPr lang="en-US" smtClean="0"/>
              <a:t> system calls</a:t>
            </a:r>
          </a:p>
          <a:p>
            <a:endParaRPr lang="en-US" sz="1100" smtClean="0"/>
          </a:p>
          <a:p>
            <a:endParaRPr lang="en-US" sz="1100" smtClean="0"/>
          </a:p>
          <a:p>
            <a:r>
              <a:rPr lang="en-US" smtClean="0"/>
              <a:t>Signal handling</a:t>
            </a:r>
          </a:p>
          <a:p>
            <a:pPr lvl="1"/>
            <a:r>
              <a:rPr lang="en-US" smtClean="0"/>
              <a:t>Synchronous and asynchronous</a:t>
            </a:r>
          </a:p>
          <a:p>
            <a:pPr>
              <a:buFont typeface="Monotype Sorts" pitchFamily="-84" charset="2"/>
              <a:buNone/>
            </a:pPr>
            <a:endParaRPr lang="en-US" sz="1100" smtClean="0"/>
          </a:p>
          <a:p>
            <a:r>
              <a:rPr lang="en-US" smtClean="0"/>
              <a:t>Thread cancellation of target thread</a:t>
            </a:r>
          </a:p>
          <a:p>
            <a:pPr lvl="1"/>
            <a:r>
              <a:rPr lang="en-US" smtClean="0"/>
              <a:t>Asynchronous or deferred</a:t>
            </a:r>
          </a:p>
          <a:p>
            <a:pPr lvl="1"/>
            <a:endParaRPr lang="en-US" sz="1100" smtClean="0"/>
          </a:p>
          <a:p>
            <a:r>
              <a:rPr lang="en-US" smtClean="0"/>
              <a:t>Thread-local storage</a:t>
            </a:r>
          </a:p>
          <a:p>
            <a:pPr lvl="1"/>
            <a:endParaRPr lang="en-US" smtClean="0"/>
          </a:p>
          <a:p>
            <a:r>
              <a:rPr lang="en-US" smtClean="0"/>
              <a:t>Scheduler Activations</a:t>
            </a:r>
          </a:p>
          <a:p>
            <a:endParaRPr lang="en-US" sz="1100" smtClean="0"/>
          </a:p>
          <a:p>
            <a:pPr lvl="1">
              <a:buFont typeface="Monotype Sorts" pitchFamily="-84" charset="2"/>
              <a:buNone/>
            </a:pPr>
            <a:endParaRPr lang="en-US" sz="11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Semantics of fork() and exec()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 smtClean="0"/>
              <a:t>duplicate only the calling thread or all threads?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UNIXes</a:t>
            </a:r>
            <a:r>
              <a:rPr lang="en-US" dirty="0" smtClean="0"/>
              <a:t> have two versions of fork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dirty="0" smtClean="0"/>
              <a:t>usually works as normal – replace the running process including all threads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132" y="1318451"/>
            <a:ext cx="12480449" cy="7253224"/>
          </a:xfrm>
        </p:spPr>
        <p:txBody>
          <a:bodyPr/>
          <a:lstStyle/>
          <a:p>
            <a:r>
              <a:rPr lang="en-US" dirty="0" smtClean="0"/>
              <a:t>Linux refers to them as </a:t>
            </a:r>
            <a:r>
              <a:rPr lang="en-US" b="1" i="1" dirty="0" smtClean="0"/>
              <a:t>tasks</a:t>
            </a:r>
            <a:r>
              <a:rPr lang="en-US" dirty="0" smtClean="0"/>
              <a:t> rather than </a:t>
            </a:r>
            <a:r>
              <a:rPr lang="en-US" b="1" i="1" dirty="0" smtClean="0"/>
              <a:t>threads</a:t>
            </a:r>
          </a:p>
          <a:p>
            <a:r>
              <a:rPr lang="en-US" dirty="0" smtClean="0"/>
              <a:t>Thread creation is done through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system call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clone() </a:t>
            </a:r>
            <a:r>
              <a:rPr lang="en-US" dirty="0" smtClean="0"/>
              <a:t>allows a child task to share the address space of the parent task (process)</a:t>
            </a:r>
          </a:p>
          <a:p>
            <a:pPr lvl="1"/>
            <a:r>
              <a:rPr lang="en-US" dirty="0" smtClean="0"/>
              <a:t>Flags control behavior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points to process data structures (shared or unique)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pic>
        <p:nvPicPr>
          <p:cNvPr id="78851" name="Picture 3" descr="4_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4412187"/>
            <a:ext cx="59944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69888"/>
            <a:ext cx="11277600" cy="768350"/>
          </a:xfrm>
        </p:spPr>
        <p:txBody>
          <a:bodyPr/>
          <a:lstStyle/>
          <a:p>
            <a:pPr eaLnBrk="1" hangingPunct="1"/>
            <a:r>
              <a:rPr lang="en-US" smtClean="0"/>
              <a:t>Signal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62138"/>
            <a:ext cx="11441113" cy="6540500"/>
          </a:xfrm>
        </p:spPr>
        <p:txBody>
          <a:bodyPr/>
          <a:lstStyle/>
          <a:p>
            <a:pPr marL="542925" indent="-542925"/>
            <a:r>
              <a:rPr lang="en-US" b="1" dirty="0" smtClean="0">
                <a:solidFill>
                  <a:srgbClr val="3366FF"/>
                </a:solidFill>
              </a:rPr>
              <a:t>Signals </a:t>
            </a:r>
            <a:r>
              <a:rPr lang="en-US" dirty="0" smtClean="0"/>
              <a:t>are used in UNIX systems to notify a process that a particular event has occurred.</a:t>
            </a:r>
          </a:p>
          <a:p>
            <a:pPr marL="542925" indent="-542925"/>
            <a:endParaRPr lang="en-US" sz="1100" dirty="0" smtClean="0"/>
          </a:p>
          <a:p>
            <a:pPr marL="542925" indent="-542925"/>
            <a:r>
              <a:rPr lang="en-US" dirty="0" smtClean="0"/>
              <a:t>A </a:t>
            </a:r>
            <a:r>
              <a:rPr lang="en-US" b="1" dirty="0" smtClean="0">
                <a:solidFill>
                  <a:srgbClr val="3366FF"/>
                </a:solidFill>
              </a:rPr>
              <a:t>signal handler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is used to process signals</a:t>
            </a:r>
          </a:p>
          <a:p>
            <a:pPr marL="1141413" lvl="1" indent="-488950">
              <a:buFont typeface="Webdings" panose="05030102010509060703" pitchFamily="18" charset="2"/>
              <a:buAutoNum type="arabicPeriod"/>
            </a:pPr>
            <a:r>
              <a:rPr lang="en-US" dirty="0" smtClean="0"/>
              <a:t>Signal is generated by particular event – synchronous </a:t>
            </a:r>
          </a:p>
          <a:p>
            <a:pPr marL="1141413" lvl="1" indent="-488950">
              <a:buFont typeface="Webdings" panose="05030102010509060703" pitchFamily="18" charset="2"/>
              <a:buAutoNum type="arabicPeriod"/>
            </a:pPr>
            <a:r>
              <a:rPr lang="en-US" dirty="0" smtClean="0"/>
              <a:t>Signal is delivered to a process – asynchronous </a:t>
            </a:r>
          </a:p>
          <a:p>
            <a:pPr marL="1141413" lvl="1" indent="-488950">
              <a:buFont typeface="Webdings" panose="05030102010509060703" pitchFamily="18" charset="2"/>
              <a:buAutoNum type="arabicPeriod"/>
            </a:pPr>
            <a:r>
              <a:rPr lang="en-US" dirty="0" smtClean="0"/>
              <a:t>Signal is handled by one of two signal handlers:</a:t>
            </a:r>
          </a:p>
          <a:p>
            <a:pPr marL="1631950" lvl="2" indent="-488950">
              <a:buFont typeface="Webdings" panose="05030102010509060703" pitchFamily="18" charset="2"/>
              <a:buAutoNum type="arabicPeriod"/>
            </a:pPr>
            <a:r>
              <a:rPr lang="en-US" dirty="0" smtClean="0"/>
              <a:t>default</a:t>
            </a:r>
          </a:p>
          <a:p>
            <a:pPr marL="1631950" lvl="2" indent="-488950">
              <a:buFont typeface="Webdings" panose="05030102010509060703" pitchFamily="18" charset="2"/>
              <a:buAutoNum type="arabicPeriod"/>
            </a:pPr>
            <a:r>
              <a:rPr lang="en-US" dirty="0" smtClean="0"/>
              <a:t>user-defined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69888"/>
            <a:ext cx="11277600" cy="768350"/>
          </a:xfrm>
        </p:spPr>
        <p:txBody>
          <a:bodyPr/>
          <a:lstStyle/>
          <a:p>
            <a:pPr eaLnBrk="1" hangingPunct="1"/>
            <a:r>
              <a:rPr lang="en-US" smtClean="0"/>
              <a:t>Signal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62138"/>
            <a:ext cx="11441113" cy="6540500"/>
          </a:xfrm>
        </p:spPr>
        <p:txBody>
          <a:bodyPr/>
          <a:lstStyle/>
          <a:p>
            <a:pPr marL="542925" indent="-542925"/>
            <a:r>
              <a:rPr lang="en-US" dirty="0" smtClean="0"/>
              <a:t>Every signal has </a:t>
            </a:r>
            <a:r>
              <a:rPr lang="en-US" b="1" dirty="0" smtClean="0">
                <a:solidFill>
                  <a:srgbClr val="3366FF"/>
                </a:solidFill>
              </a:rPr>
              <a:t>default handler </a:t>
            </a:r>
            <a:r>
              <a:rPr lang="en-US" dirty="0" smtClean="0"/>
              <a:t>that kernel runs when handling signal</a:t>
            </a:r>
          </a:p>
          <a:p>
            <a:pPr marL="1141413" lvl="1" indent="-488950"/>
            <a:r>
              <a:rPr lang="en-US" b="1" dirty="0" smtClean="0">
                <a:solidFill>
                  <a:srgbClr val="3366FF"/>
                </a:solidFill>
              </a:rPr>
              <a:t>User-defined signal handler </a:t>
            </a:r>
            <a:r>
              <a:rPr lang="en-US" dirty="0" smtClean="0"/>
              <a:t>can override default</a:t>
            </a:r>
          </a:p>
          <a:p>
            <a:pPr marL="1141413" lvl="1" indent="-488950"/>
            <a:r>
              <a:rPr lang="en-US" dirty="0" smtClean="0"/>
              <a:t>For single-threaded, signal delivered to process</a:t>
            </a:r>
          </a:p>
          <a:p>
            <a:pPr marL="1141413" lvl="1" indent="-488950"/>
            <a:endParaRPr lang="en-US" dirty="0" smtClean="0"/>
          </a:p>
          <a:p>
            <a:pPr marL="542925" indent="-542925"/>
            <a:r>
              <a:rPr lang="en-US" dirty="0" smtClean="0"/>
              <a:t>Where should a signal be delivered for multi-threaded? </a:t>
            </a:r>
          </a:p>
          <a:p>
            <a:pPr marL="1141413" lvl="1" indent="-488950"/>
            <a:r>
              <a:rPr lang="en-US" dirty="0" smtClean="0"/>
              <a:t>Deliver the signal to the thread to which the signal applies</a:t>
            </a:r>
          </a:p>
          <a:p>
            <a:pPr marL="1141413" lvl="1" indent="-488950"/>
            <a:r>
              <a:rPr lang="en-US" dirty="0" smtClean="0"/>
              <a:t>Deliver the signal to every thread in the process</a:t>
            </a:r>
          </a:p>
          <a:p>
            <a:pPr marL="1141413" lvl="1" indent="-488950"/>
            <a:r>
              <a:rPr lang="en-US" dirty="0" smtClean="0"/>
              <a:t>Deliver the signal to certain threads in the process</a:t>
            </a:r>
          </a:p>
          <a:p>
            <a:pPr marL="1141413" lvl="1" indent="-488950"/>
            <a:r>
              <a:rPr lang="en-US" dirty="0" smtClean="0"/>
              <a:t>Assign a specific thread to receive all signals for the process</a:t>
            </a:r>
          </a:p>
        </p:txBody>
      </p:sp>
    </p:spTree>
    <p:extLst>
      <p:ext uri="{BB962C8B-B14F-4D97-AF65-F5344CB8AC3E}">
        <p14:creationId xmlns:p14="http://schemas.microsoft.com/office/powerpoint/2010/main" val="373532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592455" y="1342628"/>
            <a:ext cx="13123545" cy="6644482"/>
          </a:xfrm>
        </p:spPr>
        <p:txBody>
          <a:bodyPr/>
          <a:lstStyle/>
          <a:p>
            <a:r>
              <a:rPr lang="en-US" dirty="0" smtClean="0"/>
              <a:t>Most modern applications are multithreaded</a:t>
            </a:r>
          </a:p>
          <a:p>
            <a:r>
              <a:rPr lang="en-US" dirty="0" smtClean="0"/>
              <a:t>Threads run within application</a:t>
            </a:r>
          </a:p>
          <a:p>
            <a:r>
              <a:rPr lang="en-US" dirty="0" smtClean="0"/>
              <a:t>Multiple tasks with the application can be implemented by separate threads</a:t>
            </a:r>
          </a:p>
          <a:p>
            <a:pPr lvl="1"/>
            <a:r>
              <a:rPr lang="en-US" dirty="0" smtClean="0"/>
              <a:t>Update display</a:t>
            </a:r>
          </a:p>
          <a:p>
            <a:pPr lvl="1"/>
            <a:r>
              <a:rPr lang="en-US" dirty="0" smtClean="0"/>
              <a:t>Fetch data</a:t>
            </a:r>
          </a:p>
          <a:p>
            <a:pPr lvl="1"/>
            <a:r>
              <a:rPr lang="en-US" dirty="0" smtClean="0"/>
              <a:t>Spell checking</a:t>
            </a:r>
          </a:p>
          <a:p>
            <a:pPr lvl="1"/>
            <a:r>
              <a:rPr lang="en-US" dirty="0" smtClean="0"/>
              <a:t>Answer a network request</a:t>
            </a:r>
          </a:p>
          <a:p>
            <a:r>
              <a:rPr lang="en-US" dirty="0" smtClean="0"/>
              <a:t>Process creation is heavy-weight while thread creation is light-weight</a:t>
            </a:r>
          </a:p>
          <a:p>
            <a:r>
              <a:rPr lang="en-US" dirty="0" smtClean="0"/>
              <a:t>Can simplify code, increase efficiency</a:t>
            </a:r>
          </a:p>
          <a:p>
            <a:r>
              <a:rPr lang="en-US" dirty="0" smtClean="0"/>
              <a:t>Kernels are generally multithreaded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Thread Cancellation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37" y="1912938"/>
            <a:ext cx="12218514" cy="5908675"/>
          </a:xfrm>
        </p:spPr>
        <p:txBody>
          <a:bodyPr/>
          <a:lstStyle/>
          <a:p>
            <a:r>
              <a:rPr lang="en-US" sz="3600" dirty="0" smtClean="0"/>
              <a:t>Terminating a thread before it has finished</a:t>
            </a:r>
          </a:p>
          <a:p>
            <a:r>
              <a:rPr lang="en-US" sz="3600" dirty="0" smtClean="0"/>
              <a:t>Thread to be canceled is </a:t>
            </a:r>
            <a:r>
              <a:rPr lang="en-US" sz="3600" b="1" dirty="0" smtClean="0">
                <a:solidFill>
                  <a:srgbClr val="3366FF"/>
                </a:solidFill>
              </a:rPr>
              <a:t>target thread</a:t>
            </a:r>
            <a:endParaRPr lang="en-US" sz="3600" dirty="0" smtClean="0"/>
          </a:p>
          <a:p>
            <a:r>
              <a:rPr lang="en-US" sz="3600" dirty="0" smtClean="0"/>
              <a:t>Two general approaches:</a:t>
            </a:r>
          </a:p>
          <a:p>
            <a:pPr lvl="1"/>
            <a:r>
              <a:rPr lang="en-US" sz="3200" b="1" dirty="0" smtClean="0"/>
              <a:t>Asynchronous cancellation</a:t>
            </a:r>
            <a:r>
              <a:rPr lang="en-US" sz="3200" dirty="0" smtClean="0"/>
              <a:t> terminates the target thread immediately</a:t>
            </a:r>
          </a:p>
          <a:p>
            <a:pPr lvl="1"/>
            <a:r>
              <a:rPr lang="en-US" sz="3200" b="1" dirty="0" smtClean="0"/>
              <a:t>Deferred cancellation</a:t>
            </a:r>
            <a:r>
              <a:rPr lang="en-US" sz="3200" dirty="0" smtClean="0"/>
              <a:t> allows the target thread to periodically check if it should be cancelled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Thread Cancellation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37" y="1912938"/>
            <a:ext cx="12218514" cy="5908675"/>
          </a:xfrm>
        </p:spPr>
        <p:txBody>
          <a:bodyPr/>
          <a:lstStyle/>
          <a:p>
            <a:r>
              <a:rPr lang="en-US" sz="3600" dirty="0" err="1" smtClean="0"/>
              <a:t>Pthread</a:t>
            </a:r>
            <a:r>
              <a:rPr lang="en-US" sz="3600" dirty="0" smtClean="0"/>
              <a:t> code to create and cancel a thread:</a:t>
            </a:r>
          </a:p>
          <a:p>
            <a:pPr>
              <a:buFont typeface="Monotype Sorts" pitchFamily="-84" charset="2"/>
              <a:buNone/>
            </a:pPr>
            <a:endParaRPr lang="en-US" sz="3600" dirty="0" smtClean="0"/>
          </a:p>
          <a:p>
            <a:pPr lvl="1"/>
            <a:endParaRPr lang="en-US" sz="3200" dirty="0" smtClean="0"/>
          </a:p>
        </p:txBody>
      </p:sp>
      <p:pic>
        <p:nvPicPr>
          <p:cNvPr id="6451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33775"/>
            <a:ext cx="58181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17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Thread Cancellation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38" y="1292527"/>
            <a:ext cx="12218512" cy="7149497"/>
          </a:xfrm>
        </p:spPr>
        <p:txBody>
          <a:bodyPr/>
          <a:lstStyle/>
          <a:p>
            <a:r>
              <a:rPr lang="en-US" dirty="0" smtClean="0"/>
              <a:t>Invoking thread cancellation requests cancellation, but actual cancellation depends on thread state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thread has cancellation disabled, cancellation remains pending until thread enables it</a:t>
            </a:r>
          </a:p>
          <a:p>
            <a:r>
              <a:rPr lang="en-US" dirty="0" smtClean="0"/>
              <a:t>Default type is deferred</a:t>
            </a:r>
          </a:p>
          <a:p>
            <a:pPr lvl="1"/>
            <a:r>
              <a:rPr lang="en-US" dirty="0" smtClean="0"/>
              <a:t>Cancellation only occurs when thread reaches </a:t>
            </a:r>
            <a:r>
              <a:rPr lang="en-US" b="1" dirty="0" smtClean="0">
                <a:solidFill>
                  <a:srgbClr val="3366FF"/>
                </a:solidFill>
              </a:rPr>
              <a:t>cancellation point</a:t>
            </a:r>
          </a:p>
          <a:p>
            <a:pPr lvl="2"/>
            <a:r>
              <a:rPr lang="en-US" dirty="0" smtClean="0"/>
              <a:t>I.e.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pthread_testcancel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smtClean="0"/>
              <a:t>Then </a:t>
            </a:r>
            <a:r>
              <a:rPr lang="en-US" b="1" dirty="0" smtClean="0">
                <a:solidFill>
                  <a:srgbClr val="3366FF"/>
                </a:solidFill>
              </a:rPr>
              <a:t>cleanup handler </a:t>
            </a:r>
            <a:r>
              <a:rPr lang="en-US" dirty="0" smtClean="0"/>
              <a:t>is invoked</a:t>
            </a:r>
          </a:p>
          <a:p>
            <a:r>
              <a:rPr lang="en-US" dirty="0" smtClean="0"/>
              <a:t>On Linux systems, thread cancellation is handled through signals</a:t>
            </a:r>
          </a:p>
        </p:txBody>
      </p:sp>
      <p:pic>
        <p:nvPicPr>
          <p:cNvPr id="6656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2351088"/>
            <a:ext cx="75819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Thread-Local Storage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34" y="1346121"/>
            <a:ext cx="12738894" cy="6567647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Thread-local storage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TLS</a:t>
            </a:r>
            <a:r>
              <a:rPr lang="en-US" dirty="0" smtClean="0"/>
              <a:t>) allows each thread to have its own copy of data</a:t>
            </a:r>
          </a:p>
          <a:p>
            <a:endParaRPr lang="en-US" dirty="0" smtClean="0"/>
          </a:p>
          <a:p>
            <a:r>
              <a:rPr lang="en-US" dirty="0" smtClean="0"/>
              <a:t>Useful when you do not have control over the thread creation process (i.e., when using a thread pool)</a:t>
            </a:r>
          </a:p>
          <a:p>
            <a:endParaRPr lang="en-US" dirty="0" smtClean="0"/>
          </a:p>
          <a:p>
            <a:r>
              <a:rPr lang="en-US" dirty="0" smtClean="0"/>
              <a:t>Different from local variables</a:t>
            </a:r>
          </a:p>
          <a:p>
            <a:pPr lvl="1"/>
            <a:r>
              <a:rPr lang="en-US" dirty="0" smtClean="0"/>
              <a:t>Local variables visible only during single function invocation</a:t>
            </a:r>
          </a:p>
          <a:p>
            <a:pPr lvl="1"/>
            <a:r>
              <a:rPr lang="en-US" dirty="0" smtClean="0"/>
              <a:t>TLS visible across function invocations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TLS is unique to each thread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 Activations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0974" y="1345168"/>
            <a:ext cx="8771414" cy="6588602"/>
          </a:xfrm>
        </p:spPr>
        <p:txBody>
          <a:bodyPr/>
          <a:lstStyle/>
          <a:p>
            <a:r>
              <a:rPr lang="en-US" dirty="0" smtClean="0"/>
              <a:t>Both M:M and Two-level models require communication to maintain the appropriate number of kernel threads allocated to the application</a:t>
            </a:r>
          </a:p>
          <a:p>
            <a:endParaRPr lang="en-US" dirty="0" smtClean="0"/>
          </a:p>
          <a:p>
            <a:r>
              <a:rPr lang="en-US" dirty="0" smtClean="0"/>
              <a:t>Typically use an intermediate data structure between user and kernel threads – </a:t>
            </a:r>
            <a:r>
              <a:rPr lang="en-US" b="1" dirty="0" smtClean="0">
                <a:solidFill>
                  <a:srgbClr val="3366FF"/>
                </a:solidFill>
              </a:rPr>
              <a:t>lightweight process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LWP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Appears to be a virtual processor on which process can schedule user thread to run</a:t>
            </a:r>
          </a:p>
          <a:p>
            <a:pPr lvl="1"/>
            <a:r>
              <a:rPr lang="en-US" dirty="0" smtClean="0"/>
              <a:t>Each LWP attached to kernel thread</a:t>
            </a:r>
          </a:p>
          <a:p>
            <a:pPr lvl="1"/>
            <a:r>
              <a:rPr lang="en-US" dirty="0" smtClean="0"/>
              <a:t>How many LWPs to create?</a:t>
            </a:r>
          </a:p>
        </p:txBody>
      </p:sp>
      <p:pic>
        <p:nvPicPr>
          <p:cNvPr id="7065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388" y="3234531"/>
            <a:ext cx="3492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Solaris Process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 t="22664" r="566" b="22141"/>
          <a:stretch>
            <a:fillRect/>
          </a:stretch>
        </p:blipFill>
        <p:spPr bwMode="auto">
          <a:xfrm>
            <a:off x="1386417" y="2171700"/>
            <a:ext cx="10818283" cy="5319184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1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Solaris 2 Threads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16856" r="511" b="16856"/>
          <a:stretch>
            <a:fillRect/>
          </a:stretch>
        </p:blipFill>
        <p:spPr bwMode="auto">
          <a:xfrm>
            <a:off x="1576918" y="1979085"/>
            <a:ext cx="10409767" cy="558376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 Activations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0974" y="1345168"/>
            <a:ext cx="8771414" cy="658860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Scheduler activations provide </a:t>
            </a:r>
            <a:r>
              <a:rPr lang="en-US" b="1" dirty="0" err="1" smtClean="0">
                <a:solidFill>
                  <a:srgbClr val="3366FF"/>
                </a:solidFill>
              </a:rPr>
              <a:t>upcalls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- a communication mechanism from the kernel to the </a:t>
            </a:r>
            <a:r>
              <a:rPr lang="en-US" b="1" dirty="0" err="1" smtClean="0">
                <a:solidFill>
                  <a:srgbClr val="3366FF"/>
                </a:solidFill>
              </a:rPr>
              <a:t>upcall</a:t>
            </a:r>
            <a:r>
              <a:rPr lang="en-US" b="1" dirty="0" smtClean="0">
                <a:solidFill>
                  <a:srgbClr val="3366FF"/>
                </a:solidFill>
              </a:rPr>
              <a:t> handler </a:t>
            </a:r>
            <a:r>
              <a:rPr lang="en-US" dirty="0" smtClean="0"/>
              <a:t>in the thread library</a:t>
            </a:r>
          </a:p>
          <a:p>
            <a:endParaRPr lang="en-US" dirty="0" smtClean="0"/>
          </a:p>
          <a:p>
            <a:r>
              <a:rPr lang="en-US" dirty="0" smtClean="0"/>
              <a:t>This communication allows an application to maintain the correct number kernel </a:t>
            </a:r>
            <a:r>
              <a:rPr lang="en-US" dirty="0" smtClean="0"/>
              <a:t>threads</a:t>
            </a:r>
          </a:p>
          <a:p>
            <a:endParaRPr lang="en-US" dirty="0"/>
          </a:p>
          <a:p>
            <a:r>
              <a:rPr lang="en-US" altLang="zh-CN" dirty="0" err="1" smtClean="0"/>
              <a:t>NetBSD</a:t>
            </a:r>
            <a:r>
              <a:rPr lang="zh-CN" altLang="en-US" dirty="0" smtClean="0"/>
              <a:t>, </a:t>
            </a:r>
            <a:r>
              <a:rPr lang="en-US" altLang="zh-CN" dirty="0" smtClean="0"/>
              <a:t>FreeBSD</a:t>
            </a:r>
          </a:p>
          <a:p>
            <a:r>
              <a:rPr lang="en-US" altLang="zh-CN" dirty="0" smtClean="0"/>
              <a:t>Later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abandoned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1:1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 smtClean="0"/>
          </a:p>
        </p:txBody>
      </p:sp>
      <p:pic>
        <p:nvPicPr>
          <p:cNvPr id="7065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388" y="3234531"/>
            <a:ext cx="3492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32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5447"/>
            <a:ext cx="12344400" cy="6040438"/>
          </a:xfrm>
        </p:spPr>
        <p:txBody>
          <a:bodyPr/>
          <a:lstStyle/>
          <a:p>
            <a:r>
              <a:rPr lang="en-US" dirty="0" smtClean="0"/>
              <a:t>Each user-level thread maps to kernel thread</a:t>
            </a:r>
          </a:p>
          <a:p>
            <a:r>
              <a:rPr lang="en-US" dirty="0" smtClean="0"/>
              <a:t>Creating a user-level thread creates a kernel thread</a:t>
            </a:r>
          </a:p>
          <a:p>
            <a:r>
              <a:rPr lang="en-US" dirty="0" smtClean="0"/>
              <a:t>More concurrency than many-to-one</a:t>
            </a:r>
          </a:p>
          <a:p>
            <a:r>
              <a:rPr lang="en-US" dirty="0" smtClean="0"/>
              <a:t>Number of threads per process sometimes restricted due to overhead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Windows NT/XP/2000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Solaris 9 and later</a:t>
            </a:r>
          </a:p>
        </p:txBody>
      </p:sp>
      <p:pic>
        <p:nvPicPr>
          <p:cNvPr id="30723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5148263"/>
            <a:ext cx="7604125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41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Threads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258" y="1366918"/>
            <a:ext cx="12609672" cy="7542053"/>
          </a:xfrm>
        </p:spPr>
        <p:txBody>
          <a:bodyPr/>
          <a:lstStyle/>
          <a:p>
            <a:r>
              <a:rPr lang="en-US" dirty="0" smtClean="0"/>
              <a:t>Windows implements the Windows API – primary API for Win 98, Win NT, Win 2000, Win XP, and Win 7</a:t>
            </a:r>
          </a:p>
          <a:p>
            <a:endParaRPr lang="en-US" dirty="0" smtClean="0"/>
          </a:p>
          <a:p>
            <a:r>
              <a:rPr lang="en-US" dirty="0" smtClean="0"/>
              <a:t>Implements the one-to-one mapping, kernel-level</a:t>
            </a:r>
          </a:p>
          <a:p>
            <a:endParaRPr lang="en-US" sz="1100" dirty="0" smtClean="0"/>
          </a:p>
          <a:p>
            <a:r>
              <a:rPr lang="en-US" dirty="0" smtClean="0"/>
              <a:t>Each thread contains</a:t>
            </a:r>
          </a:p>
          <a:p>
            <a:pPr lvl="1"/>
            <a:r>
              <a:rPr lang="en-US" dirty="0" smtClean="0"/>
              <a:t>A thread id</a:t>
            </a:r>
          </a:p>
          <a:p>
            <a:pPr lvl="1"/>
            <a:r>
              <a:rPr lang="en-US" dirty="0" smtClean="0"/>
              <a:t>Register set representing state of processor</a:t>
            </a:r>
          </a:p>
          <a:p>
            <a:pPr lvl="1"/>
            <a:r>
              <a:rPr lang="en-US" dirty="0" smtClean="0"/>
              <a:t>Separate user and kernel stacks for when thread runs in user mode or kernel mode</a:t>
            </a:r>
          </a:p>
          <a:p>
            <a:pPr lvl="1"/>
            <a:r>
              <a:rPr lang="en-US" dirty="0" smtClean="0"/>
              <a:t>Private data storage area used by run-time libraries and dynamic link libraries (DLLs)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12290" name="Picture 1" descr="4_0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652713"/>
            <a:ext cx="95964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Threads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258" y="1366918"/>
            <a:ext cx="12609672" cy="7542053"/>
          </a:xfrm>
        </p:spPr>
        <p:txBody>
          <a:bodyPr/>
          <a:lstStyle/>
          <a:p>
            <a:r>
              <a:rPr lang="en-US" dirty="0" smtClean="0"/>
              <a:t>The register set, stacks, and private storage area are known as the </a:t>
            </a:r>
            <a:r>
              <a:rPr lang="en-US" b="1" dirty="0" smtClean="0">
                <a:solidFill>
                  <a:srgbClr val="3366FF"/>
                </a:solidFill>
              </a:rPr>
              <a:t>context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thread</a:t>
            </a:r>
          </a:p>
          <a:p>
            <a:endParaRPr lang="en-US" sz="1100" dirty="0" smtClean="0"/>
          </a:p>
          <a:p>
            <a:r>
              <a:rPr lang="en-US" dirty="0" smtClean="0"/>
              <a:t>The primary data structures of a thread include:</a:t>
            </a:r>
          </a:p>
          <a:p>
            <a:pPr lvl="1"/>
            <a:r>
              <a:rPr lang="en-US" dirty="0" smtClean="0"/>
              <a:t>ETHREAD (executive thread block) – includes pointer to process to which thread belongs and to KTHREAD, in kernel space</a:t>
            </a:r>
          </a:p>
          <a:p>
            <a:pPr lvl="1"/>
            <a:r>
              <a:rPr lang="en-US" dirty="0" smtClean="0"/>
              <a:t>KTHREAD (kernel thread block) – scheduling and synchronization info, kernel-mode stack, pointer to TEB, in kernel space</a:t>
            </a:r>
          </a:p>
          <a:p>
            <a:pPr lvl="1"/>
            <a:r>
              <a:rPr lang="en-US" dirty="0" smtClean="0"/>
              <a:t>TEB (thread environment block) – thread id, user-mode stack, thread-local storage, in user space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11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 idx="4294967295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Threads Data Structures</a:t>
            </a:r>
          </a:p>
        </p:txBody>
      </p:sp>
      <p:pic>
        <p:nvPicPr>
          <p:cNvPr id="76802" name="Picture 1" descr="4_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352550"/>
            <a:ext cx="7392988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 idx="4294967295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Threads Data Structures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1" y="2311755"/>
            <a:ext cx="13259949" cy="52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4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4 Project</a:t>
            </a:r>
          </a:p>
          <a:p>
            <a:r>
              <a:rPr lang="en-US" dirty="0" smtClean="0"/>
              <a:t>Linux </a:t>
            </a:r>
            <a:r>
              <a:rPr lang="en-US" dirty="0" err="1" smtClean="0"/>
              <a:t>OSes</a:t>
            </a:r>
            <a:endParaRPr lang="en-US" dirty="0" smtClean="0"/>
          </a:p>
          <a:p>
            <a:r>
              <a:rPr lang="en-US" dirty="0" smtClean="0"/>
              <a:t>C language, POSIX standard</a:t>
            </a:r>
          </a:p>
          <a:p>
            <a:pPr lvl="1"/>
            <a:r>
              <a:rPr lang="en-US" dirty="0" smtClean="0"/>
              <a:t>With appropriate comment!!!</a:t>
            </a:r>
          </a:p>
          <a:p>
            <a:r>
              <a:rPr lang="en-US" dirty="0" smtClean="0"/>
              <a:t>main() function can switch between two modes</a:t>
            </a:r>
          </a:p>
          <a:p>
            <a:pPr lvl="1"/>
            <a:r>
              <a:rPr lang="en-US" dirty="0" smtClean="0"/>
              <a:t>Serial computing (s)</a:t>
            </a:r>
          </a:p>
          <a:p>
            <a:pPr lvl="1"/>
            <a:r>
              <a:rPr lang="en-US" dirty="0" smtClean="0"/>
              <a:t>Parallel/concurrent computing (p)</a:t>
            </a:r>
          </a:p>
          <a:p>
            <a:r>
              <a:rPr lang="en-US" dirty="0" smtClean="0"/>
              <a:t>Record time eclipsed in each mode</a:t>
            </a:r>
            <a:endParaRPr lang="en-US" dirty="0"/>
          </a:p>
          <a:p>
            <a:r>
              <a:rPr lang="en-US" dirty="0" smtClean="0"/>
              <a:t>Calculate the serial proportion using Amdahl’s law</a:t>
            </a:r>
          </a:p>
          <a:p>
            <a:pPr lvl="1"/>
            <a:r>
              <a:rPr lang="en-US" dirty="0" smtClean="0"/>
              <a:t>By stating how many cores your computer has</a:t>
            </a:r>
          </a:p>
          <a:p>
            <a:pPr lvl="1"/>
            <a:r>
              <a:rPr lang="en-US" dirty="0"/>
              <a:t>Matrix should be </a:t>
            </a:r>
            <a:r>
              <a:rPr lang="en-US" dirty="0" smtClean="0"/>
              <a:t>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Runnable source code</a:t>
            </a:r>
          </a:p>
          <a:p>
            <a:pPr lvl="1"/>
            <a:r>
              <a:rPr lang="en-US" dirty="0" smtClean="0"/>
              <a:t>Class 3 to </a:t>
            </a:r>
            <a:r>
              <a:rPr lang="en-US" dirty="0" smtClean="0">
                <a:hlinkClick r:id="rId2"/>
              </a:rPr>
              <a:t>220131474@seu.edu.cn</a:t>
            </a:r>
            <a:r>
              <a:rPr lang="en-US" dirty="0" smtClean="0"/>
              <a:t> (</a:t>
            </a:r>
            <a:r>
              <a:rPr lang="zh-CN" altLang="en-US" dirty="0" smtClean="0"/>
              <a:t>吕希来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Class 4 to </a:t>
            </a:r>
            <a:r>
              <a:rPr lang="en-US" dirty="0" smtClean="0">
                <a:hlinkClick r:id="rId3"/>
              </a:rPr>
              <a:t>ljtsverkos@gmail.com</a:t>
            </a:r>
            <a:r>
              <a:rPr lang="en-US" dirty="0" smtClean="0"/>
              <a:t> (</a:t>
            </a:r>
            <a:r>
              <a:rPr lang="zh-CN" altLang="en-US" dirty="0"/>
              <a:t>刘骏</a:t>
            </a:r>
            <a:r>
              <a:rPr lang="zh-CN" altLang="en-US" dirty="0" smtClean="0"/>
              <a:t>涛</a:t>
            </a:r>
            <a:r>
              <a:rPr lang="en-US" altLang="zh-CN" dirty="0" smtClean="0"/>
              <a:t>)</a:t>
            </a:r>
            <a:endParaRPr lang="en-US" dirty="0" smtClean="0"/>
          </a:p>
          <a:p>
            <a:r>
              <a:rPr lang="en-US" dirty="0" smtClean="0"/>
              <a:t>Laboratory report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>
                <a:hlinkClick r:id="rId4"/>
              </a:rPr>
              <a:t>xfliu@seu.edu.cn</a:t>
            </a:r>
            <a:endParaRPr lang="en-US" dirty="0" smtClean="0"/>
          </a:p>
          <a:p>
            <a:r>
              <a:rPr lang="en-US" dirty="0" smtClean="0"/>
              <a:t>Deadline</a:t>
            </a:r>
          </a:p>
          <a:p>
            <a:pPr lvl="1"/>
            <a:r>
              <a:rPr lang="en-US" dirty="0" smtClean="0"/>
              <a:t>March 23</a:t>
            </a:r>
            <a:r>
              <a:rPr lang="en-US" baseline="30000" dirty="0" smtClean="0"/>
              <a:t>rd</a:t>
            </a:r>
            <a:r>
              <a:rPr lang="en-US" dirty="0" smtClean="0"/>
              <a:t> 23:59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4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/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2344400" cy="6040438"/>
          </a:xfrm>
        </p:spPr>
        <p:txBody>
          <a:bodyPr/>
          <a:lstStyle/>
          <a:p>
            <a:r>
              <a:rPr lang="en-US" b="1" dirty="0" smtClean="0"/>
              <a:t>Responsiveness – </a:t>
            </a:r>
            <a:r>
              <a:rPr lang="en-US" dirty="0" smtClean="0"/>
              <a:t>may allow continued execution if part of process is blocked, especially important for user interfaces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Resource Sharing – </a:t>
            </a:r>
            <a:r>
              <a:rPr lang="en-US" dirty="0" smtClean="0"/>
              <a:t>threads share resources of process, easier than shared memory or message passing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Economy – </a:t>
            </a:r>
            <a:r>
              <a:rPr lang="en-US" dirty="0" smtClean="0"/>
              <a:t>cheaper than process creation, thread switching lower overhead than context switching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Scalability – </a:t>
            </a:r>
            <a:r>
              <a:rPr lang="en-US" dirty="0" smtClean="0"/>
              <a:t>process can take advantage of multiprocessor architectures</a:t>
            </a:r>
            <a:br>
              <a:rPr lang="en-US" dirty="0" smtClean="0"/>
            </a:b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30396" y="1342628"/>
            <a:ext cx="12744133" cy="6644482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Multicore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3366FF"/>
                </a:solidFill>
              </a:rPr>
              <a:t>multiprocessor</a:t>
            </a:r>
            <a:r>
              <a:rPr lang="en-US" dirty="0" smtClean="0"/>
              <a:t> systems putting pressure on programmers, challenges include:</a:t>
            </a:r>
          </a:p>
          <a:p>
            <a:pPr lvl="1"/>
            <a:r>
              <a:rPr lang="en-US" b="1" dirty="0" smtClean="0"/>
              <a:t>Dividing activities</a:t>
            </a:r>
          </a:p>
          <a:p>
            <a:pPr lvl="1"/>
            <a:r>
              <a:rPr lang="en-US" b="1" dirty="0" smtClean="0"/>
              <a:t>Balance</a:t>
            </a:r>
          </a:p>
          <a:p>
            <a:pPr lvl="1"/>
            <a:r>
              <a:rPr lang="en-US" b="1" dirty="0" smtClean="0"/>
              <a:t>Data splitting</a:t>
            </a:r>
          </a:p>
          <a:p>
            <a:pPr lvl="1"/>
            <a:r>
              <a:rPr lang="en-US" b="1" dirty="0" smtClean="0"/>
              <a:t>Data dependency</a:t>
            </a:r>
          </a:p>
          <a:p>
            <a:pPr lvl="1"/>
            <a:r>
              <a:rPr lang="en-US" b="1" dirty="0" smtClean="0"/>
              <a:t>Testing and debugging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30396" y="1152128"/>
            <a:ext cx="12744133" cy="6644482"/>
          </a:xfrm>
        </p:spPr>
        <p:txBody>
          <a:bodyPr/>
          <a:lstStyle/>
          <a:p>
            <a:r>
              <a:rPr lang="en-US" b="1" i="1" dirty="0" smtClean="0"/>
              <a:t>Parallelism</a:t>
            </a:r>
            <a:r>
              <a:rPr lang="en-US" dirty="0" smtClean="0"/>
              <a:t> implies a system can perform more than one task simultaneously</a:t>
            </a:r>
          </a:p>
          <a:p>
            <a:r>
              <a:rPr lang="en-US" b="1" i="1" dirty="0" smtClean="0"/>
              <a:t>Concurrency</a:t>
            </a:r>
            <a:r>
              <a:rPr lang="en-US" dirty="0" smtClean="0"/>
              <a:t> supports more than one task making progress</a:t>
            </a:r>
          </a:p>
          <a:p>
            <a:pPr lvl="1"/>
            <a:r>
              <a:rPr lang="en-US" dirty="0" smtClean="0"/>
              <a:t>Single processor / core, scheduler providing concurrency</a:t>
            </a:r>
          </a:p>
          <a:p>
            <a:r>
              <a:rPr lang="en-US" dirty="0" smtClean="0"/>
              <a:t>Types of parallelism 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Data parallelism</a:t>
            </a:r>
            <a:r>
              <a:rPr lang="en-US" dirty="0" smtClean="0"/>
              <a:t> – distributes subsets of the same data across multiple cores, same operation on each</a:t>
            </a:r>
            <a:endParaRPr lang="en-US" b="1" dirty="0" smtClean="0">
              <a:solidFill>
                <a:srgbClr val="3366FF"/>
              </a:solidFill>
            </a:endParaRP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Task parallelism </a:t>
            </a:r>
            <a:r>
              <a:rPr lang="en-US" dirty="0" smtClean="0"/>
              <a:t>– distributing threads across cores, each thread performing unique operation</a:t>
            </a:r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  <a:p>
            <a:r>
              <a:rPr lang="en-US" dirty="0" smtClean="0"/>
              <a:t>As # of threads grows, so does architectural support for threading</a:t>
            </a:r>
          </a:p>
          <a:p>
            <a:pPr lvl="1"/>
            <a:r>
              <a:rPr lang="en-US" dirty="0" smtClean="0"/>
              <a:t>CPUs have cores as well as </a:t>
            </a:r>
            <a:r>
              <a:rPr lang="en-US" b="1" i="1" dirty="0" smtClean="0"/>
              <a:t>hardware threads</a:t>
            </a:r>
          </a:p>
          <a:p>
            <a:pPr lvl="1"/>
            <a:r>
              <a:rPr lang="en-US" dirty="0" smtClean="0"/>
              <a:t>Consider Oracle SPARC T4 with 8 cores, and 8 hardware threads per core</a:t>
            </a:r>
          </a:p>
          <a:p>
            <a:pPr lvl="1"/>
            <a:endParaRPr lang="en-US" dirty="0" smtClean="0"/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4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2438</TotalTime>
  <Words>2237</Words>
  <Application>Microsoft Macintosh PowerPoint</Application>
  <PresentationFormat>自定义</PresentationFormat>
  <Paragraphs>411</Paragraphs>
  <Slides>66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os-8</vt:lpstr>
      <vt:lpstr>Chapter 4:  Threads</vt:lpstr>
      <vt:lpstr>Chapter 4: Threads</vt:lpstr>
      <vt:lpstr>Objectives</vt:lpstr>
      <vt:lpstr>Multicore programming</vt:lpstr>
      <vt:lpstr>Motivation</vt:lpstr>
      <vt:lpstr>Multithreaded Server Architecture</vt:lpstr>
      <vt:lpstr>Benefits</vt:lpstr>
      <vt:lpstr>Multicore Programming</vt:lpstr>
      <vt:lpstr>Multicore Programming</vt:lpstr>
      <vt:lpstr>Concurrency vs. Parallelism</vt:lpstr>
      <vt:lpstr>Single and Multithreaded Processes</vt:lpstr>
      <vt:lpstr>Amdahl’s Law</vt:lpstr>
      <vt:lpstr>Amdahl’s Law</vt:lpstr>
      <vt:lpstr>Thread models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Thread Libraries</vt:lpstr>
      <vt:lpstr>Pthreads</vt:lpstr>
      <vt:lpstr>Pthreads Example</vt:lpstr>
      <vt:lpstr>Pthreads Example (Cont.)</vt:lpstr>
      <vt:lpstr>Pthreads Code for Joining 10 Threads</vt:lpstr>
      <vt:lpstr>pthread_create and pthread_join</vt:lpstr>
      <vt:lpstr>Win32 API  Multithreaded C Program</vt:lpstr>
      <vt:lpstr>Win32 API  Multithreaded C Program (Cont.)</vt:lpstr>
      <vt:lpstr>Java Threads</vt:lpstr>
      <vt:lpstr>Java Multithreaded Program</vt:lpstr>
      <vt:lpstr>Java Multithreaded Program (Cont.)</vt:lpstr>
      <vt:lpstr>Implicit threading</vt:lpstr>
      <vt:lpstr>Implicit Threading</vt:lpstr>
      <vt:lpstr>Thread Pools</vt:lpstr>
      <vt:lpstr>Windows API</vt:lpstr>
      <vt:lpstr>Java</vt:lpstr>
      <vt:lpstr>Java</vt:lpstr>
      <vt:lpstr>OpenMP</vt:lpstr>
      <vt:lpstr>OpenMP</vt:lpstr>
      <vt:lpstr>OpenMP</vt:lpstr>
      <vt:lpstr>Grand Central Dispatch</vt:lpstr>
      <vt:lpstr>Grand Central Dispatch</vt:lpstr>
      <vt:lpstr>Threading issues</vt:lpstr>
      <vt:lpstr>Threading Issues</vt:lpstr>
      <vt:lpstr>Semantics of fork() and exec()</vt:lpstr>
      <vt:lpstr>Linux Threads</vt:lpstr>
      <vt:lpstr>Signal Handling</vt:lpstr>
      <vt:lpstr>Signal Handling</vt:lpstr>
      <vt:lpstr>Thread Cancellation</vt:lpstr>
      <vt:lpstr>Thread Cancellation</vt:lpstr>
      <vt:lpstr>Thread Cancellation (Cont.)</vt:lpstr>
      <vt:lpstr>Thread-Local Storage</vt:lpstr>
      <vt:lpstr>Scheduler Activations</vt:lpstr>
      <vt:lpstr>Solaris Process</vt:lpstr>
      <vt:lpstr>Solaris 2 Threads</vt:lpstr>
      <vt:lpstr>Scheduler Activations</vt:lpstr>
      <vt:lpstr>One-to-One</vt:lpstr>
      <vt:lpstr>Windows Threads</vt:lpstr>
      <vt:lpstr>Windows Threads</vt:lpstr>
      <vt:lpstr>Windows XP Threads Data Structures</vt:lpstr>
      <vt:lpstr>Windows XP Threads Data Structures</vt:lpstr>
      <vt:lpstr>End of Chapter 4</vt:lpstr>
      <vt:lpstr>Project - Matrix multiplication</vt:lpstr>
      <vt:lpstr>Requirements </vt:lpstr>
      <vt:lpstr>Hand in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yufei liu</cp:lastModifiedBy>
  <cp:revision>247</cp:revision>
  <cp:lastPrinted>2011-01-26T17:51:27Z</cp:lastPrinted>
  <dcterms:created xsi:type="dcterms:W3CDTF">2011-01-26T16:51:35Z</dcterms:created>
  <dcterms:modified xsi:type="dcterms:W3CDTF">2014-03-18T13:57:57Z</dcterms:modified>
</cp:coreProperties>
</file>