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72"/>
  </p:notesMasterIdLst>
  <p:handoutMasterIdLst>
    <p:handoutMasterId r:id="rId73"/>
  </p:handoutMasterIdLst>
  <p:sldIdLst>
    <p:sldId id="313" r:id="rId2"/>
    <p:sldId id="310" r:id="rId3"/>
    <p:sldId id="264" r:id="rId4"/>
    <p:sldId id="340" r:id="rId5"/>
    <p:sldId id="267" r:id="rId6"/>
    <p:sldId id="321" r:id="rId7"/>
    <p:sldId id="341" r:id="rId8"/>
    <p:sldId id="268" r:id="rId9"/>
    <p:sldId id="322" r:id="rId10"/>
    <p:sldId id="323" r:id="rId11"/>
    <p:sldId id="318" r:id="rId12"/>
    <p:sldId id="269" r:id="rId13"/>
    <p:sldId id="270" r:id="rId14"/>
    <p:sldId id="271" r:id="rId15"/>
    <p:sldId id="272" r:id="rId16"/>
    <p:sldId id="273" r:id="rId17"/>
    <p:sldId id="342" r:id="rId18"/>
    <p:sldId id="274" r:id="rId19"/>
    <p:sldId id="343" r:id="rId20"/>
    <p:sldId id="275" r:id="rId21"/>
    <p:sldId id="324" r:id="rId22"/>
    <p:sldId id="276" r:id="rId23"/>
    <p:sldId id="339" r:id="rId24"/>
    <p:sldId id="319" r:id="rId25"/>
    <p:sldId id="320" r:id="rId26"/>
    <p:sldId id="344" r:id="rId27"/>
    <p:sldId id="277" r:id="rId28"/>
    <p:sldId id="325" r:id="rId29"/>
    <p:sldId id="278" r:id="rId30"/>
    <p:sldId id="326" r:id="rId31"/>
    <p:sldId id="279" r:id="rId32"/>
    <p:sldId id="308" r:id="rId33"/>
    <p:sldId id="280" r:id="rId34"/>
    <p:sldId id="316" r:id="rId35"/>
    <p:sldId id="260" r:id="rId36"/>
    <p:sldId id="317" r:id="rId37"/>
    <p:sldId id="327" r:id="rId38"/>
    <p:sldId id="315" r:id="rId39"/>
    <p:sldId id="281" r:id="rId40"/>
    <p:sldId id="282" r:id="rId41"/>
    <p:sldId id="328" r:id="rId42"/>
    <p:sldId id="283" r:id="rId43"/>
    <p:sldId id="329" r:id="rId44"/>
    <p:sldId id="284" r:id="rId45"/>
    <p:sldId id="330" r:id="rId46"/>
    <p:sldId id="285" r:id="rId47"/>
    <p:sldId id="331" r:id="rId48"/>
    <p:sldId id="286" r:id="rId49"/>
    <p:sldId id="332" r:id="rId50"/>
    <p:sldId id="287" r:id="rId51"/>
    <p:sldId id="333" r:id="rId52"/>
    <p:sldId id="345" r:id="rId53"/>
    <p:sldId id="288" r:id="rId54"/>
    <p:sldId id="289" r:id="rId55"/>
    <p:sldId id="262" r:id="rId56"/>
    <p:sldId id="290" r:id="rId57"/>
    <p:sldId id="291" r:id="rId58"/>
    <p:sldId id="334" r:id="rId59"/>
    <p:sldId id="292" r:id="rId60"/>
    <p:sldId id="293" r:id="rId61"/>
    <p:sldId id="335" r:id="rId62"/>
    <p:sldId id="294" r:id="rId63"/>
    <p:sldId id="336" r:id="rId64"/>
    <p:sldId id="295" r:id="rId65"/>
    <p:sldId id="337" r:id="rId66"/>
    <p:sldId id="346" r:id="rId67"/>
    <p:sldId id="296" r:id="rId68"/>
    <p:sldId id="338" r:id="rId69"/>
    <p:sldId id="297" r:id="rId70"/>
    <p:sldId id="314" r:id="rId7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AC6650-7DC8-4866-A647-E9335070BA9B}">
          <p14:sldIdLst>
            <p14:sldId id="313"/>
            <p14:sldId id="310"/>
            <p14:sldId id="264"/>
          </p14:sldIdLst>
        </p14:section>
        <p14:section name="无标题节" id="{5D22B016-C76E-41CB-8D4A-17AD4F00D8A2}">
          <p14:sldIdLst>
            <p14:sldId id="340"/>
            <p14:sldId id="267"/>
            <p14:sldId id="321"/>
          </p14:sldIdLst>
        </p14:section>
        <p14:section name="无标题节" id="{540ED3D7-9233-4C2E-8C05-D9600B6FCE4F}">
          <p14:sldIdLst>
            <p14:sldId id="341"/>
            <p14:sldId id="268"/>
            <p14:sldId id="322"/>
            <p14:sldId id="323"/>
            <p14:sldId id="318"/>
            <p14:sldId id="269"/>
            <p14:sldId id="270"/>
            <p14:sldId id="271"/>
            <p14:sldId id="272"/>
            <p14:sldId id="273"/>
          </p14:sldIdLst>
        </p14:section>
        <p14:section name="无标题节" id="{045C2542-B1BC-42A1-B2D5-9D5807903AEE}">
          <p14:sldIdLst>
            <p14:sldId id="342"/>
            <p14:sldId id="274"/>
          </p14:sldIdLst>
        </p14:section>
        <p14:section name="无标题节" id="{769AC4D4-505B-4B6F-95A3-9B7B125506E1}">
          <p14:sldIdLst>
            <p14:sldId id="343"/>
            <p14:sldId id="275"/>
            <p14:sldId id="324"/>
            <p14:sldId id="276"/>
            <p14:sldId id="339"/>
            <p14:sldId id="319"/>
            <p14:sldId id="320"/>
          </p14:sldIdLst>
        </p14:section>
        <p14:section name="无标题节" id="{6BCFA537-501A-495D-AF3F-3E9C227568A7}">
          <p14:sldIdLst>
            <p14:sldId id="344"/>
            <p14:sldId id="277"/>
            <p14:sldId id="325"/>
            <p14:sldId id="278"/>
            <p14:sldId id="326"/>
            <p14:sldId id="279"/>
            <p14:sldId id="308"/>
            <p14:sldId id="280"/>
            <p14:sldId id="316"/>
            <p14:sldId id="260"/>
            <p14:sldId id="317"/>
            <p14:sldId id="327"/>
            <p14:sldId id="315"/>
            <p14:sldId id="281"/>
            <p14:sldId id="282"/>
            <p14:sldId id="328"/>
            <p14:sldId id="283"/>
            <p14:sldId id="329"/>
            <p14:sldId id="284"/>
            <p14:sldId id="330"/>
            <p14:sldId id="285"/>
            <p14:sldId id="331"/>
            <p14:sldId id="286"/>
            <p14:sldId id="332"/>
            <p14:sldId id="287"/>
            <p14:sldId id="333"/>
          </p14:sldIdLst>
        </p14:section>
        <p14:section name="无标题节" id="{06ACFDDB-BB48-4B0E-ABB6-085EFD9D0A78}">
          <p14:sldIdLst>
            <p14:sldId id="345"/>
            <p14:sldId id="288"/>
            <p14:sldId id="289"/>
            <p14:sldId id="262"/>
            <p14:sldId id="290"/>
            <p14:sldId id="291"/>
            <p14:sldId id="334"/>
            <p14:sldId id="292"/>
            <p14:sldId id="293"/>
            <p14:sldId id="335"/>
            <p14:sldId id="294"/>
            <p14:sldId id="336"/>
            <p14:sldId id="295"/>
            <p14:sldId id="337"/>
          </p14:sldIdLst>
        </p14:section>
        <p14:section name="无标题节" id="{A85923E2-8DF1-46D1-8245-15A8B937FB27}">
          <p14:sldIdLst>
            <p14:sldId id="346"/>
            <p14:sldId id="296"/>
            <p14:sldId id="338"/>
            <p14:sldId id="29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1">
          <p15:clr>
            <a:srgbClr val="A4A3A4"/>
          </p15:clr>
        </p15:guide>
        <p15:guide id="2" pos="5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08" autoAdjust="0"/>
  </p:normalViewPr>
  <p:slideViewPr>
    <p:cSldViewPr snapToGrid="0">
      <p:cViewPr varScale="1">
        <p:scale>
          <a:sx n="97" d="100"/>
          <a:sy n="97" d="100"/>
        </p:scale>
        <p:origin x="1042" y="62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anose="020B0604020202020204" pitchFamily="34" charset="0"/>
              </a:defRPr>
            </a:lvl1pPr>
          </a:lstStyle>
          <a:p>
            <a:fld id="{CC6BAE53-E378-45E3-A3EE-748E2CF28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4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DE6C7C28-4D2C-4C43-9B21-02E4C4C498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1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3CE51A-CB5A-482D-97C1-75090F607BDB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DCB17A-44E3-46DF-8FAC-A13CB54A6B29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0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C193FC-2D0E-407D-AD44-6F9BA7E9E613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5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0E6ED-A85D-44C7-95BE-2C9922C4DA59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6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342D35-4277-46EA-A719-7018D2B0E54A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1DBBB1-FE89-424F-B0B1-A96E401AC033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1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0C06FD-0680-4102-9F06-95CBE6A5BE27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2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435F10-C757-475E-ACBE-4B62FF9AB831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5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357A96-ECA9-4D12-AB3F-C4C1621EB16D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602647C-6721-4B52-8161-33949A4F3B53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11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E51E34-6231-4842-B2E4-D7242EE7EFBC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635ED0-2F86-4DB4-AD61-A380F423E8DA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7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EE0057-17BE-4553-BE76-8371462A45C9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71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4EAF56-7D6D-43CA-A5EF-F47F03824230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0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89F060-3223-4C3E-8F5A-AE4DF286ECD4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8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A4E9D6-99FD-4F2E-9F2A-D638EE248BB3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8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E0BEAB-5A68-4E29-A43A-085E6E159A68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35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712AFA-2358-462A-8C13-140BEBD535E5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34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5E1709-FC45-4506-B8B6-6FC556A5187F}" type="slidenum">
              <a:rPr lang="en-US">
                <a:latin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75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A6D22-16F6-4F37-B546-FE04226250A8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9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6BFE4B-0EAC-46AD-8C24-DF1179560DB7}" type="slidenum">
              <a:rPr lang="en-US">
                <a:latin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19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658BC86-9F03-4DF7-9A63-2C881498F65F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8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CB1E17-CEBD-48E8-87CD-BE36AA186DF4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4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56AA38-F51A-4790-A814-055DB5BB1025}" type="slidenum">
              <a:rPr lang="en-US">
                <a:latin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44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587014-6FFD-4F7F-85E3-E06F9D88092C}" type="slidenum">
              <a:rPr lang="en-US">
                <a:latin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44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B1255-E527-49E8-95B1-7F2F118D6FF6}" type="slidenum">
              <a:rPr lang="en-US">
                <a:latin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97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AAD03F-60D6-4B70-AA46-57E3FC69D763}" type="slidenum">
              <a:rPr lang="en-US">
                <a:latin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2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6423F9-B552-4DC5-BB6E-C8A16929DC5B}" type="slidenum">
              <a:rPr lang="en-US">
                <a:latin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20BB97-4FD8-4805-8FD3-DCA27C5C2FB9}" type="slidenum">
              <a:rPr lang="en-US">
                <a:latin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60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028A71-6B80-435A-ADE9-D5AD8069D851}" type="slidenum">
              <a:rPr lang="en-US">
                <a:latin typeface="Times New Roman" panose="02020603050405020304" pitchFamily="18" charset="0"/>
              </a:rPr>
              <a:pPr/>
              <a:t>41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71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095D9-E93A-4C02-8990-3BE788486803}" type="slidenum">
              <a:rPr lang="en-US">
                <a:latin typeface="Times New Roman" panose="02020603050405020304" pitchFamily="18" charset="0"/>
              </a:rPr>
              <a:pPr/>
              <a:t>42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5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494E43-5A56-4072-8C3E-76C128A6CDB9}" type="slidenum">
              <a:rPr lang="en-US">
                <a:latin typeface="Times New Roman" panose="02020603050405020304" pitchFamily="18" charset="0"/>
              </a:rPr>
              <a:pPr/>
              <a:t>43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4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CD9ED7-1624-49C7-A2D1-F594214FBB60}" type="slidenum">
              <a:rPr lang="en-US">
                <a:latin typeface="Times New Roman" panose="02020603050405020304" pitchFamily="18" charset="0"/>
              </a:rPr>
              <a:pPr/>
              <a:t>44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3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B94D22-4507-43DF-AEEE-AF8FCF994816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72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B4F943-8E2A-4BE6-B0DE-41D1BC20B726}" type="slidenum">
              <a:rPr lang="en-US">
                <a:latin typeface="Times New Roman" panose="02020603050405020304" pitchFamily="18" charset="0"/>
              </a:rPr>
              <a:pPr/>
              <a:t>45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23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037567-19BE-4052-884F-F938C767687E}" type="slidenum">
              <a:rPr lang="en-US">
                <a:latin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76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689778-8598-4FDD-8E57-B3CAE947D069}" type="slidenum">
              <a:rPr lang="en-US">
                <a:latin typeface="Times New Roman" panose="02020603050405020304" pitchFamily="18" charset="0"/>
              </a:rPr>
              <a:pPr/>
              <a:t>47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42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714D68-17FF-4607-8BDA-593F3A1C7759}" type="slidenum">
              <a:rPr lang="en-US">
                <a:latin typeface="Times New Roman" panose="02020603050405020304" pitchFamily="18" charset="0"/>
              </a:rPr>
              <a:pPr/>
              <a:t>48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732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FA2E73-DB9B-4628-B7DE-AD69C8F4C963}" type="slidenum">
              <a:rPr lang="en-US">
                <a:latin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3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20DC38-BD0A-49F4-8F98-E30E8C45370C}" type="slidenum">
              <a:rPr lang="en-US">
                <a:latin typeface="Times New Roman" panose="02020603050405020304" pitchFamily="18" charset="0"/>
              </a:rPr>
              <a:pPr/>
              <a:t>50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8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D59783-01DA-4C84-9A7F-D42B59EE55AD}" type="slidenum">
              <a:rPr lang="en-US">
                <a:latin typeface="Times New Roman" panose="02020603050405020304" pitchFamily="18" charset="0"/>
              </a:rPr>
              <a:pPr/>
              <a:t>51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995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1B2F3C-5D14-463C-88C6-F90FFCB03747}" type="slidenum">
              <a:rPr lang="en-US">
                <a:latin typeface="Times New Roman" panose="02020603050405020304" pitchFamily="18" charset="0"/>
              </a:rPr>
              <a:pPr/>
              <a:t>53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560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9354FF-9E17-4EB8-9723-85AABFFDACAA}" type="slidenum">
              <a:rPr lang="en-US">
                <a:latin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4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F1392F-6112-495C-90AB-5D4AAA521E58}" type="slidenum">
              <a:rPr lang="en-US">
                <a:latin typeface="Times New Roman" panose="02020603050405020304" pitchFamily="18" charset="0"/>
              </a:rPr>
              <a:pPr/>
              <a:t>55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8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AE2CA5-9FAC-4F20-9C5D-024D2F04CCB0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874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04CC25-3C01-4DD1-8BF4-D308D71A3152}" type="slidenum">
              <a:rPr lang="en-US">
                <a:latin typeface="Times New Roman" panose="02020603050405020304" pitchFamily="18" charset="0"/>
              </a:rPr>
              <a:pPr/>
              <a:t>56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80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F1BBBE-D6A0-421F-8F3B-1F59FD6A33E8}" type="slidenum">
              <a:rPr lang="en-US">
                <a:latin typeface="Times New Roman" panose="02020603050405020304" pitchFamily="18" charset="0"/>
              </a:rPr>
              <a:pPr/>
              <a:t>57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981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F35722-A84E-46C6-8F15-D0B61DFA29C3}" type="slidenum">
              <a:rPr lang="en-US">
                <a:latin typeface="Times New Roman" panose="02020603050405020304" pitchFamily="18" charset="0"/>
              </a:rPr>
              <a:pPr/>
              <a:t>58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709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E17A54-96B0-46FE-A4AB-8AC221AB1531}" type="slidenum">
              <a:rPr lang="en-US">
                <a:latin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1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D47C47-9439-447B-998C-99311A668C74}" type="slidenum">
              <a:rPr lang="en-US">
                <a:latin typeface="Times New Roman" panose="02020603050405020304" pitchFamily="18" charset="0"/>
              </a:rPr>
              <a:pPr/>
              <a:t>60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481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CA5FA5-AACA-4756-A8D0-28C6424C0A16}" type="slidenum">
              <a:rPr lang="en-US">
                <a:latin typeface="Times New Roman" panose="02020603050405020304" pitchFamily="18" charset="0"/>
              </a:rPr>
              <a:pPr/>
              <a:t>61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7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35245A-432C-47E0-BC57-8DE50490F88C}" type="slidenum">
              <a:rPr lang="en-US">
                <a:latin typeface="Times New Roman" panose="02020603050405020304" pitchFamily="18" charset="0"/>
              </a:rPr>
              <a:pPr/>
              <a:t>62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950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2C8CD8-64A5-40C6-BD9E-CC340560D006}" type="slidenum">
              <a:rPr lang="en-US">
                <a:latin typeface="Times New Roman" panose="02020603050405020304" pitchFamily="18" charset="0"/>
              </a:rPr>
              <a:pPr/>
              <a:t>63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000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07E95A-EE79-454E-BA5D-1E7D46DB77E8}" type="slidenum">
              <a:rPr lang="en-US">
                <a:latin typeface="Times New Roman" panose="02020603050405020304" pitchFamily="18" charset="0"/>
              </a:rPr>
              <a:pPr/>
              <a:t>64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404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1222-4A96-43CF-96A3-AF90F92EB003}" type="slidenum">
              <a:rPr lang="en-US">
                <a:latin typeface="Times New Roman" panose="02020603050405020304" pitchFamily="18" charset="0"/>
              </a:rPr>
              <a:pPr/>
              <a:t>65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6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7773A5-6584-4479-AB32-E92F2F71490C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854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048C49-C869-450D-8F46-FD5DF1AF7C07}" type="slidenum">
              <a:rPr lang="en-US">
                <a:latin typeface="Times New Roman" panose="02020603050405020304" pitchFamily="18" charset="0"/>
              </a:rPr>
              <a:pPr/>
              <a:t>67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16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D6AB22-3F11-4DBC-9AD1-887F060010DC}" type="slidenum">
              <a:rPr lang="en-US">
                <a:latin typeface="Times New Roman" panose="02020603050405020304" pitchFamily="18" charset="0"/>
              </a:rPr>
              <a:pPr/>
              <a:t>68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14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AE6C9-3017-4033-B7F7-A95725C243F9}" type="slidenum">
              <a:rPr lang="en-US">
                <a:latin typeface="Times New Roman" panose="02020603050405020304" pitchFamily="18" charset="0"/>
              </a:rPr>
              <a:pPr/>
              <a:t>69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151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B525CFF-990A-425F-B936-EB580B60DB52}" type="slidenum">
              <a:rPr lang="en-US">
                <a:latin typeface="Times New Roman" panose="02020603050405020304" pitchFamily="18" charset="0"/>
              </a:rPr>
              <a:pPr/>
              <a:t>70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4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DEAAD0-4E6E-472E-A2E3-5C1204207461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1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EE2DF-CD2B-45C9-B040-46C44B11C356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6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AAA3F7-FEAA-4601-9E18-E54FE0752BD9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4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61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8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34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1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4C752552-9988-4AEF-9C4B-40032F626B85}" type="slidenum"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宋体" pitchFamily="2" charset="-122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宋体" panose="02010600030101010101" pitchFamily="2" charset="-122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宋体" panose="02010600030101010101" pitchFamily="2" charset="-122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宋体" panose="02010600030101010101" pitchFamily="2" charset="-122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宋体" panose="02010600030101010101" pitchFamily="2" charset="-122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>
          <a:solidFill>
            <a:schemeClr val="tx1"/>
          </a:solidFill>
          <a:latin typeface="+mn-lt"/>
          <a:ea typeface="宋体" pitchFamily="2" charset="-122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3200">
          <a:solidFill>
            <a:schemeClr val="tx1"/>
          </a:solidFill>
          <a:latin typeface="+mn-lt"/>
          <a:ea typeface="宋体" pitchFamily="2" charset="-122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3200">
          <a:solidFill>
            <a:schemeClr val="tx1"/>
          </a:solidFill>
          <a:latin typeface="+mn-lt"/>
          <a:ea typeface="宋体" pitchFamily="2" charset="-122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3200">
          <a:solidFill>
            <a:schemeClr val="tx1"/>
          </a:solidFill>
          <a:latin typeface="+mn-lt"/>
          <a:ea typeface="宋体" pitchFamily="2" charset="-122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3200">
          <a:solidFill>
            <a:schemeClr val="tx1"/>
          </a:solidFill>
          <a:latin typeface="+mn-lt"/>
          <a:ea typeface="宋体" pitchFamily="2" charset="-122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7: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Characterization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216" y="1793875"/>
            <a:ext cx="7953947" cy="4668838"/>
          </a:xfrm>
        </p:spPr>
        <p:txBody>
          <a:bodyPr/>
          <a:lstStyle/>
          <a:p>
            <a:r>
              <a:rPr lang="en-US" sz="2800" b="1" dirty="0" smtClean="0"/>
              <a:t>Circular wait </a:t>
            </a:r>
            <a:r>
              <a:rPr lang="zh-CN" altLang="en-US" sz="2800" b="1" dirty="0" smtClean="0"/>
              <a:t>循环等待</a:t>
            </a:r>
            <a:r>
              <a:rPr lang="en-US" sz="2800" b="1" dirty="0" smtClean="0"/>
              <a:t>:</a:t>
            </a:r>
            <a:r>
              <a:rPr lang="en-US" sz="2800" dirty="0" smtClean="0"/>
              <a:t>  there exists a set {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 of waiting processes such that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0 </a:t>
            </a:r>
            <a:r>
              <a:rPr lang="en-US" sz="2800" dirty="0" smtClean="0"/>
              <a:t>is waiting for a resource that is held by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is waiting for a resource that is held by </a:t>
            </a:r>
          </a:p>
          <a:p>
            <a:pPr>
              <a:buFont typeface="Monotype Sorts" pitchFamily="-84" charset="2"/>
              <a:buNone/>
            </a:pPr>
            <a:r>
              <a:rPr lang="en-US" sz="2800" i="1" dirty="0" smtClean="0"/>
              <a:t>	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n</a:t>
            </a:r>
            <a:r>
              <a:rPr lang="en-US" sz="2800" baseline="-25000" dirty="0" smtClean="0"/>
              <a:t>–1</a:t>
            </a:r>
            <a:r>
              <a:rPr lang="en-US" sz="2800" dirty="0" smtClean="0"/>
              <a:t> is waiting for a resource that is held by </a:t>
            </a:r>
            <a:r>
              <a:rPr lang="en-US" sz="2800" i="1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, and </a:t>
            </a:r>
            <a:r>
              <a:rPr lang="en-US" sz="2800" i="1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is waiting for a resource that is held by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74688" y="1300163"/>
            <a:ext cx="6654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latin typeface="Helvetica" panose="020B0604020202020204" pitchFamily="34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with Mutex Locks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925" y="1090613"/>
            <a:ext cx="7742238" cy="5372100"/>
          </a:xfrm>
        </p:spPr>
        <p:txBody>
          <a:bodyPr/>
          <a:lstStyle/>
          <a:p>
            <a:r>
              <a:rPr lang="en-US" sz="2800" smtClean="0"/>
              <a:t>Deadlocks can occur via system calls, locking, etc</a:t>
            </a:r>
          </a:p>
          <a:p>
            <a:r>
              <a:rPr lang="en-US" sz="2800" smtClean="0"/>
              <a:t>See example box in text page 318 for mutex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 </a:t>
            </a:r>
            <a:r>
              <a:rPr lang="zh-CN" altLang="en-US" smtClean="0"/>
              <a:t>资源分配图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60425"/>
            <a:ext cx="8480425" cy="4641850"/>
          </a:xfrm>
        </p:spPr>
        <p:txBody>
          <a:bodyPr/>
          <a:lstStyle/>
          <a:p>
            <a:r>
              <a:rPr lang="en-US" sz="2800" smtClean="0"/>
              <a:t>V is partitioned into two types:</a:t>
            </a:r>
          </a:p>
          <a:p>
            <a:pPr lvl="1"/>
            <a:r>
              <a:rPr lang="en-US" sz="2800" i="1" smtClean="0"/>
              <a:t>P</a:t>
            </a:r>
            <a:r>
              <a:rPr lang="en-US" sz="2800" smtClean="0"/>
              <a:t> = {</a:t>
            </a: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P</a:t>
            </a:r>
            <a:r>
              <a:rPr lang="en-US" sz="2800" i="1" baseline="-25000" smtClean="0"/>
              <a:t>n</a:t>
            </a:r>
            <a:r>
              <a:rPr lang="en-US" sz="2800" smtClean="0"/>
              <a:t>}, the set consisting of all the processes in the system</a:t>
            </a:r>
          </a:p>
          <a:p>
            <a:pPr lvl="1"/>
            <a:r>
              <a:rPr lang="en-US" sz="2800" i="1" smtClean="0"/>
              <a:t>R</a:t>
            </a:r>
            <a:r>
              <a:rPr lang="en-US" sz="2800" smtClean="0"/>
              <a:t> = {</a:t>
            </a:r>
            <a:r>
              <a:rPr lang="en-US" sz="2800" i="1" smtClean="0"/>
              <a:t>R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R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R</a:t>
            </a:r>
            <a:r>
              <a:rPr lang="en-US" sz="2800" i="1" baseline="-25000" smtClean="0"/>
              <a:t>m</a:t>
            </a:r>
            <a:r>
              <a:rPr lang="en-US" sz="2800" smtClean="0"/>
              <a:t>}, the set consisting of all resource types in the system</a:t>
            </a:r>
          </a:p>
          <a:p>
            <a:r>
              <a:rPr lang="en-US" sz="2800" b="1" smtClean="0">
                <a:solidFill>
                  <a:srgbClr val="3366FF"/>
                </a:solidFill>
              </a:rPr>
              <a:t>request edge</a:t>
            </a:r>
            <a:r>
              <a:rPr lang="en-US" sz="2800" smtClean="0">
                <a:solidFill>
                  <a:srgbClr val="3366FF"/>
                </a:solidFill>
              </a:rPr>
              <a:t> </a:t>
            </a:r>
            <a:r>
              <a:rPr lang="zh-CN" altLang="en-US" sz="2800" smtClean="0">
                <a:solidFill>
                  <a:srgbClr val="3366FF"/>
                </a:solidFill>
              </a:rPr>
              <a:t>申请边</a:t>
            </a:r>
            <a:endParaRPr lang="en-US" altLang="zh-CN" sz="2800" smtClean="0"/>
          </a:p>
          <a:p>
            <a:pPr lvl="1"/>
            <a:r>
              <a:rPr lang="en-US" sz="2800" smtClean="0"/>
              <a:t> directed edge </a:t>
            </a:r>
            <a:r>
              <a:rPr lang="en-US" sz="2800" i="1" smtClean="0"/>
              <a:t>P</a:t>
            </a:r>
            <a:r>
              <a:rPr lang="en-US" sz="2800" i="1" baseline="-25000" smtClean="0"/>
              <a:t>i </a:t>
            </a:r>
            <a:r>
              <a:rPr lang="en-US" sz="2800" smtClean="0">
                <a:sym typeface="Symbol" panose="05050102010706020507" pitchFamily="18" charset="2"/>
              </a:rPr>
              <a:t> </a:t>
            </a:r>
            <a:r>
              <a:rPr lang="en-US" sz="2800" i="1" smtClean="0">
                <a:sym typeface="Symbol" panose="05050102010706020507" pitchFamily="18" charset="2"/>
              </a:rPr>
              <a:t>R</a:t>
            </a:r>
            <a:r>
              <a:rPr lang="en-US" sz="2800" i="1" baseline="-25000" smtClean="0">
                <a:sym typeface="Symbol" panose="05050102010706020507" pitchFamily="18" charset="2"/>
              </a:rPr>
              <a:t>j</a:t>
            </a:r>
          </a:p>
          <a:p>
            <a:r>
              <a:rPr lang="en-US" sz="2800" b="1" smtClean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sz="2800" smtClean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smtClean="0">
                <a:solidFill>
                  <a:srgbClr val="3366FF"/>
                </a:solidFill>
                <a:sym typeface="Symbol" panose="05050102010706020507" pitchFamily="18" charset="2"/>
              </a:rPr>
              <a:t>分配边</a:t>
            </a:r>
            <a:r>
              <a:rPr lang="en-US" sz="2800" smtClean="0"/>
              <a:t> </a:t>
            </a:r>
          </a:p>
          <a:p>
            <a:pPr lvl="1"/>
            <a:r>
              <a:rPr lang="en-US" sz="2800" smtClean="0"/>
              <a:t>directed edge </a:t>
            </a:r>
            <a:r>
              <a:rPr lang="en-US" sz="2800" i="1" smtClean="0"/>
              <a:t>R</a:t>
            </a:r>
            <a:r>
              <a:rPr lang="en-US" sz="2800" i="1" baseline="-25000" smtClean="0"/>
              <a:t>j</a:t>
            </a:r>
            <a:r>
              <a:rPr lang="en-US" sz="2800" i="1" smtClean="0"/>
              <a:t> </a:t>
            </a:r>
            <a:r>
              <a:rPr lang="en-US" sz="2800" smtClean="0">
                <a:sym typeface="Symbol" panose="05050102010706020507" pitchFamily="18" charset="2"/>
              </a:rPr>
              <a:t> </a:t>
            </a:r>
            <a:r>
              <a:rPr lang="en-US" sz="2800" i="1" smtClean="0">
                <a:sym typeface="Symbol" panose="05050102010706020507" pitchFamily="18" charset="2"/>
              </a:rPr>
              <a:t>P</a:t>
            </a:r>
            <a:r>
              <a:rPr lang="en-US" sz="2800" i="1" baseline="-25000" smtClean="0">
                <a:sym typeface="Symbol" panose="05050102010706020507" pitchFamily="18" charset="2"/>
              </a:rPr>
              <a:t>i</a:t>
            </a:r>
            <a:endParaRPr lang="en-US" sz="28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Process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Resource Type with 4 instances</a:t>
            </a:r>
          </a:p>
          <a:p>
            <a:endParaRPr lang="en-US" sz="2800" smtClean="0"/>
          </a:p>
          <a:p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requests instance of </a:t>
            </a:r>
            <a:r>
              <a:rPr lang="en-US" sz="2800" i="1" smtClean="0"/>
              <a:t>R</a:t>
            </a:r>
            <a:r>
              <a:rPr lang="en-US" sz="2800" i="1" baseline="-25000" smtClean="0"/>
              <a:t>j</a:t>
            </a:r>
            <a:endParaRPr lang="en-US" sz="2800" smtClean="0"/>
          </a:p>
          <a:p>
            <a:pPr>
              <a:buFont typeface="Monotype Sorts" pitchFamily="-84" charset="2"/>
              <a:buNone/>
            </a:pPr>
            <a:endParaRPr lang="en-US" sz="2800" smtClean="0"/>
          </a:p>
          <a:p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smtClean="0"/>
              <a:t> is holding an instance of </a:t>
            </a:r>
            <a:r>
              <a:rPr lang="en-US" sz="2800" i="1" smtClean="0"/>
              <a:t>R</a:t>
            </a:r>
            <a:r>
              <a:rPr lang="en-US" sz="2800" i="1" baseline="-25000" smtClean="0"/>
              <a:t>j</a:t>
            </a:r>
            <a:endParaRPr lang="en-US" sz="2800" i="1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7224713" y="128111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59638" y="2307432"/>
            <a:ext cx="438150" cy="419100"/>
            <a:chOff x="2666" y="1966"/>
            <a:chExt cx="276" cy="264"/>
          </a:xfrm>
        </p:grpSpPr>
        <p:sp>
          <p:nvSpPr>
            <p:cNvPr id="1333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3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4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4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34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318" name="Group 1"/>
          <p:cNvGrpSpPr>
            <a:grpSpLocks/>
          </p:cNvGrpSpPr>
          <p:nvPr/>
        </p:nvGrpSpPr>
        <p:grpSpPr bwMode="auto">
          <a:xfrm>
            <a:off x="6810376" y="3398454"/>
            <a:ext cx="1270000" cy="785813"/>
            <a:chOff x="3860800" y="4105275"/>
            <a:chExt cx="1270000" cy="785813"/>
          </a:xfrm>
        </p:grpSpPr>
        <p:sp>
          <p:nvSpPr>
            <p:cNvPr id="13329" name="Oval 6"/>
            <p:cNvSpPr>
              <a:spLocks noChangeArrowheads="1"/>
            </p:cNvSpPr>
            <p:nvPr/>
          </p:nvSpPr>
          <p:spPr bwMode="auto">
            <a:xfrm>
              <a:off x="3860800" y="4105275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i="1">
                  <a:latin typeface="Helvetica" panose="020B0604020202020204" pitchFamily="34" charset="0"/>
                </a:rPr>
                <a:t>P</a:t>
              </a:r>
              <a:r>
                <a:rPr lang="en-US" i="1" baseline="-25000">
                  <a:latin typeface="Helvetica" panose="020B0604020202020204" pitchFamily="34" charset="0"/>
                </a:rPr>
                <a:t>i</a:t>
              </a:r>
              <a:endParaRPr lang="en-US" i="1">
                <a:latin typeface="Helvetica" panose="020B0604020202020204" pitchFamily="34" charset="0"/>
              </a:endParaRPr>
            </a:p>
          </p:txBody>
        </p:sp>
        <p:grpSp>
          <p:nvGrpSpPr>
            <p:cNvPr id="13330" name="Group 13"/>
            <p:cNvGrpSpPr>
              <a:grpSpLocks/>
            </p:cNvGrpSpPr>
            <p:nvPr/>
          </p:nvGrpSpPr>
          <p:grpSpPr bwMode="auto">
            <a:xfrm>
              <a:off x="4692650" y="4168775"/>
              <a:ext cx="438150" cy="419100"/>
              <a:chOff x="2666" y="1966"/>
              <a:chExt cx="276" cy="264"/>
            </a:xfrm>
          </p:grpSpPr>
          <p:sp>
            <p:nvSpPr>
              <p:cNvPr id="13333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34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35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36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37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365625" y="437197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752975" y="4586288"/>
              <a:ext cx="338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>
                  <a:latin typeface="Helvetica" panose="020B0604020202020204" pitchFamily="34" charset="0"/>
                </a:rPr>
                <a:t>R</a:t>
              </a:r>
              <a:r>
                <a:rPr lang="en-US" sz="1400" i="1" baseline="-25000">
                  <a:latin typeface="Helvetica" panose="020B0604020202020204" pitchFamily="34" charset="0"/>
                </a:rPr>
                <a:t>j</a:t>
              </a:r>
              <a:endParaRPr lang="en-US" sz="1400" i="1">
                <a:latin typeface="Helvetica" panose="020B0604020202020204" pitchFamily="34" charset="0"/>
              </a:endParaRPr>
            </a:p>
          </p:txBody>
        </p:sp>
      </p:grpSp>
      <p:grpSp>
        <p:nvGrpSpPr>
          <p:cNvPr id="13319" name="Group 2"/>
          <p:cNvGrpSpPr>
            <a:grpSpLocks/>
          </p:cNvGrpSpPr>
          <p:nvPr/>
        </p:nvGrpSpPr>
        <p:grpSpPr bwMode="auto">
          <a:xfrm>
            <a:off x="6829426" y="4604954"/>
            <a:ext cx="1231900" cy="757238"/>
            <a:chOff x="3657600" y="5562600"/>
            <a:chExt cx="1231900" cy="757238"/>
          </a:xfrm>
        </p:grpSpPr>
        <p:sp>
          <p:nvSpPr>
            <p:cNvPr id="13320" name="Oval 5"/>
            <p:cNvSpPr>
              <a:spLocks noChangeArrowheads="1"/>
            </p:cNvSpPr>
            <p:nvPr/>
          </p:nvSpPr>
          <p:spPr bwMode="auto">
            <a:xfrm>
              <a:off x="3657600" y="556260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i="1">
                  <a:latin typeface="Helvetica" panose="020B0604020202020204" pitchFamily="34" charset="0"/>
                </a:rPr>
                <a:t>P</a:t>
              </a:r>
              <a:r>
                <a:rPr lang="en-US" i="1" baseline="-25000">
                  <a:latin typeface="Helvetica" panose="020B0604020202020204" pitchFamily="34" charset="0"/>
                </a:rPr>
                <a:t>i</a:t>
              </a:r>
              <a:endParaRPr lang="en-US">
                <a:latin typeface="Helvetica" panose="020B0604020202020204" pitchFamily="34" charset="0"/>
              </a:endParaRPr>
            </a:p>
          </p:txBody>
        </p:sp>
        <p:grpSp>
          <p:nvGrpSpPr>
            <p:cNvPr id="13321" name="Group 21"/>
            <p:cNvGrpSpPr>
              <a:grpSpLocks/>
            </p:cNvGrpSpPr>
            <p:nvPr/>
          </p:nvGrpSpPr>
          <p:grpSpPr bwMode="auto">
            <a:xfrm>
              <a:off x="4451350" y="5626100"/>
              <a:ext cx="438150" cy="419100"/>
              <a:chOff x="2666" y="1966"/>
              <a:chExt cx="276" cy="264"/>
            </a:xfrm>
          </p:grpSpPr>
          <p:sp>
            <p:nvSpPr>
              <p:cNvPr id="13324" name="Rectangle 22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25" name="Rectangle 23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26" name="Rectangle 24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27" name="Rectangle 25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28" name="Rectangle 26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H="1">
              <a:off x="4124325" y="5772150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Text Box 28"/>
            <p:cNvSpPr txBox="1">
              <a:spLocks noChangeArrowheads="1"/>
            </p:cNvSpPr>
            <p:nvPr/>
          </p:nvSpPr>
          <p:spPr bwMode="auto">
            <a:xfrm>
              <a:off x="4502150" y="6015038"/>
              <a:ext cx="338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>
                  <a:latin typeface="Helvetica" panose="020B0604020202020204" pitchFamily="34" charset="0"/>
                </a:rPr>
                <a:t>R</a:t>
              </a:r>
              <a:r>
                <a:rPr lang="en-US" sz="1400" i="1" baseline="-25000">
                  <a:latin typeface="Helvetica" panose="020B0604020202020204" pitchFamily="34" charset="0"/>
                </a:rPr>
                <a:t>j</a:t>
              </a:r>
              <a:endParaRPr lang="en-US" sz="1400" i="1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8038" y="319088"/>
            <a:ext cx="8150225" cy="512762"/>
          </a:xfrm>
        </p:spPr>
        <p:txBody>
          <a:bodyPr/>
          <a:lstStyle/>
          <a:p>
            <a:pPr eaLnBrk="1" hangingPunct="1"/>
            <a:r>
              <a:rPr lang="en-US" sz="2800" smtClean="0"/>
              <a:t>Example of a Resource Allocation Graph</a:t>
            </a:r>
          </a:p>
        </p:txBody>
      </p:sp>
      <p:pic>
        <p:nvPicPr>
          <p:cNvPr id="14339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1339850" y="1598613"/>
            <a:ext cx="274161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577975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400050"/>
            <a:ext cx="7954962" cy="457200"/>
          </a:xfrm>
        </p:spPr>
        <p:txBody>
          <a:bodyPr/>
          <a:lstStyle/>
          <a:p>
            <a:pPr eaLnBrk="1" hangingPunct="1"/>
            <a:r>
              <a:rPr lang="en-US" smtClean="0"/>
              <a:t>Graph With A Cycle But No Deadlock</a:t>
            </a:r>
          </a:p>
        </p:txBody>
      </p:sp>
      <p:pic>
        <p:nvPicPr>
          <p:cNvPr id="15363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066800"/>
            <a:ext cx="4040188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54150"/>
            <a:ext cx="7599362" cy="4400550"/>
          </a:xfrm>
        </p:spPr>
        <p:txBody>
          <a:bodyPr/>
          <a:lstStyle/>
          <a:p>
            <a:r>
              <a:rPr lang="en-US" sz="2800" dirty="0" smtClean="0"/>
              <a:t>If graph contains no cycles </a:t>
            </a:r>
            <a:r>
              <a:rPr lang="en-US" sz="2800" dirty="0" smtClean="0">
                <a:sym typeface="Symbol" panose="05050102010706020507" pitchFamily="18" charset="2"/>
              </a:rPr>
              <a:t> no deadlock</a:t>
            </a:r>
            <a:br>
              <a:rPr lang="en-US" sz="2800" dirty="0" smtClean="0">
                <a:sym typeface="Symbol" panose="05050102010706020507" pitchFamily="18" charset="2"/>
              </a:rPr>
            </a:br>
            <a:endParaRPr lang="en-US" sz="2800" dirty="0" smtClean="0">
              <a:sym typeface="Symbol" panose="05050102010706020507" pitchFamily="18" charset="2"/>
            </a:endParaRPr>
          </a:p>
          <a:p>
            <a:r>
              <a:rPr lang="en-US" sz="2800" dirty="0" smtClean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sz="2400" dirty="0" smtClean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sz="2400" dirty="0" smtClean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deadlocks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77813"/>
            <a:ext cx="7577137" cy="576262"/>
          </a:xfrm>
        </p:spPr>
        <p:txBody>
          <a:bodyPr/>
          <a:lstStyle/>
          <a:p>
            <a:pPr eaLnBrk="1" hangingPunct="1"/>
            <a:r>
              <a:rPr lang="en-US" smtClean="0"/>
              <a:t>Methods for Handling Deadlocks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85900"/>
            <a:ext cx="8350250" cy="3295650"/>
          </a:xfrm>
        </p:spPr>
        <p:txBody>
          <a:bodyPr/>
          <a:lstStyle/>
          <a:p>
            <a:r>
              <a:rPr lang="en-US" sz="2800" smtClean="0"/>
              <a:t>Ensure that the system will </a:t>
            </a:r>
            <a:r>
              <a:rPr lang="en-US" sz="2800" b="1" i="1" smtClean="0">
                <a:solidFill>
                  <a:srgbClr val="FF0066"/>
                </a:solidFill>
              </a:rPr>
              <a:t>never</a:t>
            </a:r>
            <a:r>
              <a:rPr lang="en-US" sz="2800" smtClean="0"/>
              <a:t> enter a deadlock state</a:t>
            </a:r>
          </a:p>
          <a:p>
            <a:r>
              <a:rPr lang="en-US" sz="2800" smtClean="0"/>
              <a:t>Allow the system to enter a deadlock state and then recover</a:t>
            </a:r>
          </a:p>
          <a:p>
            <a:r>
              <a:rPr lang="en-US" sz="2800" smtClean="0"/>
              <a:t>Ignore the problem and pretend that deadlocks never occur in the system; used by most operating systems, including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4500562"/>
          </a:xfrm>
        </p:spPr>
        <p:txBody>
          <a:bodyPr/>
          <a:lstStyle/>
          <a:p>
            <a:r>
              <a:rPr lang="en-US" sz="2800" dirty="0" smtClean="0"/>
              <a:t>To develop a description of deadlocks, which prevent sets of concurrent processes from completing their tasks</a:t>
            </a:r>
          </a:p>
          <a:p>
            <a:endParaRPr lang="en-US" sz="2800" dirty="0" smtClean="0"/>
          </a:p>
          <a:p>
            <a:r>
              <a:rPr lang="en-US" sz="2800" dirty="0" smtClean="0"/>
              <a:t>To present a number of different methods for preventing or avoiding 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7800975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Prevention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7263" y="1870075"/>
            <a:ext cx="7947025" cy="3822700"/>
          </a:xfrm>
        </p:spPr>
        <p:txBody>
          <a:bodyPr/>
          <a:lstStyle/>
          <a:p>
            <a:r>
              <a:rPr lang="en-US" sz="2800" b="1" smtClean="0"/>
              <a:t>Mutual Exclusion</a:t>
            </a:r>
            <a:r>
              <a:rPr lang="en-US" sz="2800" smtClean="0"/>
              <a:t> – not required for sharable resources; must hold for nonsharable resources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1139825" y="1122363"/>
            <a:ext cx="6310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Restrain </a:t>
            </a:r>
            <a:r>
              <a:rPr lang="zh-CN" altLang="en-US" sz="2400">
                <a:latin typeface="Helvetica" panose="020B0604020202020204" pitchFamily="34" charset="0"/>
              </a:rPr>
              <a:t>限制</a:t>
            </a:r>
            <a:r>
              <a:rPr lang="en-US" sz="2400">
                <a:latin typeface="Helvetica" panose="020B0604020202020204" pitchFamily="34" charset="0"/>
              </a:rPr>
              <a:t>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7800975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Prevention (cont.)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84325"/>
            <a:ext cx="8653463" cy="3822700"/>
          </a:xfrm>
        </p:spPr>
        <p:txBody>
          <a:bodyPr/>
          <a:lstStyle/>
          <a:p>
            <a:r>
              <a:rPr lang="en-US" sz="2800" b="1" dirty="0" smtClean="0"/>
              <a:t>Hold and Wait</a:t>
            </a:r>
            <a:r>
              <a:rPr lang="en-US" sz="2800" dirty="0" smtClean="0"/>
              <a:t> – must guarantee that whenever a process requests a resource, it does not hold any other resources</a:t>
            </a:r>
          </a:p>
          <a:p>
            <a:pPr lvl="1"/>
            <a:r>
              <a:rPr lang="en-US" sz="2400" dirty="0" smtClean="0"/>
              <a:t>Require process to request and be allocated all its resources before it begins execution, or allow process to request resources only when the process has none</a:t>
            </a:r>
          </a:p>
          <a:p>
            <a:pPr lvl="1"/>
            <a:r>
              <a:rPr lang="en-US" sz="2400" dirty="0" smtClean="0"/>
              <a:t>Low resource utilization </a:t>
            </a:r>
            <a:r>
              <a:rPr lang="zh-CN" altLang="en-US" sz="2400" dirty="0" smtClean="0"/>
              <a:t>低资源使用率</a:t>
            </a:r>
            <a:r>
              <a:rPr lang="en-US" sz="2400" dirty="0" smtClean="0"/>
              <a:t>; starvation possible</a:t>
            </a:r>
          </a:p>
        </p:txBody>
      </p:sp>
      <p:sp>
        <p:nvSpPr>
          <p:cNvPr id="19460" name="Text Box 1028"/>
          <p:cNvSpPr txBox="1">
            <a:spLocks noChangeArrowheads="1"/>
          </p:cNvSpPr>
          <p:nvPr/>
        </p:nvSpPr>
        <p:spPr bwMode="auto">
          <a:xfrm>
            <a:off x="1489075" y="1000125"/>
            <a:ext cx="561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Prevention (Cont.)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12825"/>
            <a:ext cx="8915400" cy="4667250"/>
          </a:xfrm>
        </p:spPr>
        <p:txBody>
          <a:bodyPr/>
          <a:lstStyle/>
          <a:p>
            <a:r>
              <a:rPr lang="en-US" sz="2800" b="1" dirty="0" smtClean="0"/>
              <a:t>No Preemption</a:t>
            </a:r>
            <a:r>
              <a:rPr lang="en-US" sz="2800" dirty="0" smtClean="0"/>
              <a:t> –</a:t>
            </a:r>
          </a:p>
          <a:p>
            <a:pPr lvl="1"/>
            <a:r>
              <a:rPr lang="en-US" sz="2400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sz="2400" dirty="0" smtClean="0"/>
              <a:t>Preempted resources are added to the list of resources for which the process is waiting</a:t>
            </a:r>
          </a:p>
          <a:p>
            <a:pPr lvl="1"/>
            <a:r>
              <a:rPr lang="en-US" sz="2400" dirty="0" smtClean="0"/>
              <a:t>Process will be restarted only when it can regain its old resources, as well as the new ones that it is requesting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Prevention (Cont.)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12825"/>
            <a:ext cx="8915400" cy="4667250"/>
          </a:xfrm>
        </p:spPr>
        <p:txBody>
          <a:bodyPr/>
          <a:lstStyle/>
          <a:p>
            <a:r>
              <a:rPr lang="en-US" sz="2800" b="1" smtClean="0"/>
              <a:t>Circular Wait</a:t>
            </a:r>
            <a:r>
              <a:rPr lang="en-US" sz="2800" smtClean="0"/>
              <a:t> – impose a total ordering of all resource types, and require that each process requests resources in an increasing order of enumeration</a:t>
            </a:r>
          </a:p>
          <a:p>
            <a:pPr lvl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Example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one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*do_work_one(void *param)</a:t>
            </a:r>
            <a:b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/** * Do some work */</a:t>
            </a:r>
            <a:b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two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*do_work_two(void *param)</a:t>
            </a:r>
            <a:b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/** * Do some work */</a:t>
            </a:r>
            <a:b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pthread_mutex_unlock(&amp;first_mutex);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pthread_mutex_unlock(&amp;second_mutex);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Example with Lock Ordering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transaction(Account from, Account to, double amount)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mutex lock1, lock2;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lock1 = get_lock(from);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lock2 = get_lock(to);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acquire(lock1);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acquire(lock2);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withdraw(from,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deposit(to,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release(lock2);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release(lock1);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r>
              <a:rPr lang="en-US" dirty="0" err="1" smtClean="0"/>
              <a:t>aviodance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Avoidance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38350"/>
            <a:ext cx="8915400" cy="3783013"/>
          </a:xfrm>
        </p:spPr>
        <p:txBody>
          <a:bodyPr/>
          <a:lstStyle/>
          <a:p>
            <a:r>
              <a:rPr lang="en-US" sz="2800" dirty="0" smtClean="0"/>
              <a:t>Simplest and most useful model requires that each process declare the </a:t>
            </a:r>
            <a:r>
              <a:rPr lang="en-US" sz="2800" b="1" i="1" dirty="0" smtClean="0"/>
              <a:t>maximum number</a:t>
            </a:r>
            <a:r>
              <a:rPr lang="en-US" sz="2800" b="1" dirty="0" smtClean="0"/>
              <a:t> </a:t>
            </a:r>
            <a:r>
              <a:rPr lang="en-US" sz="2800" dirty="0" smtClean="0"/>
              <a:t>of resources of each type that it may need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22325" y="1068388"/>
            <a:ext cx="6546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Requires that the system has some additional </a:t>
            </a:r>
            <a:r>
              <a:rPr lang="en-US" sz="2400" b="1" i="1">
                <a:latin typeface="Helvetica" panose="020B0604020202020204" pitchFamily="34" charset="0"/>
              </a:rPr>
              <a:t>a priori </a:t>
            </a:r>
            <a:r>
              <a:rPr lang="zh-CN" altLang="en-US" sz="2400" b="1" i="1">
                <a:latin typeface="Helvetica" panose="020B0604020202020204" pitchFamily="34" charset="0"/>
              </a:rPr>
              <a:t>事先 </a:t>
            </a:r>
            <a:r>
              <a:rPr lang="en-US" sz="2400">
                <a:latin typeface="Helvetica" panose="020B0604020202020204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Avoidance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38350"/>
            <a:ext cx="8915400" cy="3783013"/>
          </a:xfrm>
        </p:spPr>
        <p:txBody>
          <a:bodyPr/>
          <a:lstStyle/>
          <a:p>
            <a:r>
              <a:rPr lang="en-US" sz="2800" dirty="0" smtClean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sz="2800" dirty="0" smtClean="0"/>
              <a:t>Resource-allocation </a:t>
            </a:r>
            <a:r>
              <a:rPr lang="en-US" sz="2800" i="1" dirty="0" smtClean="0"/>
              <a:t>state</a:t>
            </a:r>
            <a:r>
              <a:rPr lang="en-US" sz="2800" dirty="0" smtClean="0"/>
              <a:t> is defined by the number of available and allocated resources, and the maximum demands of the processes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22325" y="1068388"/>
            <a:ext cx="6546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Requires that the system has some additional </a:t>
            </a:r>
            <a:r>
              <a:rPr lang="en-US" sz="2400" b="1" i="1">
                <a:latin typeface="Helvetica" panose="020B0604020202020204" pitchFamily="34" charset="0"/>
              </a:rPr>
              <a:t>a priori </a:t>
            </a:r>
            <a:r>
              <a:rPr lang="zh-CN" altLang="en-US" sz="2400" b="1" i="1">
                <a:latin typeface="Helvetica" panose="020B0604020202020204" pitchFamily="34" charset="0"/>
              </a:rPr>
              <a:t>事先 </a:t>
            </a:r>
            <a:r>
              <a:rPr lang="en-US" sz="2400">
                <a:latin typeface="Helvetica" panose="020B0604020202020204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 State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871538"/>
            <a:ext cx="7656512" cy="4997450"/>
          </a:xfrm>
        </p:spPr>
        <p:txBody>
          <a:bodyPr/>
          <a:lstStyle/>
          <a:p>
            <a:r>
              <a:rPr lang="en-US" sz="2800" dirty="0" smtClean="0"/>
              <a:t>When a process requests an available resource, system must decide if immediate allocation leaves the system in a safe state</a:t>
            </a:r>
          </a:p>
          <a:p>
            <a:r>
              <a:rPr lang="en-US" sz="2800" dirty="0" smtClean="0"/>
              <a:t>System is in </a:t>
            </a:r>
            <a:r>
              <a:rPr lang="en-US" sz="2800" b="1" dirty="0" smtClean="0">
                <a:solidFill>
                  <a:srgbClr val="3366FF"/>
                </a:solidFill>
              </a:rPr>
              <a:t>safe state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if there exists a sequence &lt;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P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&gt; of ALL the  processes  in the systems such that  for each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the resources that P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can still request can be satisfied by currently available resources + resources held by all the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, with</a:t>
            </a:r>
            <a:r>
              <a:rPr lang="en-US" sz="2800" i="1" dirty="0" smtClean="0"/>
              <a:t> j </a:t>
            </a:r>
            <a:r>
              <a:rPr lang="en-US" sz="2800" dirty="0" smtClean="0"/>
              <a:t>&lt; </a:t>
            </a:r>
            <a:r>
              <a:rPr lang="en-US" altLang="zh-CN" sz="2800" i="1" dirty="0" err="1" smtClean="0"/>
              <a:t>i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/>
          <a:lstStyle/>
          <a:p>
            <a:pPr eaLnBrk="1" hangingPunct="1"/>
            <a:r>
              <a:rPr lang="en-US" smtClean="0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92200"/>
            <a:ext cx="8229600" cy="4530725"/>
          </a:xfrm>
        </p:spPr>
        <p:txBody>
          <a:bodyPr/>
          <a:lstStyle/>
          <a:p>
            <a:pPr>
              <a:buSzPct val="85000"/>
            </a:pPr>
            <a:r>
              <a:rPr lang="en-US" sz="2800" dirty="0" smtClean="0"/>
              <a:t>System Model</a:t>
            </a:r>
          </a:p>
          <a:p>
            <a:pPr>
              <a:buSzPct val="85000"/>
            </a:pPr>
            <a:r>
              <a:rPr lang="en-US" sz="2800" dirty="0" smtClean="0"/>
              <a:t>Deadlock Characterization</a:t>
            </a:r>
          </a:p>
          <a:p>
            <a:pPr>
              <a:buSzPct val="85000"/>
            </a:pPr>
            <a:r>
              <a:rPr lang="en-US" sz="2800" dirty="0" smtClean="0"/>
              <a:t>Methods for Handling Deadlocks</a:t>
            </a:r>
          </a:p>
          <a:p>
            <a:r>
              <a:rPr lang="en-US" sz="2800" dirty="0" smtClean="0"/>
              <a:t>Deadlock Prevention</a:t>
            </a:r>
          </a:p>
          <a:p>
            <a:pPr>
              <a:buSzPct val="85000"/>
            </a:pPr>
            <a:r>
              <a:rPr lang="en-US" sz="2800" dirty="0" smtClean="0"/>
              <a:t>Deadlock Avoidance</a:t>
            </a:r>
          </a:p>
          <a:p>
            <a:pPr>
              <a:buSzPct val="85000"/>
            </a:pPr>
            <a:r>
              <a:rPr lang="en-US" sz="2800" dirty="0" smtClean="0"/>
              <a:t>Deadlock Detection</a:t>
            </a:r>
          </a:p>
          <a:p>
            <a:pPr>
              <a:buSzPct val="85000"/>
            </a:pPr>
            <a:r>
              <a:rPr lang="en-US" sz="2800" dirty="0" smtClean="0"/>
              <a:t>Recovery from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 State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01477"/>
            <a:ext cx="7656512" cy="4997450"/>
          </a:xfrm>
        </p:spPr>
        <p:txBody>
          <a:bodyPr/>
          <a:lstStyle/>
          <a:p>
            <a:r>
              <a:rPr lang="en-US" sz="2800" dirty="0" smtClean="0"/>
              <a:t>That is:</a:t>
            </a:r>
          </a:p>
          <a:p>
            <a:pPr lvl="1"/>
            <a:r>
              <a:rPr lang="en-US" sz="2800" dirty="0" smtClean="0"/>
              <a:t>If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resource needs are not immediately available, then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can wait until all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j</a:t>
            </a:r>
            <a:r>
              <a:rPr lang="en-US" sz="2800" i="1" dirty="0" smtClean="0"/>
              <a:t> </a:t>
            </a:r>
            <a:r>
              <a:rPr lang="en-US" sz="2800" dirty="0" smtClean="0"/>
              <a:t>have finished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 is finished,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can obtain needed resources, execute, return allocated resources, and terminate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terminates,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 </a:t>
            </a:r>
            <a:r>
              <a:rPr lang="en-US" sz="2800" baseline="-25000" dirty="0" smtClean="0"/>
              <a:t>+1</a:t>
            </a:r>
            <a:r>
              <a:rPr lang="en-US" sz="2800" dirty="0" smtClean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1288"/>
            <a:ext cx="7337425" cy="4414837"/>
          </a:xfrm>
        </p:spPr>
        <p:txBody>
          <a:bodyPr/>
          <a:lstStyle/>
          <a:p>
            <a:r>
              <a:rPr lang="en-US" sz="2800" dirty="0" smtClean="0"/>
              <a:t>If a system is in safe state </a:t>
            </a:r>
            <a:r>
              <a:rPr lang="en-US" sz="2800" dirty="0" smtClean="0">
                <a:sym typeface="Symbol" panose="05050102010706020507" pitchFamily="18" charset="2"/>
              </a:rPr>
              <a:t> no deadlocks</a:t>
            </a:r>
            <a:br>
              <a:rPr lang="en-US" sz="2800" dirty="0" smtClean="0">
                <a:sym typeface="Symbol" panose="05050102010706020507" pitchFamily="18" charset="2"/>
              </a:rPr>
            </a:br>
            <a:endParaRPr lang="en-US" sz="2800" dirty="0" smtClean="0">
              <a:sym typeface="Symbol" panose="05050102010706020507" pitchFamily="18" charset="2"/>
            </a:endParaRPr>
          </a:p>
          <a:p>
            <a:r>
              <a:rPr lang="en-US" sz="2800" dirty="0" smtClean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sz="2800" dirty="0" smtClean="0">
                <a:sym typeface="Symbol" panose="05050102010706020507" pitchFamily="18" charset="2"/>
              </a:rPr>
            </a:br>
            <a:endParaRPr lang="en-US" sz="2800" dirty="0" smtClean="0">
              <a:sym typeface="Symbol" panose="05050102010706020507" pitchFamily="18" charset="2"/>
            </a:endParaRPr>
          </a:p>
          <a:p>
            <a:r>
              <a:rPr lang="en-US" sz="2800" dirty="0" smtClean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840662" cy="576262"/>
          </a:xfrm>
        </p:spPr>
        <p:txBody>
          <a:bodyPr/>
          <a:lstStyle/>
          <a:p>
            <a:pPr eaLnBrk="1" hangingPunct="1"/>
            <a:r>
              <a:rPr lang="en-US" smtClean="0"/>
              <a:t>Safe, Unsafe, Deadlock State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mtClean="0"/>
              <a:t>Avoidance algorithms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608887" cy="4483100"/>
          </a:xfrm>
        </p:spPr>
        <p:txBody>
          <a:bodyPr/>
          <a:lstStyle/>
          <a:p>
            <a:r>
              <a:rPr lang="en-US" sz="2800" dirty="0" smtClean="0"/>
              <a:t>Single instance of a resource type</a:t>
            </a:r>
          </a:p>
          <a:p>
            <a:pPr lvl="1"/>
            <a:r>
              <a:rPr lang="en-US" sz="2800" dirty="0" smtClean="0"/>
              <a:t>Use a resource-allocation graph</a:t>
            </a:r>
          </a:p>
          <a:p>
            <a:endParaRPr lang="en-US" sz="2800" dirty="0" smtClean="0"/>
          </a:p>
          <a:p>
            <a:r>
              <a:rPr lang="en-US" sz="2800" dirty="0" smtClean="0"/>
              <a:t>Multiple instances of a resource type</a:t>
            </a:r>
          </a:p>
          <a:p>
            <a:pPr lvl="1"/>
            <a:r>
              <a:rPr lang="en-US" sz="2800" dirty="0" smtClean="0"/>
              <a:t> Use the banker</a:t>
            </a:r>
            <a:r>
              <a:rPr lang="en-US" altLang="ja-JP" sz="2800" dirty="0" smtClean="0"/>
              <a:t>’s algorithm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 Scheme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69975"/>
            <a:ext cx="7515225" cy="4483100"/>
          </a:xfrm>
        </p:spPr>
        <p:txBody>
          <a:bodyPr/>
          <a:lstStyle/>
          <a:p>
            <a:r>
              <a:rPr lang="en-US" sz="2800" b="1" smtClean="0">
                <a:solidFill>
                  <a:srgbClr val="3366FF"/>
                </a:solidFill>
              </a:rPr>
              <a:t>Claim edge </a:t>
            </a:r>
            <a:r>
              <a:rPr lang="zh-CN" altLang="en-US" sz="2800" b="1" smtClean="0">
                <a:solidFill>
                  <a:srgbClr val="3366FF"/>
                </a:solidFill>
              </a:rPr>
              <a:t>需求边</a:t>
            </a:r>
            <a:r>
              <a:rPr lang="en-US" sz="2800" smtClean="0">
                <a:solidFill>
                  <a:srgbClr val="3366FF"/>
                </a:solidFill>
              </a:rPr>
              <a:t>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anose="05050102010706020507" pitchFamily="18" charset="2"/>
              </a:rPr>
              <a:t> </a:t>
            </a:r>
            <a:r>
              <a:rPr lang="en-US" sz="2800" i="1" smtClean="0">
                <a:sym typeface="Symbol" panose="05050102010706020507" pitchFamily="18" charset="2"/>
              </a:rPr>
              <a:t>R</a:t>
            </a:r>
            <a:r>
              <a:rPr lang="en-US" sz="2800" i="1" baseline="-25000" smtClean="0">
                <a:sym typeface="Symbol" panose="05050102010706020507" pitchFamily="18" charset="2"/>
              </a:rPr>
              <a:t>j</a:t>
            </a:r>
            <a:r>
              <a:rPr lang="en-US" sz="2800" smtClean="0">
                <a:sym typeface="Symbol" panose="05050102010706020507" pitchFamily="18" charset="2"/>
              </a:rPr>
              <a:t> indicated that process </a:t>
            </a:r>
            <a:r>
              <a:rPr lang="en-US" sz="2800" i="1" smtClean="0">
                <a:sym typeface="Symbol" panose="05050102010706020507" pitchFamily="18" charset="2"/>
              </a:rPr>
              <a:t>P</a:t>
            </a:r>
            <a:r>
              <a:rPr lang="en-US" sz="2800" i="1" baseline="-25000" smtClean="0">
                <a:sym typeface="Symbol" panose="05050102010706020507" pitchFamily="18" charset="2"/>
              </a:rPr>
              <a:t>j</a:t>
            </a:r>
            <a:r>
              <a:rPr lang="en-US" sz="2800" smtClean="0">
                <a:sym typeface="Symbol" panose="05050102010706020507" pitchFamily="18" charset="2"/>
              </a:rPr>
              <a:t> may request resource </a:t>
            </a:r>
            <a:r>
              <a:rPr lang="en-US" sz="2800" i="1" smtClean="0">
                <a:sym typeface="Symbol" panose="05050102010706020507" pitchFamily="18" charset="2"/>
              </a:rPr>
              <a:t>R</a:t>
            </a:r>
            <a:r>
              <a:rPr lang="en-US" sz="2800" i="1" baseline="-25000" smtClean="0">
                <a:sym typeface="Symbol" panose="05050102010706020507" pitchFamily="18" charset="2"/>
              </a:rPr>
              <a:t>j</a:t>
            </a:r>
            <a:r>
              <a:rPr lang="en-US" sz="2800" smtClean="0">
                <a:sym typeface="Symbol" panose="05050102010706020507" pitchFamily="18" charset="2"/>
              </a:rPr>
              <a:t>; represented by a dashed line</a:t>
            </a:r>
            <a:br>
              <a:rPr lang="en-US" sz="2800" smtClean="0">
                <a:sym typeface="Symbol" panose="05050102010706020507" pitchFamily="18" charset="2"/>
              </a:rPr>
            </a:br>
            <a:endParaRPr lang="en-US" sz="2800" smtClean="0">
              <a:sym typeface="Symbol" panose="05050102010706020507" pitchFamily="18" charset="2"/>
            </a:endParaRPr>
          </a:p>
          <a:p>
            <a:r>
              <a:rPr lang="en-US" sz="2800" smtClean="0">
                <a:sym typeface="Symbol" panose="05050102010706020507" pitchFamily="18" charset="2"/>
              </a:rPr>
              <a:t>Claim edge converts to request edge when a process requests a resource</a:t>
            </a:r>
            <a:br>
              <a:rPr lang="en-US" sz="2800" smtClean="0">
                <a:sym typeface="Symbol" panose="05050102010706020507" pitchFamily="18" charset="2"/>
              </a:rPr>
            </a:br>
            <a:endParaRPr lang="en-US" sz="2800" smtClean="0">
              <a:sym typeface="Symbol" panose="05050102010706020507" pitchFamily="18" charset="2"/>
            </a:endParaRPr>
          </a:p>
          <a:p>
            <a:r>
              <a:rPr lang="en-US" sz="2800" smtClean="0">
                <a:sym typeface="Symbol" panose="05050102010706020507" pitchFamily="18" charset="2"/>
              </a:rPr>
              <a:t>Request edge converted to an assignment edge when the  resource is allocated to the process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pic>
        <p:nvPicPr>
          <p:cNvPr id="3379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25613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01638"/>
            <a:ext cx="8243887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Unsafe State In Resource-Allocation Graph</a:t>
            </a:r>
          </a:p>
        </p:txBody>
      </p:sp>
      <p:pic>
        <p:nvPicPr>
          <p:cNvPr id="34819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43075"/>
            <a:ext cx="37179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 Scheme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515225" cy="4483100"/>
          </a:xfrm>
        </p:spPr>
        <p:txBody>
          <a:bodyPr/>
          <a:lstStyle/>
          <a:p>
            <a:r>
              <a:rPr lang="en-US" sz="2800" smtClean="0">
                <a:sym typeface="Symbol" panose="05050102010706020507" pitchFamily="18" charset="2"/>
              </a:rPr>
              <a:t>When a resource is released by a process, assignment edge reconverts to a claim edge</a:t>
            </a:r>
            <a:br>
              <a:rPr lang="en-US" sz="2800" smtClean="0">
                <a:sym typeface="Symbol" panose="05050102010706020507" pitchFamily="18" charset="2"/>
              </a:rPr>
            </a:br>
            <a:endParaRPr lang="en-US" sz="2800" smtClean="0">
              <a:sym typeface="Symbol" panose="05050102010706020507" pitchFamily="18" charset="2"/>
            </a:endParaRPr>
          </a:p>
          <a:p>
            <a:r>
              <a:rPr lang="en-US" sz="2800" smtClean="0">
                <a:sym typeface="Symbol" panose="05050102010706020507" pitchFamily="18" charset="2"/>
              </a:rPr>
              <a:t>Resources must be claimed </a:t>
            </a:r>
            <a:r>
              <a:rPr lang="en-US" sz="2800" i="1" smtClean="0">
                <a:sym typeface="Symbol" panose="05050102010706020507" pitchFamily="18" charset="2"/>
              </a:rPr>
              <a:t>a priori</a:t>
            </a:r>
            <a:r>
              <a:rPr lang="en-US" sz="2800" smtClean="0">
                <a:sym typeface="Symbol" panose="05050102010706020507" pitchFamily="18" charset="2"/>
              </a:rPr>
              <a:t> in the system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pPr eaLnBrk="1" hangingPunct="1"/>
            <a:r>
              <a:rPr lang="en-US" smtClean="0"/>
              <a:t>Resource-Allocation Graph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348" y="1392238"/>
            <a:ext cx="8058665" cy="4303712"/>
          </a:xfrm>
        </p:spPr>
        <p:txBody>
          <a:bodyPr/>
          <a:lstStyle/>
          <a:p>
            <a:r>
              <a:rPr lang="en-US" sz="2800" dirty="0" smtClean="0"/>
              <a:t>Suppose that process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requests a resource </a:t>
            </a:r>
            <a:r>
              <a:rPr lang="en-US" sz="2800" i="1" dirty="0" err="1" smtClean="0">
                <a:sym typeface="Symbol" panose="05050102010706020507" pitchFamily="18" charset="2"/>
              </a:rPr>
              <a:t>R</a:t>
            </a:r>
            <a:r>
              <a:rPr lang="en-US" sz="2800" i="1" baseline="-25000" dirty="0" err="1" smtClean="0">
                <a:sym typeface="Symbol" panose="05050102010706020507" pitchFamily="18" charset="2"/>
              </a:rPr>
              <a:t>j</a:t>
            </a:r>
            <a:endParaRPr lang="en-US" sz="2800" i="1" baseline="-25000" dirty="0" smtClean="0">
              <a:sym typeface="Symbol" panose="05050102010706020507" pitchFamily="18" charset="2"/>
            </a:endParaRPr>
          </a:p>
          <a:p>
            <a:endParaRPr lang="en-US" sz="2800" i="1" baseline="-25000" dirty="0" smtClean="0">
              <a:sym typeface="Symbol" panose="05050102010706020507" pitchFamily="18" charset="2"/>
            </a:endParaRPr>
          </a:p>
          <a:p>
            <a:r>
              <a:rPr lang="en-US" sz="2800" dirty="0" smtClean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pPr eaLnBrk="1" hangingPunct="1"/>
            <a:r>
              <a:rPr lang="en-US" smtClean="0"/>
              <a:t>Banker</a:t>
            </a:r>
            <a:r>
              <a:rPr lang="en-US" altLang="en-US" smtClean="0"/>
              <a:t>’</a:t>
            </a:r>
            <a:r>
              <a:rPr lang="en-US" smtClean="0"/>
              <a:t>s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661" y="1397000"/>
            <a:ext cx="8193405" cy="4441825"/>
          </a:xfrm>
        </p:spPr>
        <p:txBody>
          <a:bodyPr/>
          <a:lstStyle/>
          <a:p>
            <a:r>
              <a:rPr lang="en-US" sz="2800" dirty="0" smtClean="0"/>
              <a:t>Multiple instances</a:t>
            </a:r>
          </a:p>
          <a:p>
            <a:r>
              <a:rPr lang="en-US" sz="2800" dirty="0" smtClean="0"/>
              <a:t>Each process must a priori claim maximum use</a:t>
            </a:r>
          </a:p>
          <a:p>
            <a:r>
              <a:rPr lang="en-US" sz="2800" dirty="0" smtClean="0"/>
              <a:t>When a process requests a resource it may have to wait  </a:t>
            </a:r>
          </a:p>
          <a:p>
            <a:r>
              <a:rPr lang="en-US" sz="2800" dirty="0" smtClean="0"/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5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422275"/>
            <a:ext cx="7586662" cy="431800"/>
          </a:xfrm>
        </p:spPr>
        <p:txBody>
          <a:bodyPr/>
          <a:lstStyle/>
          <a:p>
            <a:pPr eaLnBrk="1" hangingPunct="1"/>
            <a:r>
              <a:rPr lang="en-US" sz="2800" smtClean="0"/>
              <a:t>Data Structures for the Banker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Algorithm </a:t>
            </a:r>
            <a:endParaRPr lang="en-US" sz="28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518" y="2006600"/>
            <a:ext cx="8918622" cy="4387850"/>
          </a:xfrm>
        </p:spPr>
        <p:txBody>
          <a:bodyPr/>
          <a:lstStyle/>
          <a:p>
            <a:r>
              <a:rPr lang="en-US" sz="2800" b="1" dirty="0" smtClean="0"/>
              <a:t>Available</a:t>
            </a:r>
            <a:r>
              <a:rPr lang="en-US" sz="2800" i="1" dirty="0" smtClean="0"/>
              <a:t>:</a:t>
            </a:r>
            <a:r>
              <a:rPr lang="en-US" sz="2800" dirty="0" smtClean="0"/>
              <a:t>  Vector of length </a:t>
            </a:r>
            <a:r>
              <a:rPr lang="en-US" sz="2800" i="1" dirty="0" smtClean="0"/>
              <a:t>m</a:t>
            </a:r>
            <a:r>
              <a:rPr lang="en-US" sz="2800" dirty="0" smtClean="0"/>
              <a:t>. If available [</a:t>
            </a:r>
            <a:r>
              <a:rPr lang="en-US" sz="2800" i="1" dirty="0" smtClean="0"/>
              <a:t>j</a:t>
            </a:r>
            <a:r>
              <a:rPr lang="en-US" sz="2800" dirty="0" smtClean="0"/>
              <a:t>] = </a:t>
            </a:r>
            <a:r>
              <a:rPr lang="en-US" sz="2800" i="1" dirty="0" smtClean="0"/>
              <a:t>k</a:t>
            </a:r>
            <a:r>
              <a:rPr lang="en-US" sz="2800" dirty="0" smtClean="0"/>
              <a:t>, there are</a:t>
            </a:r>
            <a:r>
              <a:rPr lang="en-US" sz="2800" i="1" dirty="0" smtClean="0"/>
              <a:t> k</a:t>
            </a:r>
            <a:r>
              <a:rPr lang="en-US" sz="2800" dirty="0" smtClean="0"/>
              <a:t> instances of resource type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available</a:t>
            </a:r>
          </a:p>
          <a:p>
            <a:endParaRPr lang="en-US" sz="7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Max</a:t>
            </a:r>
            <a:r>
              <a:rPr lang="en-US" sz="2800" i="1" dirty="0" smtClean="0"/>
              <a:t>: n x m</a:t>
            </a:r>
            <a:r>
              <a:rPr lang="en-US" sz="2800" dirty="0" smtClean="0"/>
              <a:t> matrix.  If </a:t>
            </a:r>
            <a:r>
              <a:rPr lang="en-US" sz="2800" i="1" dirty="0" smtClean="0"/>
              <a:t>Max </a:t>
            </a:r>
            <a:r>
              <a:rPr lang="en-US" sz="2800" dirty="0" smtClean="0"/>
              <a:t>[</a:t>
            </a:r>
            <a:r>
              <a:rPr lang="en-US" sz="2800" i="1" dirty="0" err="1" smtClean="0"/>
              <a:t>i,j</a:t>
            </a:r>
            <a:r>
              <a:rPr lang="en-US" sz="2800" dirty="0" smtClean="0"/>
              <a:t>] = </a:t>
            </a:r>
            <a:r>
              <a:rPr lang="en-US" sz="2800" i="1" dirty="0" smtClean="0"/>
              <a:t>k</a:t>
            </a:r>
            <a:r>
              <a:rPr lang="en-US" sz="2800" dirty="0" smtClean="0"/>
              <a:t>, then process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may request at most</a:t>
            </a:r>
            <a:r>
              <a:rPr lang="en-US" sz="2800" i="1" dirty="0" smtClean="0"/>
              <a:t> k </a:t>
            </a:r>
            <a:r>
              <a:rPr lang="en-US" sz="2800" dirty="0" smtClean="0"/>
              <a:t>instances of resource type 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4938" y="1360488"/>
            <a:ext cx="920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Let </a:t>
            </a:r>
            <a:r>
              <a:rPr lang="en-US" sz="2400" i="1">
                <a:latin typeface="Helvetica" panose="020B0604020202020204" pitchFamily="34" charset="0"/>
              </a:rPr>
              <a:t>n</a:t>
            </a:r>
            <a:r>
              <a:rPr lang="en-US" sz="2400">
                <a:latin typeface="Helvetica" panose="020B0604020202020204" pitchFamily="34" charset="0"/>
              </a:rPr>
              <a:t> = number of processes, and </a:t>
            </a:r>
            <a:r>
              <a:rPr lang="en-US" sz="2400" i="1">
                <a:latin typeface="Helvetica" panose="020B0604020202020204" pitchFamily="34" charset="0"/>
              </a:rPr>
              <a:t>m </a:t>
            </a:r>
            <a:r>
              <a:rPr lang="en-US" sz="2400">
                <a:latin typeface="Helvetica" panose="020B0604020202020204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422275"/>
            <a:ext cx="7586662" cy="431800"/>
          </a:xfrm>
        </p:spPr>
        <p:txBody>
          <a:bodyPr/>
          <a:lstStyle/>
          <a:p>
            <a:pPr eaLnBrk="1" hangingPunct="1"/>
            <a:r>
              <a:rPr lang="en-US" sz="2800" smtClean="0"/>
              <a:t>Data Structures for the Banker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Algorithm</a:t>
            </a:r>
            <a:r>
              <a:rPr lang="en-US" sz="2800" smtClean="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518" y="2028825"/>
            <a:ext cx="8918622" cy="4387850"/>
          </a:xfrm>
        </p:spPr>
        <p:txBody>
          <a:bodyPr/>
          <a:lstStyle/>
          <a:p>
            <a:r>
              <a:rPr lang="en-US" sz="2800" b="1" smtClean="0">
                <a:solidFill>
                  <a:srgbClr val="000000"/>
                </a:solidFill>
              </a:rPr>
              <a:t>Allocation</a:t>
            </a:r>
            <a:r>
              <a:rPr lang="en-US" sz="2800" i="1" smtClean="0"/>
              <a:t>:  n </a:t>
            </a:r>
            <a:r>
              <a:rPr lang="en-US" sz="2800" smtClean="0"/>
              <a:t>x</a:t>
            </a:r>
            <a:r>
              <a:rPr lang="en-US" sz="2800" i="1" smtClean="0"/>
              <a:t> m</a:t>
            </a:r>
            <a:r>
              <a:rPr lang="en-US" sz="2800" smtClean="0"/>
              <a:t> matrix.  If Allocation[</a:t>
            </a:r>
            <a:r>
              <a:rPr lang="en-US" sz="2800" i="1" smtClean="0"/>
              <a:t>i,j</a:t>
            </a:r>
            <a:r>
              <a:rPr lang="en-US" sz="2800" smtClean="0"/>
              <a:t>] = </a:t>
            </a:r>
            <a:r>
              <a:rPr lang="en-US" sz="2800" i="1" smtClean="0"/>
              <a:t>k</a:t>
            </a:r>
            <a:r>
              <a:rPr lang="en-US" sz="2800" smtClean="0"/>
              <a:t> then</a:t>
            </a:r>
            <a:r>
              <a:rPr lang="en-US" sz="2800" i="1" smtClean="0"/>
              <a:t> P</a:t>
            </a:r>
            <a:r>
              <a:rPr lang="en-US" sz="2800" i="1" baseline="-25000" smtClean="0"/>
              <a:t>i</a:t>
            </a:r>
            <a:r>
              <a:rPr lang="en-US" sz="2800" smtClean="0"/>
              <a:t> is currently allocated </a:t>
            </a:r>
            <a:r>
              <a:rPr lang="en-US" sz="2800" i="1" smtClean="0"/>
              <a:t>k</a:t>
            </a:r>
            <a:r>
              <a:rPr lang="en-US" sz="2800" smtClean="0"/>
              <a:t> instances of </a:t>
            </a:r>
            <a:r>
              <a:rPr lang="en-US" sz="2800" i="1" smtClean="0"/>
              <a:t>R</a:t>
            </a:r>
            <a:r>
              <a:rPr lang="en-US" sz="2800" i="1" baseline="-25000" smtClean="0"/>
              <a:t>j</a:t>
            </a:r>
          </a:p>
          <a:p>
            <a:endParaRPr lang="en-US" sz="700" i="1" baseline="-25000" smtClean="0"/>
          </a:p>
          <a:p>
            <a:r>
              <a:rPr lang="en-US" sz="2800" b="1" smtClean="0">
                <a:solidFill>
                  <a:srgbClr val="000000"/>
                </a:solidFill>
              </a:rPr>
              <a:t>Need</a:t>
            </a:r>
            <a:r>
              <a:rPr lang="en-US" sz="2800" i="1" smtClean="0"/>
              <a:t>:  n </a:t>
            </a:r>
            <a:r>
              <a:rPr lang="en-US" sz="2800" smtClean="0"/>
              <a:t>x</a:t>
            </a:r>
            <a:r>
              <a:rPr lang="en-US" sz="2800" i="1" smtClean="0"/>
              <a:t> m</a:t>
            </a:r>
            <a:r>
              <a:rPr lang="en-US" sz="2800" smtClean="0"/>
              <a:t> matrix. If </a:t>
            </a:r>
            <a:r>
              <a:rPr lang="en-US" sz="2800" i="1" smtClean="0"/>
              <a:t>Need</a:t>
            </a:r>
            <a:r>
              <a:rPr lang="en-US" sz="2800" smtClean="0"/>
              <a:t>[</a:t>
            </a:r>
            <a:r>
              <a:rPr lang="en-US" sz="2800" i="1" smtClean="0"/>
              <a:t>i,j</a:t>
            </a:r>
            <a:r>
              <a:rPr lang="en-US" sz="2800" smtClean="0"/>
              <a:t>] =</a:t>
            </a:r>
            <a:r>
              <a:rPr lang="en-US" sz="2800" i="1" smtClean="0"/>
              <a:t> k</a:t>
            </a:r>
            <a:r>
              <a:rPr lang="en-US" sz="2800" smtClean="0"/>
              <a:t>, then</a:t>
            </a:r>
            <a:r>
              <a:rPr lang="en-US" sz="2800" i="1" smtClean="0"/>
              <a:t> P</a:t>
            </a:r>
            <a:r>
              <a:rPr lang="en-US" sz="2800" i="1" baseline="-25000" smtClean="0"/>
              <a:t>i</a:t>
            </a:r>
            <a:r>
              <a:rPr lang="en-US" sz="2800" smtClean="0"/>
              <a:t> may need </a:t>
            </a:r>
            <a:r>
              <a:rPr lang="en-US" sz="2800" i="1" smtClean="0"/>
              <a:t>k</a:t>
            </a:r>
            <a:r>
              <a:rPr lang="en-US" sz="2800" smtClean="0"/>
              <a:t> more instances of </a:t>
            </a:r>
            <a:r>
              <a:rPr lang="en-US" sz="2800" i="1" smtClean="0"/>
              <a:t>R</a:t>
            </a:r>
            <a:r>
              <a:rPr lang="en-US" sz="2800" i="1" baseline="-25000" smtClean="0"/>
              <a:t>j</a:t>
            </a:r>
            <a:r>
              <a:rPr lang="en-US" sz="2800" baseline="-25000" smtClean="0"/>
              <a:t> </a:t>
            </a:r>
            <a:r>
              <a:rPr lang="en-US" sz="2800" smtClean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sz="2800" i="1" smtClean="0"/>
              <a:t>Need</a:t>
            </a:r>
            <a:r>
              <a:rPr lang="en-US" sz="2800" smtClean="0"/>
              <a:t> [</a:t>
            </a:r>
            <a:r>
              <a:rPr lang="en-US" sz="2800" i="1" smtClean="0"/>
              <a:t>i,j]</a:t>
            </a:r>
            <a:r>
              <a:rPr lang="en-US" sz="2800" smtClean="0"/>
              <a:t> = </a:t>
            </a:r>
            <a:r>
              <a:rPr lang="en-US" sz="2800" i="1" smtClean="0"/>
              <a:t>Max</a:t>
            </a:r>
            <a:r>
              <a:rPr lang="en-US" sz="2800" smtClean="0"/>
              <a:t>[</a:t>
            </a:r>
            <a:r>
              <a:rPr lang="en-US" sz="2800" i="1" smtClean="0"/>
              <a:t>i,j</a:t>
            </a:r>
            <a:r>
              <a:rPr lang="en-US" sz="2800" smtClean="0"/>
              <a:t>] – </a:t>
            </a:r>
            <a:r>
              <a:rPr lang="en-US" sz="2800" i="1" smtClean="0"/>
              <a:t>Allocation</a:t>
            </a:r>
            <a:r>
              <a:rPr lang="en-US" sz="2800" smtClean="0"/>
              <a:t> [</a:t>
            </a:r>
            <a:r>
              <a:rPr lang="en-US" sz="2800" i="1" smtClean="0"/>
              <a:t>i,j</a:t>
            </a:r>
            <a:r>
              <a:rPr lang="en-US" sz="2800" smtClean="0"/>
              <a:t>]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34938" y="1360488"/>
            <a:ext cx="920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</a:rPr>
              <a:t>Let </a:t>
            </a:r>
            <a:r>
              <a:rPr lang="en-US" sz="2400" i="1">
                <a:latin typeface="Helvetica" panose="020B0604020202020204" pitchFamily="34" charset="0"/>
              </a:rPr>
              <a:t>n</a:t>
            </a:r>
            <a:r>
              <a:rPr lang="en-US" sz="2400">
                <a:latin typeface="Helvetica" panose="020B0604020202020204" pitchFamily="34" charset="0"/>
              </a:rPr>
              <a:t> = number of processes, and </a:t>
            </a:r>
            <a:r>
              <a:rPr lang="en-US" sz="2400" i="1">
                <a:latin typeface="Helvetica" panose="020B0604020202020204" pitchFamily="34" charset="0"/>
              </a:rPr>
              <a:t>m </a:t>
            </a:r>
            <a:r>
              <a:rPr lang="en-US" sz="2400">
                <a:latin typeface="Helvetica" panose="020B0604020202020204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Safety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2700"/>
            <a:ext cx="89154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1.	Let </a:t>
            </a:r>
            <a:r>
              <a:rPr lang="en-US" sz="2800" b="1" i="1" smtClean="0">
                <a:solidFill>
                  <a:srgbClr val="000000"/>
                </a:solidFill>
              </a:rPr>
              <a:t>Work</a:t>
            </a:r>
            <a:r>
              <a:rPr lang="en-US" sz="2800" i="1" smtClean="0">
                <a:solidFill>
                  <a:srgbClr val="000000"/>
                </a:solidFill>
              </a:rPr>
              <a:t> </a:t>
            </a:r>
            <a:r>
              <a:rPr lang="en-US" sz="2800" smtClean="0"/>
              <a:t>and </a:t>
            </a:r>
            <a:r>
              <a:rPr lang="en-US" sz="2800" b="1" i="1" smtClean="0">
                <a:solidFill>
                  <a:srgbClr val="000000"/>
                </a:solidFill>
              </a:rPr>
              <a:t>Finish</a:t>
            </a:r>
            <a:r>
              <a:rPr lang="en-US" sz="2800" smtClean="0">
                <a:solidFill>
                  <a:srgbClr val="000000"/>
                </a:solidFill>
              </a:rPr>
              <a:t> </a:t>
            </a:r>
            <a:r>
              <a:rPr lang="en-US" sz="2800" smtClean="0"/>
              <a:t>be vectors of length</a:t>
            </a:r>
            <a:r>
              <a:rPr lang="en-US" sz="2800" i="1" smtClean="0"/>
              <a:t> m</a:t>
            </a:r>
            <a:r>
              <a:rPr lang="en-US" sz="2800" smtClean="0"/>
              <a:t> and</a:t>
            </a:r>
            <a:r>
              <a:rPr lang="en-US" sz="2800" i="1" smtClean="0"/>
              <a:t> n</a:t>
            </a:r>
            <a:r>
              <a:rPr lang="en-US" sz="280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800" b="1" i="1" smtClean="0"/>
              <a:t>Work </a:t>
            </a:r>
            <a:r>
              <a:rPr lang="en-US" sz="2800" b="1" smtClean="0"/>
              <a:t>= </a:t>
            </a:r>
            <a:r>
              <a:rPr lang="en-US" sz="2800" b="1" i="1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800" b="1" i="1" smtClean="0"/>
              <a:t>Finish </a:t>
            </a:r>
            <a:r>
              <a:rPr lang="en-US" sz="2800" b="1" smtClean="0"/>
              <a:t>[</a:t>
            </a:r>
            <a:r>
              <a:rPr lang="en-US" sz="2800" b="1" i="1" smtClean="0"/>
              <a:t>i</a:t>
            </a:r>
            <a:r>
              <a:rPr lang="en-US" sz="2800" b="1" smtClean="0"/>
              <a:t>] =</a:t>
            </a:r>
            <a:r>
              <a:rPr lang="en-US" sz="2800" b="1" i="1" smtClean="0"/>
              <a:t> false </a:t>
            </a:r>
            <a:r>
              <a:rPr lang="en-US" sz="2800" b="1" smtClean="0"/>
              <a:t>for</a:t>
            </a:r>
            <a:r>
              <a:rPr lang="en-US" sz="2800" b="1" i="1" smtClean="0"/>
              <a:t> i</a:t>
            </a:r>
            <a:r>
              <a:rPr lang="en-US" sz="2800" b="1" smtClean="0"/>
              <a:t> = 0, 1, …, </a:t>
            </a:r>
            <a:r>
              <a:rPr lang="en-US" sz="2800" b="1" i="1" smtClean="0"/>
              <a:t>n- </a:t>
            </a:r>
            <a:r>
              <a:rPr lang="en-US" sz="2800" b="1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sz="7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2.	Find an </a:t>
            </a:r>
            <a:r>
              <a:rPr lang="en-US" sz="2800" b="1" i="1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(a) </a:t>
            </a:r>
            <a:r>
              <a:rPr lang="en-US" sz="2800" b="1" i="1" smtClean="0"/>
              <a:t>Finish</a:t>
            </a:r>
            <a:r>
              <a:rPr lang="en-US" sz="2800" b="1" smtClean="0"/>
              <a:t> [</a:t>
            </a:r>
            <a:r>
              <a:rPr lang="en-US" sz="2800" b="1" i="1" smtClean="0"/>
              <a:t>i</a:t>
            </a:r>
            <a:r>
              <a:rPr lang="en-US" sz="2800" b="1" smtClean="0"/>
              <a:t>] = </a:t>
            </a:r>
            <a:r>
              <a:rPr lang="en-US" sz="2800" b="1" i="1" smtClean="0"/>
              <a:t>false</a:t>
            </a:r>
            <a:endParaRPr lang="en-US" sz="2800" b="1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(b) </a:t>
            </a:r>
            <a:r>
              <a:rPr lang="en-US" sz="2800" b="1" i="1" smtClean="0"/>
              <a:t>Need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> </a:t>
            </a:r>
            <a:r>
              <a:rPr lang="en-US" sz="2800" b="1" smtClean="0">
                <a:sym typeface="Symbol" panose="05050102010706020507" pitchFamily="18" charset="2"/>
              </a:rPr>
              <a:t> </a:t>
            </a:r>
            <a:r>
              <a:rPr lang="en-US" sz="2800" b="1" i="1" smtClean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If no such</a:t>
            </a:r>
            <a:r>
              <a:rPr lang="en-US" sz="2800" b="1" smtClean="0">
                <a:sym typeface="Symbol" panose="05050102010706020507" pitchFamily="18" charset="2"/>
              </a:rPr>
              <a:t> </a:t>
            </a:r>
            <a:r>
              <a:rPr lang="en-US" sz="2800" b="1" i="1" smtClean="0">
                <a:sym typeface="Symbol" panose="05050102010706020507" pitchFamily="18" charset="2"/>
              </a:rPr>
              <a:t>i </a:t>
            </a:r>
            <a:r>
              <a:rPr lang="en-US" sz="2800" smtClean="0">
                <a:sym typeface="Symbol" panose="05050102010706020507" pitchFamily="18" charset="2"/>
              </a:rPr>
              <a:t>exists, go to step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Safety Algorithm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2700"/>
            <a:ext cx="89154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i="1" smtClean="0"/>
              <a:t>3.  </a:t>
            </a:r>
            <a:r>
              <a:rPr lang="en-US" sz="2800" b="1" i="1" smtClean="0"/>
              <a:t>Work</a:t>
            </a:r>
            <a:r>
              <a:rPr lang="en-US" sz="2800" b="1" smtClean="0"/>
              <a:t> = </a:t>
            </a:r>
            <a:r>
              <a:rPr lang="en-US" sz="2800" b="1" i="1" smtClean="0"/>
              <a:t>Work </a:t>
            </a:r>
            <a:r>
              <a:rPr lang="en-US" sz="2800" b="1" smtClean="0"/>
              <a:t>+ </a:t>
            </a:r>
            <a:r>
              <a:rPr lang="en-US" sz="2800" b="1" i="1" smtClean="0"/>
              <a:t>Allocation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i="1" smtClean="0"/>
              <a:t>Finish</a:t>
            </a:r>
            <a:r>
              <a:rPr lang="en-US" sz="2800" b="1" smtClean="0"/>
              <a:t>[</a:t>
            </a:r>
            <a:r>
              <a:rPr lang="en-US" sz="2800" b="1" i="1" smtClean="0"/>
              <a:t>i</a:t>
            </a:r>
            <a:r>
              <a:rPr lang="en-US" sz="2800" b="1" smtClean="0"/>
              <a:t>] =</a:t>
            </a:r>
            <a:r>
              <a:rPr lang="en-US" sz="2800" b="1" i="1" smtClean="0"/>
              <a:t> true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smtClean="0"/>
              <a:t>go to step 2</a:t>
            </a:r>
          </a:p>
          <a:p>
            <a:pPr>
              <a:lnSpc>
                <a:spcPct val="90000"/>
              </a:lnSpc>
            </a:pPr>
            <a:endParaRPr lang="en-US" sz="7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4.	If </a:t>
            </a:r>
            <a:r>
              <a:rPr lang="en-US" sz="2800" b="1" i="1" smtClean="0"/>
              <a:t>Finish</a:t>
            </a:r>
            <a:r>
              <a:rPr lang="en-US" sz="2800" b="1" smtClean="0"/>
              <a:t> [</a:t>
            </a:r>
            <a:r>
              <a:rPr lang="en-US" sz="2800" b="1" i="1" smtClean="0"/>
              <a:t>i</a:t>
            </a:r>
            <a:r>
              <a:rPr lang="en-US" sz="2800" b="1" smtClean="0"/>
              <a:t>] == </a:t>
            </a:r>
            <a:r>
              <a:rPr lang="en-US" sz="2800" b="1" i="1" smtClean="0"/>
              <a:t>true</a:t>
            </a:r>
            <a:r>
              <a:rPr lang="en-US" sz="2800" b="1" smtClean="0"/>
              <a:t> </a:t>
            </a:r>
            <a:r>
              <a:rPr lang="en-US" sz="2800" smtClean="0"/>
              <a:t>for all </a:t>
            </a:r>
            <a:r>
              <a:rPr lang="en-US" sz="2800" b="1" i="1" smtClean="0"/>
              <a:t>i</a:t>
            </a:r>
            <a:r>
              <a:rPr lang="en-US" sz="2800" smtClean="0"/>
              <a:t>, then the system is in a 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04813"/>
            <a:ext cx="7924800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Resource-Request Algorithm for Process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endParaRPr lang="en-US" sz="28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588"/>
            <a:ext cx="8915400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i="1" smtClean="0"/>
              <a:t>   </a:t>
            </a:r>
            <a:r>
              <a:rPr lang="en-US" sz="2800" b="1" i="1" smtClean="0"/>
              <a:t>Request</a:t>
            </a:r>
            <a:r>
              <a:rPr lang="en-US" sz="2800" b="1" i="1" baseline="-25000" smtClean="0"/>
              <a:t>i</a:t>
            </a:r>
            <a:r>
              <a:rPr lang="en-US" sz="2800" smtClean="0"/>
              <a:t> = request vector for process </a:t>
            </a:r>
            <a:r>
              <a:rPr lang="en-US" sz="2800" b="1" i="1" smtClean="0"/>
              <a:t>P</a:t>
            </a:r>
            <a:r>
              <a:rPr lang="en-US" sz="2800" b="1" i="1" baseline="-25000" smtClean="0"/>
              <a:t>i</a:t>
            </a:r>
            <a:r>
              <a:rPr lang="en-US" sz="2800" smtClean="0"/>
              <a:t>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   If </a:t>
            </a:r>
            <a:r>
              <a:rPr lang="en-US" sz="2800" b="1" i="1" smtClean="0"/>
              <a:t>Request</a:t>
            </a:r>
            <a:r>
              <a:rPr lang="en-US" sz="2800" b="1" i="1" baseline="-25000" smtClean="0"/>
              <a:t>i</a:t>
            </a:r>
            <a:r>
              <a:rPr lang="en-US" sz="2800" b="1" baseline="-25000" smtClean="0"/>
              <a:t> </a:t>
            </a:r>
            <a:r>
              <a:rPr lang="en-US" sz="2800" b="1" smtClean="0"/>
              <a:t>[</a:t>
            </a:r>
            <a:r>
              <a:rPr lang="en-US" sz="2800" b="1" i="1" smtClean="0"/>
              <a:t>j</a:t>
            </a:r>
            <a:r>
              <a:rPr lang="en-US" sz="2800" b="1" smtClean="0"/>
              <a:t>] = </a:t>
            </a:r>
            <a:r>
              <a:rPr lang="en-US" sz="2800" b="1" i="1" smtClean="0"/>
              <a:t>k</a:t>
            </a:r>
            <a:r>
              <a:rPr lang="en-US" sz="2800" b="1" smtClean="0"/>
              <a:t> </a:t>
            </a:r>
            <a:r>
              <a:rPr lang="en-US" sz="2800" smtClean="0"/>
              <a:t>then process </a:t>
            </a:r>
            <a:r>
              <a:rPr lang="en-US" sz="2800" b="1" i="1" smtClean="0"/>
              <a:t>P</a:t>
            </a:r>
            <a:r>
              <a:rPr lang="en-US" sz="2800" b="1" i="1" baseline="-25000" smtClean="0"/>
              <a:t>i</a:t>
            </a:r>
            <a:r>
              <a:rPr lang="en-US" sz="2800" smtClean="0"/>
              <a:t> wants </a:t>
            </a:r>
            <a:r>
              <a:rPr lang="en-US" sz="2800" b="1" i="1" smtClean="0"/>
              <a:t>k</a:t>
            </a:r>
            <a:r>
              <a:rPr lang="en-US" sz="2800" smtClean="0"/>
              <a:t> instances of resource type </a:t>
            </a:r>
            <a:r>
              <a:rPr lang="en-US" sz="2800" b="1" i="1" smtClean="0"/>
              <a:t>R</a:t>
            </a:r>
            <a:r>
              <a:rPr lang="en-US" sz="2800" b="1" i="1" baseline="-25000" smtClean="0"/>
              <a:t>j</a:t>
            </a:r>
            <a:endParaRPr lang="en-US" sz="2800" b="1" baseline="-250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1.	If </a:t>
            </a:r>
            <a:r>
              <a:rPr lang="en-US" sz="2800" b="1" i="1" smtClean="0"/>
              <a:t>Request</a:t>
            </a:r>
            <a:r>
              <a:rPr lang="en-US" sz="2800" b="1" i="1" baseline="-25000" smtClean="0"/>
              <a:t>i</a:t>
            </a:r>
            <a:r>
              <a:rPr lang="en-US" sz="2800" b="1" i="1" smtClean="0"/>
              <a:t> </a:t>
            </a:r>
            <a:r>
              <a:rPr lang="en-US" sz="2800" b="1" smtClean="0">
                <a:sym typeface="Symbol" panose="05050102010706020507" pitchFamily="18" charset="2"/>
              </a:rPr>
              <a:t> </a:t>
            </a:r>
            <a:r>
              <a:rPr lang="en-US" sz="2800" b="1" i="1" smtClean="0">
                <a:sym typeface="Symbol" panose="05050102010706020507" pitchFamily="18" charset="2"/>
              </a:rPr>
              <a:t>Need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i="1" smtClean="0">
                <a:sym typeface="Symbol" panose="05050102010706020507" pitchFamily="18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2.	If </a:t>
            </a:r>
            <a:r>
              <a:rPr lang="en-US" sz="2800" b="1" i="1" smtClean="0"/>
              <a:t>Request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> </a:t>
            </a:r>
            <a:r>
              <a:rPr lang="en-US" sz="2800" b="1" smtClean="0">
                <a:sym typeface="Symbol" panose="05050102010706020507" pitchFamily="18" charset="2"/>
              </a:rPr>
              <a:t> </a:t>
            </a:r>
            <a:r>
              <a:rPr lang="en-US" sz="2800" b="1" i="1" smtClean="0">
                <a:sym typeface="Symbol" panose="05050102010706020507" pitchFamily="18" charset="2"/>
              </a:rPr>
              <a:t>Available</a:t>
            </a:r>
            <a:r>
              <a:rPr lang="en-US" sz="2800" smtClean="0">
                <a:sym typeface="Symbol" panose="05050102010706020507" pitchFamily="18" charset="2"/>
              </a:rPr>
              <a:t>, go to step 3.  Otherwise </a:t>
            </a:r>
            <a:r>
              <a:rPr lang="en-US" sz="2800" b="1" i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smtClean="0">
                <a:sym typeface="Symbol" panose="05050102010706020507" pitchFamily="18" charset="2"/>
              </a:rPr>
              <a:t>  must wait, since resources are not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04813"/>
            <a:ext cx="7924800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Resource-Request Algorithm for Process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endParaRPr lang="en-US" sz="28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588"/>
            <a:ext cx="8915400" cy="468630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3.	Pretend to allocate requested resources to </a:t>
            </a:r>
            <a:r>
              <a:rPr lang="en-US" sz="2800" b="1" i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smtClean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ym typeface="Symbol" panose="05050102010706020507" pitchFamily="18" charset="2"/>
              </a:rPr>
              <a:t>		</a:t>
            </a:r>
            <a:r>
              <a:rPr lang="en-US" sz="2800" b="1" i="1" smtClean="0">
                <a:sym typeface="Symbol" panose="05050102010706020507" pitchFamily="18" charset="2"/>
              </a:rPr>
              <a:t>Available</a:t>
            </a:r>
            <a:r>
              <a:rPr lang="en-US" sz="2800" b="1" smtClean="0">
                <a:sym typeface="Symbol" panose="05050102010706020507" pitchFamily="18" charset="2"/>
              </a:rPr>
              <a:t> = </a:t>
            </a:r>
            <a:r>
              <a:rPr lang="en-US" sz="2800" b="1" i="1" smtClean="0">
                <a:sym typeface="Symbol" panose="05050102010706020507" pitchFamily="18" charset="2"/>
              </a:rPr>
              <a:t>Available  </a:t>
            </a:r>
            <a:r>
              <a:rPr lang="en-US" sz="2800" b="1" smtClean="0">
                <a:sym typeface="Symbol" panose="05050102010706020507" pitchFamily="18" charset="2"/>
              </a:rPr>
              <a:t>–</a:t>
            </a:r>
            <a:r>
              <a:rPr lang="en-US" sz="2800" b="1" i="1" smtClean="0">
                <a:sym typeface="Symbol" panose="05050102010706020507" pitchFamily="18" charset="2"/>
              </a:rPr>
              <a:t> Request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i="1" smtClean="0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b="1" smtClean="0">
                <a:sym typeface="Symbol" panose="05050102010706020507" pitchFamily="18" charset="2"/>
              </a:rPr>
              <a:t>		</a:t>
            </a:r>
            <a:r>
              <a:rPr lang="en-US" sz="2800" b="1" i="1" smtClean="0">
                <a:sym typeface="Symbol" panose="05050102010706020507" pitchFamily="18" charset="2"/>
              </a:rPr>
              <a:t>Allocation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baseline="-25000" smtClean="0">
                <a:sym typeface="Symbol" panose="05050102010706020507" pitchFamily="18" charset="2"/>
              </a:rPr>
              <a:t> </a:t>
            </a:r>
            <a:r>
              <a:rPr lang="en-US" sz="2800" b="1" smtClean="0">
                <a:sym typeface="Symbol" panose="05050102010706020507" pitchFamily="18" charset="2"/>
              </a:rPr>
              <a:t>= </a:t>
            </a:r>
            <a:r>
              <a:rPr lang="en-US" sz="2800" b="1" i="1" smtClean="0">
                <a:sym typeface="Symbol" panose="05050102010706020507" pitchFamily="18" charset="2"/>
              </a:rPr>
              <a:t>Allocation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smtClean="0">
                <a:sym typeface="Symbol" panose="05050102010706020507" pitchFamily="18" charset="2"/>
              </a:rPr>
              <a:t> + </a:t>
            </a:r>
            <a:r>
              <a:rPr lang="en-US" sz="2800" b="1" i="1" smtClean="0">
                <a:sym typeface="Symbol" panose="05050102010706020507" pitchFamily="18" charset="2"/>
              </a:rPr>
              <a:t>Request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smtClean="0"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b="1" smtClean="0">
                <a:sym typeface="Symbol" panose="05050102010706020507" pitchFamily="18" charset="2"/>
              </a:rPr>
              <a:t>		</a:t>
            </a:r>
            <a:r>
              <a:rPr lang="en-US" sz="2800" b="1" i="1" smtClean="0">
                <a:sym typeface="Symbol" panose="05050102010706020507" pitchFamily="18" charset="2"/>
              </a:rPr>
              <a:t>Need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i="1" smtClean="0">
                <a:sym typeface="Symbol" panose="05050102010706020507" pitchFamily="18" charset="2"/>
              </a:rPr>
              <a:t> </a:t>
            </a:r>
            <a:r>
              <a:rPr lang="en-US" sz="2800" b="1" smtClean="0">
                <a:sym typeface="Symbol" panose="05050102010706020507" pitchFamily="18" charset="2"/>
              </a:rPr>
              <a:t>=</a:t>
            </a:r>
            <a:r>
              <a:rPr lang="en-US" sz="2800" b="1" i="1" smtClean="0">
                <a:sym typeface="Symbol" panose="05050102010706020507" pitchFamily="18" charset="2"/>
              </a:rPr>
              <a:t> Need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smtClean="0">
                <a:sym typeface="Symbol" panose="05050102010706020507" pitchFamily="18" charset="2"/>
              </a:rPr>
              <a:t> – </a:t>
            </a:r>
            <a:r>
              <a:rPr lang="en-US" sz="2800" b="1" i="1" smtClean="0">
                <a:sym typeface="Symbol" panose="05050102010706020507" pitchFamily="18" charset="2"/>
              </a:rPr>
              <a:t>Request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b="1" i="1" smtClean="0"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sz="2800" smtClean="0">
                <a:sym typeface="Symbol" panose="05050102010706020507" pitchFamily="18" charset="2"/>
              </a:rPr>
              <a:t>If safe  the resources are allocated to </a:t>
            </a:r>
            <a:r>
              <a:rPr lang="en-US" sz="2800" b="1" i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sz="2800" smtClean="0">
                <a:sym typeface="Symbol" panose="05050102010706020507" pitchFamily="18" charset="2"/>
              </a:rPr>
              <a:t>If unsafe  </a:t>
            </a:r>
            <a:r>
              <a:rPr lang="en-US" sz="2800" b="1" i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smtClean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Banker’</a:t>
            </a:r>
            <a:r>
              <a:rPr lang="en-US" altLang="ja-JP" dirty="0" smtClean="0"/>
              <a:t>s Algorithm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5 processes </a:t>
            </a:r>
            <a:r>
              <a:rPr lang="en-US" sz="2800" i="1" smtClean="0"/>
              <a:t>P</a:t>
            </a:r>
            <a:r>
              <a:rPr lang="en-US" sz="2800" baseline="-25000" smtClean="0"/>
              <a:t>0  </a:t>
            </a:r>
            <a:r>
              <a:rPr lang="en-US" sz="2800" smtClean="0"/>
              <a:t>through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i="1" smtClean="0"/>
              <a:t>		A</a:t>
            </a:r>
            <a:r>
              <a:rPr lang="en-US" sz="2800" smtClean="0"/>
              <a:t> (10 instances),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i="1" smtClean="0"/>
              <a:t>		B</a:t>
            </a:r>
            <a:r>
              <a:rPr lang="en-US" sz="2800" smtClean="0"/>
              <a:t> (5 instances),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i="1" smtClean="0"/>
              <a:t>		C</a:t>
            </a:r>
            <a:r>
              <a:rPr lang="en-US" sz="2800" smtClean="0"/>
              <a:t> (7 instances)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360488"/>
            <a:ext cx="8296275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Snapshot at time </a:t>
            </a:r>
            <a:r>
              <a:rPr lang="en-US" sz="2800" i="1" smtClean="0"/>
              <a:t>T</a:t>
            </a:r>
            <a:r>
              <a:rPr lang="en-US" sz="2800" baseline="-25000" smtClean="0"/>
              <a:t>0</a:t>
            </a:r>
            <a:r>
              <a:rPr lang="en-US" sz="2800" smtClean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	</a:t>
            </a:r>
            <a:r>
              <a:rPr lang="en-US" sz="2800" i="1" u="sng" smtClean="0"/>
              <a:t>Allocation</a:t>
            </a:r>
            <a:r>
              <a:rPr lang="en-US" sz="2800" i="1" smtClean="0"/>
              <a:t>		</a:t>
            </a:r>
            <a:r>
              <a:rPr lang="en-US" sz="2800" i="1" u="sng" smtClean="0"/>
              <a:t>Max</a:t>
            </a:r>
            <a:r>
              <a:rPr lang="en-US" sz="2800" i="1" smtClean="0"/>
              <a:t>		</a:t>
            </a:r>
            <a:r>
              <a:rPr lang="en-US" sz="2800" i="1" u="sng" smtClean="0"/>
              <a:t>Available</a:t>
            </a:r>
            <a:endParaRPr lang="en-US" sz="2800" i="1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i="1" smtClean="0"/>
              <a:t>		A B C	       	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baseline="-25000" smtClean="0"/>
              <a:t>0	</a:t>
            </a:r>
            <a:r>
              <a:rPr lang="en-US" sz="2800" smtClean="0"/>
              <a:t>0 1 0	       		 7 5 3 	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baseline="-25000" smtClean="0"/>
              <a:t>1	</a:t>
            </a:r>
            <a:r>
              <a:rPr lang="en-US" sz="2800" smtClean="0"/>
              <a:t>2 0 0 	       		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	3 0 2 	        		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	2 1 1 	        		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	0 0 2	         		4 3 3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871538"/>
            <a:ext cx="7724775" cy="5062537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800" smtClean="0"/>
              <a:t>The content of the matrix </a:t>
            </a:r>
            <a:r>
              <a:rPr lang="en-US" sz="2800" b="1" i="1" smtClean="0"/>
              <a:t>Need</a:t>
            </a:r>
            <a:r>
              <a:rPr lang="en-US" sz="2800" smtClean="0"/>
              <a:t> is defined to be </a:t>
            </a:r>
            <a:r>
              <a:rPr lang="en-US" sz="2800" b="1" i="1" smtClean="0"/>
              <a:t>Max</a:t>
            </a:r>
            <a:r>
              <a:rPr lang="en-US" sz="2800" b="1" smtClean="0"/>
              <a:t> – </a:t>
            </a:r>
            <a:r>
              <a:rPr lang="en-US" sz="2800" b="1" i="1" smtClean="0"/>
              <a:t>Allocation</a:t>
            </a:r>
            <a:endParaRPr lang="en-US" sz="2800" b="1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	</a:t>
            </a:r>
            <a:r>
              <a:rPr lang="en-US" sz="2800" i="1" u="sng" smtClean="0"/>
              <a:t>Need</a:t>
            </a:r>
            <a:endParaRPr lang="en-US" sz="2800" u="sng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	</a:t>
            </a:r>
            <a:r>
              <a:rPr lang="en-US" sz="2800" i="1" smtClean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baseline="-25000" smtClean="0"/>
              <a:t>0	</a:t>
            </a:r>
            <a:r>
              <a:rPr lang="en-US" sz="2800" smtClean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baseline="-25000" smtClean="0"/>
              <a:t>1	</a:t>
            </a:r>
            <a:r>
              <a:rPr lang="en-US" sz="2800" smtClean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	4 3 1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871538"/>
            <a:ext cx="7724775" cy="5062537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800" smtClean="0"/>
              <a:t>The system is in a safe state since the sequence &lt; </a:t>
            </a: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0</a:t>
            </a:r>
            <a:r>
              <a:rPr lang="en-US" sz="2800" smtClean="0"/>
              <a:t>&gt; satisfies safety criteria</a:t>
            </a:r>
            <a:endParaRPr lang="en-US" sz="28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r>
              <a:rPr lang="en-US" sz="2800" dirty="0" smtClean="0"/>
              <a:t>System consists of resources</a:t>
            </a:r>
          </a:p>
          <a:p>
            <a:endParaRPr lang="en-US" sz="2800" dirty="0" smtClean="0"/>
          </a:p>
          <a:p>
            <a:r>
              <a:rPr lang="en-US" sz="2800" dirty="0" smtClean="0"/>
              <a:t>Resource types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. . ., </a:t>
            </a:r>
            <a:r>
              <a:rPr lang="en-US" sz="2800" i="1" dirty="0" err="1" smtClean="0"/>
              <a:t>R</a:t>
            </a:r>
            <a:r>
              <a:rPr lang="en-US" sz="2800" baseline="-25000" dirty="0" err="1" smtClean="0"/>
              <a:t>m</a:t>
            </a:r>
            <a:endParaRPr lang="en-US" sz="2800" baseline="-25000" dirty="0" smtClean="0"/>
          </a:p>
          <a:p>
            <a:pPr lvl="2">
              <a:buFont typeface="Webdings" panose="05030102010509060703" pitchFamily="18" charset="2"/>
              <a:buNone/>
            </a:pPr>
            <a:r>
              <a:rPr lang="en-US" sz="2800" i="1" dirty="0" smtClean="0"/>
              <a:t>CPU cycles,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sz="2800" i="1" dirty="0" smtClean="0"/>
              <a:t>memory space,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sz="2800" i="1" dirty="0" smtClean="0"/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 smtClean="0"/>
              <a:t>Example: 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Request (1,0,2)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849313"/>
            <a:ext cx="8337550" cy="5546725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smtClean="0"/>
              <a:t>Check that Request </a:t>
            </a:r>
            <a:r>
              <a:rPr lang="en-US" sz="2800" smtClean="0">
                <a:sym typeface="Symbol" panose="05050102010706020507" pitchFamily="18" charset="2"/>
              </a:rPr>
              <a:t> Available (that is, (1,0,2)  (3,3,2)  true</a:t>
            </a:r>
            <a:endParaRPr lang="en-US" sz="2800" i="1" smtClean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		</a:t>
            </a:r>
            <a:r>
              <a:rPr lang="en-US" sz="2800" i="1" u="sng" smtClean="0"/>
              <a:t>Allocation	</a:t>
            </a:r>
            <a:r>
              <a:rPr lang="en-US" sz="2800" i="1" smtClean="0"/>
              <a:t>	</a:t>
            </a:r>
            <a:r>
              <a:rPr lang="en-US" sz="2800" i="1" u="sng" smtClean="0"/>
              <a:t>Need</a:t>
            </a:r>
            <a:r>
              <a:rPr lang="en-US" sz="2800" i="1" smtClean="0"/>
              <a:t>	</a:t>
            </a:r>
            <a:r>
              <a:rPr lang="en-US" sz="2800" i="1" u="sng" smtClean="0"/>
              <a:t>Available</a:t>
            </a:r>
            <a:endParaRPr lang="en-US" sz="2800" i="1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		A B C		A B C	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P</a:t>
            </a:r>
            <a:r>
              <a:rPr lang="en-US" sz="2800" baseline="-25000" smtClean="0"/>
              <a:t>0	</a:t>
            </a:r>
            <a:r>
              <a:rPr lang="en-US" sz="2800" smtClean="0"/>
              <a:t>0 1 0			7 4 3	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P</a:t>
            </a:r>
            <a:r>
              <a:rPr lang="en-US" sz="2800" baseline="-25000" smtClean="0"/>
              <a:t>1  	</a:t>
            </a:r>
            <a:r>
              <a:rPr lang="en-US" sz="2800" smtClean="0"/>
              <a:t>3 0 2			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P</a:t>
            </a:r>
            <a:r>
              <a:rPr lang="en-US" sz="2800" baseline="-25000" smtClean="0"/>
              <a:t>2  	</a:t>
            </a:r>
            <a:r>
              <a:rPr lang="en-US" sz="2800" smtClean="0"/>
              <a:t>3 0 2			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P</a:t>
            </a:r>
            <a:r>
              <a:rPr lang="en-US" sz="2800" baseline="-25000" smtClean="0"/>
              <a:t>3  	</a:t>
            </a:r>
            <a:r>
              <a:rPr lang="en-US" sz="2800" smtClean="0"/>
              <a:t>2 1 1		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i="1" smtClean="0"/>
              <a:t>P</a:t>
            </a:r>
            <a:r>
              <a:rPr lang="en-US" sz="2800" baseline="-25000" smtClean="0"/>
              <a:t>4  	</a:t>
            </a:r>
            <a:r>
              <a:rPr lang="en-US" sz="2800" smtClean="0"/>
              <a:t>0 0 2			4 3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 smtClean="0"/>
              <a:t>Example: 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Request (1,0,2)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92225"/>
            <a:ext cx="7766050" cy="5103813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smtClean="0"/>
              <a:t>Executing safety algorithm shows that sequence &lt;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1</a:t>
            </a:r>
            <a:r>
              <a:rPr lang="en-US" sz="2800" b="1" smtClean="0"/>
              <a:t>,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3</a:t>
            </a:r>
            <a:r>
              <a:rPr lang="en-US" sz="2800" b="1" smtClean="0"/>
              <a:t>,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4</a:t>
            </a:r>
            <a:r>
              <a:rPr lang="en-US" sz="2800" b="1" smtClean="0"/>
              <a:t>,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0</a:t>
            </a:r>
            <a:r>
              <a:rPr lang="en-US" sz="2800" b="1" smtClean="0"/>
              <a:t>,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2</a:t>
            </a:r>
            <a:r>
              <a:rPr lang="en-US" sz="2800" smtClean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70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smtClean="0"/>
              <a:t>Can request for (3,3,0) by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4</a:t>
            </a:r>
            <a:r>
              <a:rPr lang="en-US" sz="2800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70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800" smtClean="0"/>
              <a:t>Can request for (0,2,0) by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0</a:t>
            </a:r>
            <a:r>
              <a:rPr lang="en-US" sz="2800" smtClean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2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77813"/>
            <a:ext cx="7421562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Detection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Allow system to enter deadlock state 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Detection algorithm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Recovery scheme </a:t>
            </a:r>
            <a:r>
              <a:rPr lang="zh-CN" altLang="en-US" sz="2800" smtClean="0"/>
              <a:t>恢复方法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Single Instance of Each Resource Type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871538"/>
            <a:ext cx="8872537" cy="5065712"/>
          </a:xfrm>
        </p:spPr>
        <p:txBody>
          <a:bodyPr/>
          <a:lstStyle/>
          <a:p>
            <a:r>
              <a:rPr lang="en-US" sz="2800" dirty="0" smtClean="0"/>
              <a:t>Maintain </a:t>
            </a:r>
            <a:r>
              <a:rPr lang="en-US" sz="2800" b="1" dirty="0" smtClean="0">
                <a:solidFill>
                  <a:srgbClr val="3366FF"/>
                </a:solidFill>
              </a:rPr>
              <a:t>wait-for </a:t>
            </a:r>
            <a:r>
              <a:rPr lang="en-US" sz="2800" dirty="0" smtClean="0"/>
              <a:t>graph</a:t>
            </a:r>
          </a:p>
          <a:p>
            <a:pPr lvl="1"/>
            <a:r>
              <a:rPr lang="en-US" sz="2800" dirty="0" smtClean="0"/>
              <a:t>Nodes are processes</a:t>
            </a:r>
          </a:p>
          <a:p>
            <a:pPr lvl="1"/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i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Symbol" panose="05050102010706020507" pitchFamily="18" charset="2"/>
              </a:rPr>
              <a:t> </a:t>
            </a:r>
            <a:r>
              <a:rPr lang="en-US" sz="2800" b="1" i="1" dirty="0" err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sz="2800" b="1" i="1" baseline="-25000" dirty="0" smtClean="0">
                <a:sym typeface="Symbol" panose="05050102010706020507" pitchFamily="18" charset="2"/>
              </a:rPr>
              <a:t>   </a:t>
            </a:r>
            <a:r>
              <a:rPr lang="en-US" sz="2800" dirty="0" smtClean="0">
                <a:sym typeface="Symbol" panose="05050102010706020507" pitchFamily="18" charset="2"/>
              </a:rPr>
              <a:t>if </a:t>
            </a:r>
            <a:r>
              <a:rPr lang="en-US" sz="2800" b="1" i="1" dirty="0" smtClean="0">
                <a:sym typeface="Symbol" panose="05050102010706020507" pitchFamily="18" charset="2"/>
              </a:rPr>
              <a:t>P</a:t>
            </a:r>
            <a:r>
              <a:rPr lang="en-US" sz="2800" b="1" i="1" baseline="-25000" dirty="0" smtClean="0">
                <a:sym typeface="Symbol" panose="05050102010706020507" pitchFamily="18" charset="2"/>
              </a:rPr>
              <a:t>i</a:t>
            </a:r>
            <a:r>
              <a:rPr lang="en-US" sz="2800" i="1" dirty="0" smtClean="0">
                <a:sym typeface="Symbol" panose="05050102010706020507" pitchFamily="18" charset="2"/>
              </a:rPr>
              <a:t> </a:t>
            </a:r>
            <a:r>
              <a:rPr lang="en-US" sz="2800" dirty="0" smtClean="0">
                <a:sym typeface="Symbol" panose="05050102010706020507" pitchFamily="18" charset="2"/>
              </a:rPr>
              <a:t>is waiting for</a:t>
            </a:r>
            <a:r>
              <a:rPr lang="en-US" sz="2800" i="1" dirty="0" smtClean="0">
                <a:sym typeface="Symbol" panose="05050102010706020507" pitchFamily="18" charset="2"/>
              </a:rPr>
              <a:t> </a:t>
            </a:r>
            <a:r>
              <a:rPr lang="en-US" sz="2800" b="1" i="1" dirty="0" err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dirty="0" err="1" smtClean="0">
                <a:sym typeface="Symbol" panose="05050102010706020507" pitchFamily="18" charset="2"/>
              </a:rPr>
              <a:t>j</a:t>
            </a:r>
            <a:endParaRPr lang="en-US" sz="2800" b="1" i="1" dirty="0" smtClean="0">
              <a:sym typeface="Symbol" panose="05050102010706020507" pitchFamily="18" charset="2"/>
            </a:endParaRPr>
          </a:p>
          <a:p>
            <a:r>
              <a:rPr lang="en-US" sz="2800" dirty="0" smtClean="0"/>
              <a:t>Periodically invoke an algorithm that searches for a cycle in the graph. If there is a cycle, there exists a deadlock</a:t>
            </a:r>
          </a:p>
          <a:p>
            <a:r>
              <a:rPr lang="en-US" sz="2800" dirty="0" smtClean="0"/>
              <a:t>An algorithm to detect a cycle in a graph requires an order of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n-US" sz="2800" dirty="0" smtClean="0"/>
              <a:t>operations, where </a:t>
            </a:r>
            <a:r>
              <a:rPr lang="en-US" sz="2800" b="1" i="1" dirty="0" smtClean="0"/>
              <a:t>n</a:t>
            </a:r>
            <a:r>
              <a:rPr lang="en-US" sz="2800" dirty="0" smtClean="0"/>
              <a:t> is the number of vertices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428625"/>
            <a:ext cx="7654925" cy="457200"/>
          </a:xfrm>
        </p:spPr>
        <p:txBody>
          <a:bodyPr/>
          <a:lstStyle/>
          <a:p>
            <a:pPr eaLnBrk="1" hangingPunct="1"/>
            <a:r>
              <a:rPr lang="en-US" sz="2400" smtClean="0"/>
              <a:t>Resource-Allocation Graph and Wait-for Graph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Helvetica" panose="020B0604020202020204" pitchFamily="34" charset="0"/>
              </a:rPr>
              <a:t>Resource-Allocation Graph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Helvetica" panose="020B0604020202020204" pitchFamily="34" charset="0"/>
              </a:rPr>
              <a:t>Corresponding wait-for graph</a:t>
            </a:r>
          </a:p>
        </p:txBody>
      </p:sp>
      <p:pic>
        <p:nvPicPr>
          <p:cNvPr id="52229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25425"/>
            <a:ext cx="7772400" cy="628650"/>
          </a:xfrm>
        </p:spPr>
        <p:txBody>
          <a:bodyPr/>
          <a:lstStyle/>
          <a:p>
            <a:pPr eaLnBrk="1" hangingPunct="1"/>
            <a:r>
              <a:rPr lang="en-US" smtClean="0"/>
              <a:t>Several Instances of a Resource Type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915400" cy="3851275"/>
          </a:xfrm>
        </p:spPr>
        <p:txBody>
          <a:bodyPr/>
          <a:lstStyle/>
          <a:p>
            <a:r>
              <a:rPr lang="en-US" sz="2800" b="1" smtClean="0">
                <a:solidFill>
                  <a:srgbClr val="000000"/>
                </a:solidFill>
              </a:rPr>
              <a:t>Available</a:t>
            </a:r>
            <a:r>
              <a:rPr lang="en-US" sz="2800" i="1" smtClean="0"/>
              <a:t>:</a:t>
            </a:r>
            <a:r>
              <a:rPr lang="en-US" sz="2800" smtClean="0"/>
              <a:t>  A vector of length </a:t>
            </a:r>
            <a:r>
              <a:rPr lang="en-US" sz="2800" b="1" i="1" smtClean="0"/>
              <a:t>m</a:t>
            </a:r>
            <a:r>
              <a:rPr lang="en-US" sz="2800" smtClean="0"/>
              <a:t> indicates the number of available resources of each type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Allocation</a:t>
            </a:r>
            <a:r>
              <a:rPr lang="en-US" sz="2800" i="1" smtClean="0"/>
              <a:t>:</a:t>
            </a:r>
            <a:r>
              <a:rPr lang="en-US" sz="2800" smtClean="0"/>
              <a:t>  An </a:t>
            </a:r>
            <a:r>
              <a:rPr lang="en-US" sz="2800" b="1" i="1" smtClean="0"/>
              <a:t>n </a:t>
            </a:r>
            <a:r>
              <a:rPr lang="en-US" sz="2800" b="1" smtClean="0"/>
              <a:t>x</a:t>
            </a:r>
            <a:r>
              <a:rPr lang="en-US" sz="2800" b="1" i="1" smtClean="0"/>
              <a:t> m</a:t>
            </a:r>
            <a:r>
              <a:rPr lang="en-US" sz="2800" b="1" smtClean="0"/>
              <a:t> </a:t>
            </a:r>
            <a:r>
              <a:rPr lang="en-US" sz="2800" smtClean="0"/>
              <a:t>matrix defines the number of resources of each type currently allocated to each process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Request</a:t>
            </a:r>
            <a:r>
              <a:rPr lang="en-US" sz="2800" i="1" smtClean="0"/>
              <a:t>:</a:t>
            </a:r>
            <a:r>
              <a:rPr lang="en-US" sz="2800" smtClean="0"/>
              <a:t>  An </a:t>
            </a:r>
            <a:r>
              <a:rPr lang="en-US" sz="2800" b="1" i="1" smtClean="0"/>
              <a:t>n </a:t>
            </a:r>
            <a:r>
              <a:rPr lang="en-US" sz="2800" b="1" smtClean="0"/>
              <a:t>x</a:t>
            </a:r>
            <a:r>
              <a:rPr lang="en-US" sz="2800" b="1" i="1" smtClean="0"/>
              <a:t> m</a:t>
            </a:r>
            <a:r>
              <a:rPr lang="en-US" sz="2800" b="1" smtClean="0"/>
              <a:t> </a:t>
            </a:r>
            <a:r>
              <a:rPr lang="en-US" sz="2800" smtClean="0"/>
              <a:t>matrix indicates the current request  of each process.  If </a:t>
            </a:r>
            <a:r>
              <a:rPr lang="en-US" sz="2800" b="1" i="1" smtClean="0"/>
              <a:t>Request </a:t>
            </a:r>
            <a:r>
              <a:rPr lang="en-US" sz="2800" b="1" smtClean="0"/>
              <a:t>[</a:t>
            </a:r>
            <a:r>
              <a:rPr lang="en-US" sz="2800" b="1" i="1" smtClean="0"/>
              <a:t>i</a:t>
            </a:r>
            <a:r>
              <a:rPr lang="en-US" sz="2800" b="1" smtClean="0"/>
              <a:t>][</a:t>
            </a:r>
            <a:r>
              <a:rPr lang="en-US" sz="2800" b="1" i="1" smtClean="0"/>
              <a:t>j</a:t>
            </a:r>
            <a:r>
              <a:rPr lang="en-US" sz="2800" b="1" smtClean="0"/>
              <a:t>] = </a:t>
            </a:r>
            <a:r>
              <a:rPr lang="en-US" sz="2800" b="1" i="1" smtClean="0"/>
              <a:t>k</a:t>
            </a:r>
            <a:r>
              <a:rPr lang="en-US" sz="2800" smtClean="0"/>
              <a:t>, then process</a:t>
            </a:r>
            <a:r>
              <a:rPr lang="en-US" sz="2800" i="1" smtClean="0"/>
              <a:t> </a:t>
            </a:r>
            <a:r>
              <a:rPr lang="en-US" sz="2800" b="1" i="1" smtClean="0"/>
              <a:t>P</a:t>
            </a:r>
            <a:r>
              <a:rPr lang="en-US" sz="2800" b="1" i="1" baseline="-25000" smtClean="0"/>
              <a:t>i</a:t>
            </a:r>
            <a:r>
              <a:rPr lang="en-US" sz="2800" smtClean="0"/>
              <a:t> is requesting</a:t>
            </a:r>
            <a:r>
              <a:rPr lang="en-US" sz="2800" i="1" smtClean="0"/>
              <a:t> </a:t>
            </a:r>
            <a:r>
              <a:rPr lang="en-US" sz="2800" b="1" i="1" smtClean="0"/>
              <a:t>k</a:t>
            </a:r>
            <a:r>
              <a:rPr lang="en-US" sz="2800" smtClean="0"/>
              <a:t> more instances of resource type </a:t>
            </a:r>
            <a:r>
              <a:rPr lang="en-US" sz="2800" b="1" i="1" smtClean="0"/>
              <a:t>R</a:t>
            </a:r>
            <a:r>
              <a:rPr lang="en-US" sz="2800" b="1" i="1" baseline="-25000" smtClean="0"/>
              <a:t>j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7813"/>
            <a:ext cx="7899400" cy="576262"/>
          </a:xfrm>
        </p:spPr>
        <p:txBody>
          <a:bodyPr/>
          <a:lstStyle/>
          <a:p>
            <a:pPr eaLnBrk="1" hangingPunct="1"/>
            <a:r>
              <a:rPr lang="en-US" smtClean="0"/>
              <a:t>Detection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33488"/>
            <a:ext cx="8186737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sz="2800" smtClean="0"/>
              <a:t>1.	Let </a:t>
            </a:r>
            <a:r>
              <a:rPr lang="en-US" sz="2800" b="1" i="1" smtClean="0"/>
              <a:t>Work</a:t>
            </a:r>
            <a:r>
              <a:rPr lang="en-US" sz="2800" smtClean="0"/>
              <a:t> and </a:t>
            </a:r>
            <a:r>
              <a:rPr lang="en-US" sz="2800" b="1" i="1" smtClean="0"/>
              <a:t>Finish</a:t>
            </a:r>
            <a:r>
              <a:rPr lang="en-US" sz="2800" smtClean="0"/>
              <a:t> be vectors of length </a:t>
            </a:r>
            <a:r>
              <a:rPr lang="en-US" sz="2800" b="1" i="1" smtClean="0"/>
              <a:t>m</a:t>
            </a:r>
            <a:r>
              <a:rPr lang="en-US" sz="2800" smtClean="0"/>
              <a:t> and </a:t>
            </a:r>
            <a:r>
              <a:rPr lang="en-US" sz="2800" b="1" i="1" smtClean="0"/>
              <a:t>n</a:t>
            </a:r>
            <a:r>
              <a:rPr lang="en-US" sz="2800" smtClean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sz="2800" smtClean="0"/>
              <a:t>(a) </a:t>
            </a:r>
            <a:r>
              <a:rPr lang="en-US" sz="2800" b="1" i="1" smtClean="0"/>
              <a:t>Work</a:t>
            </a:r>
            <a:r>
              <a:rPr lang="en-US" sz="2800" b="1" smtClean="0"/>
              <a:t> = </a:t>
            </a:r>
            <a:r>
              <a:rPr lang="en-US" sz="2800" b="1" i="1" smtClean="0"/>
              <a:t>Available</a:t>
            </a:r>
            <a:endParaRPr lang="en-US" sz="2800" b="1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sz="2800" smtClean="0"/>
              <a:t>(b) For </a:t>
            </a:r>
            <a:r>
              <a:rPr lang="en-US" sz="2800" b="1" i="1" smtClean="0"/>
              <a:t>i</a:t>
            </a:r>
            <a:r>
              <a:rPr lang="en-US" sz="2800" b="1" smtClean="0"/>
              <a:t> = 1,2, …,</a:t>
            </a:r>
            <a:r>
              <a:rPr lang="en-US" sz="2800" b="1" i="1" smtClean="0"/>
              <a:t> n</a:t>
            </a:r>
            <a:r>
              <a:rPr lang="en-US" sz="2800" smtClean="0"/>
              <a:t>, if </a:t>
            </a:r>
            <a:r>
              <a:rPr lang="en-US" sz="2800" b="1" i="1" smtClean="0"/>
              <a:t>Allocation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> </a:t>
            </a:r>
            <a:r>
              <a:rPr lang="en-US" sz="2800" b="1" smtClean="0">
                <a:sym typeface="Symbol" panose="05050102010706020507" pitchFamily="18" charset="2"/>
              </a:rPr>
              <a:t> 0</a:t>
            </a:r>
            <a:r>
              <a:rPr lang="en-US" sz="2800" smtClean="0">
                <a:sym typeface="Symbol" panose="05050102010706020507" pitchFamily="18" charset="2"/>
              </a:rPr>
              <a:t>, then </a:t>
            </a:r>
            <a:r>
              <a:rPr lang="en-US" sz="2800" b="1" i="1" smtClean="0">
                <a:sym typeface="Symbol" panose="05050102010706020507" pitchFamily="18" charset="2"/>
              </a:rPr>
              <a:t>Finish</a:t>
            </a:r>
            <a:r>
              <a:rPr lang="en-US" sz="2800" b="1" smtClean="0">
                <a:sym typeface="Symbol" panose="05050102010706020507" pitchFamily="18" charset="2"/>
              </a:rPr>
              <a:t>[i] </a:t>
            </a:r>
            <a:r>
              <a:rPr lang="en-US" sz="2800" b="1" i="1" smtClean="0">
                <a:sym typeface="Symbol" panose="05050102010706020507" pitchFamily="18" charset="2"/>
              </a:rPr>
              <a:t>= false</a:t>
            </a:r>
            <a:r>
              <a:rPr lang="en-US" sz="2800" smtClean="0">
                <a:sym typeface="Symbol" panose="05050102010706020507" pitchFamily="18" charset="2"/>
              </a:rPr>
              <a:t>;</a:t>
            </a:r>
            <a:br>
              <a:rPr lang="en-US" sz="2800" smtClean="0">
                <a:sym typeface="Symbol" panose="05050102010706020507" pitchFamily="18" charset="2"/>
              </a:rPr>
            </a:br>
            <a:r>
              <a:rPr lang="en-US" sz="2800" smtClean="0">
                <a:sym typeface="Symbol" panose="05050102010706020507" pitchFamily="18" charset="2"/>
              </a:rPr>
              <a:t>otherwise, </a:t>
            </a:r>
            <a:r>
              <a:rPr lang="en-US" sz="2800" b="1" i="1" smtClean="0">
                <a:sym typeface="Symbol" panose="05050102010706020507" pitchFamily="18" charset="2"/>
              </a:rPr>
              <a:t>Finish</a:t>
            </a:r>
            <a:r>
              <a:rPr lang="en-US" sz="2800" b="1" smtClean="0">
                <a:sym typeface="Symbol" panose="05050102010706020507" pitchFamily="18" charset="2"/>
              </a:rPr>
              <a:t>[i] = </a:t>
            </a:r>
            <a:r>
              <a:rPr lang="en-US" sz="2800" b="1" i="1" smtClean="0">
                <a:sym typeface="Symbol" panose="05050102010706020507" pitchFamily="18" charset="2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7813"/>
            <a:ext cx="7899400" cy="576262"/>
          </a:xfrm>
        </p:spPr>
        <p:txBody>
          <a:bodyPr/>
          <a:lstStyle/>
          <a:p>
            <a:pPr eaLnBrk="1" hangingPunct="1"/>
            <a:r>
              <a:rPr lang="en-US" smtClean="0"/>
              <a:t>Detection Algorithm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sz="2800" smtClean="0"/>
              <a:t>2.	Find an index </a:t>
            </a:r>
            <a:r>
              <a:rPr lang="en-US" sz="2800" b="1" i="1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sz="2800" smtClean="0"/>
              <a:t>(a)	</a:t>
            </a:r>
            <a:r>
              <a:rPr lang="en-US" sz="2800" b="1" i="1" smtClean="0"/>
              <a:t>Finish</a:t>
            </a:r>
            <a:r>
              <a:rPr lang="en-US" sz="2800" b="1" smtClean="0"/>
              <a:t>[</a:t>
            </a:r>
            <a:r>
              <a:rPr lang="en-US" sz="2800" b="1" i="1" smtClean="0"/>
              <a:t>i</a:t>
            </a:r>
            <a:r>
              <a:rPr lang="en-US" sz="2800" b="1" smtClean="0"/>
              <a:t>] == </a:t>
            </a:r>
            <a:r>
              <a:rPr lang="en-US" sz="2800" b="1" i="1" smtClean="0"/>
              <a:t>false</a:t>
            </a:r>
            <a:endParaRPr lang="en-US" sz="2800" b="1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sz="2800" smtClean="0"/>
              <a:t>(b)	</a:t>
            </a:r>
            <a:r>
              <a:rPr lang="en-US" sz="2800" b="1" i="1" smtClean="0"/>
              <a:t>Request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> </a:t>
            </a:r>
            <a:r>
              <a:rPr lang="en-US" sz="2800" b="1" smtClean="0">
                <a:sym typeface="Symbol" panose="05050102010706020507" pitchFamily="18" charset="2"/>
              </a:rPr>
              <a:t> </a:t>
            </a:r>
            <a:r>
              <a:rPr lang="en-US" sz="2800" b="1" i="1" smtClean="0">
                <a:sym typeface="Symbol" panose="05050102010706020507" pitchFamily="18" charset="2"/>
              </a:rPr>
              <a:t>Work</a:t>
            </a:r>
            <a:br>
              <a:rPr lang="en-US" sz="2800" b="1" i="1" smtClean="0">
                <a:sym typeface="Symbol" panose="05050102010706020507" pitchFamily="18" charset="2"/>
              </a:rPr>
            </a:br>
            <a:endParaRPr lang="en-US" sz="2800" b="1" smtClean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If no such </a:t>
            </a:r>
            <a:r>
              <a:rPr lang="en-US" sz="2800" b="1" i="1" smtClean="0">
                <a:sym typeface="Symbol" panose="05050102010706020507" pitchFamily="18" charset="2"/>
              </a:rPr>
              <a:t>i</a:t>
            </a:r>
            <a:r>
              <a:rPr lang="en-US" sz="2800" b="1" smtClean="0">
                <a:sym typeface="Symbol" panose="05050102010706020507" pitchFamily="18" charset="2"/>
              </a:rPr>
              <a:t> </a:t>
            </a:r>
            <a:r>
              <a:rPr lang="en-US" sz="2800" smtClean="0">
                <a:sym typeface="Symbol" panose="05050102010706020507" pitchFamily="18" charset="2"/>
              </a:rPr>
              <a:t>exists, go to step 4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smtClean="0"/>
              <a:t>Detection Algorithm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57288"/>
            <a:ext cx="7723188" cy="229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3.	</a:t>
            </a:r>
            <a:r>
              <a:rPr lang="en-US" sz="2800" b="1" i="1" smtClean="0"/>
              <a:t>Work</a:t>
            </a:r>
            <a:r>
              <a:rPr lang="en-US" sz="2800" b="1" smtClean="0"/>
              <a:t> = </a:t>
            </a:r>
            <a:r>
              <a:rPr lang="en-US" sz="2800" b="1" i="1" smtClean="0"/>
              <a:t>Work</a:t>
            </a:r>
            <a:r>
              <a:rPr lang="en-US" sz="2800" b="1" smtClean="0"/>
              <a:t> + </a:t>
            </a:r>
            <a:r>
              <a:rPr lang="en-US" sz="2800" b="1" i="1" smtClean="0"/>
              <a:t>Allocation</a:t>
            </a:r>
            <a:r>
              <a:rPr lang="en-US" sz="2800" b="1" i="1" baseline="-25000" smtClean="0"/>
              <a:t>i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i="1" smtClean="0"/>
              <a:t>Finish</a:t>
            </a:r>
            <a:r>
              <a:rPr lang="en-US" sz="2800" b="1" smtClean="0"/>
              <a:t>[</a:t>
            </a:r>
            <a:r>
              <a:rPr lang="en-US" sz="2800" b="1" i="1" smtClean="0"/>
              <a:t>i</a:t>
            </a:r>
            <a:r>
              <a:rPr lang="en-US" sz="2800" b="1" smtClean="0"/>
              <a:t>] = </a:t>
            </a:r>
            <a:r>
              <a:rPr lang="en-US" sz="2800" b="1" i="1" smtClean="0"/>
              <a:t>true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smtClean="0"/>
              <a:t>go to step 2</a:t>
            </a:r>
            <a:br>
              <a:rPr lang="en-US" sz="2800" smtClean="0"/>
            </a:br>
            <a:endParaRPr lang="en-US" sz="280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/>
              <a:t>4.	If </a:t>
            </a:r>
            <a:r>
              <a:rPr lang="en-US" sz="2800" b="1" i="1" smtClean="0"/>
              <a:t>Finish[i] == false</a:t>
            </a:r>
            <a:r>
              <a:rPr lang="en-US" sz="2800" smtClean="0"/>
              <a:t>, for some </a:t>
            </a:r>
            <a:r>
              <a:rPr lang="en-US" sz="2800" b="1" i="1" smtClean="0"/>
              <a:t>i</a:t>
            </a:r>
            <a:r>
              <a:rPr lang="en-US" sz="2800" smtClean="0"/>
              <a:t>, 1 </a:t>
            </a:r>
            <a:r>
              <a:rPr lang="en-US" sz="2800" smtClean="0">
                <a:sym typeface="Symbol" panose="05050102010706020507" pitchFamily="18" charset="2"/>
              </a:rPr>
              <a:t> </a:t>
            </a:r>
            <a:r>
              <a:rPr lang="en-US" sz="2800" b="1" i="1" smtClean="0">
                <a:sym typeface="Symbol" panose="05050102010706020507" pitchFamily="18" charset="2"/>
              </a:rPr>
              <a:t>i</a:t>
            </a:r>
            <a:r>
              <a:rPr lang="en-US" sz="2800" smtClean="0">
                <a:sym typeface="Symbol" panose="05050102010706020507" pitchFamily="18" charset="2"/>
              </a:rPr>
              <a:t>   </a:t>
            </a:r>
            <a:r>
              <a:rPr lang="en-US" sz="2800" b="1" i="1" smtClean="0">
                <a:sym typeface="Symbol" panose="05050102010706020507" pitchFamily="18" charset="2"/>
              </a:rPr>
              <a:t>n</a:t>
            </a:r>
            <a:r>
              <a:rPr lang="en-US" sz="2800" smtClean="0">
                <a:sym typeface="Symbol" panose="05050102010706020507" pitchFamily="18" charset="2"/>
              </a:rPr>
              <a:t>, then the system is in deadlock state. Moreover, if </a:t>
            </a:r>
            <a:r>
              <a:rPr lang="en-US" sz="2800" b="1" i="1" smtClean="0">
                <a:sym typeface="Symbol" panose="05050102010706020507" pitchFamily="18" charset="2"/>
              </a:rPr>
              <a:t>Finish</a:t>
            </a:r>
            <a:r>
              <a:rPr lang="en-US" sz="2800" b="1" smtClean="0">
                <a:sym typeface="Symbol" panose="05050102010706020507" pitchFamily="18" charset="2"/>
              </a:rPr>
              <a:t>[</a:t>
            </a:r>
            <a:r>
              <a:rPr lang="en-US" sz="2800" b="1" i="1" smtClean="0">
                <a:sym typeface="Symbol" panose="05050102010706020507" pitchFamily="18" charset="2"/>
              </a:rPr>
              <a:t>i</a:t>
            </a:r>
            <a:r>
              <a:rPr lang="en-US" sz="2800" b="1" smtClean="0">
                <a:sym typeface="Symbol" panose="05050102010706020507" pitchFamily="18" charset="2"/>
              </a:rPr>
              <a:t>] == </a:t>
            </a:r>
            <a:r>
              <a:rPr lang="en-US" sz="2800" b="1" i="1" smtClean="0">
                <a:sym typeface="Symbol" panose="05050102010706020507" pitchFamily="18" charset="2"/>
              </a:rPr>
              <a:t>false</a:t>
            </a:r>
            <a:r>
              <a:rPr lang="en-US" sz="2800" smtClean="0">
                <a:sym typeface="Symbol" panose="05050102010706020507" pitchFamily="18" charset="2"/>
              </a:rPr>
              <a:t>, then </a:t>
            </a:r>
            <a:r>
              <a:rPr lang="en-US" sz="2800" b="1" i="1" smtClean="0">
                <a:sym typeface="Symbol" panose="05050102010706020507" pitchFamily="18" charset="2"/>
              </a:rPr>
              <a:t>P</a:t>
            </a:r>
            <a:r>
              <a:rPr lang="en-US" sz="2800" b="1" i="1" baseline="-25000" smtClean="0">
                <a:sym typeface="Symbol" panose="05050102010706020507" pitchFamily="18" charset="2"/>
              </a:rPr>
              <a:t>i</a:t>
            </a:r>
            <a:r>
              <a:rPr lang="en-US" sz="2800" smtClean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sz="2800" smtClean="0">
                <a:sym typeface="Symbol" panose="05050102010706020507" pitchFamily="18" charset="2"/>
              </a:rPr>
              <a:t>	</a:t>
            </a:r>
            <a:endParaRPr lang="en-US" sz="28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52488" y="5076825"/>
            <a:ext cx="76946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Algorithm requires an order of O(</a:t>
            </a:r>
            <a:r>
              <a:rPr lang="en-US" sz="2800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m </a:t>
            </a:r>
            <a:r>
              <a:rPr lang="en-US" sz="2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800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n-US" sz="2800" b="1" baseline="3000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 operations to detect whether the system is in deadlocked state</a:t>
            </a:r>
            <a:endParaRPr lang="en-US" sz="2800">
              <a:solidFill>
                <a:srgbClr val="FF0066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Model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07" y="1219200"/>
            <a:ext cx="8429601" cy="4483100"/>
          </a:xfrm>
        </p:spPr>
        <p:txBody>
          <a:bodyPr/>
          <a:lstStyle/>
          <a:p>
            <a:r>
              <a:rPr lang="en-US" sz="2800" dirty="0" smtClean="0"/>
              <a:t>Each resource type </a:t>
            </a:r>
            <a:r>
              <a:rPr lang="en-US" sz="2800" i="1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has </a:t>
            </a:r>
            <a:r>
              <a:rPr lang="en-US" sz="2800" i="1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Each process utilizes a resource as follows:</a:t>
            </a:r>
          </a:p>
          <a:p>
            <a:pPr lvl="1"/>
            <a:r>
              <a:rPr lang="en-US" sz="2800" b="1" dirty="0" smtClean="0"/>
              <a:t>request </a:t>
            </a:r>
            <a:r>
              <a:rPr lang="zh-CN" altLang="en-US" sz="2800" b="1" dirty="0" smtClean="0"/>
              <a:t>申请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use </a:t>
            </a:r>
            <a:r>
              <a:rPr lang="zh-CN" altLang="en-US" sz="2800" b="1" dirty="0" smtClean="0"/>
              <a:t>使用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Release </a:t>
            </a:r>
            <a:r>
              <a:rPr lang="zh-CN" altLang="en-US" sz="2800" b="1" dirty="0" smtClean="0"/>
              <a:t>释放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/>
              <a:t>Example of Detection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smtClean="0"/>
              <a:t>Five processes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0</a:t>
            </a:r>
            <a:r>
              <a:rPr lang="en-US" sz="2800" smtClean="0"/>
              <a:t> through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4</a:t>
            </a:r>
            <a:r>
              <a:rPr lang="en-US" sz="2800" smtClean="0"/>
              <a:t>;</a:t>
            </a:r>
            <a:r>
              <a:rPr lang="en-US" sz="2800" baseline="-25000" smtClean="0"/>
              <a:t> 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smtClean="0"/>
              <a:t>Three resource types </a:t>
            </a:r>
            <a:br>
              <a:rPr lang="en-US" sz="2800" smtClean="0"/>
            </a:br>
            <a:r>
              <a:rPr lang="en-US" sz="2800" smtClean="0"/>
              <a:t>	A (7 instances)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B </a:t>
            </a:r>
            <a:r>
              <a:rPr lang="en-US" sz="2800" smtClean="0"/>
              <a:t>(2 instances)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C</a:t>
            </a:r>
            <a:r>
              <a:rPr lang="en-US" sz="2800" smtClean="0"/>
              <a:t> (6 instances)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smtClean="0"/>
              <a:t>Example 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60425"/>
            <a:ext cx="8485188" cy="54514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smtClean="0"/>
              <a:t>Snapshot at time </a:t>
            </a:r>
            <a:r>
              <a:rPr lang="en-US" sz="2800" b="1" i="1" smtClean="0"/>
              <a:t>T</a:t>
            </a:r>
            <a:r>
              <a:rPr lang="en-US" sz="2800" b="1" baseline="-25000" smtClean="0"/>
              <a:t>0</a:t>
            </a:r>
            <a:r>
              <a:rPr lang="en-US" sz="2800" smtClean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	</a:t>
            </a:r>
            <a:r>
              <a:rPr lang="en-US" sz="2800" i="1" u="sng" smtClean="0"/>
              <a:t>Allocation	</a:t>
            </a:r>
            <a:r>
              <a:rPr lang="en-US" sz="2800" i="1" smtClean="0"/>
              <a:t>	</a:t>
            </a:r>
            <a:r>
              <a:rPr lang="en-US" sz="2800" i="1" u="sng" smtClean="0"/>
              <a:t>Request</a:t>
            </a:r>
            <a:r>
              <a:rPr lang="en-US" sz="2800" i="1" smtClean="0"/>
              <a:t>	</a:t>
            </a:r>
            <a:r>
              <a:rPr lang="en-US" sz="2800" i="1" u="sng" smtClean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smtClean="0"/>
              <a:t>		</a:t>
            </a:r>
            <a:r>
              <a:rPr lang="en-US" sz="2800" i="1" smtClean="0"/>
              <a:t>A B C		A B C	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P</a:t>
            </a:r>
            <a:r>
              <a:rPr lang="en-US" sz="2800" baseline="-25000" smtClean="0"/>
              <a:t>0	</a:t>
            </a:r>
            <a:r>
              <a:rPr lang="en-US" sz="2800" smtClean="0"/>
              <a:t>0 1 0        		0 0 0 	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P</a:t>
            </a:r>
            <a:r>
              <a:rPr lang="en-US" sz="2800" baseline="-25000" smtClean="0"/>
              <a:t>1	</a:t>
            </a:r>
            <a:r>
              <a:rPr lang="en-US" sz="2800" smtClean="0"/>
              <a:t>2 0 0 	  	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P</a:t>
            </a:r>
            <a:r>
              <a:rPr lang="en-US" sz="2800" baseline="-25000" smtClean="0"/>
              <a:t>2</a:t>
            </a:r>
            <a:r>
              <a:rPr lang="en-US" sz="2800" smtClean="0"/>
              <a:t>	3 0 3             	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P</a:t>
            </a:r>
            <a:r>
              <a:rPr lang="en-US" sz="2800" baseline="-25000" smtClean="0"/>
              <a:t>3</a:t>
            </a:r>
            <a:r>
              <a:rPr lang="en-US" sz="2800" smtClean="0"/>
              <a:t>	2 1 1 	   	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800" i="1" smtClean="0"/>
              <a:t>	P</a:t>
            </a:r>
            <a:r>
              <a:rPr lang="en-US" sz="2800" baseline="-25000" smtClean="0"/>
              <a:t>4	</a:t>
            </a:r>
            <a:r>
              <a:rPr lang="en-US" sz="2800" smtClean="0"/>
              <a:t>0 0 2 	   	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800" smtClean="0"/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1743075" y="5689798"/>
            <a:ext cx="6056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/>
              <a:t>Sequence &lt;</a:t>
            </a:r>
            <a:r>
              <a:rPr lang="en-US" sz="2400" b="1" i="1" dirty="0"/>
              <a:t>P</a:t>
            </a:r>
            <a:r>
              <a:rPr lang="en-US" sz="2400" b="1" i="1" baseline="-25000" dirty="0"/>
              <a:t>0</a:t>
            </a:r>
            <a:r>
              <a:rPr lang="en-US" sz="2400" b="1" i="1" dirty="0"/>
              <a:t>, P</a:t>
            </a:r>
            <a:r>
              <a:rPr lang="en-US" sz="2400" b="1" i="1" baseline="-25000" dirty="0"/>
              <a:t>2</a:t>
            </a:r>
            <a:r>
              <a:rPr lang="en-US" sz="2400" b="1" i="1" dirty="0"/>
              <a:t>, P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, P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, P</a:t>
            </a:r>
            <a:r>
              <a:rPr lang="en-US" sz="2400" b="1" i="1" baseline="-25000" dirty="0"/>
              <a:t>4</a:t>
            </a:r>
            <a:r>
              <a:rPr lang="en-US" sz="2400" dirty="0"/>
              <a:t>&gt; </a:t>
            </a:r>
          </a:p>
          <a:p>
            <a:r>
              <a:rPr lang="en-US" sz="2400" dirty="0"/>
              <a:t>will result in </a:t>
            </a:r>
            <a:r>
              <a:rPr lang="en-US" sz="2400" b="1" i="1" dirty="0"/>
              <a:t>Finish[</a:t>
            </a:r>
            <a:r>
              <a:rPr lang="en-US" sz="2400" b="1" i="1" dirty="0" err="1"/>
              <a:t>i</a:t>
            </a:r>
            <a:r>
              <a:rPr lang="en-US" sz="2400" b="1" i="1" dirty="0"/>
              <a:t>] = true </a:t>
            </a:r>
            <a:r>
              <a:rPr lang="en-US" sz="2400" dirty="0"/>
              <a:t>for all </a:t>
            </a:r>
            <a:r>
              <a:rPr lang="en-US" sz="2400" b="1" i="1" dirty="0" err="1"/>
              <a:t>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947738"/>
            <a:ext cx="8545512" cy="532288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sz="2800" b="1" i="1" smtClean="0"/>
              <a:t>P</a:t>
            </a:r>
            <a:r>
              <a:rPr lang="en-US" sz="2800" b="1" baseline="-25000" smtClean="0"/>
              <a:t>2</a:t>
            </a:r>
            <a:r>
              <a:rPr lang="en-US" sz="2800" smtClean="0"/>
              <a:t> requests an additional instance of type</a:t>
            </a:r>
            <a:r>
              <a:rPr lang="en-US" sz="2800" i="1" smtClean="0"/>
              <a:t> </a:t>
            </a:r>
            <a:r>
              <a:rPr lang="en-US" sz="2800" b="1" i="1" smtClean="0"/>
              <a:t>C</a:t>
            </a:r>
            <a:endParaRPr lang="en-US" sz="2800" b="1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			</a:t>
            </a:r>
            <a:r>
              <a:rPr lang="en-US" sz="2800" i="1" u="sng" smtClean="0"/>
              <a:t>Request</a:t>
            </a:r>
            <a:endParaRPr lang="en-US" sz="2800" i="1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i="1" smtClean="0"/>
              <a:t>	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 	</a:t>
            </a:r>
            <a:r>
              <a:rPr lang="en-US" sz="2800" i="1" smtClean="0"/>
              <a:t>P</a:t>
            </a:r>
            <a:r>
              <a:rPr lang="en-US" sz="2800" baseline="-25000" smtClean="0"/>
              <a:t>0	</a:t>
            </a:r>
            <a:r>
              <a:rPr lang="en-US" sz="2800" smtClean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	 </a:t>
            </a: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	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	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	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	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	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sz="2800" smtClean="0"/>
              <a:t>		 </a:t>
            </a:r>
            <a:r>
              <a:rPr lang="en-US" sz="2800" i="1" smtClean="0"/>
              <a:t>P</a:t>
            </a:r>
            <a:r>
              <a:rPr lang="en-US" sz="2800" baseline="-25000" smtClean="0"/>
              <a:t>4</a:t>
            </a:r>
            <a:r>
              <a:rPr lang="en-US" sz="2800" smtClean="0"/>
              <a:t>	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sz="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947738"/>
            <a:ext cx="8545512" cy="532288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sz="2800" smtClean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z="2800" smtClean="0"/>
              <a:t>Can reclaim resources held by process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0</a:t>
            </a:r>
            <a:r>
              <a:rPr lang="en-US" sz="2800" smtClean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z="2800" smtClean="0"/>
              <a:t>Deadlock exists, consisting of processes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1</a:t>
            </a:r>
            <a:r>
              <a:rPr lang="en-US" sz="2800" b="1" smtClean="0"/>
              <a:t>, </a:t>
            </a:r>
            <a:r>
              <a:rPr lang="en-US" sz="2800" b="1" baseline="-25000" smtClean="0"/>
              <a:t>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2</a:t>
            </a:r>
            <a:r>
              <a:rPr lang="en-US" sz="2800" b="1" smtClean="0"/>
              <a:t>,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3</a:t>
            </a:r>
            <a:r>
              <a:rPr lang="en-US" sz="2800" smtClean="0"/>
              <a:t>, and </a:t>
            </a:r>
            <a:r>
              <a:rPr lang="en-US" sz="2800" b="1" i="1" smtClean="0"/>
              <a:t>P</a:t>
            </a:r>
            <a:r>
              <a:rPr lang="en-US" sz="2800" b="1" baseline="-25000" smtClean="0"/>
              <a:t>4</a:t>
            </a:r>
            <a:endParaRPr 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smtClean="0"/>
              <a:t>Detection-Algorithm Usage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233488"/>
            <a:ext cx="8215313" cy="4530725"/>
          </a:xfrm>
        </p:spPr>
        <p:txBody>
          <a:bodyPr/>
          <a:lstStyle/>
          <a:p>
            <a:r>
              <a:rPr lang="en-US" sz="2800" smtClean="0"/>
              <a:t>When, and how often, to invoke depends on:</a:t>
            </a:r>
          </a:p>
          <a:p>
            <a:pPr lvl="1"/>
            <a:r>
              <a:rPr lang="en-US" sz="2800" smtClean="0"/>
              <a:t>How often a deadlock is likely to occur?</a:t>
            </a:r>
          </a:p>
          <a:p>
            <a:pPr lvl="1"/>
            <a:r>
              <a:rPr lang="en-US" sz="2800" smtClean="0"/>
              <a:t>How many processes will need to be rolled back?</a:t>
            </a:r>
          </a:p>
          <a:p>
            <a:pPr lvl="2"/>
            <a:r>
              <a:rPr lang="en-US" sz="2800" smtClean="0"/>
              <a:t>one for each disjoint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smtClean="0"/>
              <a:t>Detection-Algorithm Usage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sz="2800" smtClean="0"/>
              <a:t>If detection algorithm is invoked arbitrarily, there may be many cycles in the resource graph and so we would not be able to tell which of the many deadlocked processes </a:t>
            </a:r>
            <a:r>
              <a:rPr lang="en-US" altLang="ja-JP" sz="2800" smtClean="0"/>
              <a:t>“caused” the deadlock.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from deadlock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9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65138"/>
            <a:ext cx="8588375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Recovery from Deadlock:  </a:t>
            </a:r>
            <a:br>
              <a:rPr lang="en-US" sz="2800" smtClean="0"/>
            </a:br>
            <a:r>
              <a:rPr lang="en-US" sz="2800" smtClean="0"/>
              <a:t>Process Termination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3806825"/>
          </a:xfrm>
        </p:spPr>
        <p:txBody>
          <a:bodyPr/>
          <a:lstStyle/>
          <a:p>
            <a:r>
              <a:rPr lang="en-US" smtClean="0"/>
              <a:t>Abort all deadlocked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Abort one process at a time until the deadlock cycle is eliminated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65138"/>
            <a:ext cx="8588375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Recovery from Deadlock:  </a:t>
            </a:r>
            <a:br>
              <a:rPr lang="en-US" sz="2800" smtClean="0"/>
            </a:br>
            <a:r>
              <a:rPr lang="en-US" sz="2800" smtClean="0"/>
              <a:t>Process Termination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81063"/>
            <a:ext cx="8915400" cy="4681537"/>
          </a:xfrm>
        </p:spPr>
        <p:txBody>
          <a:bodyPr/>
          <a:lstStyle/>
          <a:p>
            <a:r>
              <a:rPr lang="en-US" smtClean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mtClean="0"/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17513"/>
            <a:ext cx="8020050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Recovery from Deadlock: </a:t>
            </a:r>
            <a:br>
              <a:rPr lang="en-US" sz="2800" smtClean="0"/>
            </a:br>
            <a:r>
              <a:rPr lang="en-US" sz="2800" smtClean="0"/>
              <a:t>Resource Preemption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2725"/>
            <a:ext cx="7351712" cy="4483100"/>
          </a:xfrm>
        </p:spPr>
        <p:txBody>
          <a:bodyPr/>
          <a:lstStyle/>
          <a:p>
            <a:r>
              <a:rPr lang="en-US" b="1" smtClean="0"/>
              <a:t>Selecting a victim </a:t>
            </a:r>
            <a:r>
              <a:rPr lang="en-US" smtClean="0"/>
              <a:t>– minimize cost</a:t>
            </a:r>
            <a:br>
              <a:rPr lang="en-US" smtClean="0"/>
            </a:br>
            <a:endParaRPr lang="en-US" smtClean="0"/>
          </a:p>
          <a:p>
            <a:r>
              <a:rPr lang="en-US" b="1" smtClean="0"/>
              <a:t>Rollback</a:t>
            </a:r>
            <a:r>
              <a:rPr lang="en-US" smtClean="0"/>
              <a:t> – return to some safe state, restart process for that state</a:t>
            </a:r>
            <a:br>
              <a:rPr lang="en-US" smtClean="0"/>
            </a:br>
            <a:endParaRPr lang="en-US" smtClean="0"/>
          </a:p>
          <a:p>
            <a:r>
              <a:rPr lang="en-US" b="1" smtClean="0"/>
              <a:t>Starvation</a:t>
            </a:r>
            <a:r>
              <a:rPr lang="en-US" smtClean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characterization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5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08" y="1793875"/>
            <a:ext cx="8028655" cy="4668838"/>
          </a:xfrm>
        </p:spPr>
        <p:txBody>
          <a:bodyPr/>
          <a:lstStyle/>
          <a:p>
            <a:r>
              <a:rPr lang="en-US" sz="2800" b="1" dirty="0" smtClean="0"/>
              <a:t>Mutual exclusion </a:t>
            </a:r>
            <a:r>
              <a:rPr lang="zh-CN" altLang="en-US" sz="2800" b="1" dirty="0" smtClean="0"/>
              <a:t>互斥</a:t>
            </a:r>
            <a:r>
              <a:rPr lang="en-US" sz="2800" b="1" dirty="0" smtClean="0"/>
              <a:t>:</a:t>
            </a:r>
            <a:r>
              <a:rPr lang="en-US" sz="2800" dirty="0" smtClean="0"/>
              <a:t>  only one process at a time can use a resource</a:t>
            </a:r>
          </a:p>
          <a:p>
            <a:endParaRPr lang="en-US" sz="700" dirty="0" smtClean="0"/>
          </a:p>
          <a:p>
            <a:r>
              <a:rPr lang="en-US" sz="2800" b="1" dirty="0" smtClean="0"/>
              <a:t>Hold and wait </a:t>
            </a:r>
            <a:r>
              <a:rPr lang="zh-CN" altLang="en-US" sz="2800" b="1" dirty="0" smtClean="0"/>
              <a:t>占有并等待</a:t>
            </a:r>
            <a:r>
              <a:rPr lang="en-US" sz="2800" b="1" dirty="0" smtClean="0"/>
              <a:t>:</a:t>
            </a:r>
            <a:r>
              <a:rPr lang="en-US" sz="2800" dirty="0" smtClean="0"/>
              <a:t>  a process holding at least one resource is waiting to acquire additional resources held by other processes</a:t>
            </a:r>
          </a:p>
          <a:p>
            <a:endParaRPr lang="en-US" sz="700" dirty="0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74688" y="1300163"/>
            <a:ext cx="6654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latin typeface="Helvetica" panose="020B0604020202020204" pitchFamily="34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smtClean="0"/>
              <a:t>Deadlock Characterization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862" y="1793875"/>
            <a:ext cx="7991301" cy="4668838"/>
          </a:xfrm>
        </p:spPr>
        <p:txBody>
          <a:bodyPr/>
          <a:lstStyle/>
          <a:p>
            <a:r>
              <a:rPr lang="en-US" sz="2800" b="1" dirty="0" smtClean="0"/>
              <a:t>No preemption </a:t>
            </a:r>
            <a:r>
              <a:rPr lang="zh-CN" altLang="en-US" sz="2800" b="1" dirty="0" smtClean="0"/>
              <a:t>非抢占</a:t>
            </a:r>
            <a:r>
              <a:rPr lang="en-US" sz="2800" b="1" dirty="0" smtClean="0"/>
              <a:t>:</a:t>
            </a:r>
            <a:r>
              <a:rPr lang="en-US" sz="2800" dirty="0" smtClean="0"/>
              <a:t>  a resource can be released only voluntarily by the </a:t>
            </a:r>
            <a:r>
              <a:rPr lang="en-US" sz="2800" dirty="0" smtClean="0"/>
              <a:t>process </a:t>
            </a:r>
            <a:r>
              <a:rPr lang="en-US" sz="2800" dirty="0" smtClean="0"/>
              <a:t>holding it, after that process has completed its task</a:t>
            </a:r>
          </a:p>
          <a:p>
            <a:endParaRPr lang="en-US" sz="700" dirty="0" smtClean="0"/>
          </a:p>
          <a:p>
            <a:endParaRPr lang="en-US" sz="2800" dirty="0" smtClean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74688" y="1300163"/>
            <a:ext cx="6654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latin typeface="Helvetica" panose="020B0604020202020204" pitchFamily="34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2861</TotalTime>
  <Words>1992</Words>
  <Application>Microsoft Office PowerPoint</Application>
  <PresentationFormat>全屏显示(4:3)</PresentationFormat>
  <Paragraphs>389</Paragraphs>
  <Slides>70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Monotype Sorts</vt:lpstr>
      <vt:lpstr>ＭＳ Ｐゴシック</vt:lpstr>
      <vt:lpstr>ＭＳ Ｐゴシック</vt:lpstr>
      <vt:lpstr>宋体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os-8</vt:lpstr>
      <vt:lpstr>Chapter 7:  Deadlocks</vt:lpstr>
      <vt:lpstr>Chapter Objectives</vt:lpstr>
      <vt:lpstr>Chapter 7:  Deadlocks</vt:lpstr>
      <vt:lpstr>System model</vt:lpstr>
      <vt:lpstr>System Model</vt:lpstr>
      <vt:lpstr>System Model (cont.)</vt:lpstr>
      <vt:lpstr>Deadlock characterization</vt:lpstr>
      <vt:lpstr>Deadlock Characterization</vt:lpstr>
      <vt:lpstr>Deadlock Characterization (cont.)</vt:lpstr>
      <vt:lpstr>Deadlock Characterization (cont.)</vt:lpstr>
      <vt:lpstr>Deadlock with Mutex Locks</vt:lpstr>
      <vt:lpstr>Resource-Allocation Graph 资源分配图</vt:lpstr>
      <vt:lpstr>Resource-Allocation Graph (Cont.)</vt:lpstr>
      <vt:lpstr>Example of a Resource Allocation Graph</vt:lpstr>
      <vt:lpstr>Graph With A Cycle But No Deadlock</vt:lpstr>
      <vt:lpstr>Basic Facts</vt:lpstr>
      <vt:lpstr>Handling deadlocks</vt:lpstr>
      <vt:lpstr>Methods for Handling Deadlocks</vt:lpstr>
      <vt:lpstr>Deadlock prevention</vt:lpstr>
      <vt:lpstr>Deadlock Prevention</vt:lpstr>
      <vt:lpstr>Deadlock Prevention (cont.)</vt:lpstr>
      <vt:lpstr>Deadlock Prevention (Cont.)</vt:lpstr>
      <vt:lpstr>Deadlock Prevention (Cont.)</vt:lpstr>
      <vt:lpstr>Deadlock Example</vt:lpstr>
      <vt:lpstr>Deadlock Example with Lock Ordering</vt:lpstr>
      <vt:lpstr>Deadlock aviodance</vt:lpstr>
      <vt:lpstr>Deadlock Avoidance</vt:lpstr>
      <vt:lpstr>Deadlock Avoidance (cont.)</vt:lpstr>
      <vt:lpstr>Safe State</vt:lpstr>
      <vt:lpstr>Safe State (cont.)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Scheme</vt:lpstr>
      <vt:lpstr>Resource-Allocation Graph Algorithm</vt:lpstr>
      <vt:lpstr>Banker’s Algorithm</vt:lpstr>
      <vt:lpstr>Data Structures for the Banker’s Algorithm </vt:lpstr>
      <vt:lpstr>Data Structures for the Banker’s Algorithm </vt:lpstr>
      <vt:lpstr>Safety Algorithm</vt:lpstr>
      <vt:lpstr>Safety Algorithm (cont.)</vt:lpstr>
      <vt:lpstr>Resource-Request Algorithm for Process Pi</vt:lpstr>
      <vt:lpstr>Resource-Request Algorithm for Process Pi</vt:lpstr>
      <vt:lpstr>Example of Banker’s Algorithm</vt:lpstr>
      <vt:lpstr>Example (Cont.)</vt:lpstr>
      <vt:lpstr>Example (Cont.)</vt:lpstr>
      <vt:lpstr>Example (Cont.)</vt:lpstr>
      <vt:lpstr>Example:  P1 Request (1,0,2)</vt:lpstr>
      <vt:lpstr>Example:  P1 Request (1,0,2) (cont.)</vt:lpstr>
      <vt:lpstr>Deadlock detection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Detection Algorithm (cont.)</vt:lpstr>
      <vt:lpstr>Example of Detection Algorithm</vt:lpstr>
      <vt:lpstr>Example  (cont.)</vt:lpstr>
      <vt:lpstr>Example (cont.)</vt:lpstr>
      <vt:lpstr>Example (cont.)</vt:lpstr>
      <vt:lpstr>Detection-Algorithm Usage</vt:lpstr>
      <vt:lpstr>Detection-Algorithm Usage (cont.)</vt:lpstr>
      <vt:lpstr>Recovery from deadlock</vt:lpstr>
      <vt:lpstr>Recovery from Deadlock:   Process Termination</vt:lpstr>
      <vt:lpstr>Recovery from Deadlock:   Process Termination</vt:lpstr>
      <vt:lpstr>Recovery from Deadlock: 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聊凡凡</cp:lastModifiedBy>
  <cp:revision>182</cp:revision>
  <cp:lastPrinted>2001-06-14T19:16:14Z</cp:lastPrinted>
  <dcterms:created xsi:type="dcterms:W3CDTF">2008-08-18T22:49:08Z</dcterms:created>
  <dcterms:modified xsi:type="dcterms:W3CDTF">2014-04-16T01:24:06Z</dcterms:modified>
</cp:coreProperties>
</file>