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299" r:id="rId2"/>
    <p:sldId id="258" r:id="rId3"/>
    <p:sldId id="257" r:id="rId4"/>
    <p:sldId id="259" r:id="rId5"/>
    <p:sldId id="319" r:id="rId6"/>
    <p:sldId id="261" r:id="rId7"/>
    <p:sldId id="320" r:id="rId8"/>
    <p:sldId id="316" r:id="rId9"/>
    <p:sldId id="262" r:id="rId10"/>
    <p:sldId id="321" r:id="rId11"/>
    <p:sldId id="263" r:id="rId12"/>
    <p:sldId id="322" r:id="rId13"/>
    <p:sldId id="264" r:id="rId14"/>
    <p:sldId id="323" r:id="rId15"/>
    <p:sldId id="265" r:id="rId16"/>
    <p:sldId id="266" r:id="rId17"/>
    <p:sldId id="267" r:id="rId18"/>
    <p:sldId id="260" r:id="rId19"/>
    <p:sldId id="324" r:id="rId20"/>
    <p:sldId id="336" r:id="rId21"/>
    <p:sldId id="269" r:id="rId22"/>
    <p:sldId id="268" r:id="rId23"/>
    <p:sldId id="325" r:id="rId24"/>
    <p:sldId id="270" r:id="rId25"/>
    <p:sldId id="317" r:id="rId26"/>
    <p:sldId id="326" r:id="rId27"/>
    <p:sldId id="271" r:id="rId28"/>
    <p:sldId id="337" r:id="rId29"/>
    <p:sldId id="272" r:id="rId30"/>
    <p:sldId id="315" r:id="rId31"/>
    <p:sldId id="327" r:id="rId32"/>
    <p:sldId id="273" r:id="rId33"/>
    <p:sldId id="318" r:id="rId34"/>
    <p:sldId id="328" r:id="rId35"/>
    <p:sldId id="275" r:id="rId36"/>
    <p:sldId id="276" r:id="rId37"/>
    <p:sldId id="277" r:id="rId38"/>
    <p:sldId id="278" r:id="rId39"/>
    <p:sldId id="279" r:id="rId40"/>
    <p:sldId id="280" r:id="rId41"/>
    <p:sldId id="329" r:id="rId42"/>
    <p:sldId id="282" r:id="rId43"/>
    <p:sldId id="283" r:id="rId44"/>
    <p:sldId id="330" r:id="rId45"/>
    <p:sldId id="284" r:id="rId46"/>
    <p:sldId id="285" r:id="rId47"/>
    <p:sldId id="338" r:id="rId48"/>
    <p:sldId id="286" r:id="rId49"/>
    <p:sldId id="288" r:id="rId50"/>
    <p:sldId id="339" r:id="rId51"/>
    <p:sldId id="289" r:id="rId52"/>
    <p:sldId id="331" r:id="rId53"/>
    <p:sldId id="291" r:id="rId54"/>
    <p:sldId id="332" r:id="rId55"/>
    <p:sldId id="333" r:id="rId56"/>
    <p:sldId id="292" r:id="rId57"/>
    <p:sldId id="334" r:id="rId58"/>
    <p:sldId id="335" r:id="rId59"/>
    <p:sldId id="293" r:id="rId60"/>
    <p:sldId id="340" r:id="rId61"/>
    <p:sldId id="294" r:id="rId62"/>
    <p:sldId id="295" r:id="rId63"/>
    <p:sldId id="297" r:id="rId64"/>
    <p:sldId id="298" r:id="rId65"/>
    <p:sldId id="314" r:id="rId6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CBB5D0-9DA1-774B-920E-2E95F70AF3B6}">
          <p14:sldIdLst>
            <p14:sldId id="299"/>
            <p14:sldId id="258"/>
          </p14:sldIdLst>
        </p14:section>
        <p14:section name="无标题的节" id="{E0D0110E-A696-E44F-B9CC-19EF56E57704}">
          <p14:sldIdLst>
            <p14:sldId id="257"/>
            <p14:sldId id="259"/>
            <p14:sldId id="319"/>
            <p14:sldId id="261"/>
            <p14:sldId id="320"/>
            <p14:sldId id="316"/>
            <p14:sldId id="262"/>
            <p14:sldId id="321"/>
            <p14:sldId id="263"/>
            <p14:sldId id="322"/>
            <p14:sldId id="264"/>
            <p14:sldId id="323"/>
            <p14:sldId id="265"/>
            <p14:sldId id="266"/>
            <p14:sldId id="267"/>
            <p14:sldId id="260"/>
            <p14:sldId id="324"/>
          </p14:sldIdLst>
        </p14:section>
        <p14:section name="无标题的节" id="{7F70FEC7-EE01-3149-9160-6F3A718E120C}">
          <p14:sldIdLst>
            <p14:sldId id="336"/>
            <p14:sldId id="269"/>
            <p14:sldId id="268"/>
            <p14:sldId id="325"/>
            <p14:sldId id="270"/>
            <p14:sldId id="317"/>
            <p14:sldId id="326"/>
            <p14:sldId id="271"/>
          </p14:sldIdLst>
        </p14:section>
        <p14:section name="无标题的节" id="{06828783-B842-854B-9781-9BB3132AC0B9}">
          <p14:sldIdLst>
            <p14:sldId id="337"/>
            <p14:sldId id="272"/>
            <p14:sldId id="315"/>
            <p14:sldId id="327"/>
            <p14:sldId id="273"/>
            <p14:sldId id="318"/>
            <p14:sldId id="328"/>
            <p14:sldId id="275"/>
            <p14:sldId id="276"/>
            <p14:sldId id="277"/>
            <p14:sldId id="278"/>
            <p14:sldId id="279"/>
            <p14:sldId id="280"/>
            <p14:sldId id="329"/>
            <p14:sldId id="282"/>
            <p14:sldId id="283"/>
            <p14:sldId id="330"/>
            <p14:sldId id="284"/>
            <p14:sldId id="285"/>
          </p14:sldIdLst>
        </p14:section>
        <p14:section name="无标题的节" id="{FA00852C-7843-8C4F-B604-F40BA0287AFC}">
          <p14:sldIdLst>
            <p14:sldId id="338"/>
            <p14:sldId id="286"/>
            <p14:sldId id="288"/>
          </p14:sldIdLst>
        </p14:section>
        <p14:section name="无标题的节" id="{8915D450-644B-F149-A24F-B19E1BFE01B1}">
          <p14:sldIdLst>
            <p14:sldId id="339"/>
            <p14:sldId id="289"/>
            <p14:sldId id="331"/>
            <p14:sldId id="291"/>
            <p14:sldId id="332"/>
            <p14:sldId id="333"/>
            <p14:sldId id="292"/>
            <p14:sldId id="334"/>
            <p14:sldId id="335"/>
            <p14:sldId id="293"/>
          </p14:sldIdLst>
        </p14:section>
        <p14:section name="无标题的节" id="{72E6F635-8E32-DF4E-8E06-F3048E6C5BDA}">
          <p14:sldIdLst>
            <p14:sldId id="340"/>
            <p14:sldId id="294"/>
            <p14:sldId id="295"/>
            <p14:sldId id="297"/>
            <p14:sldId id="298"/>
            <p14:sldId id="3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976" y="-96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BE1309-8D92-4B10-AFB8-774C4D9AB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52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F967DEB-4C99-464E-9469-A1D64782F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8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41ABC83-DE8B-4818-BF52-9E08370CA171}" type="slidenum">
              <a:rPr lang="en-US" altLang="zh-CN" smtClean="0">
                <a:latin typeface="Times New Roman" panose="02020603050405020304" pitchFamily="18" charset="0"/>
              </a:rPr>
              <a:pPr/>
              <a:t>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2779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BB8FC5-7909-4335-9A63-A1C26F544FE1}" type="slidenum">
              <a:rPr lang="en-US" altLang="zh-CN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13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8FDB2B-3F7E-4FBA-B5BF-0654CD1549E3}" type="slidenum">
              <a:rPr lang="en-US" altLang="zh-CN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40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07DE76-5B24-41B0-B62B-EC05771524E0}" type="slidenum">
              <a:rPr lang="en-US" altLang="zh-CN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8846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2B9754-73E5-4C08-A0DE-CD752B512A39}" type="slidenum">
              <a:rPr lang="en-US" altLang="zh-CN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871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D54364-BA24-4924-87FC-E8AB6183D4DC}" type="slidenum">
              <a:rPr lang="en-US" altLang="zh-CN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721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99F86E-6D67-45E1-BF49-EF0ECAEF87C3}" type="slidenum">
              <a:rPr lang="en-US" altLang="zh-CN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5256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5CCE585-9F89-48D5-8170-401CA1CAA2D4}" type="slidenum">
              <a:rPr lang="en-US" altLang="zh-CN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742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E0F5E0-C96C-4696-AE5E-6AFF4C5A2AA9}" type="slidenum">
              <a:rPr lang="en-US" altLang="zh-CN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394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C90D66-DB56-4125-AAD6-293EA1412504}" type="slidenum">
              <a:rPr lang="en-US" altLang="zh-CN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46833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3F49D9-1CCD-4909-9AF5-C5EBC7DEB5EF}" type="slidenum">
              <a:rPr lang="en-US" altLang="zh-CN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9600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C72A54-6157-4677-9438-18DB147B948B}" type="slidenum">
              <a:rPr lang="en-US" altLang="zh-CN" smtClean="0">
                <a:latin typeface="Times New Roman" panose="02020603050405020304" pitchFamily="18" charset="0"/>
              </a:rPr>
              <a:pPr/>
              <a:t>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40738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739E-0AFF-4B24-BFE0-D93135025C68}" type="slidenum">
              <a:rPr lang="en-US" altLang="zh-CN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1558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AAF0E9-D680-412E-B7AB-FEED9ED7645E}" type="slidenum">
              <a:rPr lang="en-US" altLang="zh-CN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167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6B1BFE-C660-47CE-816F-7692CA6168F3}" type="slidenum">
              <a:rPr lang="en-US" altLang="zh-CN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7425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67C86D-9609-454E-BA51-DEADC315915B}" type="slidenum">
              <a:rPr lang="en-US" altLang="zh-CN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7935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7B9215-CBEB-4913-8507-489B0AB8F473}" type="slidenum">
              <a:rPr lang="en-US" altLang="zh-CN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582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DF3CD9-E788-42CC-B321-F1FB51DF5F7D}" type="slidenum">
              <a:rPr lang="en-US" altLang="zh-CN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1764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D21AE4-8CF2-4ABD-BE9F-C0503E7CC43A}" type="slidenum">
              <a:rPr lang="en-US" altLang="zh-CN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5297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D1D89CE-5B6F-4FC6-8E42-494D9395CDFB}" type="slidenum">
              <a:rPr lang="en-US" altLang="zh-CN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387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739E-0AFF-4B24-BFE0-D93135025C68}" type="slidenum">
              <a:rPr lang="en-US" altLang="zh-CN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1558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7E8F3B-10DD-45A1-A083-7DA2E65B6010}" type="slidenum">
              <a:rPr lang="en-US" altLang="zh-CN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4781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739E-0AFF-4B24-BFE0-D93135025C68}" type="slidenum">
              <a:rPr lang="en-US" altLang="zh-CN" smtClean="0">
                <a:latin typeface="Times New Roman" panose="02020603050405020304" pitchFamily="18" charset="0"/>
              </a:rPr>
              <a:pPr/>
              <a:t>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1558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4A5907-C084-4851-AB84-76A43E57B66E}" type="slidenum">
              <a:rPr lang="en-US" altLang="zh-CN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8546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EEB620-DB66-4995-AD86-91DA68465F88}" type="slidenum">
              <a:rPr lang="en-US" altLang="zh-CN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230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1D8DCE-0CE5-417B-94D1-AD04B9950D22}" type="slidenum">
              <a:rPr lang="en-US" altLang="zh-CN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0675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37F899-C632-4111-8314-20773B740D13}" type="slidenum">
              <a:rPr lang="en-US" altLang="zh-CN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8976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9CDDB4-8BE7-451B-B444-71DFB28B0B01}" type="slidenum">
              <a:rPr lang="en-US" altLang="zh-CN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7972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7EEE35-2A7A-40F5-81E3-5488DC125C22}" type="slidenum">
              <a:rPr lang="en-US" altLang="zh-CN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14173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FBB484-2072-4087-AAAE-6F928DD44A33}" type="slidenum">
              <a:rPr lang="en-US" altLang="zh-CN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1694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DA10C16-E2FC-4AAD-8268-6B60600FDEBC}" type="slidenum">
              <a:rPr lang="en-US" altLang="zh-CN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6831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09BD38-512E-416D-A5C7-2824F6E185B4}" type="slidenum">
              <a:rPr lang="en-US" altLang="zh-CN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627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1A2A71-F8D5-48A4-AEA2-0B0AA033CA59}" type="slidenum">
              <a:rPr lang="en-US" altLang="zh-CN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695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B3C118-9936-45CF-ADAB-8F5D626A5F1C}" type="slidenum">
              <a:rPr lang="en-US" altLang="zh-CN" smtClean="0">
                <a:latin typeface="Times New Roman" panose="02020603050405020304" pitchFamily="18" charset="0"/>
              </a:rPr>
              <a:pPr/>
              <a:t>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3080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B58F3D-548E-4A5C-BC4F-1F8C07D44784}" type="slidenum">
              <a:rPr lang="en-US" altLang="zh-CN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84093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A1501B-AF13-44D3-9EC4-A700A10966F5}" type="slidenum">
              <a:rPr lang="en-US" altLang="zh-CN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7869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8C6AFD-9E01-4717-8A75-9422318F19DD}" type="slidenum">
              <a:rPr lang="en-US" altLang="zh-CN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0069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9889F9-04B8-45C6-8E84-22FFB367B65E}" type="slidenum">
              <a:rPr lang="en-US" altLang="zh-CN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41361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875F3B-0AFA-42A5-9125-CB59DEEDEB3C}" type="slidenum">
              <a:rPr lang="en-US" altLang="zh-CN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13918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147A4C-3AED-484F-BE1D-D26E158A7559}" type="slidenum">
              <a:rPr lang="en-US" altLang="zh-CN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127426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828E5E-2173-49C4-BF7D-7ABDBE251E43}" type="slidenum">
              <a:rPr lang="en-US" altLang="zh-CN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9590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739E-0AFF-4B24-BFE0-D93135025C68}" type="slidenum">
              <a:rPr lang="en-US" altLang="zh-CN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1558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486A56-1FB6-4F9D-A9CB-A2C769ECDB66}" type="slidenum">
              <a:rPr lang="en-US" altLang="zh-CN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1309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4E4BAA-B898-4D5E-9138-251EB1E23888}" type="slidenum">
              <a:rPr lang="en-US" altLang="zh-CN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661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131E78-719D-4B87-8B61-D11B0E2E349A}" type="slidenum">
              <a:rPr lang="en-US" altLang="zh-CN" smtClean="0">
                <a:latin typeface="Times New Roman" panose="02020603050405020304" pitchFamily="18" charset="0"/>
              </a:rPr>
              <a:pPr/>
              <a:t>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19073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739E-0AFF-4B24-BFE0-D93135025C68}" type="slidenum">
              <a:rPr lang="en-US" altLang="zh-CN" smtClean="0">
                <a:latin typeface="Times New Roman" panose="02020603050405020304" pitchFamily="18" charset="0"/>
              </a:rPr>
              <a:pPr/>
              <a:t>50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1558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FD0114-C72C-4939-A150-5D0984CE67D1}" type="slidenum">
              <a:rPr lang="en-US" altLang="zh-CN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203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26EA5F-A3AF-4644-BE2A-591931FCF232}" type="slidenum">
              <a:rPr lang="en-US" altLang="zh-CN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2709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BC90F6-5F4B-4F71-BDA9-0A60C5FBCB91}" type="slidenum">
              <a:rPr lang="en-US" altLang="zh-CN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86064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D5948B-2A78-43A7-8ACB-72C0AC7A0779}" type="slidenum">
              <a:rPr lang="en-US" altLang="zh-CN" smtClean="0">
                <a:latin typeface="Times New Roman" panose="02020603050405020304" pitchFamily="18" charset="0"/>
              </a:rPr>
              <a:pPr/>
              <a:t>54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50671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B0ECEC-B778-48D3-AD18-892CAC21C1B9}" type="slidenum">
              <a:rPr lang="en-US" altLang="zh-CN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30019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C1324C-5198-4CA6-BE37-1BA194BCBD3D}" type="slidenum">
              <a:rPr lang="en-US" altLang="zh-CN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3762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CB165A-F08A-4F9F-A3C8-A253364910F3}" type="slidenum">
              <a:rPr lang="en-US" altLang="zh-CN" smtClean="0">
                <a:latin typeface="Times New Roman" panose="02020603050405020304" pitchFamily="18" charset="0"/>
              </a:rPr>
              <a:pPr/>
              <a:t>57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14560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0A18B1-DB09-4CC4-967D-5B2C025989C1}" type="slidenum">
              <a:rPr lang="en-US" altLang="zh-CN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36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A97D74-C2B0-4C78-BAA1-D5EDC2AE75BF}" type="slidenum">
              <a:rPr lang="en-US" altLang="zh-CN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7724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A3EBE6-9446-4C7E-B5DF-D9ECD4BDB0D7}" type="slidenum">
              <a:rPr lang="en-US" altLang="zh-CN" smtClean="0">
                <a:latin typeface="Times New Roman" panose="02020603050405020304" pitchFamily="18" charset="0"/>
              </a:rPr>
              <a:pPr/>
              <a:t>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827141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739E-0AFF-4B24-BFE0-D93135025C68}" type="slidenum">
              <a:rPr lang="en-US" altLang="zh-CN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15582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FD92EB-6BAF-47EE-AC43-EB46345A80B1}" type="slidenum">
              <a:rPr lang="en-US" altLang="zh-CN" smtClean="0">
                <a:latin typeface="Times New Roman" panose="02020603050405020304" pitchFamily="18" charset="0"/>
              </a:rPr>
              <a:pPr/>
              <a:t>61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941267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2141B7-9BAE-40F6-B85F-9AEF283A6894}" type="slidenum">
              <a:rPr lang="en-US" altLang="zh-CN" smtClean="0">
                <a:latin typeface="Times New Roman" panose="02020603050405020304" pitchFamily="18" charset="0"/>
              </a:rPr>
              <a:pPr/>
              <a:t>62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076650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DBB6EC-2F28-4AE1-BB35-5B012CBD9AAE}" type="slidenum">
              <a:rPr lang="en-US" altLang="zh-CN" smtClean="0">
                <a:latin typeface="Times New Roman" panose="02020603050405020304" pitchFamily="18" charset="0"/>
              </a:rPr>
              <a:pPr/>
              <a:t>63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00569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097FCE-CCA4-434A-ABAD-87F6B0237C1A}" type="slidenum">
              <a:rPr lang="en-US" altLang="zh-CN" smtClean="0">
                <a:latin typeface="Times New Roman" panose="02020603050405020304" pitchFamily="18" charset="0"/>
              </a:rPr>
              <a:pPr/>
              <a:t>64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22134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769834-55B5-4F12-99C6-1AFF1B6B7830}" type="slidenum">
              <a:rPr lang="en-US" altLang="zh-CN" smtClean="0">
                <a:latin typeface="Times New Roman" panose="02020603050405020304" pitchFamily="18" charset="0"/>
              </a:rPr>
              <a:pPr/>
              <a:t>65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228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B3F17-256C-4AB4-B101-9A48198C1369}" type="slidenum">
              <a:rPr lang="en-US" altLang="zh-CN" smtClean="0">
                <a:latin typeface="Times New Roman" panose="02020603050405020304" pitchFamily="18" charset="0"/>
              </a:rPr>
              <a:pPr/>
              <a:t>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3997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BA32BF-7C04-4E76-9C28-10310A914605}" type="slidenum">
              <a:rPr lang="en-US" altLang="zh-CN" smtClean="0">
                <a:latin typeface="Times New Roman" panose="02020603050405020304" pitchFamily="18" charset="0"/>
              </a:rPr>
              <a:pPr/>
              <a:t>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630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AF603D-EB58-4251-A5D8-F81E1B74082B}" type="slidenum">
              <a:rPr lang="en-US" altLang="zh-CN" smtClean="0">
                <a:latin typeface="Times New Roman" panose="02020603050405020304" pitchFamily="18" charset="0"/>
              </a:rPr>
              <a:pPr/>
              <a:t>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79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zh-CN" altLang="zh-CN" sz="1800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zh-CN" altLang="zh-CN" sz="1800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zh-CN" altLang="zh-CN" sz="1800" smtClean="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zh-CN" sz="1000" b="1" baseline="30000" smtClean="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 smtClean="0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zh-CN" sz="1800" smtClean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3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6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8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37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t>11.</a:t>
            </a:r>
            <a:fld id="{544A74CC-11FB-41AE-BE10-B23A04202DDF}" type="slidenum">
              <a:rPr lang="en-US" altLang="zh-CN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zh-CN" sz="1000" b="1" baseline="30000" smtClean="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10:  </a:t>
            </a:r>
            <a:br>
              <a:rPr lang="en-US" altLang="zh-CN" smtClean="0"/>
            </a:br>
            <a:r>
              <a:rPr lang="en-US" altLang="zh-CN" smtClean="0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altLang="zh-CN" b="1" i="1" smtClean="0"/>
              <a:t>Open(F</a:t>
            </a:r>
            <a:r>
              <a:rPr lang="en-US" altLang="zh-CN" b="1" i="1" baseline="-25000" smtClean="0"/>
              <a:t>i</a:t>
            </a:r>
            <a:r>
              <a:rPr lang="en-US" altLang="zh-CN" b="1" i="1" smtClean="0"/>
              <a:t>)</a:t>
            </a:r>
            <a:r>
              <a:rPr lang="en-US" altLang="zh-CN" b="1" smtClean="0"/>
              <a:t> </a:t>
            </a:r>
            <a:r>
              <a:rPr lang="en-US" altLang="zh-CN" smtClean="0"/>
              <a:t>– search the directory structure on disk for entry </a:t>
            </a:r>
            <a:r>
              <a:rPr lang="en-US" altLang="zh-CN" b="1" i="1" smtClean="0"/>
              <a:t>F</a:t>
            </a:r>
            <a:r>
              <a:rPr lang="en-US" altLang="zh-CN" b="1" i="1" baseline="-25000" smtClean="0"/>
              <a:t>i</a:t>
            </a:r>
            <a:r>
              <a:rPr lang="en-US" altLang="zh-CN" smtClean="0"/>
              <a:t>, and move the content of entry to memory</a:t>
            </a:r>
          </a:p>
          <a:p>
            <a:r>
              <a:rPr lang="en-US" altLang="zh-CN" b="1" i="1" smtClean="0"/>
              <a:t>Close (F</a:t>
            </a:r>
            <a:r>
              <a:rPr lang="en-US" altLang="zh-CN" b="1" i="1" baseline="-25000" smtClean="0"/>
              <a:t>i</a:t>
            </a:r>
            <a:r>
              <a:rPr lang="en-US" altLang="zh-CN" b="1" i="1" smtClean="0"/>
              <a:t>)</a:t>
            </a:r>
            <a:r>
              <a:rPr lang="en-US" altLang="zh-CN" b="1" smtClean="0"/>
              <a:t> </a:t>
            </a:r>
            <a:r>
              <a:rPr lang="en-US" altLang="zh-CN" smtClean="0"/>
              <a:t>– move the content of entry</a:t>
            </a:r>
            <a:r>
              <a:rPr lang="en-US" altLang="zh-CN" b="1" smtClean="0"/>
              <a:t> </a:t>
            </a:r>
            <a:r>
              <a:rPr lang="en-US" altLang="zh-CN" b="1" i="1" smtClean="0"/>
              <a:t>F</a:t>
            </a:r>
            <a:r>
              <a:rPr lang="en-US" altLang="zh-CN" b="1" i="1" baseline="-25000" smtClean="0"/>
              <a:t>i</a:t>
            </a:r>
            <a:r>
              <a:rPr lang="en-US" altLang="zh-CN" b="1" smtClean="0"/>
              <a:t> </a:t>
            </a:r>
            <a:r>
              <a:rPr lang="en-US" altLang="zh-CN" smtClean="0"/>
              <a:t>in memory to directory structure on disk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Open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55675"/>
            <a:ext cx="7727950" cy="4530725"/>
          </a:xfrm>
        </p:spPr>
        <p:txBody>
          <a:bodyPr/>
          <a:lstStyle/>
          <a:p>
            <a:r>
              <a:rPr lang="en-US" altLang="zh-CN" smtClean="0"/>
              <a:t>Several pieces of data are needed to manage open files: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Open-file table</a:t>
            </a:r>
            <a:r>
              <a:rPr lang="en-US" altLang="zh-CN" smtClean="0"/>
              <a:t>: tracks open files</a:t>
            </a:r>
          </a:p>
          <a:p>
            <a:pPr lvl="1"/>
            <a:r>
              <a:rPr lang="en-US" altLang="zh-CN" smtClean="0"/>
              <a:t>File pointer:  pointer to last read/write location, per process that has the file open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File-open count</a:t>
            </a:r>
            <a:r>
              <a:rPr lang="en-US" altLang="zh-CN" smtClean="0"/>
              <a:t>: counter of number of times a file is open – to allow removal of data from open-file table when last processes closes 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Open Files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altLang="zh-CN" smtClean="0"/>
              <a:t>Several pieces of data are needed to manage open files:</a:t>
            </a:r>
          </a:p>
          <a:p>
            <a:pPr lvl="1"/>
            <a:r>
              <a:rPr lang="en-US" altLang="zh-CN" smtClean="0"/>
              <a:t>Disk location of the file: cache of data access information</a:t>
            </a:r>
          </a:p>
          <a:p>
            <a:pPr lvl="1"/>
            <a:r>
              <a:rPr lang="en-US" altLang="zh-CN" smtClean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Open File Locking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 altLang="zh-CN" smtClean="0"/>
              <a:t>Provided by some operating systems and file systems</a:t>
            </a:r>
          </a:p>
          <a:p>
            <a:pPr lvl="1"/>
            <a:r>
              <a:rPr lang="en-US" altLang="zh-CN" smtClean="0"/>
              <a:t>Similar to reader-writer locks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Shared</a:t>
            </a:r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lock</a:t>
            </a:r>
            <a:r>
              <a:rPr lang="en-US" altLang="zh-CN" smtClean="0"/>
              <a:t> similar to reader lock – several processes can acquire concurrently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Exclusive lock </a:t>
            </a:r>
            <a:r>
              <a:rPr lang="en-US" altLang="zh-CN" smtClean="0"/>
              <a:t>similar to writer 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Open File Locking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 altLang="zh-CN" smtClean="0"/>
              <a:t>Mediates access to a file</a:t>
            </a:r>
          </a:p>
          <a:p>
            <a:endParaRPr lang="en-US" altLang="zh-CN" smtClean="0"/>
          </a:p>
          <a:p>
            <a:r>
              <a:rPr lang="en-US" altLang="zh-CN" smtClean="0"/>
              <a:t>Mandatory or advisory: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Mandatory</a:t>
            </a:r>
            <a:r>
              <a:rPr lang="en-US" altLang="zh-CN" smtClean="0"/>
              <a:t> – access is denied depending on locks held and requested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Advisory</a:t>
            </a:r>
            <a:r>
              <a:rPr lang="en-US" altLang="zh-CN" smtClean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778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Locking Example – Java API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public class LockingExample </a:t>
            </a:r>
            <a:r>
              <a:rPr lang="en-US" altLang="zh-CN" sz="1400" i="1" smtClean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i="1" smtClean="0">
                <a:solidFill>
                  <a:srgbClr val="0033CC"/>
                </a:solidFill>
              </a:rPr>
              <a:t>	</a:t>
            </a:r>
            <a:r>
              <a:rPr lang="en-US" altLang="zh-CN" sz="1400" smtClean="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altLang="zh-CN" sz="1400" i="1" smtClean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try </a:t>
            </a:r>
            <a:r>
              <a:rPr lang="en-US" altLang="zh-CN" sz="1400" i="1" smtClean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400" smtClean="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zh-CN" sz="140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15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File Locking Example – </a:t>
            </a:r>
            <a:br>
              <a:rPr lang="en-US" altLang="zh-CN" sz="2800" smtClean="0"/>
            </a:br>
            <a:r>
              <a:rPr lang="en-US" altLang="zh-CN" sz="2800" smtClean="0"/>
              <a:t>Java API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7243762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sharedLock = ch.lock(raf.length()/2+1, raf.length(),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i="1" smtClean="0">
                <a:solidFill>
                  <a:srgbClr val="0033CC"/>
                </a:solidFill>
              </a:rPr>
              <a:t>		</a:t>
            </a:r>
            <a:r>
              <a:rPr lang="en-US" altLang="zh-CN" sz="1600" smtClean="0">
                <a:solidFill>
                  <a:srgbClr val="0033CC"/>
                </a:solidFill>
              </a:rPr>
              <a:t>}</a:t>
            </a:r>
            <a:r>
              <a:rPr lang="en-US" altLang="zh-CN" sz="1600" i="1" smtClean="0">
                <a:solidFill>
                  <a:srgbClr val="0033CC"/>
                </a:solidFill>
              </a:rPr>
              <a:t> </a:t>
            </a:r>
            <a:r>
              <a:rPr lang="en-US" altLang="zh-CN" sz="1600" smtClean="0">
                <a:solidFill>
                  <a:srgbClr val="0033CC"/>
                </a:solidFill>
              </a:rPr>
              <a:t>catch (java.io.IOException ioe) {</a:t>
            </a:r>
            <a:r>
              <a:rPr lang="en-US" altLang="zh-CN" sz="1600" i="1" smtClean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i="1" smtClean="0">
                <a:solidFill>
                  <a:srgbClr val="0033CC"/>
                </a:solidFill>
              </a:rPr>
              <a:t>			</a:t>
            </a:r>
            <a:r>
              <a:rPr lang="en-US" altLang="zh-CN" sz="1600" smtClean="0">
                <a:solidFill>
                  <a:srgbClr val="0033CC"/>
                </a:solidFill>
              </a:rPr>
              <a:t>System.err.println(ioe);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i="1" smtClean="0">
                <a:solidFill>
                  <a:srgbClr val="0033CC"/>
                </a:solidFill>
              </a:rPr>
              <a:t>		</a:t>
            </a:r>
            <a:r>
              <a:rPr lang="en-US" altLang="zh-CN" sz="1600" smtClean="0">
                <a:solidFill>
                  <a:srgbClr val="0033CC"/>
                </a:solidFill>
              </a:rPr>
              <a:t>}finally {</a:t>
            </a:r>
            <a:r>
              <a:rPr lang="en-US" altLang="zh-CN" sz="1600" i="1" smtClean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if (exclusiveLock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if (sharedLock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i="1" smtClean="0">
                <a:solidFill>
                  <a:srgbClr val="0033CC"/>
                </a:solidFill>
              </a:rPr>
              <a:t>		</a:t>
            </a:r>
            <a:r>
              <a:rPr lang="en-US" altLang="zh-CN" sz="1600" smtClean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i="1" smtClean="0">
                <a:solidFill>
                  <a:srgbClr val="0033CC"/>
                </a:solidFill>
              </a:rPr>
              <a:t>	</a:t>
            </a:r>
            <a:r>
              <a:rPr lang="en-US" altLang="zh-CN" sz="1600" smtClean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zh-CN" sz="1600" smtClean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60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Types – Name, Extension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Structure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Relocatable load file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25525"/>
            <a:ext cx="8229600" cy="4530725"/>
          </a:xfrm>
        </p:spPr>
        <p:txBody>
          <a:bodyPr/>
          <a:lstStyle/>
          <a:p>
            <a:r>
              <a:rPr lang="en-US" altLang="zh-CN" smtClean="0"/>
              <a:t>To explain the function of file systems</a:t>
            </a:r>
          </a:p>
          <a:p>
            <a:endParaRPr lang="en-US" altLang="zh-CN" smtClean="0"/>
          </a:p>
          <a:p>
            <a:r>
              <a:rPr lang="en-US" altLang="zh-CN" smtClean="0"/>
              <a:t>To describe the interfaces to file systems</a:t>
            </a:r>
          </a:p>
          <a:p>
            <a:endParaRPr lang="en-US" altLang="zh-CN" smtClean="0"/>
          </a:p>
          <a:p>
            <a:r>
              <a:rPr lang="en-US" altLang="zh-CN" smtClean="0"/>
              <a:t>To discuss file-system design tradeoffs, including access methods, file sharing, file locking, and directory structures</a:t>
            </a:r>
          </a:p>
          <a:p>
            <a:endParaRPr lang="en-US" altLang="zh-CN" smtClean="0"/>
          </a:p>
          <a:p>
            <a:r>
              <a:rPr lang="en-US" altLang="zh-CN" smtClean="0"/>
              <a:t>To explore file-system protection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10: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File Concept</a:t>
            </a:r>
          </a:p>
          <a:p>
            <a:r>
              <a:rPr lang="en-US" altLang="zh-CN" dirty="0" smtClean="0"/>
              <a:t>Access Methods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Disk and Directory Structure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File-System Mounting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 Sharing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35129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Sequential-access File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962150"/>
            <a:ext cx="7010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Access Methods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713" y="1133475"/>
            <a:ext cx="7370762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400" b="1" smtClean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smtClean="0">
                <a:solidFill>
                  <a:srgbClr val="000000"/>
                </a:solidFill>
              </a:rPr>
              <a:t>		</a:t>
            </a: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smtClean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smtClean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</a:rPr>
              <a:t>Direct Access – </a:t>
            </a:r>
            <a:r>
              <a:rPr lang="en-US" altLang="zh-CN" sz="2400" smtClean="0">
                <a:solidFill>
                  <a:srgbClr val="000000"/>
                </a:solidFill>
              </a:rPr>
              <a:t>file is fixed length </a:t>
            </a:r>
            <a:r>
              <a:rPr lang="en-US" altLang="zh-CN" sz="2400" smtClean="0">
                <a:solidFill>
                  <a:srgbClr val="0033CC"/>
                </a:solidFill>
              </a:rPr>
              <a:t>logical 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smtClean="0">
                <a:solidFill>
                  <a:srgbClr val="000000"/>
                </a:solidFill>
              </a:rPr>
              <a:t>		</a:t>
            </a: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zh-CN" sz="2400" b="1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zh-CN" sz="2400" b="1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zh-CN" sz="2400" b="1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zh-CN" sz="2400" b="1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400" smtClean="0"/>
              <a:t>	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 = </a:t>
            </a:r>
            <a:r>
              <a:rPr lang="en-US" altLang="zh-CN" sz="2400" smtClean="0">
                <a:solidFill>
                  <a:srgbClr val="0033CC"/>
                </a:solidFill>
              </a:rPr>
              <a:t>relative block number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Access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/>
              <a:t>See </a:t>
            </a:r>
            <a:r>
              <a:rPr lang="en-US" altLang="zh-CN" smtClean="0">
                <a:solidFill>
                  <a:srgbClr val="0033CC"/>
                </a:solidFill>
              </a:rPr>
              <a:t>allocation problem </a:t>
            </a:r>
            <a:r>
              <a:rPr lang="en-US" altLang="zh-CN" smtClean="0"/>
              <a:t>in Ch 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85725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Simulation of Sequential Access on </a:t>
            </a:r>
            <a:br>
              <a:rPr lang="en-US" altLang="zh-CN" sz="2800" smtClean="0"/>
            </a:br>
            <a:r>
              <a:rPr lang="en-US" altLang="zh-CN" sz="2800" smtClean="0"/>
              <a:t>Direct-access File</a:t>
            </a:r>
          </a:p>
        </p:txBody>
      </p:sp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33575"/>
            <a:ext cx="709136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Other Access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Other Access Methods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General involve creation of an </a:t>
            </a:r>
            <a:r>
              <a:rPr lang="en-US" altLang="zh-CN" smtClean="0">
                <a:solidFill>
                  <a:srgbClr val="0033CC"/>
                </a:solidFill>
              </a:rPr>
              <a:t>index</a:t>
            </a:r>
            <a:r>
              <a:rPr lang="en-US" altLang="zh-CN" smtClean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mtClean="0">
                <a:solidFill>
                  <a:srgbClr val="000000"/>
                </a:solidFill>
              </a:rPr>
              <a:t>If too large, index (in memory) of the index (on disk)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Index and Relative Files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531938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10: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File Concept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Access Methods</a:t>
            </a:r>
          </a:p>
          <a:p>
            <a:r>
              <a:rPr lang="en-US" altLang="zh-CN" dirty="0" smtClean="0"/>
              <a:t>Disk and Directory Structure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File-System Mounting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 Sharing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35129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Directory Structure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922338"/>
            <a:ext cx="7370763" cy="354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A collection of nodes containing information about all files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F 1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F 2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F 3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F 4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F n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827463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Directory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Files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10: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 dirty="0" smtClean="0"/>
              <a:t>File Concept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Access Methods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Disk and Directory Structure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File-System Mounting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File Sharing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Protection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Disk Structure</a:t>
            </a:r>
          </a:p>
        </p:txBody>
      </p:sp>
      <p:sp>
        <p:nvSpPr>
          <p:cNvPr id="60419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 altLang="zh-CN" smtClean="0"/>
              <a:t>Disk can be subdivided into </a:t>
            </a:r>
            <a:r>
              <a:rPr lang="en-US" altLang="zh-CN" b="1" smtClean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zh-CN" smtClean="0"/>
              <a:t>Disks or partitions can be </a:t>
            </a:r>
            <a:r>
              <a:rPr lang="en-US" altLang="zh-CN" b="1" smtClean="0">
                <a:solidFill>
                  <a:srgbClr val="3366FF"/>
                </a:solidFill>
              </a:rPr>
              <a:t>RAID </a:t>
            </a:r>
            <a:r>
              <a:rPr lang="en-US" altLang="zh-CN" smtClean="0"/>
              <a:t>protected against failure</a:t>
            </a:r>
          </a:p>
          <a:p>
            <a:r>
              <a:rPr lang="en-US" altLang="zh-CN" smtClean="0"/>
              <a:t>Disk or partition can be used </a:t>
            </a:r>
            <a:r>
              <a:rPr lang="en-US" altLang="zh-CN" b="1" smtClean="0">
                <a:solidFill>
                  <a:srgbClr val="3366FF"/>
                </a:solidFill>
              </a:rPr>
              <a:t>raw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– without a file system, or </a:t>
            </a:r>
            <a:r>
              <a:rPr lang="en-US" altLang="zh-CN" b="1" smtClean="0">
                <a:solidFill>
                  <a:srgbClr val="3366FF"/>
                </a:solidFill>
              </a:rPr>
              <a:t>formatted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with a file system</a:t>
            </a:r>
          </a:p>
          <a:p>
            <a:r>
              <a:rPr lang="en-US" altLang="zh-CN" smtClean="0"/>
              <a:t>Partitions also known as minidisks, slices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Disk Structure</a:t>
            </a:r>
          </a:p>
        </p:txBody>
      </p:sp>
      <p:sp>
        <p:nvSpPr>
          <p:cNvPr id="62467" name="Content Placeholder 3"/>
          <p:cNvSpPr>
            <a:spLocks noGrp="1"/>
          </p:cNvSpPr>
          <p:nvPr>
            <p:ph idx="4294967295"/>
          </p:nvPr>
        </p:nvSpPr>
        <p:spPr>
          <a:xfrm>
            <a:off x="806450" y="828675"/>
            <a:ext cx="7697788" cy="4530725"/>
          </a:xfrm>
        </p:spPr>
        <p:txBody>
          <a:bodyPr/>
          <a:lstStyle/>
          <a:p>
            <a:r>
              <a:rPr lang="en-US" altLang="zh-CN" smtClean="0"/>
              <a:t>Entity containing file system known as a </a:t>
            </a:r>
            <a:r>
              <a:rPr lang="en-US" altLang="zh-CN" b="1" smtClean="0">
                <a:solidFill>
                  <a:srgbClr val="3366FF"/>
                </a:solidFill>
              </a:rPr>
              <a:t>volume</a:t>
            </a:r>
          </a:p>
          <a:p>
            <a:r>
              <a:rPr lang="en-US" altLang="zh-CN" smtClean="0"/>
              <a:t>Each volume containing file system also tracks that file system</a:t>
            </a:r>
            <a:r>
              <a:rPr lang="ja-JP" altLang="en-US" smtClean="0"/>
              <a:t>’</a:t>
            </a:r>
            <a:r>
              <a:rPr lang="en-US" altLang="ja-JP" smtClean="0"/>
              <a:t>s info in </a:t>
            </a:r>
            <a:r>
              <a:rPr lang="en-US" altLang="ja-JP" b="1" smtClean="0">
                <a:solidFill>
                  <a:srgbClr val="3366FF"/>
                </a:solidFill>
              </a:rPr>
              <a:t>device directory</a:t>
            </a:r>
            <a:r>
              <a:rPr lang="en-US" altLang="ja-JP" smtClean="0">
                <a:solidFill>
                  <a:srgbClr val="3366FF"/>
                </a:solidFill>
              </a:rPr>
              <a:t> </a:t>
            </a:r>
            <a:r>
              <a:rPr lang="en-US" altLang="ja-JP" smtClean="0"/>
              <a:t>or </a:t>
            </a:r>
            <a:r>
              <a:rPr lang="en-US" altLang="ja-JP" b="1" smtClean="0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 altLang="zh-CN" smtClean="0"/>
              <a:t>As well as </a:t>
            </a:r>
            <a:r>
              <a:rPr lang="en-US" altLang="zh-CN" b="1" smtClean="0">
                <a:solidFill>
                  <a:srgbClr val="3366FF"/>
                </a:solidFill>
              </a:rPr>
              <a:t>general-purpose file systems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there are many </a:t>
            </a:r>
            <a:r>
              <a:rPr lang="en-US" altLang="zh-CN" b="1" smtClean="0">
                <a:solidFill>
                  <a:srgbClr val="3366FF"/>
                </a:solidFill>
              </a:rPr>
              <a:t>special-purpose file systems</a:t>
            </a:r>
            <a:r>
              <a:rPr lang="en-US" altLang="zh-CN" smtClean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A Typical File-system Organization</a:t>
            </a:r>
          </a:p>
        </p:txBody>
      </p:sp>
      <p:pic>
        <p:nvPicPr>
          <p:cNvPr id="64515" name="Picture 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Types of File Systems</a:t>
            </a:r>
          </a:p>
        </p:txBody>
      </p:sp>
      <p:sp>
        <p:nvSpPr>
          <p:cNvPr id="66563" name="Content Placeholder 3"/>
          <p:cNvSpPr>
            <a:spLocks noGrp="1"/>
          </p:cNvSpPr>
          <p:nvPr>
            <p:ph idx="4294967295"/>
          </p:nvPr>
        </p:nvSpPr>
        <p:spPr>
          <a:xfrm>
            <a:off x="722313" y="955675"/>
            <a:ext cx="7699375" cy="4530725"/>
          </a:xfrm>
        </p:spPr>
        <p:txBody>
          <a:bodyPr/>
          <a:lstStyle/>
          <a:p>
            <a:r>
              <a:rPr lang="en-US" altLang="zh-CN" smtClean="0"/>
              <a:t>We mostly talk of general-purpose file systems</a:t>
            </a:r>
          </a:p>
          <a:p>
            <a:r>
              <a:rPr lang="en-US" altLang="zh-CN" smtClean="0"/>
              <a:t>But systems frequently have may file systems, some general- and some special- purpose</a:t>
            </a:r>
          </a:p>
          <a:p>
            <a:r>
              <a:rPr lang="en-US" altLang="zh-CN" smtClean="0"/>
              <a:t>Consider Solaris has</a:t>
            </a:r>
          </a:p>
          <a:p>
            <a:pPr lvl="1"/>
            <a:r>
              <a:rPr lang="en-US" altLang="zh-CN" smtClean="0"/>
              <a:t>tmpfs – memory-based volatile FS for fast, temporary I/O</a:t>
            </a:r>
          </a:p>
          <a:p>
            <a:pPr lvl="1"/>
            <a:r>
              <a:rPr lang="en-US" altLang="zh-CN" smtClean="0"/>
              <a:t>objfs – interface into kernel memory to get kernel symbols for debugging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Types of File Systems</a:t>
            </a:r>
          </a:p>
        </p:txBody>
      </p:sp>
      <p:sp>
        <p:nvSpPr>
          <p:cNvPr id="6861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001713"/>
            <a:ext cx="7697788" cy="4530725"/>
          </a:xfrm>
        </p:spPr>
        <p:txBody>
          <a:bodyPr/>
          <a:lstStyle/>
          <a:p>
            <a:r>
              <a:rPr lang="en-US" altLang="zh-CN" smtClean="0"/>
              <a:t>Consider Solaris has</a:t>
            </a:r>
          </a:p>
          <a:p>
            <a:pPr lvl="1"/>
            <a:r>
              <a:rPr lang="en-US" altLang="zh-CN" smtClean="0"/>
              <a:t>ctfs – contract file system for managing daemons </a:t>
            </a:r>
          </a:p>
          <a:p>
            <a:pPr lvl="1"/>
            <a:r>
              <a:rPr lang="en-US" altLang="zh-CN" smtClean="0"/>
              <a:t>lofs – loopback file system allows one FS to be accessed in place of another</a:t>
            </a:r>
          </a:p>
          <a:p>
            <a:pPr lvl="1"/>
            <a:r>
              <a:rPr lang="en-US" altLang="zh-CN" smtClean="0"/>
              <a:t>procfs – kernel interface to process structures</a:t>
            </a:r>
          </a:p>
          <a:p>
            <a:pPr lvl="1"/>
            <a:r>
              <a:rPr lang="en-US" altLang="zh-CN" smtClean="0"/>
              <a:t>ufs, zfs – general purpose file systems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Operations Performed on Directory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Search for a file</a:t>
            </a:r>
          </a:p>
          <a:p>
            <a:endParaRPr lang="en-US" altLang="zh-CN" sz="800" smtClean="0"/>
          </a:p>
          <a:p>
            <a:r>
              <a:rPr lang="en-US" altLang="zh-CN" smtClean="0"/>
              <a:t>Create a file</a:t>
            </a:r>
          </a:p>
          <a:p>
            <a:endParaRPr lang="en-US" altLang="zh-CN" sz="800" smtClean="0"/>
          </a:p>
          <a:p>
            <a:r>
              <a:rPr lang="en-US" altLang="zh-CN" smtClean="0"/>
              <a:t>Delete a file</a:t>
            </a:r>
          </a:p>
          <a:p>
            <a:endParaRPr lang="en-US" altLang="zh-CN" sz="800" smtClean="0"/>
          </a:p>
          <a:p>
            <a:r>
              <a:rPr lang="en-US" altLang="zh-CN" smtClean="0"/>
              <a:t>List a directory</a:t>
            </a:r>
          </a:p>
          <a:p>
            <a:endParaRPr lang="en-US" altLang="zh-CN" sz="800" smtClean="0"/>
          </a:p>
          <a:p>
            <a:r>
              <a:rPr lang="en-US" altLang="zh-CN" smtClean="0"/>
              <a:t>Rename a file</a:t>
            </a:r>
          </a:p>
          <a:p>
            <a:endParaRPr lang="en-US" altLang="zh-CN" sz="800" smtClean="0"/>
          </a:p>
          <a:p>
            <a:r>
              <a:rPr lang="en-US" altLang="zh-CN" smtClean="0"/>
              <a:t>Traverse the file system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Organize the Directory (Logically) to Obtain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46210"/>
            <a:ext cx="7270750" cy="4460875"/>
          </a:xfrm>
        </p:spPr>
        <p:txBody>
          <a:bodyPr/>
          <a:lstStyle/>
          <a:p>
            <a:r>
              <a:rPr lang="en-US" altLang="zh-CN" dirty="0" smtClean="0"/>
              <a:t>Efficiency – locating a file quickly</a:t>
            </a:r>
          </a:p>
          <a:p>
            <a:r>
              <a:rPr lang="en-US" altLang="zh-CN" dirty="0" smtClean="0"/>
              <a:t>Naming – convenient to users</a:t>
            </a:r>
          </a:p>
          <a:p>
            <a:pPr lvl="1"/>
            <a:r>
              <a:rPr lang="en-US" altLang="zh-CN" dirty="0" smtClean="0"/>
              <a:t>Two users can have same name for different files</a:t>
            </a:r>
          </a:p>
          <a:p>
            <a:pPr lvl="1"/>
            <a:r>
              <a:rPr lang="en-US" altLang="zh-CN" dirty="0" smtClean="0"/>
              <a:t>The same file can have several different names</a:t>
            </a:r>
          </a:p>
          <a:p>
            <a:r>
              <a:rPr lang="en-US" altLang="zh-CN" dirty="0" smtClean="0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Single-Level Directory</a:t>
            </a:r>
            <a:endParaRPr lang="en-US" altLang="zh-CN" sz="24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 altLang="zh-CN" smtClean="0"/>
              <a:t>A single directory for all users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Naming problem</a:t>
            </a:r>
            <a:br>
              <a:rPr kumimoji="0" lang="en-US" altLang="zh-CN" sz="2000"/>
            </a:br>
            <a:endParaRPr kumimoji="0" lang="en-US" altLang="zh-CN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Grouping problem</a:t>
            </a:r>
          </a:p>
        </p:txBody>
      </p:sp>
      <p:pic>
        <p:nvPicPr>
          <p:cNvPr id="747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Two-Level Directory</a:t>
            </a:r>
            <a:endParaRPr lang="en-US" altLang="zh-CN" sz="24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 altLang="zh-CN" smtClean="0"/>
              <a:t>Separate directory for each user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Path name</a:t>
            </a:r>
          </a:p>
          <a:p>
            <a:r>
              <a:rPr lang="en-US" altLang="zh-CN" sz="1800"/>
              <a:t>Can have the same file name for different user</a:t>
            </a:r>
          </a:p>
          <a:p>
            <a:r>
              <a:rPr lang="en-US" altLang="zh-CN" sz="1800"/>
              <a:t>Efficient searching</a:t>
            </a:r>
          </a:p>
          <a:p>
            <a:r>
              <a:rPr lang="en-US" altLang="zh-CN" sz="1800"/>
              <a:t>No grouping capability</a:t>
            </a:r>
          </a:p>
        </p:txBody>
      </p:sp>
      <p:pic>
        <p:nvPicPr>
          <p:cNvPr id="768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Tree-Structured Directories</a:t>
            </a:r>
          </a:p>
        </p:txBody>
      </p:sp>
      <p:pic>
        <p:nvPicPr>
          <p:cNvPr id="788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Contiguous logical address space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Types: </a:t>
            </a:r>
          </a:p>
          <a:p>
            <a:pPr lvl="1"/>
            <a:r>
              <a:rPr lang="en-US" altLang="zh-CN" smtClean="0"/>
              <a:t>Data</a:t>
            </a:r>
          </a:p>
          <a:p>
            <a:pPr lvl="2"/>
            <a:r>
              <a:rPr lang="en-US" altLang="zh-CN" smtClean="0"/>
              <a:t>numeric</a:t>
            </a:r>
          </a:p>
          <a:p>
            <a:pPr lvl="2"/>
            <a:r>
              <a:rPr lang="en-US" altLang="zh-CN" smtClean="0"/>
              <a:t>character</a:t>
            </a:r>
          </a:p>
          <a:p>
            <a:pPr lvl="2"/>
            <a:r>
              <a:rPr lang="en-US" altLang="zh-CN" smtClean="0"/>
              <a:t>binary</a:t>
            </a:r>
          </a:p>
          <a:p>
            <a:pPr lvl="1"/>
            <a:r>
              <a:rPr lang="en-US" altLang="zh-CN" smtClean="0"/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Tree-Structured Directories 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Efficient searching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Grouping Capability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Current directory (working directory)</a:t>
            </a:r>
          </a:p>
          <a:p>
            <a:pPr lvl="1"/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Tree-Structured Directories (Cont)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b="1" smtClean="0">
                <a:solidFill>
                  <a:srgbClr val="3366FF"/>
                </a:solidFill>
              </a:rPr>
              <a:t>Absolute</a:t>
            </a:r>
            <a:r>
              <a:rPr lang="en-US" altLang="zh-CN" sz="2000" smtClean="0"/>
              <a:t> or </a:t>
            </a:r>
            <a:r>
              <a:rPr lang="en-US" altLang="zh-CN" sz="2000" b="1" smtClean="0">
                <a:solidFill>
                  <a:srgbClr val="3366FF"/>
                </a:solidFill>
              </a:rPr>
              <a:t>relative</a:t>
            </a:r>
            <a:r>
              <a:rPr lang="en-US" altLang="zh-CN" sz="2000" smtClean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smtClean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smtClean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zh-CN" sz="2000" smtClean="0"/>
              <a:t>		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smtClean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zh-CN" sz="2000" smtClean="0"/>
              <a:t>		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&lt;dir-name&gt;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zh-CN" sz="2000" smtClean="0"/>
              <a:t>	Example:  if in current directory  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mkdir count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mail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prog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copy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prt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exp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count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Deleting </a:t>
            </a:r>
            <a:r>
              <a:rPr kumimoji="0" lang="ja-JP" altLang="en-US" sz="2000"/>
              <a:t>“</a:t>
            </a:r>
            <a:r>
              <a:rPr kumimoji="0" lang="en-US" altLang="ja-JP" sz="2000"/>
              <a:t>mail</a:t>
            </a:r>
            <a:r>
              <a:rPr kumimoji="0" lang="ja-JP" altLang="en-US" sz="2000"/>
              <a:t>”</a:t>
            </a:r>
            <a:r>
              <a:rPr kumimoji="0" lang="en-US" altLang="ja-JP" sz="2000"/>
              <a:t> </a:t>
            </a:r>
            <a:r>
              <a:rPr kumimoji="0" lang="en-US" altLang="ja-JP" sz="2000">
                <a:sym typeface="Symbol" panose="05050102010706020507" pitchFamily="18" charset="2"/>
              </a:rPr>
              <a:t> deleting the entire subtree rooted by </a:t>
            </a:r>
            <a:r>
              <a:rPr kumimoji="0" lang="ja-JP" altLang="en-US" sz="2000">
                <a:sym typeface="Symbol" panose="05050102010706020507" pitchFamily="18" charset="2"/>
              </a:rPr>
              <a:t>“</a:t>
            </a:r>
            <a:r>
              <a:rPr kumimoji="0" lang="en-US" altLang="ja-JP" sz="2000">
                <a:sym typeface="Symbol" panose="05050102010706020507" pitchFamily="18" charset="2"/>
              </a:rPr>
              <a:t>mail</a:t>
            </a:r>
            <a:r>
              <a:rPr kumimoji="0" lang="ja-JP" altLang="en-US" sz="2000">
                <a:sym typeface="Symbol" panose="05050102010706020507" pitchFamily="18" charset="2"/>
              </a:rPr>
              <a:t>”</a:t>
            </a:r>
            <a:endParaRPr kumimoji="0" lang="en-US" altLang="zh-CN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Acyclic-Graph Directories</a:t>
            </a:r>
            <a:endParaRPr lang="en-US" altLang="zh-CN" sz="240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058863"/>
            <a:ext cx="7705725" cy="520700"/>
          </a:xfrm>
        </p:spPr>
        <p:txBody>
          <a:bodyPr/>
          <a:lstStyle/>
          <a:p>
            <a:r>
              <a:rPr lang="en-US" altLang="zh-CN" smtClean="0"/>
              <a:t>Have shared subdirectories and files</a:t>
            </a:r>
          </a:p>
        </p:txBody>
      </p:sp>
      <p:pic>
        <p:nvPicPr>
          <p:cNvPr id="84996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784350"/>
            <a:ext cx="53498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Acyclic-Graph Directories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Two different names (aliasing)</a:t>
            </a:r>
          </a:p>
          <a:p>
            <a:r>
              <a:rPr lang="en-US" altLang="zh-CN" smtClean="0"/>
              <a:t>If </a:t>
            </a:r>
            <a:r>
              <a:rPr lang="en-US" altLang="zh-CN" b="1" i="1" smtClean="0"/>
              <a:t>dict</a:t>
            </a:r>
            <a:r>
              <a:rPr lang="en-US" altLang="zh-CN" smtClean="0"/>
              <a:t> deletes </a:t>
            </a:r>
            <a:r>
              <a:rPr lang="en-US" altLang="zh-CN" b="1" i="1" smtClean="0"/>
              <a:t>list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zh-CN" smtClean="0"/>
              <a:t>	Solutions:</a:t>
            </a:r>
          </a:p>
          <a:p>
            <a:pPr lvl="1"/>
            <a:r>
              <a:rPr lang="en-US" altLang="zh-CN" smtClean="0"/>
              <a:t>Backpointers, so we can delete all pointers</a:t>
            </a:r>
            <a:br>
              <a:rPr lang="en-US" altLang="zh-CN" smtClean="0"/>
            </a:br>
            <a:r>
              <a:rPr lang="en-US" altLang="zh-CN" smtClean="0"/>
              <a:t>Variable size records a problem</a:t>
            </a:r>
          </a:p>
          <a:p>
            <a:pPr lvl="1"/>
            <a:r>
              <a:rPr lang="en-US" altLang="zh-CN" smtClean="0"/>
              <a:t>Backpointers using a daisy chain organization</a:t>
            </a:r>
          </a:p>
          <a:p>
            <a:pPr lvl="1"/>
            <a:r>
              <a:rPr lang="en-US" altLang="zh-CN" smtClean="0"/>
              <a:t>Entry-hold-count solution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Acyclic-Graph Directories (Cont.)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New directory entry type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Link</a:t>
            </a:r>
            <a:r>
              <a:rPr lang="en-US" altLang="zh-CN" smtClean="0"/>
              <a:t> – another name (pointer) to an existing file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Resolve the link </a:t>
            </a:r>
            <a:r>
              <a:rPr lang="en-US" altLang="zh-CN" smtClean="0"/>
              <a:t>– follow pointer to locate the file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General Graph Directory</a:t>
            </a:r>
            <a:endParaRPr lang="en-US" altLang="zh-CN" sz="2400" smtClean="0"/>
          </a:p>
        </p:txBody>
      </p:sp>
      <p:pic>
        <p:nvPicPr>
          <p:cNvPr id="91139" name="Picture 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General Graph Directory (Cont.)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How do we guarantee no cycles?</a:t>
            </a:r>
          </a:p>
          <a:p>
            <a:pPr lvl="1"/>
            <a:r>
              <a:rPr lang="en-US" altLang="zh-CN" smtClean="0"/>
              <a:t>Allow only links to file not subdirectories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Garbage collection</a:t>
            </a:r>
          </a:p>
          <a:p>
            <a:pPr lvl="1"/>
            <a:r>
              <a:rPr lang="en-US" altLang="zh-CN" smtClean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10: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File Concept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Access Methods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Disk and Directory Structure</a:t>
            </a:r>
          </a:p>
          <a:p>
            <a:r>
              <a:rPr lang="en-US" altLang="zh-CN" dirty="0" smtClean="0"/>
              <a:t>File-System Mounting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 Sharing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35129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System Mounting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80350" cy="3067050"/>
          </a:xfrm>
        </p:spPr>
        <p:txBody>
          <a:bodyPr/>
          <a:lstStyle/>
          <a:p>
            <a:r>
              <a:rPr lang="en-US" altLang="zh-CN" sz="2400" smtClean="0"/>
              <a:t>A file system must be </a:t>
            </a:r>
            <a:r>
              <a:rPr lang="en-US" altLang="zh-CN" sz="2400" b="1" smtClean="0">
                <a:solidFill>
                  <a:srgbClr val="3366FF"/>
                </a:solidFill>
              </a:rPr>
              <a:t>mounted</a:t>
            </a:r>
            <a:r>
              <a:rPr lang="en-US" altLang="zh-CN" sz="2400" smtClean="0"/>
              <a:t> before it can be accessed</a:t>
            </a:r>
          </a:p>
          <a:p>
            <a:r>
              <a:rPr lang="en-US" altLang="zh-CN" sz="2400" smtClean="0"/>
              <a:t>A unmounted file system (i.e., Fig. 11-11(b)) is mounted at a </a:t>
            </a:r>
            <a:r>
              <a:rPr lang="en-US" altLang="zh-CN" sz="2400" b="1" smtClean="0">
                <a:solidFill>
                  <a:srgbClr val="3366FF"/>
                </a:solidFill>
              </a:rPr>
              <a:t>mount point</a:t>
            </a:r>
          </a:p>
        </p:txBody>
      </p:sp>
      <p:pic>
        <p:nvPicPr>
          <p:cNvPr id="95236" name="Picture 1" descr="11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865438"/>
            <a:ext cx="626586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Mount Point</a:t>
            </a:r>
            <a:endParaRPr lang="en-US" altLang="zh-CN" sz="2400" smtClean="0"/>
          </a:p>
        </p:txBody>
      </p:sp>
      <p:pic>
        <p:nvPicPr>
          <p:cNvPr id="972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06525"/>
            <a:ext cx="3684588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Concept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smtClean="0"/>
          </a:p>
          <a:p>
            <a:r>
              <a:rPr lang="en-US" altLang="zh-CN" smtClean="0"/>
              <a:t>Contents defined by file</a:t>
            </a:r>
            <a:r>
              <a:rPr lang="en-US" altLang="en-US" smtClean="0"/>
              <a:t>’</a:t>
            </a:r>
            <a:r>
              <a:rPr lang="en-US" altLang="zh-CN" smtClean="0"/>
              <a:t>s creator</a:t>
            </a:r>
          </a:p>
          <a:p>
            <a:pPr lvl="1"/>
            <a:r>
              <a:rPr lang="en-US" altLang="zh-CN" smtClean="0"/>
              <a:t>Many types</a:t>
            </a:r>
          </a:p>
          <a:p>
            <a:pPr lvl="2"/>
            <a:r>
              <a:rPr lang="en-US" altLang="zh-CN" smtClean="0"/>
              <a:t>Consider </a:t>
            </a:r>
            <a:r>
              <a:rPr lang="en-US" altLang="zh-CN" b="1" smtClean="0">
                <a:solidFill>
                  <a:srgbClr val="3366FF"/>
                </a:solidFill>
              </a:rPr>
              <a:t>text file, source file, executable file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10: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File Concept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Access Methods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Disk and Directory Structure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File-System Mounting</a:t>
            </a:r>
          </a:p>
          <a:p>
            <a:r>
              <a:rPr lang="en-US" altLang="zh-CN" dirty="0" smtClean="0"/>
              <a:t>File Sharing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351290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Sharing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Sharing of files on multi-user systems is desirable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Sharing may be done through a </a:t>
            </a:r>
            <a:r>
              <a:rPr lang="en-US" altLang="zh-CN" b="1" smtClean="0">
                <a:solidFill>
                  <a:srgbClr val="3366FF"/>
                </a:solidFill>
              </a:rPr>
              <a:t>protection</a:t>
            </a:r>
            <a:r>
              <a:rPr lang="en-US" altLang="zh-CN" smtClean="0"/>
              <a:t> scheme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On distributed systems, files may be shared across a network</a:t>
            </a:r>
            <a:br>
              <a:rPr lang="en-US" altLang="zh-CN" smtClean="0"/>
            </a:br>
            <a:endParaRPr lang="en-US" altLang="zh-CN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Sharing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25525"/>
            <a:ext cx="8229600" cy="4530725"/>
          </a:xfrm>
        </p:spPr>
        <p:txBody>
          <a:bodyPr/>
          <a:lstStyle/>
          <a:p>
            <a:r>
              <a:rPr lang="en-US" altLang="zh-CN" smtClean="0"/>
              <a:t>Network File System (NFS) is a common distributed file-sharing method</a:t>
            </a:r>
          </a:p>
          <a:p>
            <a:r>
              <a:rPr lang="en-US" altLang="zh-CN" smtClean="0"/>
              <a:t>If multi-user system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User IDs </a:t>
            </a:r>
            <a:r>
              <a:rPr lang="en-US" altLang="zh-CN" smtClean="0"/>
              <a:t>identify users, allowing permissions and protections to be per-user</a:t>
            </a:r>
            <a:br>
              <a:rPr lang="en-US" altLang="zh-CN" smtClean="0"/>
            </a:br>
            <a:r>
              <a:rPr lang="en-US" altLang="zh-CN" b="1" smtClean="0">
                <a:solidFill>
                  <a:srgbClr val="3366FF"/>
                </a:solidFill>
              </a:rPr>
              <a:t>Group IDs </a:t>
            </a:r>
            <a:r>
              <a:rPr lang="en-US" altLang="zh-CN" smtClean="0"/>
              <a:t>allow users to be in groups, permitting group access rights</a:t>
            </a:r>
          </a:p>
          <a:p>
            <a:pPr lvl="1"/>
            <a:r>
              <a:rPr lang="en-US" altLang="zh-CN" smtClean="0"/>
              <a:t>Owner of a file / directory</a:t>
            </a:r>
          </a:p>
          <a:p>
            <a:pPr lvl="1"/>
            <a:r>
              <a:rPr lang="en-US" altLang="zh-CN" smtClean="0"/>
              <a:t>Group of a file / directory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Remote File Systems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 altLang="zh-CN" smtClean="0"/>
              <a:t>Uses networking to allow file system access between systems</a:t>
            </a:r>
          </a:p>
          <a:p>
            <a:pPr lvl="1"/>
            <a:r>
              <a:rPr lang="en-US" altLang="zh-CN" smtClean="0"/>
              <a:t>Manually via programs like FTP</a:t>
            </a:r>
          </a:p>
          <a:p>
            <a:pPr lvl="1"/>
            <a:r>
              <a:rPr lang="en-US" altLang="zh-CN" smtClean="0"/>
              <a:t>Automatically, seamlessly using </a:t>
            </a:r>
            <a:r>
              <a:rPr lang="en-US" altLang="zh-CN" b="1" smtClean="0">
                <a:solidFill>
                  <a:srgbClr val="3366FF"/>
                </a:solidFill>
              </a:rPr>
              <a:t>distributed file systems</a:t>
            </a:r>
          </a:p>
          <a:p>
            <a:pPr lvl="1"/>
            <a:r>
              <a:rPr lang="en-US" altLang="zh-CN" smtClean="0"/>
              <a:t>Semi automatically via the</a:t>
            </a:r>
            <a:r>
              <a:rPr lang="en-US" altLang="zh-CN" b="1" smtClean="0">
                <a:solidFill>
                  <a:schemeClr val="tx2"/>
                </a:solidFill>
              </a:rPr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world wide web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Remote File Systems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863600"/>
            <a:ext cx="7732712" cy="5275263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Client-server </a:t>
            </a:r>
            <a:r>
              <a:rPr lang="en-US" altLang="zh-CN" smtClean="0"/>
              <a:t>model allows clients to mount remote file systems from servers</a:t>
            </a:r>
          </a:p>
          <a:p>
            <a:pPr lvl="1"/>
            <a:r>
              <a:rPr lang="en-US" altLang="zh-CN" smtClean="0"/>
              <a:t>Server can serve multiple clients</a:t>
            </a:r>
          </a:p>
          <a:p>
            <a:pPr lvl="1"/>
            <a:r>
              <a:rPr lang="en-US" altLang="zh-CN" smtClean="0"/>
              <a:t>Client and user-on-client identification is insecure or complicated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NFS</a:t>
            </a:r>
            <a:r>
              <a:rPr lang="en-US" altLang="zh-CN" smtClean="0"/>
              <a:t> is standard UNIX client-server file sharing protocol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CIFS</a:t>
            </a:r>
            <a:r>
              <a:rPr lang="en-US" altLang="zh-CN" smtClean="0"/>
              <a:t> is standard Windows protocol</a:t>
            </a:r>
          </a:p>
          <a:p>
            <a:pPr lvl="1"/>
            <a:r>
              <a:rPr lang="en-US" altLang="zh-CN" smtClean="0"/>
              <a:t>Standard operating system file calls are translated into remote calls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Remote File Systems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863600"/>
            <a:ext cx="7732712" cy="5275263"/>
          </a:xfrm>
        </p:spPr>
        <p:txBody>
          <a:bodyPr/>
          <a:lstStyle/>
          <a:p>
            <a:r>
              <a:rPr lang="en-US" altLang="zh-CN" smtClean="0"/>
              <a:t>Distributed Information Systems </a:t>
            </a:r>
            <a:r>
              <a:rPr lang="en-US" altLang="zh-CN" b="1" smtClean="0"/>
              <a:t>(</a:t>
            </a:r>
            <a:r>
              <a:rPr lang="en-US" altLang="zh-CN" b="1" smtClean="0">
                <a:solidFill>
                  <a:srgbClr val="3366FF"/>
                </a:solidFill>
              </a:rPr>
              <a:t>distributed naming services</a:t>
            </a:r>
            <a:r>
              <a:rPr lang="en-US" altLang="zh-CN" b="1" smtClean="0"/>
              <a:t>)</a:t>
            </a:r>
            <a:r>
              <a:rPr lang="en-US" altLang="zh-CN" smtClean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Failure Modes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 altLang="zh-CN" smtClean="0"/>
              <a:t>All file systems have failure modes</a:t>
            </a:r>
          </a:p>
          <a:p>
            <a:pPr lvl="1"/>
            <a:r>
              <a:rPr lang="en-US" altLang="zh-CN" smtClean="0"/>
              <a:t>For example corruption of directory structures or other non-user data, called </a:t>
            </a:r>
            <a:r>
              <a:rPr lang="en-US" altLang="zh-CN" b="1" smtClean="0">
                <a:solidFill>
                  <a:srgbClr val="3366FF"/>
                </a:solidFill>
              </a:rPr>
              <a:t>metadata</a:t>
            </a:r>
          </a:p>
          <a:p>
            <a:pPr lvl="1"/>
            <a:endParaRPr lang="en-US" altLang="zh-CN" b="1" smtClean="0">
              <a:solidFill>
                <a:srgbClr val="3366FF"/>
              </a:solidFill>
            </a:endParaRPr>
          </a:p>
          <a:p>
            <a:r>
              <a:rPr lang="en-US" altLang="zh-CN" smtClean="0"/>
              <a:t>Remote file systems add new failure modes, due to network failure, server failure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Failure Modes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 altLang="zh-CN" smtClean="0"/>
              <a:t>Recovery from failure can involve </a:t>
            </a:r>
            <a:r>
              <a:rPr lang="en-US" altLang="zh-CN" b="1" smtClean="0">
                <a:solidFill>
                  <a:srgbClr val="3366FF"/>
                </a:solidFill>
              </a:rPr>
              <a:t>state information </a:t>
            </a:r>
            <a:r>
              <a:rPr lang="en-US" altLang="zh-CN" smtClean="0"/>
              <a:t>about status of each remote request</a:t>
            </a:r>
          </a:p>
          <a:p>
            <a:endParaRPr lang="en-US" altLang="zh-CN" smtClean="0"/>
          </a:p>
          <a:p>
            <a:r>
              <a:rPr lang="en-US" altLang="zh-CN" b="1" smtClean="0">
                <a:solidFill>
                  <a:srgbClr val="3366FF"/>
                </a:solidFill>
              </a:rPr>
              <a:t>Stateless</a:t>
            </a:r>
            <a:r>
              <a:rPr lang="en-US" altLang="zh-CN" smtClean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Consistency Semantics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16000"/>
            <a:ext cx="7737475" cy="5003800"/>
          </a:xfrm>
        </p:spPr>
        <p:txBody>
          <a:bodyPr/>
          <a:lstStyle/>
          <a:p>
            <a:r>
              <a:rPr lang="en-US" altLang="zh-CN" smtClean="0"/>
              <a:t>Specify how multiple users are to access a shared file simultaneously</a:t>
            </a:r>
          </a:p>
          <a:p>
            <a:pPr lvl="1"/>
            <a:r>
              <a:rPr lang="en-US" altLang="zh-CN" smtClean="0"/>
              <a:t>Similar to Ch 5 process synchronization algorithms</a:t>
            </a:r>
          </a:p>
          <a:p>
            <a:pPr lvl="2"/>
            <a:r>
              <a:rPr lang="en-US" altLang="zh-CN" smtClean="0"/>
              <a:t>Tend to be less complex due to disk I/O and network latency (for remote file systems</a:t>
            </a:r>
          </a:p>
          <a:p>
            <a:pPr lvl="1"/>
            <a:r>
              <a:rPr lang="en-US" altLang="zh-CN" smtClean="0"/>
              <a:t>Andrew File System (AFS) implemented complex remote file sharing semantics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zh-CN" smtClean="0"/>
              <a:t>File Sharing – Consistency Semantics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79185"/>
            <a:ext cx="7737475" cy="5003800"/>
          </a:xfrm>
        </p:spPr>
        <p:txBody>
          <a:bodyPr/>
          <a:lstStyle/>
          <a:p>
            <a:pPr lvl="1"/>
            <a:r>
              <a:rPr lang="en-US" altLang="zh-CN" dirty="0" smtClean="0"/>
              <a:t>Unix file system (UFS) implements:</a:t>
            </a:r>
          </a:p>
          <a:p>
            <a:pPr lvl="2"/>
            <a:r>
              <a:rPr lang="en-US" altLang="zh-CN" dirty="0" smtClean="0"/>
              <a:t>Writes to an open file visible immediately to other users of the same open file</a:t>
            </a:r>
          </a:p>
          <a:p>
            <a:pPr lvl="2"/>
            <a:r>
              <a:rPr lang="en-US" altLang="zh-CN" dirty="0" smtClean="0"/>
              <a:t>Sharing file pointer to allow multiple users to read and write concurrently</a:t>
            </a:r>
          </a:p>
          <a:p>
            <a:pPr lvl="1"/>
            <a:r>
              <a:rPr lang="en-US" altLang="zh-CN" dirty="0" smtClean="0"/>
              <a:t>AFS has session semantics</a:t>
            </a:r>
          </a:p>
          <a:p>
            <a:pPr lvl="2"/>
            <a:r>
              <a:rPr lang="en-US" altLang="zh-CN" dirty="0" smtClean="0"/>
              <a:t>Writes only visible to sessions starting after the file is closed</a:t>
            </a: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Attributes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smtClean="0"/>
              <a:t>Name</a:t>
            </a:r>
            <a:r>
              <a:rPr lang="en-US" altLang="zh-CN" sz="2800" smtClean="0"/>
              <a:t> – only information kept in human-readable form</a:t>
            </a:r>
          </a:p>
          <a:p>
            <a:r>
              <a:rPr lang="en-US" altLang="zh-CN" sz="2800" b="1" smtClean="0"/>
              <a:t>Identifier</a:t>
            </a:r>
            <a:r>
              <a:rPr lang="en-US" altLang="zh-CN" sz="2800" smtClean="0"/>
              <a:t> – unique tag (number) identifies file within file system</a:t>
            </a:r>
          </a:p>
          <a:p>
            <a:r>
              <a:rPr lang="en-US" altLang="zh-CN" sz="2800" b="1" smtClean="0"/>
              <a:t>Type</a:t>
            </a:r>
            <a:r>
              <a:rPr lang="en-US" altLang="zh-CN" sz="2800" smtClean="0"/>
              <a:t> – needed for systems that support different types</a:t>
            </a:r>
          </a:p>
          <a:p>
            <a:r>
              <a:rPr lang="en-US" altLang="zh-CN" sz="2800" b="1" smtClean="0"/>
              <a:t>Location</a:t>
            </a:r>
            <a:r>
              <a:rPr lang="en-US" altLang="zh-CN" sz="2800" smtClean="0"/>
              <a:t> – pointer to file location on device</a:t>
            </a:r>
          </a:p>
          <a:p>
            <a:r>
              <a:rPr lang="en-US" altLang="zh-CN" sz="2800" b="1" smtClean="0"/>
              <a:t>Size</a:t>
            </a:r>
            <a:r>
              <a:rPr lang="en-US" altLang="zh-CN" sz="2800" smtClean="0"/>
              <a:t> – current file size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10: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File Concept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Access Methods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Disk and Directory Structure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File-System Mounting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File Sharing</a:t>
            </a:r>
          </a:p>
          <a:p>
            <a:r>
              <a:rPr lang="en-US" altLang="zh-CN" dirty="0" smtClean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351290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Protection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233488"/>
            <a:ext cx="8612187" cy="4530725"/>
          </a:xfrm>
        </p:spPr>
        <p:txBody>
          <a:bodyPr/>
          <a:lstStyle/>
          <a:p>
            <a:r>
              <a:rPr lang="en-US" altLang="zh-CN" smtClean="0"/>
              <a:t>File owner/creator should be able to control:</a:t>
            </a:r>
          </a:p>
          <a:p>
            <a:pPr lvl="1"/>
            <a:r>
              <a:rPr lang="en-US" altLang="zh-CN" smtClean="0"/>
              <a:t>what can be done</a:t>
            </a:r>
          </a:p>
          <a:p>
            <a:pPr lvl="1"/>
            <a:r>
              <a:rPr lang="en-US" altLang="zh-CN" smtClean="0"/>
              <a:t>by whom</a:t>
            </a:r>
          </a:p>
          <a:p>
            <a:r>
              <a:rPr lang="en-US" altLang="zh-CN" smtClean="0"/>
              <a:t>Types of access</a:t>
            </a:r>
          </a:p>
          <a:p>
            <a:pPr lvl="1"/>
            <a:r>
              <a:rPr lang="en-US" altLang="zh-CN" b="1" smtClean="0"/>
              <a:t>Read		Write	Delete</a:t>
            </a:r>
          </a:p>
          <a:p>
            <a:pPr lvl="1"/>
            <a:r>
              <a:rPr lang="en-US" altLang="zh-CN" b="1" smtClean="0"/>
              <a:t>Execute</a:t>
            </a:r>
          </a:p>
          <a:p>
            <a:pPr lvl="1"/>
            <a:r>
              <a:rPr lang="en-US" altLang="zh-CN" b="1" smtClean="0"/>
              <a:t>Append</a:t>
            </a:r>
          </a:p>
          <a:p>
            <a:pPr lvl="1"/>
            <a:r>
              <a:rPr lang="en-US" altLang="zh-CN" b="1" smtClean="0"/>
              <a:t>List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Access Lists and Groups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400" smtClean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400" smtClean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200" smtClean="0"/>
              <a:t>	</a:t>
            </a:r>
            <a:r>
              <a:rPr lang="en-US" altLang="zh-CN" sz="600" smtClean="0"/>
              <a:t>	</a:t>
            </a:r>
            <a:r>
              <a:rPr lang="en-US" altLang="zh-CN" sz="1200" smtClean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200" smtClean="0"/>
              <a:t>		a) </a:t>
            </a:r>
            <a:r>
              <a:rPr lang="en-US" altLang="zh-CN" sz="1200" b="1" smtClean="0"/>
              <a:t>owner access</a:t>
            </a:r>
            <a:r>
              <a:rPr lang="en-US" altLang="zh-CN" sz="1200" smtClean="0"/>
              <a:t> 	7	</a:t>
            </a:r>
            <a:r>
              <a:rPr lang="en-US" altLang="zh-CN" sz="1200" smtClean="0">
                <a:sym typeface="Symbol" panose="05050102010706020507" pitchFamily="18" charset="2"/>
              </a:rPr>
              <a:t>	1 1 1</a:t>
            </a:r>
            <a:br>
              <a:rPr lang="en-US" altLang="zh-CN" sz="1200" smtClean="0">
                <a:sym typeface="Symbol" panose="05050102010706020507" pitchFamily="18" charset="2"/>
              </a:rPr>
            </a:br>
            <a:r>
              <a:rPr lang="en-US" altLang="zh-CN" sz="1200" smtClean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200" smtClean="0">
                <a:sym typeface="Symbol" panose="05050102010706020507" pitchFamily="18" charset="2"/>
              </a:rPr>
              <a:t>		b) </a:t>
            </a:r>
            <a:r>
              <a:rPr lang="en-US" altLang="zh-CN" sz="1200" b="1" smtClean="0">
                <a:sym typeface="Symbol" panose="05050102010706020507" pitchFamily="18" charset="2"/>
              </a:rPr>
              <a:t>group access</a:t>
            </a:r>
            <a:r>
              <a:rPr lang="en-US" altLang="zh-CN" sz="1200" smtClean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200" smtClean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200" smtClean="0">
                <a:sym typeface="Symbol" panose="05050102010706020507" pitchFamily="18" charset="2"/>
              </a:rPr>
              <a:t>		c) </a:t>
            </a:r>
            <a:r>
              <a:rPr lang="en-US" altLang="zh-CN" sz="1200" b="1" smtClean="0">
                <a:sym typeface="Symbol" panose="05050102010706020507" pitchFamily="18" charset="2"/>
              </a:rPr>
              <a:t>public access</a:t>
            </a:r>
            <a:r>
              <a:rPr lang="en-US" altLang="zh-CN" sz="1200" smtClean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400" smtClean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400" smtClean="0">
                <a:sym typeface="Symbol" panose="05050102010706020507" pitchFamily="18" charset="2"/>
              </a:rPr>
              <a:t>For a particular file (say </a:t>
            </a:r>
            <a:r>
              <a:rPr lang="en-US" altLang="zh-CN" sz="2400" i="1" smtClean="0">
                <a:sym typeface="Symbol" panose="05050102010706020507" pitchFamily="18" charset="2"/>
              </a:rPr>
              <a:t>game</a:t>
            </a:r>
            <a:r>
              <a:rPr lang="en-US" altLang="zh-CN" sz="2400" smtClean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b="1"/>
              <a:t>owner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b="1"/>
              <a:t>group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b="1"/>
              <a:t>public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b="1"/>
              <a:t>chmod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b="1"/>
              <a:t>761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b="1"/>
              <a:t>game</a:t>
            </a:r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-84" charset="2"/>
              <a:buNone/>
            </a:pPr>
            <a:r>
              <a:rPr lang="en-US" altLang="zh-CN" sz="180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lang="en-US" altLang="zh-CN" sz="18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180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     G    game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Windows 7 Access-Control List Management</a:t>
            </a:r>
          </a:p>
        </p:txBody>
      </p:sp>
      <p:pic>
        <p:nvPicPr>
          <p:cNvPr id="121859" name="Picture 2" descr="11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882650"/>
            <a:ext cx="4075112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A Sample UNIX Directory Listing</a:t>
            </a:r>
          </a:p>
        </p:txBody>
      </p:sp>
      <p:pic>
        <p:nvPicPr>
          <p:cNvPr id="1239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079500" y="2003425"/>
            <a:ext cx="7350125" cy="3360738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End of Chapter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Attributes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84300"/>
            <a:ext cx="8229600" cy="4530725"/>
          </a:xfrm>
        </p:spPr>
        <p:txBody>
          <a:bodyPr/>
          <a:lstStyle/>
          <a:p>
            <a:r>
              <a:rPr lang="en-US" altLang="zh-CN" sz="2800" b="1" smtClean="0"/>
              <a:t>Protection</a:t>
            </a:r>
            <a:r>
              <a:rPr lang="en-US" altLang="zh-CN" sz="2800" smtClean="0"/>
              <a:t> – controls who can do reading, writing, executing</a:t>
            </a:r>
          </a:p>
          <a:p>
            <a:r>
              <a:rPr lang="en-US" altLang="zh-CN" sz="2800" b="1" smtClean="0"/>
              <a:t>Time, date, and user identification</a:t>
            </a:r>
            <a:r>
              <a:rPr lang="en-US" altLang="zh-CN" sz="2800" smtClean="0"/>
              <a:t> – data for protection, security, and usage monitoring</a:t>
            </a:r>
          </a:p>
          <a:p>
            <a:r>
              <a:rPr lang="en-US" altLang="zh-CN" sz="2800" smtClean="0"/>
              <a:t>Information about files are kept in the directory structure, which is maintained on the disk</a:t>
            </a:r>
          </a:p>
          <a:p>
            <a:r>
              <a:rPr lang="en-US" altLang="zh-CN" sz="2800" smtClean="0"/>
              <a:t>Many variations, including extended file attributes such as file checksum</a:t>
            </a:r>
          </a:p>
          <a:p>
            <a:r>
              <a:rPr lang="en-US" altLang="zh-CN" sz="2800" smtClean="0"/>
              <a:t>Information kept in the directory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info Window on Mac OS X</a:t>
            </a:r>
          </a:p>
        </p:txBody>
      </p:sp>
      <p:pic>
        <p:nvPicPr>
          <p:cNvPr id="19459" name="Picture 4" descr="11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896938"/>
            <a:ext cx="2120900" cy="569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Operations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altLang="zh-CN" smtClean="0"/>
              <a:t>File is an </a:t>
            </a:r>
            <a:r>
              <a:rPr lang="en-US" altLang="zh-CN" b="1" smtClean="0"/>
              <a:t>abstract data type</a:t>
            </a:r>
          </a:p>
          <a:p>
            <a:r>
              <a:rPr lang="en-US" altLang="zh-CN" b="1" smtClean="0"/>
              <a:t>Create</a:t>
            </a:r>
          </a:p>
          <a:p>
            <a:r>
              <a:rPr lang="en-US" altLang="zh-CN" b="1" smtClean="0"/>
              <a:t>Write – </a:t>
            </a:r>
            <a:r>
              <a:rPr lang="en-US" altLang="zh-CN" smtClean="0"/>
              <a:t>at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write pointer </a:t>
            </a:r>
            <a:r>
              <a:rPr lang="en-US" altLang="zh-CN" smtClean="0"/>
              <a:t>location</a:t>
            </a:r>
          </a:p>
          <a:p>
            <a:r>
              <a:rPr lang="en-US" altLang="zh-CN" b="1" smtClean="0"/>
              <a:t>Read – </a:t>
            </a:r>
            <a:r>
              <a:rPr lang="en-US" altLang="zh-CN" smtClean="0"/>
              <a:t>at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read pointer </a:t>
            </a:r>
            <a:r>
              <a:rPr lang="en-US" altLang="zh-CN" smtClean="0"/>
              <a:t>location</a:t>
            </a:r>
          </a:p>
          <a:p>
            <a:r>
              <a:rPr lang="en-US" altLang="zh-CN" b="1" smtClean="0"/>
              <a:t>Reposition within file - </a:t>
            </a:r>
            <a:r>
              <a:rPr lang="en-US" altLang="zh-CN" b="1" smtClean="0">
                <a:solidFill>
                  <a:srgbClr val="3366FF"/>
                </a:solidFill>
              </a:rPr>
              <a:t>seek</a:t>
            </a:r>
          </a:p>
          <a:p>
            <a:r>
              <a:rPr lang="en-US" altLang="zh-CN" b="1" smtClean="0"/>
              <a:t>Delete</a:t>
            </a:r>
          </a:p>
          <a:p>
            <a:r>
              <a:rPr lang="en-US" altLang="zh-CN" b="1" smtClean="0"/>
              <a:t>Truncate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6333</TotalTime>
  <Words>1848</Words>
  <Application>Microsoft Macintosh PowerPoint</Application>
  <PresentationFormat>全屏显示(4:3)</PresentationFormat>
  <Paragraphs>433</Paragraphs>
  <Slides>65</Slides>
  <Notes>65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os-8</vt:lpstr>
      <vt:lpstr>Chapter 10:   File-System Interface</vt:lpstr>
      <vt:lpstr>Objectives</vt:lpstr>
      <vt:lpstr>Chapter 10:  File-System Interface</vt:lpstr>
      <vt:lpstr>File Concept</vt:lpstr>
      <vt:lpstr>File Concept</vt:lpstr>
      <vt:lpstr>File Attributes</vt:lpstr>
      <vt:lpstr>File Attributes</vt:lpstr>
      <vt:lpstr>File info Window on Mac OS X</vt:lpstr>
      <vt:lpstr>File Operations</vt:lpstr>
      <vt:lpstr>File Operations</vt:lpstr>
      <vt:lpstr>Open Files</vt:lpstr>
      <vt:lpstr>Open Files</vt:lpstr>
      <vt:lpstr>Open File Locking</vt:lpstr>
      <vt:lpstr>Open File Locking</vt:lpstr>
      <vt:lpstr>File Locking Example – Java API</vt:lpstr>
      <vt:lpstr>File Locking Example –  Java API (Cont.)</vt:lpstr>
      <vt:lpstr>File Types – Name, Extension</vt:lpstr>
      <vt:lpstr>File Structure</vt:lpstr>
      <vt:lpstr>File Structure</vt:lpstr>
      <vt:lpstr>Chapter 10:  File-System Interface</vt:lpstr>
      <vt:lpstr>Sequential-access File</vt:lpstr>
      <vt:lpstr>Access Methods</vt:lpstr>
      <vt:lpstr>Access Methods</vt:lpstr>
      <vt:lpstr>Simulation of Sequential Access on  Direct-access File</vt:lpstr>
      <vt:lpstr>Other Access Methods</vt:lpstr>
      <vt:lpstr>Other Access Methods</vt:lpstr>
      <vt:lpstr>Example of Index and Relative Files</vt:lpstr>
      <vt:lpstr>Chapter 10:  File-System Interface</vt:lpstr>
      <vt:lpstr>Directory Structure</vt:lpstr>
      <vt:lpstr>Disk Structure</vt:lpstr>
      <vt:lpstr>Disk Structure</vt:lpstr>
      <vt:lpstr>A Typical File-system Organization</vt:lpstr>
      <vt:lpstr>Types of File Systems</vt:lpstr>
      <vt:lpstr>Types of File Systems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Acyclic-Graph Directories (Cont.)</vt:lpstr>
      <vt:lpstr>General Graph Directory</vt:lpstr>
      <vt:lpstr>General Graph Directory (Cont.)</vt:lpstr>
      <vt:lpstr>Chapter 10:  File-System Interface</vt:lpstr>
      <vt:lpstr>File System Mounting</vt:lpstr>
      <vt:lpstr>Mount Point</vt:lpstr>
      <vt:lpstr>Chapter 10:  File-System Interface</vt:lpstr>
      <vt:lpstr>File Sharing</vt:lpstr>
      <vt:lpstr>File Sharing</vt:lpstr>
      <vt:lpstr>File Sharing – Remote File Systems</vt:lpstr>
      <vt:lpstr>File Sharing – Remote File Systems</vt:lpstr>
      <vt:lpstr>File Sharing – Remote File Systems</vt:lpstr>
      <vt:lpstr>File Sharing – Failure Modes</vt:lpstr>
      <vt:lpstr>File Sharing – Failure Modes</vt:lpstr>
      <vt:lpstr>File Sharing – Consistency Semantics</vt:lpstr>
      <vt:lpstr>File Sharing – Consistency Semantics</vt:lpstr>
      <vt:lpstr>Chapter 10:  File-System Interface</vt:lpstr>
      <vt:lpstr>Protection</vt:lpstr>
      <vt:lpstr>Access Lists and Groups</vt:lpstr>
      <vt:lpstr>Windows 7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yufei liu</cp:lastModifiedBy>
  <cp:revision>108</cp:revision>
  <dcterms:created xsi:type="dcterms:W3CDTF">2004-10-07T18:29:30Z</dcterms:created>
  <dcterms:modified xsi:type="dcterms:W3CDTF">2014-05-25T08:00:13Z</dcterms:modified>
</cp:coreProperties>
</file>