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64"/>
  </p:notesMasterIdLst>
  <p:sldIdLst>
    <p:sldId id="307" r:id="rId2"/>
    <p:sldId id="300" r:id="rId3"/>
    <p:sldId id="256" r:id="rId4"/>
    <p:sldId id="302" r:id="rId5"/>
    <p:sldId id="301" r:id="rId6"/>
    <p:sldId id="319" r:id="rId7"/>
    <p:sldId id="315" r:id="rId8"/>
    <p:sldId id="320" r:id="rId9"/>
    <p:sldId id="316" r:id="rId10"/>
    <p:sldId id="312" r:id="rId11"/>
    <p:sldId id="317" r:id="rId12"/>
    <p:sldId id="303" r:id="rId13"/>
    <p:sldId id="331" r:id="rId14"/>
    <p:sldId id="257" r:id="rId15"/>
    <p:sldId id="321" r:id="rId16"/>
    <p:sldId id="332" r:id="rId17"/>
    <p:sldId id="304" r:id="rId18"/>
    <p:sldId id="314" r:id="rId19"/>
    <p:sldId id="306" r:id="rId20"/>
    <p:sldId id="313" r:id="rId21"/>
    <p:sldId id="322" r:id="rId22"/>
    <p:sldId id="305" r:id="rId23"/>
    <p:sldId id="333" r:id="rId24"/>
    <p:sldId id="338" r:id="rId25"/>
    <p:sldId id="258" r:id="rId26"/>
    <p:sldId id="259" r:id="rId27"/>
    <p:sldId id="323" r:id="rId28"/>
    <p:sldId id="260" r:id="rId29"/>
    <p:sldId id="261" r:id="rId30"/>
    <p:sldId id="262" r:id="rId31"/>
    <p:sldId id="263" r:id="rId32"/>
    <p:sldId id="264" r:id="rId33"/>
    <p:sldId id="265" r:id="rId34"/>
    <p:sldId id="266" r:id="rId35"/>
    <p:sldId id="267" r:id="rId36"/>
    <p:sldId id="268" r:id="rId37"/>
    <p:sldId id="269" r:id="rId38"/>
    <p:sldId id="324" r:id="rId39"/>
    <p:sldId id="334" r:id="rId40"/>
    <p:sldId id="325" r:id="rId41"/>
    <p:sldId id="270" r:id="rId42"/>
    <p:sldId id="271" r:id="rId43"/>
    <p:sldId id="335" r:id="rId44"/>
    <p:sldId id="272" r:id="rId45"/>
    <p:sldId id="327" r:id="rId46"/>
    <p:sldId id="326" r:id="rId47"/>
    <p:sldId id="273" r:id="rId48"/>
    <p:sldId id="336" r:id="rId49"/>
    <p:sldId id="275" r:id="rId50"/>
    <p:sldId id="328" r:id="rId51"/>
    <p:sldId id="276" r:id="rId52"/>
    <p:sldId id="277" r:id="rId53"/>
    <p:sldId id="278" r:id="rId54"/>
    <p:sldId id="309" r:id="rId55"/>
    <p:sldId id="318" r:id="rId56"/>
    <p:sldId id="310" r:id="rId57"/>
    <p:sldId id="311" r:id="rId58"/>
    <p:sldId id="337" r:id="rId59"/>
    <p:sldId id="282" r:id="rId60"/>
    <p:sldId id="329" r:id="rId61"/>
    <p:sldId id="330" r:id="rId62"/>
    <p:sldId id="308" r:id="rId63"/>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652463" indent="-195263"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304925" indent="-39052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958975" indent="-58737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611438" indent="-78263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默认节" id="{FAD97CF1-E7A1-49FF-B684-143821C9BF9B}">
          <p14:sldIdLst>
            <p14:sldId id="307"/>
            <p14:sldId id="300"/>
          </p14:sldIdLst>
        </p14:section>
        <p14:section name="无标题节" id="{477D412C-C4B9-45A9-8480-7A7EA6F8D0D7}">
          <p14:sldIdLst>
            <p14:sldId id="256"/>
            <p14:sldId id="302"/>
            <p14:sldId id="301"/>
            <p14:sldId id="319"/>
            <p14:sldId id="315"/>
            <p14:sldId id="320"/>
            <p14:sldId id="316"/>
            <p14:sldId id="312"/>
            <p14:sldId id="317"/>
            <p14:sldId id="303"/>
          </p14:sldIdLst>
        </p14:section>
        <p14:section name="无标题节" id="{B9419F6F-413E-4303-8EE0-F4C940B13DE3}">
          <p14:sldIdLst>
            <p14:sldId id="331"/>
            <p14:sldId id="257"/>
            <p14:sldId id="321"/>
          </p14:sldIdLst>
        </p14:section>
        <p14:section name="无标题节" id="{98B297D4-56BA-4730-B4F1-671DB5111D22}">
          <p14:sldIdLst>
            <p14:sldId id="332"/>
            <p14:sldId id="304"/>
            <p14:sldId id="314"/>
            <p14:sldId id="306"/>
            <p14:sldId id="313"/>
            <p14:sldId id="322"/>
            <p14:sldId id="305"/>
          </p14:sldIdLst>
        </p14:section>
        <p14:section name="无标题节" id="{42EDAA15-F38B-425A-94B0-4B8AF4F12DE9}">
          <p14:sldIdLst>
            <p14:sldId id="333"/>
            <p14:sldId id="338"/>
            <p14:sldId id="258"/>
            <p14:sldId id="259"/>
            <p14:sldId id="323"/>
            <p14:sldId id="260"/>
            <p14:sldId id="261"/>
            <p14:sldId id="262"/>
            <p14:sldId id="263"/>
            <p14:sldId id="264"/>
            <p14:sldId id="265"/>
            <p14:sldId id="266"/>
            <p14:sldId id="267"/>
            <p14:sldId id="268"/>
            <p14:sldId id="269"/>
            <p14:sldId id="324"/>
          </p14:sldIdLst>
        </p14:section>
        <p14:section name="无标题节" id="{EC32D22A-BA2F-4AC3-934C-CF387C1E791B}">
          <p14:sldIdLst>
            <p14:sldId id="334"/>
            <p14:sldId id="325"/>
            <p14:sldId id="270"/>
            <p14:sldId id="271"/>
          </p14:sldIdLst>
        </p14:section>
        <p14:section name="无标题节" id="{481E8AE7-DF1B-4FE5-A3AC-FC6E8EFD66B4}">
          <p14:sldIdLst>
            <p14:sldId id="335"/>
            <p14:sldId id="272"/>
            <p14:sldId id="327"/>
            <p14:sldId id="326"/>
            <p14:sldId id="273"/>
          </p14:sldIdLst>
        </p14:section>
        <p14:section name="无标题节" id="{BDCBE22B-5C35-43B0-A74D-026F417C463C}">
          <p14:sldIdLst>
            <p14:sldId id="336"/>
            <p14:sldId id="275"/>
            <p14:sldId id="328"/>
            <p14:sldId id="276"/>
            <p14:sldId id="277"/>
            <p14:sldId id="278"/>
            <p14:sldId id="309"/>
            <p14:sldId id="318"/>
            <p14:sldId id="310"/>
            <p14:sldId id="311"/>
          </p14:sldIdLst>
        </p14:section>
        <p14:section name="无标题节" id="{B7625E65-487D-4505-8C2A-08CA18759C2C}">
          <p14:sldIdLst>
            <p14:sldId id="337"/>
            <p14:sldId id="282"/>
            <p14:sldId id="329"/>
            <p14:sldId id="330"/>
            <p14:sldId id="308"/>
          </p14:sldIdLst>
        </p14:section>
      </p14:sectionLst>
    </p:ext>
    <p:ext uri="{EFAFB233-063F-42B5-8137-9DF3F51BA10A}">
      <p15:sldGuideLst xmlns:p15="http://schemas.microsoft.com/office/powerpoint/2012/main">
        <p15:guide id="1" orient="horz" pos="1536">
          <p15:clr>
            <a:srgbClr val="A4A3A4"/>
          </p15:clr>
        </p15:guide>
        <p15:guide id="2" pos="1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73" d="100"/>
          <a:sy n="73" d="100"/>
        </p:scale>
        <p:origin x="696" y="48"/>
      </p:cViewPr>
      <p:guideLst>
        <p:guide orient="horz" pos="1536"/>
        <p:guide pos="1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0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0"/>
            <a:ext cx="3032125"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atin typeface="Times New Roman" panose="02020603050405020304" pitchFamily="18" charset="0"/>
              </a:defRPr>
            </a:lvl1pPr>
          </a:lstStyle>
          <a:p>
            <a:pPr>
              <a:defRPr/>
            </a:pPr>
            <a:endParaRPr lang="zh-CN" altLang="zh-CN"/>
          </a:p>
        </p:txBody>
      </p:sp>
      <p:sp>
        <p:nvSpPr>
          <p:cNvPr id="300035" name="Rectangle 3"/>
          <p:cNvSpPr>
            <a:spLocks noGrp="1" noChangeArrowheads="1"/>
          </p:cNvSpPr>
          <p:nvPr>
            <p:ph type="dt" idx="1"/>
          </p:nvPr>
        </p:nvSpPr>
        <p:spPr bwMode="auto">
          <a:xfrm>
            <a:off x="3963988" y="0"/>
            <a:ext cx="3032125"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atin typeface="Times New Roman" panose="02020603050405020304" pitchFamily="18" charset="0"/>
              </a:defRPr>
            </a:lvl1pPr>
          </a:lstStyle>
          <a:p>
            <a:pPr>
              <a:defRPr/>
            </a:pPr>
            <a:endParaRPr lang="zh-CN" altLang="zh-CN"/>
          </a:p>
        </p:txBody>
      </p:sp>
      <p:sp>
        <p:nvSpPr>
          <p:cNvPr id="3076" name="Rectangle 4"/>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0037"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0038"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atin typeface="Times New Roman" panose="02020603050405020304" pitchFamily="18" charset="0"/>
              </a:defRPr>
            </a:lvl1pPr>
          </a:lstStyle>
          <a:p>
            <a:pPr>
              <a:defRPr/>
            </a:pPr>
            <a:endParaRPr lang="zh-CN" altLang="zh-CN"/>
          </a:p>
        </p:txBody>
      </p:sp>
      <p:sp>
        <p:nvSpPr>
          <p:cNvPr id="300039"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a:latin typeface="Times New Roman" panose="02020603050405020304" pitchFamily="18" charset="0"/>
              </a:defRPr>
            </a:lvl1pPr>
          </a:lstStyle>
          <a:p>
            <a:pPr>
              <a:defRPr/>
            </a:pPr>
            <a:fld id="{42AC00B9-111B-4A07-80D5-303A8F06BD6B}" type="slidenum">
              <a:rPr lang="en-US" altLang="zh-CN"/>
              <a:pPr>
                <a:defRPr/>
              </a:pPr>
              <a:t>‹#›</a:t>
            </a:fld>
            <a:endParaRPr lang="en-US" altLang="zh-CN"/>
          </a:p>
        </p:txBody>
      </p:sp>
    </p:spTree>
    <p:extLst>
      <p:ext uri="{BB962C8B-B14F-4D97-AF65-F5344CB8AC3E}">
        <p14:creationId xmlns:p14="http://schemas.microsoft.com/office/powerpoint/2010/main" val="14268353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anose="020B0600070205080204" pitchFamily="34"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MS PGothic" panose="020B0600070205080204" pitchFamily="34"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MS PGothic" panose="020B0600070205080204" pitchFamily="34"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MS PGothic" panose="020B0600070205080204" pitchFamily="34"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MS PGothic" panose="020B0600070205080204" pitchFamily="34"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95E2768-F75B-4A67-9FF1-84EECBF95853}" type="slidenum">
              <a:rPr lang="en-US" altLang="zh-CN" smtClean="0">
                <a:latin typeface="Times New Roman" panose="02020603050405020304" pitchFamily="18" charset="0"/>
              </a:rPr>
              <a:pPr/>
              <a:t>1</a:t>
            </a:fld>
            <a:endParaRPr lang="en-US" altLang="zh-CN" smtClean="0">
              <a:latin typeface="Times New Roman" panose="02020603050405020304" pitchFamily="18"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335167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1FE4B9-8F75-483F-81CD-3F185C3E1641}" type="slidenum">
              <a:rPr lang="en-US" altLang="zh-CN" smtClean="0">
                <a:latin typeface="Times New Roman" panose="02020603050405020304" pitchFamily="18" charset="0"/>
              </a:rPr>
              <a:pPr/>
              <a:t>15</a:t>
            </a:fld>
            <a:endParaRPr lang="en-US" altLang="zh-CN" smtClean="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612178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5D0BE24-9B52-4301-92DD-033E54754249}" type="slidenum">
              <a:rPr lang="en-US" altLang="zh-CN" smtClean="0">
                <a:latin typeface="Times New Roman" panose="02020603050405020304" pitchFamily="18" charset="0"/>
              </a:rPr>
              <a:pPr/>
              <a:t>16</a:t>
            </a:fld>
            <a:endParaRPr lang="en-US" altLang="zh-CN"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07183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45FCC60-F31C-405F-A2B0-98590148C245}" type="slidenum">
              <a:rPr lang="en-US" altLang="zh-CN" smtClean="0">
                <a:latin typeface="Times New Roman" panose="02020603050405020304" pitchFamily="18" charset="0"/>
              </a:rPr>
              <a:pPr/>
              <a:t>17</a:t>
            </a:fld>
            <a:endParaRPr lang="en-US" altLang="zh-CN" smtClean="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87577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F5CDCB-9ECF-4283-9C8B-0841012E320B}" type="slidenum">
              <a:rPr lang="en-US" altLang="zh-CN" smtClean="0">
                <a:latin typeface="Times New Roman" panose="02020603050405020304" pitchFamily="18" charset="0"/>
              </a:rPr>
              <a:pPr/>
              <a:t>19</a:t>
            </a:fld>
            <a:endParaRPr lang="en-US" altLang="zh-CN"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874685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C4FEF0B-51A7-47F2-A763-CE00320356FB}" type="slidenum">
              <a:rPr lang="en-US" altLang="zh-CN" smtClean="0">
                <a:latin typeface="Times New Roman" panose="02020603050405020304" pitchFamily="18" charset="0"/>
              </a:rPr>
              <a:pPr/>
              <a:t>21</a:t>
            </a:fld>
            <a:endParaRPr lang="en-US" altLang="zh-CN" smtClean="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7552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CBD6E7-4008-4A58-9311-589A1550CB37}" type="slidenum">
              <a:rPr lang="en-US" altLang="zh-CN" smtClean="0">
                <a:latin typeface="Times New Roman" panose="02020603050405020304" pitchFamily="18" charset="0"/>
              </a:rPr>
              <a:pPr/>
              <a:t>22</a:t>
            </a:fld>
            <a:endParaRPr lang="en-US" altLang="zh-CN" smtClean="0">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935172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5D0BE24-9B52-4301-92DD-033E54754249}" type="slidenum">
              <a:rPr lang="en-US" altLang="zh-CN" smtClean="0">
                <a:latin typeface="Times New Roman" panose="02020603050405020304" pitchFamily="18" charset="0"/>
              </a:rPr>
              <a:pPr/>
              <a:t>23</a:t>
            </a:fld>
            <a:endParaRPr lang="en-US" altLang="zh-CN"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742372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CAC6EB4-EA3B-41D5-94A1-D1E2F97FA326}" type="slidenum">
              <a:rPr lang="en-US" altLang="zh-CN" smtClean="0">
                <a:latin typeface="Times New Roman" panose="02020603050405020304" pitchFamily="18" charset="0"/>
              </a:rPr>
              <a:pPr/>
              <a:t>24</a:t>
            </a:fld>
            <a:endParaRPr lang="en-US" altLang="zh-CN" smtClean="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719742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106942B-D0E0-42B0-91A6-FF6CDA7AD652}" type="slidenum">
              <a:rPr lang="en-US" altLang="zh-CN" smtClean="0">
                <a:latin typeface="Times New Roman" panose="02020603050405020304" pitchFamily="18" charset="0"/>
              </a:rPr>
              <a:pPr/>
              <a:t>25</a:t>
            </a:fld>
            <a:endParaRPr lang="en-US" altLang="zh-CN" smtClean="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880956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0C7C63-E0BE-4BF4-AD42-444C4A8A94FC}" type="slidenum">
              <a:rPr lang="en-US" altLang="zh-CN" smtClean="0">
                <a:latin typeface="Times New Roman" panose="02020603050405020304" pitchFamily="18" charset="0"/>
              </a:rPr>
              <a:pPr/>
              <a:t>26</a:t>
            </a:fld>
            <a:endParaRPr lang="en-US" altLang="zh-CN" smtClean="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412116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5A0EAE-ACCB-4D4E-B379-1977EDA5A266}" type="slidenum">
              <a:rPr lang="en-US" altLang="zh-CN" smtClean="0">
                <a:latin typeface="Times New Roman" panose="02020603050405020304" pitchFamily="18" charset="0"/>
              </a:rPr>
              <a:pPr/>
              <a:t>2</a:t>
            </a:fld>
            <a:endParaRPr lang="en-US" altLang="zh-CN" smtClean="0">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693215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4A34DF-D5D6-4CD1-927E-C3C521A3A61A}" type="slidenum">
              <a:rPr lang="en-US" altLang="zh-CN" smtClean="0">
                <a:latin typeface="Times New Roman" panose="02020603050405020304" pitchFamily="18" charset="0"/>
              </a:rPr>
              <a:pPr/>
              <a:t>27</a:t>
            </a:fld>
            <a:endParaRPr lang="en-US" altLang="zh-CN" smtClean="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325326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6D4F685-483D-4AF5-9DC3-4F361007B2E2}" type="slidenum">
              <a:rPr lang="en-US" altLang="zh-CN" smtClean="0">
                <a:latin typeface="Times New Roman" panose="02020603050405020304" pitchFamily="18" charset="0"/>
              </a:rPr>
              <a:pPr/>
              <a:t>28</a:t>
            </a:fld>
            <a:endParaRPr lang="en-US" altLang="zh-CN" smtClean="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38571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6A9FDD-8765-40C4-BD95-B15C14E78FF0}" type="slidenum">
              <a:rPr lang="en-US" altLang="zh-CN" smtClean="0">
                <a:latin typeface="Times New Roman" panose="02020603050405020304" pitchFamily="18" charset="0"/>
              </a:rPr>
              <a:pPr/>
              <a:t>29</a:t>
            </a:fld>
            <a:endParaRPr lang="en-US" altLang="zh-CN" smtClean="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440347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647C25-708A-4367-A562-C995FF797DA5}" type="slidenum">
              <a:rPr lang="en-US" altLang="zh-CN" smtClean="0">
                <a:latin typeface="Times New Roman" panose="02020603050405020304" pitchFamily="18" charset="0"/>
              </a:rPr>
              <a:pPr/>
              <a:t>30</a:t>
            </a:fld>
            <a:endParaRPr lang="en-US" altLang="zh-CN" smtClean="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532981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B988C-C900-4FD4-82D3-2F6620010D74}" type="slidenum">
              <a:rPr lang="en-US" altLang="zh-CN" smtClean="0">
                <a:latin typeface="Times New Roman" panose="02020603050405020304" pitchFamily="18" charset="0"/>
              </a:rPr>
              <a:pPr/>
              <a:t>31</a:t>
            </a:fld>
            <a:endParaRPr lang="en-US" altLang="zh-CN" smtClean="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540981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DF01504-A0F1-4A1A-8903-01CAFADFFA49}" type="slidenum">
              <a:rPr lang="en-US" altLang="zh-CN" smtClean="0">
                <a:latin typeface="Times New Roman" panose="02020603050405020304" pitchFamily="18" charset="0"/>
              </a:rPr>
              <a:pPr/>
              <a:t>32</a:t>
            </a:fld>
            <a:endParaRPr lang="en-US" altLang="zh-CN" smtClean="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917483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278403B-9A25-4038-83F1-2339E1670103}" type="slidenum">
              <a:rPr lang="en-US" altLang="zh-CN" smtClean="0">
                <a:latin typeface="Times New Roman" panose="02020603050405020304" pitchFamily="18" charset="0"/>
              </a:rPr>
              <a:pPr/>
              <a:t>33</a:t>
            </a:fld>
            <a:endParaRPr lang="en-US" altLang="zh-CN" smtClean="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88347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CD6C478-41E9-492F-ADBF-07DA92D05F4B}" type="slidenum">
              <a:rPr lang="en-US" altLang="zh-CN" smtClean="0">
                <a:latin typeface="Times New Roman" panose="02020603050405020304" pitchFamily="18" charset="0"/>
              </a:rPr>
              <a:pPr/>
              <a:t>34</a:t>
            </a:fld>
            <a:endParaRPr lang="en-US" altLang="zh-CN" smtClean="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615854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5C0EAD-6F6F-42AA-831B-969D6796128D}" type="slidenum">
              <a:rPr lang="en-US" altLang="zh-CN" smtClean="0">
                <a:latin typeface="Times New Roman" panose="02020603050405020304" pitchFamily="18" charset="0"/>
              </a:rPr>
              <a:pPr/>
              <a:t>35</a:t>
            </a:fld>
            <a:endParaRPr lang="en-US" altLang="zh-CN" smtClean="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720529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D1D4B5B-72EF-4891-A0EE-DED1C75FD1D8}" type="slidenum">
              <a:rPr lang="en-US" altLang="zh-CN" smtClean="0">
                <a:latin typeface="Times New Roman" panose="02020603050405020304" pitchFamily="18" charset="0"/>
              </a:rPr>
              <a:pPr/>
              <a:t>36</a:t>
            </a:fld>
            <a:endParaRPr lang="en-US" altLang="zh-CN" smtClean="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92227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5D0BE24-9B52-4301-92DD-033E54754249}" type="slidenum">
              <a:rPr lang="en-US" altLang="zh-CN" smtClean="0">
                <a:latin typeface="Times New Roman" panose="02020603050405020304" pitchFamily="18" charset="0"/>
              </a:rPr>
              <a:pPr/>
              <a:t>3</a:t>
            </a:fld>
            <a:endParaRPr lang="en-US" altLang="zh-CN"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952940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660B8A-244A-4A81-9E7A-E2F898C424D6}" type="slidenum">
              <a:rPr lang="en-US" altLang="zh-CN" smtClean="0">
                <a:latin typeface="Times New Roman" panose="02020603050405020304" pitchFamily="18" charset="0"/>
              </a:rPr>
              <a:pPr/>
              <a:t>37</a:t>
            </a:fld>
            <a:endParaRPr lang="en-US" altLang="zh-CN" smtClean="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573507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F8418E5-0F04-4A5F-9CA1-A573DF844599}" type="slidenum">
              <a:rPr lang="en-US" altLang="zh-CN" smtClean="0">
                <a:latin typeface="Times New Roman" panose="02020603050405020304" pitchFamily="18" charset="0"/>
              </a:rPr>
              <a:pPr/>
              <a:t>38</a:t>
            </a:fld>
            <a:endParaRPr lang="en-US" altLang="zh-CN" smtClean="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537568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5D0BE24-9B52-4301-92DD-033E54754249}" type="slidenum">
              <a:rPr lang="en-US" altLang="zh-CN" smtClean="0">
                <a:latin typeface="Times New Roman" panose="02020603050405020304" pitchFamily="18" charset="0"/>
              </a:rPr>
              <a:pPr/>
              <a:t>39</a:t>
            </a:fld>
            <a:endParaRPr lang="en-US" altLang="zh-CN"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96721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E5E493-E9A7-4503-8863-8C78F8610A4B}" type="slidenum">
              <a:rPr lang="en-US" altLang="zh-CN" smtClean="0">
                <a:latin typeface="Times New Roman" panose="02020603050405020304" pitchFamily="18" charset="0"/>
              </a:rPr>
              <a:pPr/>
              <a:t>40</a:t>
            </a:fld>
            <a:endParaRPr lang="en-US" altLang="zh-CN" smtClean="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234142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373CCE-F3C3-4A4C-97F0-9EFEC7BC5ECF}" type="slidenum">
              <a:rPr lang="en-US" altLang="zh-CN" smtClean="0">
                <a:latin typeface="Times New Roman" panose="02020603050405020304" pitchFamily="18" charset="0"/>
              </a:rPr>
              <a:pPr/>
              <a:t>41</a:t>
            </a:fld>
            <a:endParaRPr lang="en-US" altLang="zh-CN" smtClean="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152287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59B203-98B4-4C35-8BE0-CFBE5460AA12}" type="slidenum">
              <a:rPr lang="en-US" altLang="zh-CN" smtClean="0">
                <a:latin typeface="Times New Roman" panose="02020603050405020304" pitchFamily="18" charset="0"/>
              </a:rPr>
              <a:pPr/>
              <a:t>42</a:t>
            </a:fld>
            <a:endParaRPr lang="en-US" altLang="zh-CN" smtClean="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432221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5D0BE24-9B52-4301-92DD-033E54754249}" type="slidenum">
              <a:rPr lang="en-US" altLang="zh-CN" smtClean="0">
                <a:latin typeface="Times New Roman" panose="02020603050405020304" pitchFamily="18" charset="0"/>
              </a:rPr>
              <a:pPr/>
              <a:t>43</a:t>
            </a:fld>
            <a:endParaRPr lang="en-US" altLang="zh-CN"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484932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F7834D-CAF7-4413-A2DD-0ED59F46C78D}" type="slidenum">
              <a:rPr lang="en-US" altLang="zh-CN" smtClean="0">
                <a:latin typeface="Times New Roman" panose="02020603050405020304" pitchFamily="18" charset="0"/>
              </a:rPr>
              <a:pPr/>
              <a:t>44</a:t>
            </a:fld>
            <a:endParaRPr lang="en-US" altLang="zh-CN" smtClean="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125423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32DE13-261C-4074-A128-4C8398E23015}" type="slidenum">
              <a:rPr lang="en-US" altLang="zh-CN" smtClean="0">
                <a:latin typeface="Times New Roman" panose="02020603050405020304" pitchFamily="18" charset="0"/>
              </a:rPr>
              <a:pPr/>
              <a:t>45</a:t>
            </a:fld>
            <a:endParaRPr lang="en-US" altLang="zh-CN" smtClean="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4243954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50F9AE5-64B6-4DD1-939B-8386FE3A2D1A}" type="slidenum">
              <a:rPr lang="en-US" altLang="zh-CN" smtClean="0">
                <a:latin typeface="Times New Roman" panose="02020603050405020304" pitchFamily="18" charset="0"/>
              </a:rPr>
              <a:pPr/>
              <a:t>46</a:t>
            </a:fld>
            <a:endParaRPr lang="en-US" altLang="zh-CN" smtClean="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811152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CAC6EB4-EA3B-41D5-94A1-D1E2F97FA326}" type="slidenum">
              <a:rPr lang="en-US" altLang="zh-CN" smtClean="0">
                <a:latin typeface="Times New Roman" panose="02020603050405020304" pitchFamily="18" charset="0"/>
              </a:rPr>
              <a:pPr/>
              <a:t>4</a:t>
            </a:fld>
            <a:endParaRPr lang="en-US" altLang="zh-CN" smtClean="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3787974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2158F1-DEA0-4F86-AABE-C209ABA07096}" type="slidenum">
              <a:rPr lang="en-US" altLang="zh-CN" smtClean="0">
                <a:latin typeface="Times New Roman" panose="02020603050405020304" pitchFamily="18" charset="0"/>
              </a:rPr>
              <a:pPr/>
              <a:t>47</a:t>
            </a:fld>
            <a:endParaRPr lang="en-US" altLang="zh-CN" smtClean="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5479966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5D0BE24-9B52-4301-92DD-033E54754249}" type="slidenum">
              <a:rPr lang="en-US" altLang="zh-CN" smtClean="0">
                <a:latin typeface="Times New Roman" panose="02020603050405020304" pitchFamily="18" charset="0"/>
              </a:rPr>
              <a:pPr/>
              <a:t>48</a:t>
            </a:fld>
            <a:endParaRPr lang="en-US" altLang="zh-CN"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9277750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39EDD1-8FFC-435B-83D0-A5E94364E748}" type="slidenum">
              <a:rPr lang="en-US" altLang="zh-CN" smtClean="0">
                <a:latin typeface="Times New Roman" panose="02020603050405020304" pitchFamily="18" charset="0"/>
              </a:rPr>
              <a:pPr/>
              <a:t>49</a:t>
            </a:fld>
            <a:endParaRPr lang="en-US" altLang="zh-CN" smtClean="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2942318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5FB7A70-1023-4341-AB24-CA69348A80B2}" type="slidenum">
              <a:rPr lang="en-US" altLang="zh-CN" smtClean="0">
                <a:latin typeface="Times New Roman" panose="02020603050405020304" pitchFamily="18" charset="0"/>
              </a:rPr>
              <a:pPr/>
              <a:t>50</a:t>
            </a:fld>
            <a:endParaRPr lang="en-US" altLang="zh-CN" smtClean="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404326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6C2053-D618-4530-9526-4F0984316BEE}" type="slidenum">
              <a:rPr lang="en-US" altLang="zh-CN" smtClean="0">
                <a:latin typeface="Times New Roman" panose="02020603050405020304" pitchFamily="18" charset="0"/>
              </a:rPr>
              <a:pPr/>
              <a:t>51</a:t>
            </a:fld>
            <a:endParaRPr lang="en-US" altLang="zh-CN" smtClean="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6919080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AC0794-E745-4C9D-8246-FA82798D2C5A}" type="slidenum">
              <a:rPr lang="en-US" altLang="zh-CN" smtClean="0">
                <a:latin typeface="Times New Roman" panose="02020603050405020304" pitchFamily="18" charset="0"/>
              </a:rPr>
              <a:pPr/>
              <a:t>52</a:t>
            </a:fld>
            <a:endParaRPr lang="en-US" altLang="zh-CN" smtClean="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7911862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D9ACD7-54C1-4A21-B4C8-DD0AC965D9C2}" type="slidenum">
              <a:rPr lang="en-US" altLang="zh-CN" smtClean="0">
                <a:latin typeface="Times New Roman" panose="02020603050405020304" pitchFamily="18" charset="0"/>
              </a:rPr>
              <a:pPr/>
              <a:t>53</a:t>
            </a:fld>
            <a:endParaRPr lang="en-US" altLang="zh-CN" smtClean="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449807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6213787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2128553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618263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1A77D0-0EBB-4DD8-A9D7-4C26CB50435C}" type="slidenum">
              <a:rPr lang="en-US" altLang="zh-CN" smtClean="0">
                <a:latin typeface="Times New Roman" panose="02020603050405020304" pitchFamily="18" charset="0"/>
              </a:rPr>
              <a:pPr/>
              <a:t>5</a:t>
            </a:fld>
            <a:endParaRPr lang="en-US" altLang="zh-CN"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41878714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40226712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5D0BE24-9B52-4301-92DD-033E54754249}" type="slidenum">
              <a:rPr lang="en-US" altLang="zh-CN" smtClean="0">
                <a:latin typeface="Times New Roman" panose="02020603050405020304" pitchFamily="18" charset="0"/>
              </a:rPr>
              <a:pPr/>
              <a:t>58</a:t>
            </a:fld>
            <a:endParaRPr lang="en-US" altLang="zh-CN"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5949946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D7994D-F720-47B0-9D44-D4745B350ED3}" type="slidenum">
              <a:rPr lang="en-US" altLang="zh-CN" smtClean="0">
                <a:latin typeface="Times New Roman" panose="02020603050405020304" pitchFamily="18" charset="0"/>
              </a:rPr>
              <a:pPr/>
              <a:t>59</a:t>
            </a:fld>
            <a:endParaRPr lang="en-US" altLang="zh-CN" smtClean="0">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3811185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27FD61B-2FD0-46CD-9AE0-4CA0732E0540}" type="slidenum">
              <a:rPr lang="en-US" altLang="zh-CN" smtClean="0">
                <a:latin typeface="Times New Roman" panose="02020603050405020304" pitchFamily="18" charset="0"/>
              </a:rPr>
              <a:pPr/>
              <a:t>60</a:t>
            </a:fld>
            <a:endParaRPr lang="en-US" altLang="zh-CN" smtClean="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1106518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823AD57-28C4-4DA6-9B2F-49364AD1FEBC}" type="slidenum">
              <a:rPr lang="en-US" altLang="zh-CN" smtClean="0">
                <a:latin typeface="Times New Roman" panose="02020603050405020304" pitchFamily="18" charset="0"/>
              </a:rPr>
              <a:pPr/>
              <a:t>61</a:t>
            </a:fld>
            <a:endParaRPr lang="en-US" altLang="zh-CN" smtClean="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4381394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7EB012-1266-4CC4-9695-D9C7DEB940F5}" type="slidenum">
              <a:rPr lang="en-US" altLang="zh-CN" smtClean="0">
                <a:latin typeface="Times New Roman" panose="02020603050405020304" pitchFamily="18" charset="0"/>
              </a:rPr>
              <a:pPr/>
              <a:t>62</a:t>
            </a:fld>
            <a:endParaRPr lang="en-US" altLang="zh-CN" smtClean="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817604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70ADC73-EC43-4BE6-AD4D-F46CA2C95442}" type="slidenum">
              <a:rPr lang="en-US" altLang="zh-CN" smtClean="0">
                <a:latin typeface="Times New Roman" panose="02020603050405020304" pitchFamily="18" charset="0"/>
              </a:rPr>
              <a:pPr/>
              <a:t>6</a:t>
            </a:fld>
            <a:endParaRPr lang="en-US" altLang="zh-CN" smtClean="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813733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6F36F7-3E62-4477-AD1F-463BCC76639C}" type="slidenum">
              <a:rPr lang="en-US" altLang="zh-CN" smtClean="0">
                <a:latin typeface="Times New Roman" panose="02020603050405020304" pitchFamily="18" charset="0"/>
              </a:rPr>
              <a:pPr/>
              <a:t>12</a:t>
            </a:fld>
            <a:endParaRPr lang="en-US" altLang="zh-CN" smtClean="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624867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5D0BE24-9B52-4301-92DD-033E54754249}" type="slidenum">
              <a:rPr lang="en-US" altLang="zh-CN" smtClean="0">
                <a:latin typeface="Times New Roman" panose="02020603050405020304" pitchFamily="18" charset="0"/>
              </a:rPr>
              <a:pPr/>
              <a:t>13</a:t>
            </a:fld>
            <a:endParaRPr lang="en-US" altLang="zh-CN"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73135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B453EFC-E1E9-410B-B82C-6ADE55F641BD}" type="slidenum">
              <a:rPr lang="en-US" altLang="zh-CN" smtClean="0">
                <a:latin typeface="Times New Roman" panose="02020603050405020304" pitchFamily="18" charset="0"/>
              </a:rPr>
              <a:pPr/>
              <a:t>14</a:t>
            </a:fld>
            <a:endParaRPr lang="en-US" altLang="zh-CN" smtClean="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149457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defRPr/>
              </a:pPr>
              <a:endParaRPr lang="zh-CN" altLang="zh-CN" sz="1800"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defRPr/>
              </a:pPr>
              <a:endParaRPr lang="zh-CN" altLang="zh-CN" sz="1800"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defRPr/>
              </a:pPr>
              <a:endParaRPr lang="zh-CN" altLang="zh-CN" sz="1800" smtClean="0"/>
            </a:p>
          </p:txBody>
        </p:sp>
      </p:grpSp>
      <p:sp>
        <p:nvSpPr>
          <p:cNvPr id="7" name="Text Box 7"/>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400" b="1" smtClean="0">
                <a:solidFill>
                  <a:srgbClr val="336699"/>
                </a:solidFill>
                <a:latin typeface="Helvetica" panose="020B0604020202020204" pitchFamily="34" charset="0"/>
              </a:rPr>
              <a:t>Silberschatz, Galvin and Gagne ©2013</a:t>
            </a:r>
          </a:p>
        </p:txBody>
      </p:sp>
      <p:sp>
        <p:nvSpPr>
          <p:cNvPr id="8" name="Text Box 8"/>
          <p:cNvSpPr txBox="1">
            <a:spLocks noChangeArrowheads="1"/>
          </p:cNvSpPr>
          <p:nvPr/>
        </p:nvSpPr>
        <p:spPr bwMode="auto">
          <a:xfrm>
            <a:off x="41275" y="8818563"/>
            <a:ext cx="3727450" cy="347662"/>
          </a:xfrm>
          <a:prstGeom prst="rect">
            <a:avLst/>
          </a:prstGeom>
          <a:noFill/>
          <a:ln w="9525">
            <a:noFill/>
            <a:miter lim="800000"/>
            <a:headEnd/>
            <a:tailEnd/>
          </a:ln>
          <a:effectLst/>
        </p:spPr>
        <p:txBody>
          <a:bodyPr wrap="none" lIns="130622" tIns="65311" rIns="130622" bIns="65311">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zh-CN" sz="1400" b="1" smtClean="0">
                <a:solidFill>
                  <a:srgbClr val="336699"/>
                </a:solidFill>
                <a:latin typeface="Helvetica" panose="020B0604020202020204" pitchFamily="34" charset="0"/>
              </a:rPr>
              <a:t>Operating System Concepts – 9</a:t>
            </a:r>
            <a:r>
              <a:rPr lang="en-US" altLang="zh-CN" sz="1400" b="1" baseline="30000" smtClean="0">
                <a:solidFill>
                  <a:srgbClr val="336699"/>
                </a:solidFill>
                <a:latin typeface="Helvetica" panose="020B0604020202020204" pitchFamily="34" charset="0"/>
              </a:rPr>
              <a:t>th</a:t>
            </a:r>
            <a:r>
              <a:rPr lang="en-US" altLang="zh-CN" sz="1400" b="1" smtClean="0">
                <a:solidFill>
                  <a:srgbClr val="336699"/>
                </a:solidFill>
                <a:latin typeface="Helvetica" panose="020B0604020202020204" pitchFamily="34"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00" y="5543550"/>
            <a:ext cx="3092450" cy="2125663"/>
          </a:xfrm>
          <a:prstGeom prst="rect">
            <a:avLst/>
          </a:prstGeom>
          <a:noFill/>
          <a:ln w="76200">
            <a:solidFill>
              <a:srgbClr val="336699"/>
            </a:solidFill>
            <a:miter lim="800000"/>
            <a:headEnd/>
            <a:tailEnd/>
          </a:ln>
          <a:extLst>
            <a:ext uri="{909E8E84-426E-40dd-AFC4-6F175D3DCCD1}">
              <a14:hiddenFill xmlns:a14="http://schemas.microsoft.com/office/drawing/2010/main" xmlns="">
                <a:solidFill>
                  <a:srgbClr val="FFFFFF"/>
                </a:solidFill>
              </a14:hiddenFill>
            </a:ext>
          </a:extLst>
        </p:spPr>
      </p:pic>
      <p:sp>
        <p:nvSpPr>
          <p:cNvPr id="10" name="Rectangle 10"/>
          <p:cNvSpPr>
            <a:spLocks noChangeArrowheads="1"/>
          </p:cNvSpPr>
          <p:nvPr/>
        </p:nvSpPr>
        <p:spPr bwMode="auto">
          <a:xfrm>
            <a:off x="4837113" y="5354638"/>
            <a:ext cx="3505200" cy="2517775"/>
          </a:xfrm>
          <a:prstGeom prst="rect">
            <a:avLst/>
          </a:prstGeom>
          <a:noFill/>
          <a:ln w="57150" cmpd="thinThick">
            <a:solidFill>
              <a:srgbClr val="66CCFF"/>
            </a:solidFill>
            <a:miter lim="800000"/>
            <a:headEnd/>
            <a:tailEnd/>
          </a:ln>
          <a:extLst>
            <a:ext uri="{909E8E84-426E-40dd-AFC4-6F175D3DCCD1}">
              <a14:hiddenFill xmlns:a14="http://schemas.microsoft.com/office/drawing/2010/main" xmlns="">
                <a:solidFill>
                  <a:srgbClr val="FFFFFF"/>
                </a:solidFill>
              </a14:hiddenFill>
            </a:ext>
          </a:extLst>
        </p:spPr>
        <p:txBody>
          <a:bodyPr wrap="none" lIns="130622" tIns="65311" rIns="130622" bIns="65311"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defRPr/>
            </a:pPr>
            <a:endParaRPr lang="zh-CN" altLang="zh-CN" sz="1800" smtClean="0"/>
          </a:p>
        </p:txBody>
      </p:sp>
      <p:sp>
        <p:nvSpPr>
          <p:cNvPr id="297986"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extLst>
      <p:ext uri="{BB962C8B-B14F-4D97-AF65-F5344CB8AC3E}">
        <p14:creationId xmlns:p14="http://schemas.microsoft.com/office/powerpoint/2010/main" val="298574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2295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36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523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extLst>
      <p:ext uri="{BB962C8B-B14F-4D97-AF65-F5344CB8AC3E}">
        <p14:creationId xmlns:p14="http://schemas.microsoft.com/office/powerpoint/2010/main" val="88808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87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3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845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extLst>
      <p:ext uri="{BB962C8B-B14F-4D97-AF65-F5344CB8AC3E}">
        <p14:creationId xmlns:p14="http://schemas.microsoft.com/office/powerpoint/2010/main" val="1785055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smtClean="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extLst>
      <p:ext uri="{BB962C8B-B14F-4D97-AF65-F5344CB8AC3E}">
        <p14:creationId xmlns:p14="http://schemas.microsoft.com/office/powerpoint/2010/main" val="226035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 y="0"/>
            <a:ext cx="1793875" cy="1211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369888"/>
            <a:ext cx="12344400"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30622" tIns="65311" rIns="130622" bIns="65311" numCol="1" anchor="b"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30622" tIns="65311" rIns="130622" bIns="65311"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ChangeArrowheads="1"/>
          </p:cNvSpPr>
          <p:nvPr/>
        </p:nvSpPr>
        <p:spPr bwMode="auto">
          <a:xfrm>
            <a:off x="0" y="0"/>
            <a:ext cx="342900" cy="3048000"/>
          </a:xfrm>
          <a:prstGeom prst="rect">
            <a:avLst/>
          </a:prstGeom>
          <a:solidFill>
            <a:srgbClr val="3366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130622" tIns="65311" rIns="130622" bIns="65311"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zh-CN" altLang="zh-CN" sz="3400" smtClean="0">
              <a:latin typeface="Times New Roman" panose="02020603050405020304" pitchFamily="18" charset="0"/>
            </a:endParaRPr>
          </a:p>
        </p:txBody>
      </p:sp>
      <p:sp>
        <p:nvSpPr>
          <p:cNvPr id="1030" name="Line 6"/>
          <p:cNvSpPr>
            <a:spLocks noChangeShapeType="1"/>
          </p:cNvSpPr>
          <p:nvPr/>
        </p:nvSpPr>
        <p:spPr bwMode="auto">
          <a:xfrm>
            <a:off x="685800" y="1147763"/>
            <a:ext cx="12115800" cy="0"/>
          </a:xfrm>
          <a:prstGeom prst="line">
            <a:avLst/>
          </a:prstGeom>
          <a:noFill/>
          <a:ln w="19050">
            <a:solidFill>
              <a:srgbClr val="336699"/>
            </a:solidFill>
            <a:round/>
            <a:headEnd/>
            <a:tailEnd/>
          </a:ln>
          <a:extLst>
            <a:ext uri="{909E8E84-426E-40dd-AFC4-6F175D3DCCD1}">
              <a14:hiddenFill xmlns:a14="http://schemas.microsoft.com/office/drawing/2010/main" xmlns="">
                <a:noFill/>
              </a14:hiddenFill>
            </a:ext>
          </a:extLst>
        </p:spPr>
        <p:txBody>
          <a:bodyPr lIns="130622" tIns="65311" rIns="130622" bIns="65311"/>
          <a:lstStyle/>
          <a:p>
            <a:endParaRPr lang="en-US"/>
          </a:p>
        </p:txBody>
      </p:sp>
      <p:sp>
        <p:nvSpPr>
          <p:cNvPr id="1031" name="Rectangle 7"/>
          <p:cNvSpPr>
            <a:spLocks noChangeArrowheads="1"/>
          </p:cNvSpPr>
          <p:nvPr/>
        </p:nvSpPr>
        <p:spPr bwMode="auto">
          <a:xfrm>
            <a:off x="0" y="3048000"/>
            <a:ext cx="342900" cy="304800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130622" tIns="65311" rIns="130622" bIns="65311"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zh-CN" altLang="zh-CN" sz="3400" smtClean="0">
              <a:latin typeface="Times New Roman" panose="02020603050405020304" pitchFamily="18" charset="0"/>
            </a:endParaRPr>
          </a:p>
        </p:txBody>
      </p:sp>
      <p:sp>
        <p:nvSpPr>
          <p:cNvPr id="1032" name="Rectangle 8"/>
          <p:cNvSpPr>
            <a:spLocks noChangeArrowheads="1"/>
          </p:cNvSpPr>
          <p:nvPr/>
        </p:nvSpPr>
        <p:spPr bwMode="auto">
          <a:xfrm>
            <a:off x="0" y="6096000"/>
            <a:ext cx="342900" cy="3048000"/>
          </a:xfrm>
          <a:prstGeom prst="rect">
            <a:avLst/>
          </a:prstGeom>
          <a:solidFill>
            <a:srgbClr val="3366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130622" tIns="65311" rIns="130622" bIns="65311" anchor="ct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zh-CN" altLang="zh-CN" sz="3400" smtClean="0">
              <a:latin typeface="Times New Roman" panose="02020603050405020304" pitchFamily="18" charset="0"/>
            </a:endParaRPr>
          </a:p>
        </p:txBody>
      </p:sp>
      <p:sp>
        <p:nvSpPr>
          <p:cNvPr id="296969" name="Text Box 9"/>
          <p:cNvSpPr txBox="1">
            <a:spLocks noChangeArrowheads="1"/>
          </p:cNvSpPr>
          <p:nvPr/>
        </p:nvSpPr>
        <p:spPr bwMode="auto">
          <a:xfrm>
            <a:off x="6354763" y="8818563"/>
            <a:ext cx="730250" cy="347662"/>
          </a:xfrm>
          <a:prstGeom prst="rect">
            <a:avLst/>
          </a:prstGeom>
          <a:noFill/>
          <a:ln w="9525">
            <a:noFill/>
            <a:miter lim="800000"/>
            <a:headEnd/>
            <a:tailEnd/>
          </a:ln>
          <a:effectLst/>
        </p:spPr>
        <p:txBody>
          <a:bodyPr wrap="none" lIns="130622" tIns="65311" rIns="130622" bIns="65311">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400" b="1" smtClean="0">
                <a:solidFill>
                  <a:srgbClr val="006699"/>
                </a:solidFill>
                <a:latin typeface="Helvetica" panose="020B0604020202020204" pitchFamily="34" charset="0"/>
              </a:rPr>
              <a:t>10.</a:t>
            </a:r>
            <a:fld id="{03B79855-9139-4AE9-99C2-BD52F923D7AD}" type="slidenum">
              <a:rPr lang="en-US" altLang="zh-CN" sz="1400" b="1" smtClean="0">
                <a:solidFill>
                  <a:srgbClr val="006699"/>
                </a:solidFill>
                <a:latin typeface="Helvetica" panose="020B0604020202020204" pitchFamily="34" charset="0"/>
              </a:rPr>
              <a:pPr algn="ctr">
                <a:spcBef>
                  <a:spcPct val="50000"/>
                </a:spcBef>
                <a:defRPr/>
              </a:pPr>
              <a:t>‹#›</a:t>
            </a:fld>
            <a:endParaRPr lang="en-US" altLang="zh-CN" sz="1400" b="1" smtClean="0">
              <a:solidFill>
                <a:srgbClr val="006699"/>
              </a:solidFill>
              <a:latin typeface="Helvetica" panose="020B0604020202020204" pitchFamily="34" charset="0"/>
            </a:endParaRPr>
          </a:p>
        </p:txBody>
      </p:sp>
      <p:sp>
        <p:nvSpPr>
          <p:cNvPr id="296970" name="Text Box 10"/>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400" b="1" smtClean="0">
                <a:solidFill>
                  <a:srgbClr val="006699"/>
                </a:solidFill>
                <a:latin typeface="Helvetica" panose="020B0604020202020204" pitchFamily="34" charset="0"/>
              </a:rPr>
              <a:t>Silberschatz, Galvin and Gagne ©2013</a:t>
            </a:r>
          </a:p>
        </p:txBody>
      </p:sp>
      <p:sp>
        <p:nvSpPr>
          <p:cNvPr id="296971" name="Text Box 11"/>
          <p:cNvSpPr txBox="1">
            <a:spLocks noChangeArrowheads="1"/>
          </p:cNvSpPr>
          <p:nvPr/>
        </p:nvSpPr>
        <p:spPr bwMode="auto">
          <a:xfrm>
            <a:off x="279400" y="8828088"/>
            <a:ext cx="3778250" cy="347662"/>
          </a:xfrm>
          <a:prstGeom prst="rect">
            <a:avLst/>
          </a:prstGeom>
          <a:noFill/>
          <a:ln w="9525">
            <a:noFill/>
            <a:miter lim="800000"/>
            <a:headEnd/>
            <a:tailEnd/>
          </a:ln>
          <a:effectLst/>
        </p:spPr>
        <p:txBody>
          <a:bodyPr wrap="none" lIns="130622" tIns="65311" rIns="130622" bIns="65311">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zh-CN" sz="1400" b="1" smtClean="0">
                <a:solidFill>
                  <a:srgbClr val="006699"/>
                </a:solidFill>
                <a:latin typeface="Helvetica" panose="020B0604020202020204" pitchFamily="34" charset="0"/>
              </a:rPr>
              <a:t>Operating System Concepts  – 9</a:t>
            </a:r>
            <a:r>
              <a:rPr lang="en-US" altLang="zh-CN" sz="1400" b="1" baseline="30000" smtClean="0">
                <a:solidFill>
                  <a:srgbClr val="006699"/>
                </a:solidFill>
                <a:latin typeface="Helvetica" panose="020B0604020202020204" pitchFamily="34" charset="0"/>
              </a:rPr>
              <a:t>th</a:t>
            </a:r>
            <a:r>
              <a:rPr lang="en-US" altLang="zh-CN" sz="1400" b="1" smtClean="0">
                <a:solidFill>
                  <a:srgbClr val="006699"/>
                </a:solidFill>
                <a:latin typeface="Helvetica" panose="020B0604020202020204" pitchFamily="34"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61775" y="7799388"/>
            <a:ext cx="1925638"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0"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MS PGothic" panose="020B0600070205080204" pitchFamily="34"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MS PGothic" panose="020B0600070205080204" pitchFamily="34"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MS PGothic" panose="020B0600070205080204" pitchFamily="34"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MS PGothic" panose="020B0600070205080204" pitchFamily="34"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pitchFamily="-84" charset="2"/>
        <a:buChar char="n"/>
        <a:defRPr kumimoji="1" sz="3200">
          <a:solidFill>
            <a:schemeClr val="tx1"/>
          </a:solidFill>
          <a:latin typeface="+mn-lt"/>
          <a:ea typeface="MS PGothic" panose="020B0600070205080204" pitchFamily="34"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pitchFamily="-84" charset="2"/>
        <a:buChar char="l"/>
        <a:defRPr kumimoji="1" sz="3200">
          <a:solidFill>
            <a:schemeClr val="tx1"/>
          </a:solidFill>
          <a:latin typeface="+mn-lt"/>
          <a:ea typeface="MS PGothic" panose="020B0600070205080204" pitchFamily="34" charset="-128"/>
        </a:defRPr>
      </a:lvl2pPr>
      <a:lvl3pPr marL="1550988" indent="-325438" algn="l" rtl="0" eaLnBrk="0" fontAlgn="base" hangingPunct="0">
        <a:spcBef>
          <a:spcPct val="35000"/>
        </a:spcBef>
        <a:spcAft>
          <a:spcPct val="0"/>
        </a:spcAft>
        <a:buClr>
          <a:srgbClr val="009900"/>
        </a:buClr>
        <a:buSzPct val="75000"/>
        <a:buFont typeface="Webdings" panose="05030102010509060703" pitchFamily="18" charset="2"/>
        <a:buChar char="4"/>
        <a:defRPr kumimoji="1" sz="3200">
          <a:solidFill>
            <a:schemeClr val="tx1"/>
          </a:solidFill>
          <a:latin typeface="+mn-lt"/>
          <a:ea typeface="MS PGothic" panose="020B0600070205080204" pitchFamily="34" charset="-128"/>
        </a:defRPr>
      </a:lvl3pPr>
      <a:lvl4pPr marL="2039938" indent="-325438" algn="l" rtl="0" eaLnBrk="0" fontAlgn="base" hangingPunct="0">
        <a:spcBef>
          <a:spcPct val="35000"/>
        </a:spcBef>
        <a:spcAft>
          <a:spcPct val="0"/>
        </a:spcAft>
        <a:buClr>
          <a:schemeClr val="hlink"/>
        </a:buClr>
        <a:buSzPct val="75000"/>
        <a:buChar char="–"/>
        <a:defRPr kumimoji="1" sz="3200">
          <a:solidFill>
            <a:schemeClr val="tx1"/>
          </a:solidFill>
          <a:latin typeface="+mn-lt"/>
          <a:ea typeface="MS PGothic" panose="020B0600070205080204" pitchFamily="34" charset="-128"/>
        </a:defRPr>
      </a:lvl4pPr>
      <a:lvl5pPr marL="2530475" indent="-325438" algn="l" rtl="0" eaLnBrk="0" fontAlgn="base" hangingPunct="0">
        <a:spcBef>
          <a:spcPct val="35000"/>
        </a:spcBef>
        <a:spcAft>
          <a:spcPct val="0"/>
        </a:spcAft>
        <a:buClr>
          <a:srgbClr val="FF0066"/>
        </a:buClr>
        <a:buSzPct val="75000"/>
        <a:buChar char="»"/>
        <a:defRPr kumimoji="1" sz="3200">
          <a:solidFill>
            <a:schemeClr val="tx1"/>
          </a:solidFill>
          <a:latin typeface="+mn-lt"/>
          <a:ea typeface="MS PGothic" panose="020B0600070205080204" pitchFamily="34"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28700" y="914400"/>
            <a:ext cx="11658600" cy="2836863"/>
          </a:xfrm>
        </p:spPr>
        <p:txBody>
          <a:bodyPr/>
          <a:lstStyle/>
          <a:p>
            <a:pPr eaLnBrk="1" hangingPunct="1"/>
            <a:r>
              <a:rPr lang="en-US" altLang="zh-CN" smtClean="0"/>
              <a:t>Chapter 12:  Mass-Storage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CN" smtClean="0"/>
              <a:t>The First Commercial Disk Drive</a:t>
            </a:r>
          </a:p>
        </p:txBody>
      </p:sp>
      <p:pic>
        <p:nvPicPr>
          <p:cNvPr id="1945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5863" y="1485900"/>
            <a:ext cx="5715000" cy="640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0" name="TextBox 3"/>
          <p:cNvSpPr txBox="1">
            <a:spLocks noChangeArrowheads="1"/>
          </p:cNvSpPr>
          <p:nvPr/>
        </p:nvSpPr>
        <p:spPr bwMode="auto">
          <a:xfrm>
            <a:off x="8391525" y="2265363"/>
            <a:ext cx="4994275" cy="554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0622" tIns="65311" rIns="130622" bIns="6531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zh-CN" sz="3200"/>
              <a:t>1956</a:t>
            </a:r>
          </a:p>
          <a:p>
            <a:r>
              <a:rPr lang="en-US" altLang="zh-CN" sz="3200"/>
              <a:t>IBM RAMDAC computer included the IBM Model 350 disk storage system</a:t>
            </a:r>
          </a:p>
          <a:p>
            <a:endParaRPr lang="en-US" altLang="zh-CN" sz="3200"/>
          </a:p>
          <a:p>
            <a:r>
              <a:rPr lang="en-US" altLang="zh-CN" sz="3200"/>
              <a:t>5M (7 bit) characters</a:t>
            </a:r>
          </a:p>
          <a:p>
            <a:r>
              <a:rPr lang="en-US" altLang="zh-CN" sz="3200"/>
              <a:t>50 x 24</a:t>
            </a:r>
            <a:r>
              <a:rPr lang="ja-JP" altLang="en-US" sz="3200"/>
              <a:t>”</a:t>
            </a:r>
            <a:r>
              <a:rPr lang="en-US" altLang="ja-JP" sz="3200"/>
              <a:t> platters</a:t>
            </a:r>
          </a:p>
          <a:p>
            <a:r>
              <a:rPr lang="en-US" altLang="zh-CN" sz="3200"/>
              <a:t>Access time = &lt; 1 second</a:t>
            </a:r>
          </a:p>
          <a:p>
            <a:endParaRPr lang="en-US" altLang="zh-CN" sz="3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smtClean="0"/>
              <a:t>Solid-State Disks</a:t>
            </a:r>
          </a:p>
        </p:txBody>
      </p:sp>
      <p:sp>
        <p:nvSpPr>
          <p:cNvPr id="20483" name="Content Placeholder 2"/>
          <p:cNvSpPr>
            <a:spLocks noGrp="1"/>
          </p:cNvSpPr>
          <p:nvPr>
            <p:ph idx="1"/>
          </p:nvPr>
        </p:nvSpPr>
        <p:spPr/>
        <p:txBody>
          <a:bodyPr/>
          <a:lstStyle/>
          <a:p>
            <a:r>
              <a:rPr lang="en-US" altLang="zh-CN" smtClean="0"/>
              <a:t>Nonvolatile memory used like a hard drive</a:t>
            </a:r>
          </a:p>
          <a:p>
            <a:pPr lvl="1"/>
            <a:r>
              <a:rPr lang="en-US" altLang="zh-CN" smtClean="0"/>
              <a:t>Many technology variations</a:t>
            </a:r>
          </a:p>
          <a:p>
            <a:r>
              <a:rPr lang="en-US" altLang="zh-CN" smtClean="0"/>
              <a:t>Can be more reliable than HDDs</a:t>
            </a:r>
          </a:p>
          <a:p>
            <a:r>
              <a:rPr lang="en-US" altLang="zh-CN" smtClean="0"/>
              <a:t>More expensive per MB</a:t>
            </a:r>
          </a:p>
          <a:p>
            <a:r>
              <a:rPr lang="en-US" altLang="zh-CN" smtClean="0"/>
              <a:t>Maybe have shorter life span </a:t>
            </a:r>
          </a:p>
          <a:p>
            <a:r>
              <a:rPr lang="en-US" altLang="zh-CN" smtClean="0"/>
              <a:t>Less capacity</a:t>
            </a:r>
          </a:p>
          <a:p>
            <a:r>
              <a:rPr lang="en-US" altLang="zh-CN" smtClean="0"/>
              <a:t>But much faster</a:t>
            </a:r>
          </a:p>
          <a:p>
            <a:r>
              <a:rPr lang="en-US" altLang="zh-CN" smtClean="0"/>
              <a:t>Busses can be too slow -&gt; connect directly to PCI for example</a:t>
            </a:r>
          </a:p>
          <a:p>
            <a:r>
              <a:rPr lang="en-US" altLang="zh-CN" smtClean="0"/>
              <a:t>No moving parts, so no seek time or rotational latency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74800" y="369888"/>
            <a:ext cx="11455400" cy="768350"/>
          </a:xfrm>
        </p:spPr>
        <p:txBody>
          <a:bodyPr/>
          <a:lstStyle/>
          <a:p>
            <a:pPr eaLnBrk="1" hangingPunct="1"/>
            <a:r>
              <a:rPr lang="en-US" altLang="zh-CN" sz="4000" smtClean="0"/>
              <a:t>Magnetic Tape</a:t>
            </a:r>
          </a:p>
        </p:txBody>
      </p:sp>
      <p:sp>
        <p:nvSpPr>
          <p:cNvPr id="21507" name="Rectangle 3"/>
          <p:cNvSpPr>
            <a:spLocks noGrp="1" noChangeArrowheads="1"/>
          </p:cNvSpPr>
          <p:nvPr>
            <p:ph type="body" idx="1"/>
          </p:nvPr>
        </p:nvSpPr>
        <p:spPr>
          <a:xfrm>
            <a:off x="1209675" y="1157288"/>
            <a:ext cx="12344400" cy="6040437"/>
          </a:xfrm>
        </p:spPr>
        <p:txBody>
          <a:bodyPr/>
          <a:lstStyle/>
          <a:p>
            <a:r>
              <a:rPr lang="en-US" altLang="zh-CN" smtClean="0"/>
              <a:t>Was early secondary-storage medium</a:t>
            </a:r>
          </a:p>
          <a:p>
            <a:pPr lvl="1"/>
            <a:r>
              <a:rPr lang="en-US" altLang="zh-CN" smtClean="0"/>
              <a:t>Evolved from open spools to cartridges</a:t>
            </a:r>
          </a:p>
          <a:p>
            <a:r>
              <a:rPr lang="en-US" altLang="zh-CN" smtClean="0"/>
              <a:t>Relatively permanent and holds large quantities of data</a:t>
            </a:r>
          </a:p>
          <a:p>
            <a:r>
              <a:rPr lang="en-US" altLang="zh-CN" smtClean="0"/>
              <a:t>Access time slow</a:t>
            </a:r>
          </a:p>
          <a:p>
            <a:r>
              <a:rPr lang="en-US" altLang="zh-CN" smtClean="0"/>
              <a:t>Random access ~1000 times slower than disk</a:t>
            </a:r>
          </a:p>
          <a:p>
            <a:r>
              <a:rPr lang="en-US" altLang="zh-CN" smtClean="0"/>
              <a:t>Mainly used for backup, storage of infrequently-used data, transfer medium 	between systems</a:t>
            </a:r>
          </a:p>
          <a:p>
            <a:r>
              <a:rPr lang="en-US" altLang="zh-CN" smtClean="0"/>
              <a:t>Kept in spool and wound or rewound past read-write head</a:t>
            </a:r>
          </a:p>
          <a:p>
            <a:r>
              <a:rPr lang="en-US" altLang="zh-CN" smtClean="0"/>
              <a:t>Once data under head, transfer rates comparable to disk</a:t>
            </a:r>
          </a:p>
          <a:p>
            <a:pPr lvl="1"/>
            <a:r>
              <a:rPr lang="en-US" altLang="zh-CN" smtClean="0"/>
              <a:t>140MB/sec and greater</a:t>
            </a:r>
          </a:p>
          <a:p>
            <a:r>
              <a:rPr lang="en-US" altLang="zh-CN" smtClean="0"/>
              <a:t>200GB to 1.5TB typical storage</a:t>
            </a:r>
          </a:p>
          <a:p>
            <a:r>
              <a:rPr lang="en-US" altLang="zh-CN" smtClean="0"/>
              <a:t>Common technologies are LTO-{3,4,5} and T10000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33525" y="369888"/>
            <a:ext cx="11496675" cy="768350"/>
          </a:xfrm>
        </p:spPr>
        <p:txBody>
          <a:bodyPr/>
          <a:lstStyle/>
          <a:p>
            <a:pPr eaLnBrk="1" hangingPunct="1"/>
            <a:r>
              <a:rPr lang="en-US" altLang="zh-CN" smtClean="0"/>
              <a:t>Chapter 10:  Mass-Storage Systems</a:t>
            </a:r>
          </a:p>
        </p:txBody>
      </p:sp>
      <p:sp>
        <p:nvSpPr>
          <p:cNvPr id="6147" name="Rectangle 3"/>
          <p:cNvSpPr>
            <a:spLocks noGrp="1" noChangeArrowheads="1"/>
          </p:cNvSpPr>
          <p:nvPr>
            <p:ph type="body" idx="1"/>
          </p:nvPr>
        </p:nvSpPr>
        <p:spPr/>
        <p:txBody>
          <a:bodyPr/>
          <a:lstStyle/>
          <a:p>
            <a:r>
              <a:rPr lang="en-US" altLang="zh-CN" dirty="0" smtClean="0">
                <a:solidFill>
                  <a:schemeClr val="bg1">
                    <a:lumMod val="50000"/>
                  </a:schemeClr>
                </a:solidFill>
              </a:rPr>
              <a:t>Overview of Mass Storage Structure</a:t>
            </a:r>
          </a:p>
          <a:p>
            <a:r>
              <a:rPr lang="en-US" altLang="zh-CN" dirty="0" smtClean="0"/>
              <a:t>Disk Structure</a:t>
            </a:r>
          </a:p>
          <a:p>
            <a:r>
              <a:rPr lang="en-US" altLang="zh-CN" dirty="0" smtClean="0">
                <a:solidFill>
                  <a:schemeClr val="bg1">
                    <a:lumMod val="50000"/>
                  </a:schemeClr>
                </a:solidFill>
              </a:rPr>
              <a:t>Disk Attachment</a:t>
            </a:r>
          </a:p>
          <a:p>
            <a:r>
              <a:rPr lang="en-US" altLang="zh-CN" dirty="0" smtClean="0">
                <a:solidFill>
                  <a:schemeClr val="bg1">
                    <a:lumMod val="50000"/>
                  </a:schemeClr>
                </a:solidFill>
              </a:rPr>
              <a:t>Disk Scheduling</a:t>
            </a:r>
          </a:p>
          <a:p>
            <a:r>
              <a:rPr lang="en-US" altLang="zh-CN" dirty="0" smtClean="0">
                <a:solidFill>
                  <a:schemeClr val="bg1">
                    <a:lumMod val="50000"/>
                  </a:schemeClr>
                </a:solidFill>
              </a:rPr>
              <a:t>Disk Management</a:t>
            </a:r>
          </a:p>
          <a:p>
            <a:r>
              <a:rPr lang="en-US" altLang="zh-CN" dirty="0" smtClean="0">
                <a:solidFill>
                  <a:schemeClr val="bg1">
                    <a:lumMod val="50000"/>
                  </a:schemeClr>
                </a:solidFill>
              </a:rPr>
              <a:t>Swap-Space Management</a:t>
            </a:r>
          </a:p>
          <a:p>
            <a:r>
              <a:rPr lang="en-US" altLang="zh-CN" dirty="0" smtClean="0">
                <a:solidFill>
                  <a:schemeClr val="bg1">
                    <a:lumMod val="50000"/>
                  </a:schemeClr>
                </a:solidFill>
              </a:rPr>
              <a:t>RAID Structure</a:t>
            </a:r>
          </a:p>
          <a:p>
            <a:r>
              <a:rPr lang="en-US" altLang="zh-CN" dirty="0" smtClean="0">
                <a:solidFill>
                  <a:schemeClr val="bg1">
                    <a:lumMod val="50000"/>
                  </a:schemeClr>
                </a:solidFill>
              </a:rPr>
              <a:t>Stable-Storage Implementation</a:t>
            </a:r>
          </a:p>
        </p:txBody>
      </p:sp>
    </p:spTree>
    <p:extLst>
      <p:ext uri="{BB962C8B-B14F-4D97-AF65-F5344CB8AC3E}">
        <p14:creationId xmlns:p14="http://schemas.microsoft.com/office/powerpoint/2010/main" val="2437551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57313" y="369888"/>
            <a:ext cx="11672887" cy="768350"/>
          </a:xfrm>
        </p:spPr>
        <p:txBody>
          <a:bodyPr/>
          <a:lstStyle/>
          <a:p>
            <a:pPr eaLnBrk="1" hangingPunct="1"/>
            <a:r>
              <a:rPr lang="en-US" altLang="zh-CN" smtClean="0"/>
              <a:t>Disk Structure</a:t>
            </a:r>
          </a:p>
        </p:txBody>
      </p:sp>
      <p:sp>
        <p:nvSpPr>
          <p:cNvPr id="23555" name="Rectangle 3"/>
          <p:cNvSpPr>
            <a:spLocks noGrp="1" noChangeArrowheads="1"/>
          </p:cNvSpPr>
          <p:nvPr>
            <p:ph type="body" idx="1"/>
          </p:nvPr>
        </p:nvSpPr>
        <p:spPr>
          <a:xfrm>
            <a:off x="1209675" y="1644650"/>
            <a:ext cx="11468100" cy="6040438"/>
          </a:xfrm>
        </p:spPr>
        <p:txBody>
          <a:bodyPr/>
          <a:lstStyle/>
          <a:p>
            <a:r>
              <a:rPr lang="en-US" altLang="zh-CN" smtClean="0"/>
              <a:t>Disk drives are addressed as large 1-dimensional arrays of </a:t>
            </a:r>
            <a:r>
              <a:rPr lang="en-US" altLang="zh-CN" b="1" smtClean="0">
                <a:solidFill>
                  <a:srgbClr val="3366FF"/>
                </a:solidFill>
              </a:rPr>
              <a:t>logical blocks</a:t>
            </a:r>
            <a:r>
              <a:rPr lang="en-US" altLang="zh-CN" smtClean="0"/>
              <a:t>, where the logical block is the smallest unit of transfer</a:t>
            </a:r>
          </a:p>
          <a:p>
            <a:pPr lvl="1"/>
            <a:r>
              <a:rPr lang="en-US" altLang="zh-CN" smtClean="0"/>
              <a:t>Low-level formatting creates </a:t>
            </a:r>
            <a:r>
              <a:rPr lang="en-US" altLang="zh-CN" b="1" smtClean="0">
                <a:solidFill>
                  <a:srgbClr val="3366FF"/>
                </a:solidFill>
              </a:rPr>
              <a:t>logical blocks </a:t>
            </a:r>
            <a:r>
              <a:rPr lang="en-US" altLang="zh-CN" smtClean="0"/>
              <a:t>on physical media</a:t>
            </a:r>
          </a:p>
          <a:p>
            <a:endParaRPr lang="en-US" altLang="zh-CN"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57313" y="369888"/>
            <a:ext cx="11672887" cy="768350"/>
          </a:xfrm>
        </p:spPr>
        <p:txBody>
          <a:bodyPr/>
          <a:lstStyle/>
          <a:p>
            <a:pPr eaLnBrk="1" hangingPunct="1"/>
            <a:r>
              <a:rPr lang="en-US" altLang="zh-CN" smtClean="0"/>
              <a:t>Disk Structure</a:t>
            </a:r>
          </a:p>
        </p:txBody>
      </p:sp>
      <p:sp>
        <p:nvSpPr>
          <p:cNvPr id="25603" name="Rectangle 3"/>
          <p:cNvSpPr>
            <a:spLocks noGrp="1" noChangeArrowheads="1"/>
          </p:cNvSpPr>
          <p:nvPr>
            <p:ph type="body" idx="1"/>
          </p:nvPr>
        </p:nvSpPr>
        <p:spPr>
          <a:xfrm>
            <a:off x="1209675" y="1644650"/>
            <a:ext cx="11468100" cy="6040438"/>
          </a:xfrm>
        </p:spPr>
        <p:txBody>
          <a:bodyPr/>
          <a:lstStyle/>
          <a:p>
            <a:r>
              <a:rPr lang="en-US" altLang="zh-CN" smtClean="0"/>
              <a:t>The 1-dimensional array of logical blocks is mapped into the sectors of the disk sequentially</a:t>
            </a:r>
          </a:p>
          <a:p>
            <a:pPr lvl="1"/>
            <a:r>
              <a:rPr lang="en-US" altLang="zh-CN" smtClean="0"/>
              <a:t>Sector 0 is the first sector of the first track on the outermost cylinder</a:t>
            </a:r>
          </a:p>
          <a:p>
            <a:pPr lvl="1"/>
            <a:r>
              <a:rPr lang="en-US" altLang="zh-CN" smtClean="0"/>
              <a:t>Mapping proceeds in order through that track, then the rest of the tracks in that cylinder, and then through the rest of the cylinders from outermost to innermost</a:t>
            </a:r>
          </a:p>
          <a:p>
            <a:pPr lvl="1"/>
            <a:r>
              <a:rPr lang="en-US" altLang="zh-CN" smtClean="0"/>
              <a:t>Logical to physical address should be easy</a:t>
            </a:r>
          </a:p>
          <a:p>
            <a:pPr lvl="2"/>
            <a:r>
              <a:rPr lang="en-US" altLang="zh-CN" smtClean="0"/>
              <a:t>Except for bad sectors</a:t>
            </a:r>
          </a:p>
          <a:p>
            <a:pPr lvl="2"/>
            <a:r>
              <a:rPr lang="en-US" altLang="zh-CN" smtClean="0"/>
              <a:t>Non-constant # of sectors per track via constant angular velocity</a:t>
            </a:r>
          </a:p>
          <a:p>
            <a:endParaRPr lang="en-US" altLang="zh-C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33525" y="369888"/>
            <a:ext cx="11496675" cy="768350"/>
          </a:xfrm>
        </p:spPr>
        <p:txBody>
          <a:bodyPr/>
          <a:lstStyle/>
          <a:p>
            <a:pPr eaLnBrk="1" hangingPunct="1"/>
            <a:r>
              <a:rPr lang="en-US" altLang="zh-CN" smtClean="0"/>
              <a:t>Chapter 10:  Mass-Storage Systems</a:t>
            </a:r>
          </a:p>
        </p:txBody>
      </p:sp>
      <p:sp>
        <p:nvSpPr>
          <p:cNvPr id="6147" name="Rectangle 3"/>
          <p:cNvSpPr>
            <a:spLocks noGrp="1" noChangeArrowheads="1"/>
          </p:cNvSpPr>
          <p:nvPr>
            <p:ph type="body" idx="1"/>
          </p:nvPr>
        </p:nvSpPr>
        <p:spPr/>
        <p:txBody>
          <a:bodyPr/>
          <a:lstStyle/>
          <a:p>
            <a:r>
              <a:rPr lang="en-US" altLang="zh-CN" dirty="0" smtClean="0">
                <a:solidFill>
                  <a:schemeClr val="bg1">
                    <a:lumMod val="50000"/>
                  </a:schemeClr>
                </a:solidFill>
              </a:rPr>
              <a:t>Overview of Mass Storage Structure</a:t>
            </a:r>
          </a:p>
          <a:p>
            <a:r>
              <a:rPr lang="en-US" altLang="zh-CN" dirty="0" smtClean="0">
                <a:solidFill>
                  <a:schemeClr val="bg1">
                    <a:lumMod val="50000"/>
                  </a:schemeClr>
                </a:solidFill>
              </a:rPr>
              <a:t>Disk Structure</a:t>
            </a:r>
          </a:p>
          <a:p>
            <a:r>
              <a:rPr lang="en-US" altLang="zh-CN" dirty="0" smtClean="0"/>
              <a:t>Disk Attachment</a:t>
            </a:r>
          </a:p>
          <a:p>
            <a:r>
              <a:rPr lang="en-US" altLang="zh-CN" dirty="0" smtClean="0">
                <a:solidFill>
                  <a:schemeClr val="bg1">
                    <a:lumMod val="50000"/>
                  </a:schemeClr>
                </a:solidFill>
              </a:rPr>
              <a:t>Disk Scheduling</a:t>
            </a:r>
          </a:p>
          <a:p>
            <a:r>
              <a:rPr lang="en-US" altLang="zh-CN" dirty="0" smtClean="0">
                <a:solidFill>
                  <a:schemeClr val="bg1">
                    <a:lumMod val="50000"/>
                  </a:schemeClr>
                </a:solidFill>
              </a:rPr>
              <a:t>Disk Management</a:t>
            </a:r>
          </a:p>
          <a:p>
            <a:r>
              <a:rPr lang="en-US" altLang="zh-CN" dirty="0" smtClean="0">
                <a:solidFill>
                  <a:schemeClr val="bg1">
                    <a:lumMod val="50000"/>
                  </a:schemeClr>
                </a:solidFill>
              </a:rPr>
              <a:t>Swap-Space Management</a:t>
            </a:r>
          </a:p>
          <a:p>
            <a:r>
              <a:rPr lang="en-US" altLang="zh-CN" dirty="0" smtClean="0">
                <a:solidFill>
                  <a:schemeClr val="bg1">
                    <a:lumMod val="50000"/>
                  </a:schemeClr>
                </a:solidFill>
              </a:rPr>
              <a:t>RAID Structure</a:t>
            </a:r>
          </a:p>
          <a:p>
            <a:r>
              <a:rPr lang="en-US" altLang="zh-CN" dirty="0" smtClean="0">
                <a:solidFill>
                  <a:schemeClr val="bg1">
                    <a:lumMod val="50000"/>
                  </a:schemeClr>
                </a:solidFill>
              </a:rPr>
              <a:t>Stable-Storage Implementation</a:t>
            </a:r>
          </a:p>
        </p:txBody>
      </p:sp>
    </p:spTree>
    <p:extLst>
      <p:ext uri="{BB962C8B-B14F-4D97-AF65-F5344CB8AC3E}">
        <p14:creationId xmlns:p14="http://schemas.microsoft.com/office/powerpoint/2010/main" val="2963773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28738" y="369888"/>
            <a:ext cx="11701462" cy="768350"/>
          </a:xfrm>
        </p:spPr>
        <p:txBody>
          <a:bodyPr/>
          <a:lstStyle/>
          <a:p>
            <a:pPr eaLnBrk="1" hangingPunct="1"/>
            <a:r>
              <a:rPr lang="en-US" altLang="zh-CN" smtClean="0"/>
              <a:t>Disk Attachment</a:t>
            </a:r>
          </a:p>
        </p:txBody>
      </p:sp>
      <p:sp>
        <p:nvSpPr>
          <p:cNvPr id="27651" name="Rectangle 3"/>
          <p:cNvSpPr>
            <a:spLocks noGrp="1" noChangeArrowheads="1"/>
          </p:cNvSpPr>
          <p:nvPr>
            <p:ph type="body" idx="1"/>
          </p:nvPr>
        </p:nvSpPr>
        <p:spPr>
          <a:xfrm>
            <a:off x="1209675" y="1400175"/>
            <a:ext cx="12344400" cy="6040438"/>
          </a:xfrm>
        </p:spPr>
        <p:txBody>
          <a:bodyPr/>
          <a:lstStyle/>
          <a:p>
            <a:r>
              <a:rPr lang="en-US" altLang="zh-CN" smtClean="0"/>
              <a:t>Host-attached storage accessed through I/O ports talking to I/O busses</a:t>
            </a:r>
          </a:p>
          <a:p>
            <a:r>
              <a:rPr lang="en-US" altLang="zh-CN" smtClean="0"/>
              <a:t>SCSI itself is a bus, up to 16 devices on one cable, </a:t>
            </a:r>
            <a:r>
              <a:rPr lang="en-US" altLang="zh-CN" b="1" smtClean="0">
                <a:solidFill>
                  <a:srgbClr val="3366FF"/>
                </a:solidFill>
              </a:rPr>
              <a:t>SCSI initiator</a:t>
            </a:r>
            <a:r>
              <a:rPr lang="en-US" altLang="zh-CN" smtClean="0">
                <a:solidFill>
                  <a:srgbClr val="3366FF"/>
                </a:solidFill>
              </a:rPr>
              <a:t> </a:t>
            </a:r>
            <a:r>
              <a:rPr lang="en-US" altLang="zh-CN" smtClean="0"/>
              <a:t>requests operation and </a:t>
            </a:r>
            <a:r>
              <a:rPr lang="en-US" altLang="zh-CN" b="1" smtClean="0">
                <a:solidFill>
                  <a:srgbClr val="3366FF"/>
                </a:solidFill>
              </a:rPr>
              <a:t>SCSI targets</a:t>
            </a:r>
            <a:r>
              <a:rPr lang="en-US" altLang="zh-CN" smtClean="0">
                <a:solidFill>
                  <a:srgbClr val="3366FF"/>
                </a:solidFill>
              </a:rPr>
              <a:t> </a:t>
            </a:r>
            <a:r>
              <a:rPr lang="en-US" altLang="zh-CN" smtClean="0"/>
              <a:t>perform tasks </a:t>
            </a:r>
          </a:p>
          <a:p>
            <a:pPr lvl="1"/>
            <a:r>
              <a:rPr lang="en-US" altLang="zh-CN" smtClean="0"/>
              <a:t>Each target can have up to 8 </a:t>
            </a:r>
            <a:r>
              <a:rPr lang="en-US" altLang="zh-CN" b="1" smtClean="0">
                <a:solidFill>
                  <a:srgbClr val="3366FF"/>
                </a:solidFill>
              </a:rPr>
              <a:t>logical units</a:t>
            </a:r>
            <a:r>
              <a:rPr lang="en-US" altLang="zh-CN" smtClean="0">
                <a:solidFill>
                  <a:srgbClr val="3366FF"/>
                </a:solidFill>
              </a:rPr>
              <a:t> </a:t>
            </a:r>
            <a:r>
              <a:rPr lang="en-US" altLang="zh-CN" smtClean="0"/>
              <a:t>(disks attached to device controller)</a:t>
            </a:r>
          </a:p>
          <a:p>
            <a:r>
              <a:rPr lang="en-US" altLang="zh-CN" smtClean="0"/>
              <a:t>FC is high-speed serial architecture</a:t>
            </a:r>
          </a:p>
          <a:p>
            <a:pPr lvl="1"/>
            <a:r>
              <a:rPr lang="en-US" altLang="zh-CN" smtClean="0"/>
              <a:t>Can be switched fabric with 24-bit address space – the basis of </a:t>
            </a:r>
            <a:r>
              <a:rPr lang="en-US" altLang="zh-CN" b="1" smtClean="0">
                <a:solidFill>
                  <a:srgbClr val="3366FF"/>
                </a:solidFill>
              </a:rPr>
              <a:t>storage</a:t>
            </a:r>
            <a:r>
              <a:rPr lang="en-US" altLang="zh-CN" smtClean="0">
                <a:solidFill>
                  <a:srgbClr val="3366FF"/>
                </a:solidFill>
              </a:rPr>
              <a:t> </a:t>
            </a:r>
            <a:r>
              <a:rPr lang="en-US" altLang="zh-CN" b="1" smtClean="0">
                <a:solidFill>
                  <a:srgbClr val="3366FF"/>
                </a:solidFill>
              </a:rPr>
              <a:t>area networks</a:t>
            </a:r>
            <a:r>
              <a:rPr lang="en-US" altLang="zh-CN" b="1" smtClean="0"/>
              <a:t> </a:t>
            </a:r>
            <a:r>
              <a:rPr lang="en-US" altLang="zh-CN" b="1" smtClean="0">
                <a:solidFill>
                  <a:srgbClr val="3366FF"/>
                </a:solidFill>
              </a:rPr>
              <a:t>(SAN</a:t>
            </a:r>
            <a:r>
              <a:rPr lang="en-US" altLang="zh-CN" smtClean="0"/>
              <a:t>s</a:t>
            </a:r>
            <a:r>
              <a:rPr lang="en-US" altLang="zh-CN" b="1" smtClean="0">
                <a:solidFill>
                  <a:srgbClr val="3366FF"/>
                </a:solidFill>
              </a:rPr>
              <a:t>)</a:t>
            </a:r>
            <a:r>
              <a:rPr lang="en-US" altLang="zh-CN" smtClean="0"/>
              <a:t> in which many hosts attach to many storage units</a:t>
            </a:r>
          </a:p>
          <a:p>
            <a:r>
              <a:rPr lang="en-US" altLang="zh-CN" smtClean="0"/>
              <a:t>I/O directed to bus ID, device ID, logical unit (LUN)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CN" smtClean="0"/>
              <a:t>Storage Array</a:t>
            </a:r>
          </a:p>
        </p:txBody>
      </p:sp>
      <p:sp>
        <p:nvSpPr>
          <p:cNvPr id="29699" name="Content Placeholder 2"/>
          <p:cNvSpPr>
            <a:spLocks noGrp="1"/>
          </p:cNvSpPr>
          <p:nvPr>
            <p:ph idx="1"/>
          </p:nvPr>
        </p:nvSpPr>
        <p:spPr/>
        <p:txBody>
          <a:bodyPr/>
          <a:lstStyle/>
          <a:p>
            <a:r>
              <a:rPr lang="en-US" altLang="zh-CN" smtClean="0"/>
              <a:t>Can just attach disks, or arrays of disks</a:t>
            </a:r>
          </a:p>
          <a:p>
            <a:r>
              <a:rPr lang="en-US" altLang="zh-CN" smtClean="0"/>
              <a:t>Storage Array has controller(s), provides features to attached host(s)</a:t>
            </a:r>
          </a:p>
          <a:p>
            <a:pPr lvl="1"/>
            <a:r>
              <a:rPr lang="en-US" altLang="zh-CN" smtClean="0"/>
              <a:t>Ports to connect hosts to array</a:t>
            </a:r>
          </a:p>
          <a:p>
            <a:pPr lvl="1"/>
            <a:r>
              <a:rPr lang="en-US" altLang="zh-CN" smtClean="0"/>
              <a:t>Memory, controlling software (sometimes NVRAM, etc)</a:t>
            </a:r>
          </a:p>
          <a:p>
            <a:pPr lvl="1"/>
            <a:r>
              <a:rPr lang="en-US" altLang="zh-CN" smtClean="0"/>
              <a:t>A few to thousands of disks</a:t>
            </a:r>
          </a:p>
          <a:p>
            <a:pPr lvl="1"/>
            <a:r>
              <a:rPr lang="en-US" altLang="zh-CN" smtClean="0"/>
              <a:t>RAID, hot spares, hot swap (discussed later)</a:t>
            </a:r>
          </a:p>
          <a:p>
            <a:pPr lvl="1"/>
            <a:r>
              <a:rPr lang="en-US" altLang="zh-CN" smtClean="0"/>
              <a:t>Shared storage -&gt; more efficiency</a:t>
            </a:r>
          </a:p>
          <a:p>
            <a:pPr lvl="1"/>
            <a:r>
              <a:rPr lang="en-US" altLang="zh-CN" smtClean="0"/>
              <a:t>Features found in some file systems</a:t>
            </a:r>
          </a:p>
          <a:p>
            <a:pPr lvl="2"/>
            <a:r>
              <a:rPr lang="en-US" altLang="zh-CN" smtClean="0"/>
              <a:t>Snaphots, clones, thin provisioning, replication, deduplication, etc</a:t>
            </a:r>
          </a:p>
          <a:p>
            <a:pPr lvl="2">
              <a:buFont typeface="Webdings" panose="05030102010509060703" pitchFamily="18" charset="2"/>
              <a:buNone/>
            </a:pPr>
            <a:endParaRPr lang="en-US" altLang="zh-CN"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08075" y="369888"/>
            <a:ext cx="11922125" cy="768350"/>
          </a:xfrm>
        </p:spPr>
        <p:txBody>
          <a:bodyPr/>
          <a:lstStyle/>
          <a:p>
            <a:pPr eaLnBrk="1" hangingPunct="1"/>
            <a:r>
              <a:rPr lang="en-US" altLang="zh-CN" smtClean="0"/>
              <a:t>Storage Area Network</a:t>
            </a:r>
          </a:p>
        </p:txBody>
      </p:sp>
      <p:sp>
        <p:nvSpPr>
          <p:cNvPr id="30723" name="Rectangle 3"/>
          <p:cNvSpPr>
            <a:spLocks noGrp="1" noChangeArrowheads="1"/>
          </p:cNvSpPr>
          <p:nvPr>
            <p:ph type="body" idx="1"/>
          </p:nvPr>
        </p:nvSpPr>
        <p:spPr>
          <a:xfrm>
            <a:off x="1209675" y="1644650"/>
            <a:ext cx="11599863" cy="6040438"/>
          </a:xfrm>
        </p:spPr>
        <p:txBody>
          <a:bodyPr/>
          <a:lstStyle/>
          <a:p>
            <a:r>
              <a:rPr lang="en-US" altLang="zh-CN" smtClean="0"/>
              <a:t>Common in large storage environments</a:t>
            </a:r>
          </a:p>
          <a:p>
            <a:endParaRPr lang="en-US" altLang="zh-CN" sz="1100" smtClean="0"/>
          </a:p>
          <a:p>
            <a:r>
              <a:rPr lang="en-US" altLang="zh-CN" smtClean="0"/>
              <a:t>Multiple hosts attached to multiple storage arrays - flexible</a:t>
            </a:r>
          </a:p>
        </p:txBody>
      </p:sp>
      <p:pic>
        <p:nvPicPr>
          <p:cNvPr id="30724" name="Picture 1" descr="10_0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3222625"/>
            <a:ext cx="9445625"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Objectives</a:t>
            </a:r>
          </a:p>
        </p:txBody>
      </p:sp>
      <p:sp>
        <p:nvSpPr>
          <p:cNvPr id="8195" name="Rectangle 3"/>
          <p:cNvSpPr>
            <a:spLocks noGrp="1" noChangeArrowheads="1"/>
          </p:cNvSpPr>
          <p:nvPr>
            <p:ph type="body" idx="1"/>
          </p:nvPr>
        </p:nvSpPr>
        <p:spPr>
          <a:xfrm>
            <a:off x="1209675" y="1644650"/>
            <a:ext cx="11468100" cy="6040438"/>
          </a:xfrm>
        </p:spPr>
        <p:txBody>
          <a:bodyPr/>
          <a:lstStyle/>
          <a:p>
            <a:r>
              <a:rPr lang="en-US" altLang="zh-CN" smtClean="0"/>
              <a:t>To describe the physical structure of secondary storage devices and its effects on the uses of the devices</a:t>
            </a:r>
          </a:p>
          <a:p>
            <a:endParaRPr lang="en-US" altLang="zh-CN" smtClean="0"/>
          </a:p>
          <a:p>
            <a:r>
              <a:rPr lang="en-US" altLang="zh-CN" smtClean="0"/>
              <a:t>To explain the performance characteristics of mass-storage devices</a:t>
            </a:r>
          </a:p>
          <a:p>
            <a:endParaRPr lang="en-US" altLang="zh-CN" smtClean="0"/>
          </a:p>
          <a:p>
            <a:r>
              <a:rPr lang="en-US" altLang="zh-CN" smtClean="0"/>
              <a:t>To evaluate disk scheduling algorithms</a:t>
            </a:r>
          </a:p>
          <a:p>
            <a:endParaRPr lang="en-US" altLang="zh-CN" smtClean="0"/>
          </a:p>
          <a:p>
            <a:r>
              <a:rPr lang="en-US" altLang="zh-CN" smtClean="0"/>
              <a:t>To discuss operating-system services provided for mass storage, including RAID</a:t>
            </a:r>
          </a:p>
          <a:p>
            <a:pPr>
              <a:buFont typeface="Monotype Sorts" pitchFamily="-84" charset="2"/>
              <a:buNone/>
            </a:pP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zh-CN" smtClean="0"/>
              <a:t>Storage Area Network (Cont.)</a:t>
            </a:r>
          </a:p>
        </p:txBody>
      </p:sp>
      <p:sp>
        <p:nvSpPr>
          <p:cNvPr id="32771" name="Content Placeholder 2"/>
          <p:cNvSpPr>
            <a:spLocks noGrp="1"/>
          </p:cNvSpPr>
          <p:nvPr>
            <p:ph idx="1"/>
          </p:nvPr>
        </p:nvSpPr>
        <p:spPr/>
        <p:txBody>
          <a:bodyPr/>
          <a:lstStyle/>
          <a:p>
            <a:r>
              <a:rPr lang="en-US" altLang="zh-CN" smtClean="0"/>
              <a:t>SAN is one or more storage arrays</a:t>
            </a:r>
          </a:p>
          <a:p>
            <a:pPr lvl="1"/>
            <a:r>
              <a:rPr lang="en-US" altLang="zh-CN" smtClean="0"/>
              <a:t>Connected to one or more Fibre Channel switches</a:t>
            </a:r>
          </a:p>
          <a:p>
            <a:r>
              <a:rPr lang="en-US" altLang="zh-CN" smtClean="0"/>
              <a:t>Hosts also attach to the switches</a:t>
            </a:r>
          </a:p>
          <a:p>
            <a:r>
              <a:rPr lang="en-US" altLang="zh-CN" smtClean="0"/>
              <a:t>Storage made available via </a:t>
            </a:r>
            <a:r>
              <a:rPr lang="en-US" altLang="zh-CN" b="1" smtClean="0">
                <a:solidFill>
                  <a:srgbClr val="3366FF"/>
                </a:solidFill>
              </a:rPr>
              <a:t>LUN Masking </a:t>
            </a:r>
            <a:r>
              <a:rPr lang="en-US" altLang="zh-CN" smtClean="0"/>
              <a:t>from specific arrays to specific servers</a:t>
            </a:r>
          </a:p>
          <a:p>
            <a:r>
              <a:rPr lang="en-US" altLang="zh-CN" smtClean="0"/>
              <a:t>Easy to add or remove storage, add new host and allocate it storage</a:t>
            </a:r>
          </a:p>
          <a:p>
            <a:pPr lvl="1"/>
            <a:r>
              <a:rPr lang="en-US" altLang="zh-CN" smtClean="0"/>
              <a:t>Over low-latency Fibre Channel fabric</a:t>
            </a:r>
          </a:p>
          <a:p>
            <a:r>
              <a:rPr lang="en-US" altLang="zh-CN" smtClean="0"/>
              <a:t>Why have separate storage networks and communications networks?</a:t>
            </a:r>
          </a:p>
          <a:p>
            <a:pPr lvl="1"/>
            <a:r>
              <a:rPr lang="en-US" altLang="zh-CN" smtClean="0"/>
              <a:t>Consider iSCSI, FCOE</a:t>
            </a:r>
          </a:p>
          <a:p>
            <a:endParaRPr lang="en-US" altLang="zh-CN" smtClean="0"/>
          </a:p>
          <a:p>
            <a:pPr lvl="1"/>
            <a:endParaRPr lang="en-US" altLang="zh-CN"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74788" y="369888"/>
            <a:ext cx="11555412" cy="768350"/>
          </a:xfrm>
        </p:spPr>
        <p:txBody>
          <a:bodyPr/>
          <a:lstStyle/>
          <a:p>
            <a:pPr eaLnBrk="1" hangingPunct="1"/>
            <a:r>
              <a:rPr lang="en-US" altLang="zh-CN" smtClean="0"/>
              <a:t>Network-Attached Storage</a:t>
            </a:r>
          </a:p>
        </p:txBody>
      </p:sp>
      <p:pic>
        <p:nvPicPr>
          <p:cNvPr id="358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75" y="3368675"/>
            <a:ext cx="8107363" cy="304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74788" y="369888"/>
            <a:ext cx="11555412" cy="768350"/>
          </a:xfrm>
        </p:spPr>
        <p:txBody>
          <a:bodyPr/>
          <a:lstStyle/>
          <a:p>
            <a:pPr eaLnBrk="1" hangingPunct="1"/>
            <a:r>
              <a:rPr lang="en-US" altLang="zh-CN" smtClean="0"/>
              <a:t>Network-Attached Storage</a:t>
            </a:r>
          </a:p>
        </p:txBody>
      </p:sp>
      <p:sp>
        <p:nvSpPr>
          <p:cNvPr id="33795" name="Rectangle 3"/>
          <p:cNvSpPr>
            <a:spLocks noGrp="1" noChangeArrowheads="1"/>
          </p:cNvSpPr>
          <p:nvPr>
            <p:ph type="body" idx="1"/>
          </p:nvPr>
        </p:nvSpPr>
        <p:spPr>
          <a:xfrm>
            <a:off x="1209675" y="1644650"/>
            <a:ext cx="11482388" cy="6040438"/>
          </a:xfrm>
        </p:spPr>
        <p:txBody>
          <a:bodyPr/>
          <a:lstStyle/>
          <a:p>
            <a:r>
              <a:rPr lang="en-US" altLang="zh-CN" smtClean="0"/>
              <a:t>Network-attached storage (</a:t>
            </a:r>
            <a:r>
              <a:rPr lang="en-US" altLang="zh-CN" b="1" smtClean="0">
                <a:solidFill>
                  <a:srgbClr val="3366FF"/>
                </a:solidFill>
              </a:rPr>
              <a:t>NAS</a:t>
            </a:r>
            <a:r>
              <a:rPr lang="en-US" altLang="zh-CN" smtClean="0"/>
              <a:t>) is storage made available over a network rather than over a local connection (such as a bus)</a:t>
            </a:r>
          </a:p>
          <a:p>
            <a:pPr lvl="1"/>
            <a:r>
              <a:rPr lang="en-US" altLang="zh-CN" smtClean="0"/>
              <a:t>Remotely attaching to file systems</a:t>
            </a:r>
          </a:p>
          <a:p>
            <a:r>
              <a:rPr lang="en-US" altLang="zh-CN" smtClean="0"/>
              <a:t>NFS and CIFS are common protocols</a:t>
            </a:r>
          </a:p>
          <a:p>
            <a:r>
              <a:rPr lang="en-US" altLang="zh-CN" smtClean="0"/>
              <a:t>Implemented via remote procedure calls (RPCs) between host and storage over typically TCP or UDP on IP network</a:t>
            </a:r>
          </a:p>
          <a:p>
            <a:r>
              <a:rPr lang="en-US" altLang="zh-CN" b="1" smtClean="0">
                <a:solidFill>
                  <a:srgbClr val="3366FF"/>
                </a:solidFill>
              </a:rPr>
              <a:t>iSCSI</a:t>
            </a:r>
            <a:r>
              <a:rPr lang="en-US" altLang="zh-CN" smtClean="0"/>
              <a:t> protocol uses IP network to carry the SCSI protocol</a:t>
            </a:r>
          </a:p>
          <a:p>
            <a:pPr lvl="1"/>
            <a:r>
              <a:rPr lang="en-US" altLang="zh-CN" smtClean="0"/>
              <a:t>Remotely attaching to devices (blocks)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33525" y="369888"/>
            <a:ext cx="11496675" cy="768350"/>
          </a:xfrm>
        </p:spPr>
        <p:txBody>
          <a:bodyPr/>
          <a:lstStyle/>
          <a:p>
            <a:pPr eaLnBrk="1" hangingPunct="1"/>
            <a:r>
              <a:rPr lang="en-US" altLang="zh-CN" smtClean="0"/>
              <a:t>Chapter 10:  Mass-Storage Systems</a:t>
            </a:r>
          </a:p>
        </p:txBody>
      </p:sp>
      <p:sp>
        <p:nvSpPr>
          <p:cNvPr id="6147" name="Rectangle 3"/>
          <p:cNvSpPr>
            <a:spLocks noGrp="1" noChangeArrowheads="1"/>
          </p:cNvSpPr>
          <p:nvPr>
            <p:ph type="body" idx="1"/>
          </p:nvPr>
        </p:nvSpPr>
        <p:spPr/>
        <p:txBody>
          <a:bodyPr/>
          <a:lstStyle/>
          <a:p>
            <a:r>
              <a:rPr lang="en-US" altLang="zh-CN" dirty="0" smtClean="0">
                <a:solidFill>
                  <a:schemeClr val="bg1">
                    <a:lumMod val="50000"/>
                  </a:schemeClr>
                </a:solidFill>
              </a:rPr>
              <a:t>Overview of Mass Storage Structure</a:t>
            </a:r>
          </a:p>
          <a:p>
            <a:r>
              <a:rPr lang="en-US" altLang="zh-CN" dirty="0" smtClean="0">
                <a:solidFill>
                  <a:schemeClr val="bg1">
                    <a:lumMod val="50000"/>
                  </a:schemeClr>
                </a:solidFill>
              </a:rPr>
              <a:t>Disk Structure</a:t>
            </a:r>
          </a:p>
          <a:p>
            <a:r>
              <a:rPr lang="en-US" altLang="zh-CN" dirty="0" smtClean="0">
                <a:solidFill>
                  <a:schemeClr val="bg1">
                    <a:lumMod val="50000"/>
                  </a:schemeClr>
                </a:solidFill>
              </a:rPr>
              <a:t>Disk Attachment</a:t>
            </a:r>
          </a:p>
          <a:p>
            <a:r>
              <a:rPr lang="en-US" altLang="zh-CN" dirty="0" smtClean="0"/>
              <a:t>Disk Scheduling</a:t>
            </a:r>
          </a:p>
          <a:p>
            <a:r>
              <a:rPr lang="en-US" altLang="zh-CN" dirty="0" smtClean="0">
                <a:solidFill>
                  <a:schemeClr val="bg1">
                    <a:lumMod val="50000"/>
                  </a:schemeClr>
                </a:solidFill>
              </a:rPr>
              <a:t>Disk Management</a:t>
            </a:r>
          </a:p>
          <a:p>
            <a:r>
              <a:rPr lang="en-US" altLang="zh-CN" dirty="0" smtClean="0">
                <a:solidFill>
                  <a:schemeClr val="bg1">
                    <a:lumMod val="50000"/>
                  </a:schemeClr>
                </a:solidFill>
              </a:rPr>
              <a:t>Swap-Space Management</a:t>
            </a:r>
          </a:p>
          <a:p>
            <a:r>
              <a:rPr lang="en-US" altLang="zh-CN" dirty="0" smtClean="0">
                <a:solidFill>
                  <a:schemeClr val="bg1">
                    <a:lumMod val="50000"/>
                  </a:schemeClr>
                </a:solidFill>
              </a:rPr>
              <a:t>RAID Structure</a:t>
            </a:r>
          </a:p>
          <a:p>
            <a:r>
              <a:rPr lang="en-US" altLang="zh-CN" dirty="0" smtClean="0">
                <a:solidFill>
                  <a:schemeClr val="bg1">
                    <a:lumMod val="50000"/>
                  </a:schemeClr>
                </a:solidFill>
              </a:rPr>
              <a:t>Stable-Storage Implementation</a:t>
            </a:r>
          </a:p>
        </p:txBody>
      </p:sp>
    </p:spTree>
    <p:extLst>
      <p:ext uri="{BB962C8B-B14F-4D97-AF65-F5344CB8AC3E}">
        <p14:creationId xmlns:p14="http://schemas.microsoft.com/office/powerpoint/2010/main" val="3295337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1738313" y="369888"/>
            <a:ext cx="11291887" cy="768350"/>
          </a:xfrm>
        </p:spPr>
        <p:txBody>
          <a:bodyPr/>
          <a:lstStyle/>
          <a:p>
            <a:pPr eaLnBrk="1" hangingPunct="1"/>
            <a:r>
              <a:rPr lang="en-US" altLang="zh-CN" smtClean="0"/>
              <a:t>Moving-head Disk Mechanism</a:t>
            </a:r>
          </a:p>
        </p:txBody>
      </p:sp>
      <p:pic>
        <p:nvPicPr>
          <p:cNvPr id="14339" name="Picture 1" descr="10_0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9388" y="1997075"/>
            <a:ext cx="8396287" cy="6076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142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Disk Scheduling</a:t>
            </a:r>
          </a:p>
        </p:txBody>
      </p:sp>
      <p:sp>
        <p:nvSpPr>
          <p:cNvPr id="37891" name="Rectangle 3"/>
          <p:cNvSpPr>
            <a:spLocks noGrp="1" noChangeArrowheads="1"/>
          </p:cNvSpPr>
          <p:nvPr>
            <p:ph type="body" idx="1"/>
          </p:nvPr>
        </p:nvSpPr>
        <p:spPr>
          <a:xfrm>
            <a:off x="1209675" y="1644650"/>
            <a:ext cx="11542713" cy="6862763"/>
          </a:xfrm>
        </p:spPr>
        <p:txBody>
          <a:bodyPr/>
          <a:lstStyle/>
          <a:p>
            <a:r>
              <a:rPr lang="en-US" altLang="zh-CN" smtClean="0"/>
              <a:t>The operating system is responsible for using hardware efficiently — for the disk drives, this means having a fast access time and disk bandwidth</a:t>
            </a:r>
          </a:p>
          <a:p>
            <a:pPr lvl="1">
              <a:buFont typeface="Monotype Sorts" pitchFamily="-84" charset="2"/>
              <a:buNone/>
            </a:pPr>
            <a:endParaRPr lang="en-US" altLang="zh-CN" sz="1100" smtClean="0"/>
          </a:p>
          <a:p>
            <a:r>
              <a:rPr lang="en-US" altLang="zh-CN" smtClean="0"/>
              <a:t>Minimize seek time</a:t>
            </a:r>
          </a:p>
          <a:p>
            <a:endParaRPr lang="en-US" altLang="zh-CN" sz="1100" smtClean="0"/>
          </a:p>
          <a:p>
            <a:r>
              <a:rPr lang="en-US" altLang="zh-CN" smtClean="0"/>
              <a:t>Seek time </a:t>
            </a:r>
            <a:r>
              <a:rPr lang="en-US" altLang="zh-CN" smtClean="0">
                <a:sym typeface="Symbol" panose="05050102010706020507" pitchFamily="18" charset="2"/>
              </a:rPr>
              <a:t> seek distance</a:t>
            </a:r>
          </a:p>
          <a:p>
            <a:endParaRPr lang="en-US" altLang="zh-CN" sz="1100" smtClean="0">
              <a:sym typeface="Symbol" panose="05050102010706020507" pitchFamily="18" charset="2"/>
            </a:endParaRPr>
          </a:p>
          <a:p>
            <a:r>
              <a:rPr lang="en-US" altLang="zh-CN" smtClean="0">
                <a:sym typeface="Symbol" panose="05050102010706020507" pitchFamily="18" charset="2"/>
              </a:rPr>
              <a:t>Disk </a:t>
            </a:r>
            <a:r>
              <a:rPr lang="en-US" altLang="zh-CN" b="1" smtClean="0">
                <a:solidFill>
                  <a:srgbClr val="3366FF"/>
                </a:solidFill>
                <a:sym typeface="Symbol" panose="05050102010706020507" pitchFamily="18" charset="2"/>
              </a:rPr>
              <a:t>bandwidth</a:t>
            </a:r>
            <a:r>
              <a:rPr lang="en-US" altLang="zh-CN" smtClean="0">
                <a:solidFill>
                  <a:srgbClr val="3366FF"/>
                </a:solidFill>
                <a:sym typeface="Symbol" panose="05050102010706020507" pitchFamily="18" charset="2"/>
              </a:rPr>
              <a:t> </a:t>
            </a:r>
            <a:r>
              <a:rPr lang="en-US" altLang="zh-CN" smtClean="0">
                <a:sym typeface="Symbol" panose="05050102010706020507" pitchFamily="18" charset="2"/>
              </a:rPr>
              <a:t>is the total number of bytes transferred, divided by the total time between the first request for service and the completion of the last transfer</a:t>
            </a:r>
            <a:endParaRPr lang="en-US" altLang="zh-CN"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66800" y="369888"/>
            <a:ext cx="11963400" cy="768350"/>
          </a:xfrm>
        </p:spPr>
        <p:txBody>
          <a:bodyPr/>
          <a:lstStyle/>
          <a:p>
            <a:pPr eaLnBrk="1" hangingPunct="1"/>
            <a:r>
              <a:rPr lang="en-US" altLang="zh-CN" smtClean="0"/>
              <a:t>Disk Scheduling (Cont.)</a:t>
            </a:r>
          </a:p>
        </p:txBody>
      </p:sp>
      <p:sp>
        <p:nvSpPr>
          <p:cNvPr id="39939" name="Rectangle 3"/>
          <p:cNvSpPr>
            <a:spLocks noGrp="1" noChangeArrowheads="1"/>
          </p:cNvSpPr>
          <p:nvPr>
            <p:ph type="body" idx="1"/>
          </p:nvPr>
        </p:nvSpPr>
        <p:spPr>
          <a:xfrm>
            <a:off x="1209675" y="1157288"/>
            <a:ext cx="12344400" cy="6040437"/>
          </a:xfrm>
        </p:spPr>
        <p:txBody>
          <a:bodyPr/>
          <a:lstStyle/>
          <a:p>
            <a:pPr>
              <a:tabLst>
                <a:tab pos="2443163" algn="l"/>
              </a:tabLst>
            </a:pPr>
            <a:r>
              <a:rPr lang="en-US" altLang="zh-CN" smtClean="0"/>
              <a:t>There are many sources of disk I/O request</a:t>
            </a:r>
          </a:p>
          <a:p>
            <a:pPr lvl="1">
              <a:tabLst>
                <a:tab pos="2443163" algn="l"/>
              </a:tabLst>
            </a:pPr>
            <a:r>
              <a:rPr lang="en-US" altLang="zh-CN" smtClean="0"/>
              <a:t>OS</a:t>
            </a:r>
          </a:p>
          <a:p>
            <a:pPr lvl="1">
              <a:tabLst>
                <a:tab pos="2443163" algn="l"/>
              </a:tabLst>
            </a:pPr>
            <a:r>
              <a:rPr lang="en-US" altLang="zh-CN" smtClean="0"/>
              <a:t>System processes</a:t>
            </a:r>
          </a:p>
          <a:p>
            <a:pPr lvl="1">
              <a:tabLst>
                <a:tab pos="2443163" algn="l"/>
              </a:tabLst>
            </a:pPr>
            <a:r>
              <a:rPr lang="en-US" altLang="zh-CN" smtClean="0"/>
              <a:t>Users processes</a:t>
            </a:r>
          </a:p>
          <a:p>
            <a:pPr>
              <a:tabLst>
                <a:tab pos="2443163" algn="l"/>
              </a:tabLst>
            </a:pPr>
            <a:r>
              <a:rPr lang="en-US" altLang="zh-CN" smtClean="0"/>
              <a:t>I/O request includes input or output mode, disk address, memory address, number of sectors to transfer</a:t>
            </a:r>
          </a:p>
          <a:p>
            <a:pPr>
              <a:tabLst>
                <a:tab pos="2443163" algn="l"/>
              </a:tabLst>
            </a:pPr>
            <a:r>
              <a:rPr lang="en-US" altLang="zh-CN" smtClean="0"/>
              <a:t>OS maintains queue of requests, per disk or device</a:t>
            </a:r>
          </a:p>
          <a:p>
            <a:pPr>
              <a:tabLst>
                <a:tab pos="2443163" algn="l"/>
              </a:tabLst>
            </a:pPr>
            <a:r>
              <a:rPr lang="en-US" altLang="zh-CN" smtClean="0"/>
              <a:t>Idle disk can immediately work on I/O request, busy disk means work must queue</a:t>
            </a:r>
          </a:p>
          <a:p>
            <a:pPr lvl="1">
              <a:tabLst>
                <a:tab pos="2443163" algn="l"/>
              </a:tabLst>
            </a:pPr>
            <a:r>
              <a:rPr lang="en-US" altLang="zh-CN" smtClean="0"/>
              <a:t>Optimization algorithms only make sense when a queue exists</a:t>
            </a:r>
          </a:p>
          <a:p>
            <a:pPr>
              <a:tabLst>
                <a:tab pos="2443163" algn="l"/>
              </a:tabLst>
            </a:pPr>
            <a:r>
              <a:rPr lang="en-US" altLang="zh-CN" smtClean="0"/>
              <a:t>Note that drive controllers have small buffers and can manage a queue of I/O requests (of varying </a:t>
            </a:r>
            <a:r>
              <a:rPr lang="ja-JP" altLang="en-US" smtClean="0"/>
              <a:t>“</a:t>
            </a:r>
            <a:r>
              <a:rPr lang="en-US" altLang="ja-JP" smtClean="0"/>
              <a:t>depth</a:t>
            </a:r>
            <a:r>
              <a:rPr lang="ja-JP" altLang="en-US" smtClean="0"/>
              <a:t>”</a:t>
            </a:r>
            <a:r>
              <a:rPr lang="en-US" altLang="ja-JP" smtClean="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66800" y="369888"/>
            <a:ext cx="11963400" cy="768350"/>
          </a:xfrm>
        </p:spPr>
        <p:txBody>
          <a:bodyPr/>
          <a:lstStyle/>
          <a:p>
            <a:pPr eaLnBrk="1" hangingPunct="1"/>
            <a:r>
              <a:rPr lang="en-US" altLang="zh-CN" smtClean="0"/>
              <a:t>Disk Scheduling (Cont.)</a:t>
            </a:r>
          </a:p>
        </p:txBody>
      </p:sp>
      <p:sp>
        <p:nvSpPr>
          <p:cNvPr id="41987" name="Rectangle 3"/>
          <p:cNvSpPr>
            <a:spLocks noGrp="1" noChangeArrowheads="1"/>
          </p:cNvSpPr>
          <p:nvPr>
            <p:ph type="body" idx="1"/>
          </p:nvPr>
        </p:nvSpPr>
        <p:spPr/>
        <p:txBody>
          <a:bodyPr/>
          <a:lstStyle/>
          <a:p>
            <a:pPr>
              <a:tabLst>
                <a:tab pos="2443163" algn="l"/>
              </a:tabLst>
            </a:pPr>
            <a:r>
              <a:rPr lang="en-US" altLang="zh-CN" smtClean="0"/>
              <a:t>Several algorithms exist to schedule the servicing of disk I/O requests</a:t>
            </a:r>
          </a:p>
          <a:p>
            <a:pPr>
              <a:tabLst>
                <a:tab pos="2443163" algn="l"/>
              </a:tabLst>
            </a:pPr>
            <a:r>
              <a:rPr lang="en-US" altLang="zh-CN" smtClean="0"/>
              <a:t>The analysis is true for one or many platters</a:t>
            </a:r>
          </a:p>
          <a:p>
            <a:pPr>
              <a:tabLst>
                <a:tab pos="2443163" algn="l"/>
              </a:tabLst>
            </a:pPr>
            <a:r>
              <a:rPr lang="en-US" altLang="zh-CN" smtClean="0"/>
              <a:t>We illustrate scheduling algorithms with a request queue (0-199)</a:t>
            </a:r>
          </a:p>
          <a:p>
            <a:pPr>
              <a:buFont typeface="Monotype Sorts" pitchFamily="-84" charset="2"/>
              <a:buNone/>
              <a:tabLst>
                <a:tab pos="2443163" algn="l"/>
              </a:tabLst>
            </a:pPr>
            <a:r>
              <a:rPr lang="en-US" altLang="zh-CN" smtClean="0"/>
              <a:t>		</a:t>
            </a:r>
            <a:br>
              <a:rPr lang="en-US" altLang="zh-CN" smtClean="0"/>
            </a:br>
            <a:r>
              <a:rPr lang="en-US" altLang="zh-CN" smtClean="0"/>
              <a:t>	98, 183, 37, 122, 14, 124, 65, 67</a:t>
            </a:r>
          </a:p>
          <a:p>
            <a:pPr>
              <a:buFont typeface="Monotype Sorts" pitchFamily="-84" charset="2"/>
              <a:buNone/>
              <a:tabLst>
                <a:tab pos="2443163" algn="l"/>
              </a:tabLst>
            </a:pPr>
            <a:endParaRPr lang="en-US" altLang="zh-CN" smtClean="0"/>
          </a:p>
          <a:p>
            <a:pPr>
              <a:buFont typeface="Monotype Sorts" pitchFamily="-84" charset="2"/>
              <a:buNone/>
              <a:tabLst>
                <a:tab pos="2443163" algn="l"/>
              </a:tabLst>
            </a:pPr>
            <a:r>
              <a:rPr lang="en-US" altLang="zh-CN" smtClean="0"/>
              <a:t>	Head pointer 53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474788" y="369888"/>
            <a:ext cx="10425112" cy="768350"/>
          </a:xfrm>
        </p:spPr>
        <p:txBody>
          <a:bodyPr/>
          <a:lstStyle/>
          <a:p>
            <a:pPr eaLnBrk="1" hangingPunct="1"/>
            <a:r>
              <a:rPr lang="en-US" altLang="zh-CN" smtClean="0"/>
              <a:t>FCFS</a:t>
            </a:r>
          </a:p>
        </p:txBody>
      </p:sp>
      <p:sp>
        <p:nvSpPr>
          <p:cNvPr id="44035" name="Text Box 4"/>
          <p:cNvSpPr txBox="1">
            <a:spLocks noChangeArrowheads="1"/>
          </p:cNvSpPr>
          <p:nvPr/>
        </p:nvSpPr>
        <p:spPr bwMode="auto">
          <a:xfrm>
            <a:off x="1228725" y="1677988"/>
            <a:ext cx="10328275" cy="62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zh-CN" sz="3200">
                <a:latin typeface="Helvetica" panose="020B0604020202020204" pitchFamily="34" charset="0"/>
              </a:rPr>
              <a:t>Illustration shows total head movement of 640 cylinders</a:t>
            </a:r>
          </a:p>
        </p:txBody>
      </p:sp>
      <p:pic>
        <p:nvPicPr>
          <p:cNvPr id="440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475" y="2843213"/>
            <a:ext cx="8759825" cy="564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t>SSTF</a:t>
            </a:r>
          </a:p>
        </p:txBody>
      </p:sp>
      <p:sp>
        <p:nvSpPr>
          <p:cNvPr id="46083" name="Rectangle 3"/>
          <p:cNvSpPr>
            <a:spLocks noGrp="1" noChangeArrowheads="1"/>
          </p:cNvSpPr>
          <p:nvPr>
            <p:ph type="body" idx="1"/>
          </p:nvPr>
        </p:nvSpPr>
        <p:spPr>
          <a:xfrm>
            <a:off x="1209675" y="1644650"/>
            <a:ext cx="11557000" cy="6040438"/>
          </a:xfrm>
        </p:spPr>
        <p:txBody>
          <a:bodyPr/>
          <a:lstStyle/>
          <a:p>
            <a:r>
              <a:rPr lang="en-US" altLang="zh-CN" smtClean="0"/>
              <a:t>Shortest Seek Time First selects the request with the minimum seek time from the current head position</a:t>
            </a:r>
          </a:p>
          <a:p>
            <a:endParaRPr lang="en-US" altLang="zh-CN" smtClean="0"/>
          </a:p>
          <a:p>
            <a:r>
              <a:rPr lang="en-US" altLang="zh-CN" smtClean="0"/>
              <a:t>SSTF scheduling is a form of SJF scheduling; may cause starvation of some requests</a:t>
            </a:r>
          </a:p>
          <a:p>
            <a:endParaRPr lang="en-US" altLang="zh-CN" smtClean="0"/>
          </a:p>
          <a:p>
            <a:r>
              <a:rPr lang="en-US" altLang="zh-CN" smtClean="0"/>
              <a:t>Illustration shows total head movement of 236 cylinders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33525" y="369888"/>
            <a:ext cx="11496675" cy="768350"/>
          </a:xfrm>
        </p:spPr>
        <p:txBody>
          <a:bodyPr/>
          <a:lstStyle/>
          <a:p>
            <a:pPr eaLnBrk="1" hangingPunct="1"/>
            <a:r>
              <a:rPr lang="en-US" altLang="zh-CN" smtClean="0"/>
              <a:t>Chapter 10:  Mass-Storage Systems</a:t>
            </a:r>
          </a:p>
        </p:txBody>
      </p:sp>
      <p:sp>
        <p:nvSpPr>
          <p:cNvPr id="6147" name="Rectangle 3"/>
          <p:cNvSpPr>
            <a:spLocks noGrp="1" noChangeArrowheads="1"/>
          </p:cNvSpPr>
          <p:nvPr>
            <p:ph type="body" idx="1"/>
          </p:nvPr>
        </p:nvSpPr>
        <p:spPr/>
        <p:txBody>
          <a:bodyPr/>
          <a:lstStyle/>
          <a:p>
            <a:r>
              <a:rPr lang="en-US" altLang="zh-CN" dirty="0" smtClean="0"/>
              <a:t>Overview of Mass Storage Structure</a:t>
            </a:r>
          </a:p>
          <a:p>
            <a:r>
              <a:rPr lang="en-US" altLang="zh-CN" dirty="0" smtClean="0">
                <a:solidFill>
                  <a:schemeClr val="bg1">
                    <a:lumMod val="50000"/>
                  </a:schemeClr>
                </a:solidFill>
              </a:rPr>
              <a:t>Disk Structure</a:t>
            </a:r>
          </a:p>
          <a:p>
            <a:r>
              <a:rPr lang="en-US" altLang="zh-CN" dirty="0" smtClean="0">
                <a:solidFill>
                  <a:schemeClr val="bg1">
                    <a:lumMod val="50000"/>
                  </a:schemeClr>
                </a:solidFill>
              </a:rPr>
              <a:t>Disk Attachment</a:t>
            </a:r>
          </a:p>
          <a:p>
            <a:r>
              <a:rPr lang="en-US" altLang="zh-CN" dirty="0" smtClean="0">
                <a:solidFill>
                  <a:schemeClr val="bg1">
                    <a:lumMod val="50000"/>
                  </a:schemeClr>
                </a:solidFill>
              </a:rPr>
              <a:t>Disk Scheduling</a:t>
            </a:r>
          </a:p>
          <a:p>
            <a:r>
              <a:rPr lang="en-US" altLang="zh-CN" dirty="0" smtClean="0">
                <a:solidFill>
                  <a:schemeClr val="bg1">
                    <a:lumMod val="50000"/>
                  </a:schemeClr>
                </a:solidFill>
              </a:rPr>
              <a:t>Disk Management</a:t>
            </a:r>
          </a:p>
          <a:p>
            <a:r>
              <a:rPr lang="en-US" altLang="zh-CN" dirty="0" smtClean="0">
                <a:solidFill>
                  <a:schemeClr val="bg1">
                    <a:lumMod val="50000"/>
                  </a:schemeClr>
                </a:solidFill>
              </a:rPr>
              <a:t>Swap-Space Management</a:t>
            </a:r>
          </a:p>
          <a:p>
            <a:r>
              <a:rPr lang="en-US" altLang="zh-CN" dirty="0" smtClean="0">
                <a:solidFill>
                  <a:schemeClr val="bg1">
                    <a:lumMod val="50000"/>
                  </a:schemeClr>
                </a:solidFill>
              </a:rPr>
              <a:t>RAID Structure</a:t>
            </a:r>
          </a:p>
          <a:p>
            <a:r>
              <a:rPr lang="en-US" altLang="zh-CN" dirty="0" smtClean="0">
                <a:solidFill>
                  <a:schemeClr val="bg1">
                    <a:lumMod val="50000"/>
                  </a:schemeClr>
                </a:solidFill>
              </a:rPr>
              <a:t>Stable-Storage Implementation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t>SSTF (Cont.)</a:t>
            </a:r>
          </a:p>
        </p:txBody>
      </p:sp>
      <p:pic>
        <p:nvPicPr>
          <p:cNvPr id="48131"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1687513"/>
            <a:ext cx="10756900" cy="6445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369888"/>
            <a:ext cx="11761788" cy="768350"/>
          </a:xfrm>
        </p:spPr>
        <p:txBody>
          <a:bodyPr/>
          <a:lstStyle/>
          <a:p>
            <a:pPr eaLnBrk="1" hangingPunct="1"/>
            <a:r>
              <a:rPr lang="en-US" altLang="zh-CN" smtClean="0"/>
              <a:t>SCAN</a:t>
            </a:r>
          </a:p>
        </p:txBody>
      </p:sp>
      <p:sp>
        <p:nvSpPr>
          <p:cNvPr id="50179" name="Rectangle 3"/>
          <p:cNvSpPr>
            <a:spLocks noGrp="1" noChangeArrowheads="1"/>
          </p:cNvSpPr>
          <p:nvPr>
            <p:ph type="body" idx="1"/>
          </p:nvPr>
        </p:nvSpPr>
        <p:spPr>
          <a:xfrm>
            <a:off x="1209675" y="1644650"/>
            <a:ext cx="11599863" cy="6040438"/>
          </a:xfrm>
        </p:spPr>
        <p:txBody>
          <a:bodyPr/>
          <a:lstStyle/>
          <a:p>
            <a:r>
              <a:rPr lang="en-US" altLang="zh-CN" smtClean="0"/>
              <a:t>The disk arm starts at one end of the disk, and moves toward the other end, servicing requests until it gets to the other end of the disk, where the head movement is reversed and servicing continues.</a:t>
            </a:r>
          </a:p>
          <a:p>
            <a:endParaRPr lang="en-US" altLang="zh-CN" smtClean="0"/>
          </a:p>
          <a:p>
            <a:r>
              <a:rPr lang="en-US" altLang="zh-CN" b="1" smtClean="0">
                <a:solidFill>
                  <a:srgbClr val="3366FF"/>
                </a:solidFill>
              </a:rPr>
              <a:t>SCAN algorithm</a:t>
            </a:r>
            <a:r>
              <a:rPr lang="en-US" altLang="zh-CN" smtClean="0">
                <a:solidFill>
                  <a:srgbClr val="3366FF"/>
                </a:solidFill>
              </a:rPr>
              <a:t> </a:t>
            </a:r>
            <a:r>
              <a:rPr lang="en-US" altLang="zh-CN" smtClean="0"/>
              <a:t>Sometimes called the </a:t>
            </a:r>
            <a:r>
              <a:rPr lang="en-US" altLang="zh-CN" b="1" smtClean="0">
                <a:solidFill>
                  <a:srgbClr val="3366FF"/>
                </a:solidFill>
              </a:rPr>
              <a:t>elevator algorithm</a:t>
            </a:r>
          </a:p>
          <a:p>
            <a:endParaRPr lang="en-US" altLang="zh-CN" b="1" smtClean="0">
              <a:solidFill>
                <a:srgbClr val="3366FF"/>
              </a:solidFill>
            </a:endParaRPr>
          </a:p>
          <a:p>
            <a:r>
              <a:rPr lang="en-US" altLang="zh-CN" smtClean="0"/>
              <a:t>Illustration shows total head movement of 208 cylinders</a:t>
            </a:r>
          </a:p>
          <a:p>
            <a:endParaRPr lang="en-US" altLang="zh-CN" smtClean="0"/>
          </a:p>
          <a:p>
            <a:r>
              <a:rPr lang="en-US" altLang="zh-CN" smtClean="0"/>
              <a:t>But note that if requests are uniformly dense, largest density at other end of disk and those wait the longest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mtClean="0"/>
              <a:t>SCAN (Cont.)</a:t>
            </a:r>
          </a:p>
        </p:txBody>
      </p:sp>
      <p:pic>
        <p:nvPicPr>
          <p:cNvPr id="522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763" y="1544638"/>
            <a:ext cx="10045700" cy="673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369888"/>
            <a:ext cx="11804650" cy="768350"/>
          </a:xfrm>
        </p:spPr>
        <p:txBody>
          <a:bodyPr/>
          <a:lstStyle/>
          <a:p>
            <a:pPr eaLnBrk="1" hangingPunct="1"/>
            <a:r>
              <a:rPr lang="en-US" altLang="zh-CN" smtClean="0"/>
              <a:t>C-SCAN</a:t>
            </a:r>
          </a:p>
        </p:txBody>
      </p:sp>
      <p:sp>
        <p:nvSpPr>
          <p:cNvPr id="54275" name="Rectangle 3"/>
          <p:cNvSpPr>
            <a:spLocks noGrp="1" noChangeArrowheads="1"/>
          </p:cNvSpPr>
          <p:nvPr>
            <p:ph type="body" idx="1"/>
          </p:nvPr>
        </p:nvSpPr>
        <p:spPr>
          <a:xfrm>
            <a:off x="1209675" y="1644650"/>
            <a:ext cx="11499850" cy="6040438"/>
          </a:xfrm>
        </p:spPr>
        <p:txBody>
          <a:bodyPr/>
          <a:lstStyle/>
          <a:p>
            <a:r>
              <a:rPr lang="en-US" altLang="zh-CN" smtClean="0"/>
              <a:t>Provides a more uniform wait time than SCAN</a:t>
            </a:r>
          </a:p>
          <a:p>
            <a:endParaRPr lang="en-US" altLang="zh-CN" smtClean="0"/>
          </a:p>
          <a:p>
            <a:r>
              <a:rPr lang="en-US" altLang="zh-CN" smtClean="0"/>
              <a:t>The head moves from one end of the disk to the other, servicing requests as it goes</a:t>
            </a:r>
          </a:p>
          <a:p>
            <a:pPr lvl="1"/>
            <a:r>
              <a:rPr lang="en-US" altLang="zh-CN" smtClean="0"/>
              <a:t>When it reaches the other end, however, it immediately returns to the beginning of the disk, without servicing any requests on the return trip</a:t>
            </a:r>
          </a:p>
          <a:p>
            <a:pPr lvl="1"/>
            <a:endParaRPr lang="en-US" altLang="zh-CN" smtClean="0"/>
          </a:p>
          <a:p>
            <a:r>
              <a:rPr lang="en-US" altLang="zh-CN" smtClean="0"/>
              <a:t>Treats the cylinders as a circular list that wraps around from the last cylinder to the first one</a:t>
            </a:r>
          </a:p>
          <a:p>
            <a:endParaRPr lang="en-US" altLang="zh-CN" smtClean="0"/>
          </a:p>
          <a:p>
            <a:r>
              <a:rPr lang="en-US" altLang="zh-CN" smtClean="0"/>
              <a:t>Total number of cylinders?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C-SCAN (Cont.)</a:t>
            </a:r>
          </a:p>
        </p:txBody>
      </p:sp>
      <p:pic>
        <p:nvPicPr>
          <p:cNvPr id="56323" name="Picture 4"/>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847850" y="1652588"/>
            <a:ext cx="10501313" cy="658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mpd="dbl">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mtClean="0"/>
              <a:t>C-LOOK</a:t>
            </a:r>
          </a:p>
        </p:txBody>
      </p:sp>
      <p:sp>
        <p:nvSpPr>
          <p:cNvPr id="58371" name="Rectangle 3"/>
          <p:cNvSpPr>
            <a:spLocks noGrp="1" noChangeArrowheads="1"/>
          </p:cNvSpPr>
          <p:nvPr>
            <p:ph type="body" idx="1"/>
          </p:nvPr>
        </p:nvSpPr>
        <p:spPr>
          <a:xfrm>
            <a:off x="1209675" y="1644650"/>
            <a:ext cx="11496675" cy="4343400"/>
          </a:xfrm>
        </p:spPr>
        <p:txBody>
          <a:bodyPr/>
          <a:lstStyle/>
          <a:p>
            <a:r>
              <a:rPr lang="en-US" altLang="zh-CN" smtClean="0"/>
              <a:t>LOOK a version of SCAN, C-LOOK a version of C-SCAN</a:t>
            </a:r>
          </a:p>
          <a:p>
            <a:endParaRPr lang="en-US" altLang="zh-CN" smtClean="0"/>
          </a:p>
          <a:p>
            <a:r>
              <a:rPr lang="en-US" altLang="zh-CN" smtClean="0"/>
              <a:t>Arm only goes as far as the last request in each direction, then reverses direction immediately, without first going all the way to the end of the disk </a:t>
            </a:r>
          </a:p>
          <a:p>
            <a:endParaRPr lang="en-US" altLang="zh-CN" smtClean="0"/>
          </a:p>
          <a:p>
            <a:r>
              <a:rPr lang="en-US" altLang="zh-CN" smtClean="0"/>
              <a:t>Total number of cylinders?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98563" y="369888"/>
            <a:ext cx="11831637" cy="768350"/>
          </a:xfrm>
        </p:spPr>
        <p:txBody>
          <a:bodyPr/>
          <a:lstStyle/>
          <a:p>
            <a:pPr eaLnBrk="1" hangingPunct="1"/>
            <a:r>
              <a:rPr lang="en-US" altLang="zh-CN" smtClean="0"/>
              <a:t>C-LOOK (Cont.)</a:t>
            </a:r>
          </a:p>
        </p:txBody>
      </p:sp>
      <p:pic>
        <p:nvPicPr>
          <p:cNvPr id="60419"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550" y="1347788"/>
            <a:ext cx="10968038" cy="685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495425" y="369888"/>
            <a:ext cx="11568113" cy="768350"/>
          </a:xfrm>
        </p:spPr>
        <p:txBody>
          <a:bodyPr/>
          <a:lstStyle/>
          <a:p>
            <a:pPr eaLnBrk="1" hangingPunct="1"/>
            <a:r>
              <a:rPr lang="en-US" altLang="zh-CN" sz="4300" smtClean="0"/>
              <a:t>Selecting a Disk-Scheduling Algorithm</a:t>
            </a:r>
          </a:p>
        </p:txBody>
      </p:sp>
      <p:sp>
        <p:nvSpPr>
          <p:cNvPr id="62467" name="Rectangle 3"/>
          <p:cNvSpPr>
            <a:spLocks noGrp="1" noChangeArrowheads="1"/>
          </p:cNvSpPr>
          <p:nvPr>
            <p:ph type="body" idx="1"/>
          </p:nvPr>
        </p:nvSpPr>
        <p:spPr>
          <a:xfrm>
            <a:off x="1209675" y="1644650"/>
            <a:ext cx="11396663" cy="6040438"/>
          </a:xfrm>
        </p:spPr>
        <p:txBody>
          <a:bodyPr/>
          <a:lstStyle/>
          <a:p>
            <a:r>
              <a:rPr lang="en-US" altLang="zh-CN" smtClean="0"/>
              <a:t>SSTF is common and has a natural appeal</a:t>
            </a:r>
          </a:p>
          <a:p>
            <a:endParaRPr lang="en-US" altLang="zh-CN" sz="1100" smtClean="0"/>
          </a:p>
          <a:p>
            <a:r>
              <a:rPr lang="en-US" altLang="zh-CN" smtClean="0"/>
              <a:t>SCAN and C-SCAN perform better for systems that place a heavy load on the disk</a:t>
            </a:r>
          </a:p>
          <a:p>
            <a:pPr lvl="1"/>
            <a:r>
              <a:rPr lang="en-US" altLang="zh-CN" smtClean="0"/>
              <a:t>Less starvation</a:t>
            </a:r>
          </a:p>
          <a:p>
            <a:endParaRPr lang="en-US" altLang="zh-CN" sz="1100" smtClean="0"/>
          </a:p>
          <a:p>
            <a:r>
              <a:rPr lang="en-US" altLang="zh-CN" smtClean="0"/>
              <a:t>Performance depends on the number and types of requests</a:t>
            </a:r>
          </a:p>
          <a:p>
            <a:endParaRPr lang="en-US" altLang="zh-CN" sz="1100" smtClean="0"/>
          </a:p>
          <a:p>
            <a:r>
              <a:rPr lang="en-US" altLang="zh-CN" smtClean="0"/>
              <a:t>Requests for disk service can be influenced by the file-allocation method</a:t>
            </a:r>
          </a:p>
          <a:p>
            <a:pPr lvl="1"/>
            <a:r>
              <a:rPr lang="en-US" altLang="zh-CN" smtClean="0"/>
              <a:t>And metadata layout</a:t>
            </a:r>
          </a:p>
          <a:p>
            <a:endParaRPr lang="en-US" altLang="zh-CN" sz="1100" smtClean="0"/>
          </a:p>
          <a:p>
            <a:endParaRPr lang="en-US" altLang="zh-CN"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495425" y="369888"/>
            <a:ext cx="11568113" cy="768350"/>
          </a:xfrm>
        </p:spPr>
        <p:txBody>
          <a:bodyPr/>
          <a:lstStyle/>
          <a:p>
            <a:pPr eaLnBrk="1" hangingPunct="1"/>
            <a:r>
              <a:rPr lang="en-US" altLang="zh-CN" sz="4300" smtClean="0"/>
              <a:t>Selecting a Disk-Scheduling Algorithm</a:t>
            </a:r>
          </a:p>
        </p:txBody>
      </p:sp>
      <p:sp>
        <p:nvSpPr>
          <p:cNvPr id="64515" name="Rectangle 3"/>
          <p:cNvSpPr>
            <a:spLocks noGrp="1" noChangeArrowheads="1"/>
          </p:cNvSpPr>
          <p:nvPr>
            <p:ph type="body" idx="1"/>
          </p:nvPr>
        </p:nvSpPr>
        <p:spPr>
          <a:xfrm>
            <a:off x="1209675" y="1644650"/>
            <a:ext cx="11396663" cy="6040438"/>
          </a:xfrm>
        </p:spPr>
        <p:txBody>
          <a:bodyPr/>
          <a:lstStyle/>
          <a:p>
            <a:r>
              <a:rPr lang="en-US" altLang="zh-CN" smtClean="0"/>
              <a:t>The disk-scheduling algorithm should be written as a separate module of the operating system, allowing it to be replaced with a different algorithm if necessary</a:t>
            </a:r>
          </a:p>
          <a:p>
            <a:endParaRPr lang="en-US" altLang="zh-CN" sz="1100" smtClean="0"/>
          </a:p>
          <a:p>
            <a:r>
              <a:rPr lang="en-US" altLang="zh-CN" smtClean="0"/>
              <a:t>Either SSTF or LOOK is a reasonable choice for the default algorithm</a:t>
            </a:r>
          </a:p>
          <a:p>
            <a:endParaRPr lang="en-US" altLang="zh-CN" smtClean="0"/>
          </a:p>
          <a:p>
            <a:r>
              <a:rPr lang="en-US" altLang="zh-CN" smtClean="0"/>
              <a:t>What about rotational latency?</a:t>
            </a:r>
          </a:p>
          <a:p>
            <a:pPr lvl="1"/>
            <a:r>
              <a:rPr lang="en-US" altLang="zh-CN" smtClean="0"/>
              <a:t>Difficult for OS to calculate</a:t>
            </a:r>
          </a:p>
          <a:p>
            <a:pPr lvl="1"/>
            <a:endParaRPr lang="en-US" altLang="zh-CN" smtClean="0"/>
          </a:p>
          <a:p>
            <a:r>
              <a:rPr lang="en-US" altLang="zh-CN" smtClean="0"/>
              <a:t>How does disk-based queuing effect OS queue ordering efforts?</a:t>
            </a:r>
          </a:p>
          <a:p>
            <a:endParaRPr lang="en-US" altLang="zh-CN"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33525" y="369888"/>
            <a:ext cx="11496675" cy="768350"/>
          </a:xfrm>
        </p:spPr>
        <p:txBody>
          <a:bodyPr/>
          <a:lstStyle/>
          <a:p>
            <a:pPr eaLnBrk="1" hangingPunct="1"/>
            <a:r>
              <a:rPr lang="en-US" altLang="zh-CN" smtClean="0"/>
              <a:t>Chapter 10:  Mass-Storage Systems</a:t>
            </a:r>
          </a:p>
        </p:txBody>
      </p:sp>
      <p:sp>
        <p:nvSpPr>
          <p:cNvPr id="6147" name="Rectangle 3"/>
          <p:cNvSpPr>
            <a:spLocks noGrp="1" noChangeArrowheads="1"/>
          </p:cNvSpPr>
          <p:nvPr>
            <p:ph type="body" idx="1"/>
          </p:nvPr>
        </p:nvSpPr>
        <p:spPr/>
        <p:txBody>
          <a:bodyPr/>
          <a:lstStyle/>
          <a:p>
            <a:r>
              <a:rPr lang="en-US" altLang="zh-CN" dirty="0" smtClean="0">
                <a:solidFill>
                  <a:schemeClr val="bg1">
                    <a:lumMod val="50000"/>
                  </a:schemeClr>
                </a:solidFill>
              </a:rPr>
              <a:t>Overview of Mass Storage Structure</a:t>
            </a:r>
          </a:p>
          <a:p>
            <a:r>
              <a:rPr lang="en-US" altLang="zh-CN" dirty="0" smtClean="0">
                <a:solidFill>
                  <a:schemeClr val="bg1">
                    <a:lumMod val="50000"/>
                  </a:schemeClr>
                </a:solidFill>
              </a:rPr>
              <a:t>Disk Structure</a:t>
            </a:r>
          </a:p>
          <a:p>
            <a:r>
              <a:rPr lang="en-US" altLang="zh-CN" dirty="0" smtClean="0">
                <a:solidFill>
                  <a:schemeClr val="bg1">
                    <a:lumMod val="50000"/>
                  </a:schemeClr>
                </a:solidFill>
              </a:rPr>
              <a:t>Disk Attachment</a:t>
            </a:r>
          </a:p>
          <a:p>
            <a:r>
              <a:rPr lang="en-US" altLang="zh-CN" dirty="0" smtClean="0">
                <a:solidFill>
                  <a:schemeClr val="bg1">
                    <a:lumMod val="50000"/>
                  </a:schemeClr>
                </a:solidFill>
              </a:rPr>
              <a:t>Disk Scheduling</a:t>
            </a:r>
          </a:p>
          <a:p>
            <a:r>
              <a:rPr lang="en-US" altLang="zh-CN" dirty="0" smtClean="0"/>
              <a:t>Disk Management</a:t>
            </a:r>
          </a:p>
          <a:p>
            <a:r>
              <a:rPr lang="en-US" altLang="zh-CN" dirty="0" smtClean="0">
                <a:solidFill>
                  <a:schemeClr val="bg1">
                    <a:lumMod val="50000"/>
                  </a:schemeClr>
                </a:solidFill>
              </a:rPr>
              <a:t>Swap-Space Management</a:t>
            </a:r>
          </a:p>
          <a:p>
            <a:r>
              <a:rPr lang="en-US" altLang="zh-CN" dirty="0" smtClean="0">
                <a:solidFill>
                  <a:schemeClr val="bg1">
                    <a:lumMod val="50000"/>
                  </a:schemeClr>
                </a:solidFill>
              </a:rPr>
              <a:t>RAID Structure</a:t>
            </a:r>
          </a:p>
          <a:p>
            <a:r>
              <a:rPr lang="en-US" altLang="zh-CN" dirty="0" smtClean="0">
                <a:solidFill>
                  <a:schemeClr val="bg1">
                    <a:lumMod val="50000"/>
                  </a:schemeClr>
                </a:solidFill>
              </a:rPr>
              <a:t>Stable-Storage Implementation</a:t>
            </a:r>
          </a:p>
        </p:txBody>
      </p:sp>
    </p:spTree>
    <p:extLst>
      <p:ext uri="{BB962C8B-B14F-4D97-AF65-F5344CB8AC3E}">
        <p14:creationId xmlns:p14="http://schemas.microsoft.com/office/powerpoint/2010/main" val="920522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1738313" y="369888"/>
            <a:ext cx="11291887" cy="768350"/>
          </a:xfrm>
        </p:spPr>
        <p:txBody>
          <a:bodyPr/>
          <a:lstStyle/>
          <a:p>
            <a:pPr eaLnBrk="1" hangingPunct="1"/>
            <a:r>
              <a:rPr lang="en-US" altLang="zh-CN" smtClean="0"/>
              <a:t>Moving-head Disk Mechanism</a:t>
            </a:r>
          </a:p>
        </p:txBody>
      </p:sp>
      <p:pic>
        <p:nvPicPr>
          <p:cNvPr id="14339" name="Picture 1" descr="10_0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9388" y="1997075"/>
            <a:ext cx="8396287" cy="6076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36638" y="369888"/>
            <a:ext cx="11993562" cy="768350"/>
          </a:xfrm>
        </p:spPr>
        <p:txBody>
          <a:bodyPr/>
          <a:lstStyle/>
          <a:p>
            <a:pPr eaLnBrk="1" hangingPunct="1"/>
            <a:r>
              <a:rPr lang="en-US" altLang="zh-CN" smtClean="0"/>
              <a:t>Disk Management</a:t>
            </a:r>
          </a:p>
        </p:txBody>
      </p:sp>
      <p:sp>
        <p:nvSpPr>
          <p:cNvPr id="66563" name="Rectangle 3"/>
          <p:cNvSpPr>
            <a:spLocks noGrp="1" noChangeArrowheads="1"/>
          </p:cNvSpPr>
          <p:nvPr>
            <p:ph type="body" idx="1"/>
          </p:nvPr>
        </p:nvSpPr>
        <p:spPr>
          <a:xfrm>
            <a:off x="1209675" y="1141413"/>
            <a:ext cx="12344400" cy="6040437"/>
          </a:xfrm>
        </p:spPr>
        <p:txBody>
          <a:bodyPr/>
          <a:lstStyle/>
          <a:p>
            <a:r>
              <a:rPr lang="en-US" altLang="zh-CN" b="1" smtClean="0">
                <a:solidFill>
                  <a:srgbClr val="3366FF"/>
                </a:solidFill>
              </a:rPr>
              <a:t>Low-level formatting</a:t>
            </a:r>
            <a:r>
              <a:rPr lang="en-US" altLang="zh-CN" smtClean="0"/>
              <a:t>, or </a:t>
            </a:r>
            <a:r>
              <a:rPr lang="en-US" altLang="zh-CN" b="1" smtClean="0">
                <a:solidFill>
                  <a:srgbClr val="3366FF"/>
                </a:solidFill>
              </a:rPr>
              <a:t>physical formatting</a:t>
            </a:r>
            <a:r>
              <a:rPr lang="en-US" altLang="zh-CN" smtClean="0">
                <a:solidFill>
                  <a:srgbClr val="3366FF"/>
                </a:solidFill>
              </a:rPr>
              <a:t> </a:t>
            </a:r>
            <a:r>
              <a:rPr lang="en-US" altLang="zh-CN" smtClean="0"/>
              <a:t>— Dividing a disk into sectors that the disk controller can read and write</a:t>
            </a:r>
          </a:p>
          <a:p>
            <a:pPr lvl="1"/>
            <a:r>
              <a:rPr lang="en-US" altLang="zh-CN" smtClean="0"/>
              <a:t>Each sector can hold header information, plus data, plus error correction code (</a:t>
            </a:r>
            <a:r>
              <a:rPr lang="en-US" altLang="zh-CN" b="1" smtClean="0">
                <a:solidFill>
                  <a:srgbClr val="3366FF"/>
                </a:solidFill>
              </a:rPr>
              <a:t>ECC</a:t>
            </a:r>
            <a:r>
              <a:rPr lang="en-US" altLang="zh-CN" smtClean="0"/>
              <a:t>)</a:t>
            </a:r>
          </a:p>
          <a:p>
            <a:pPr lvl="1"/>
            <a:r>
              <a:rPr lang="en-US" altLang="zh-CN" smtClean="0"/>
              <a:t>Usually 512 bytes of data but can be selectable</a:t>
            </a:r>
          </a:p>
          <a:p>
            <a:r>
              <a:rPr lang="en-US" altLang="zh-CN" smtClean="0"/>
              <a:t>To use a disk to hold files, the operating system still needs to record its own data structures on the disk</a:t>
            </a:r>
          </a:p>
          <a:p>
            <a:pPr lvl="1"/>
            <a:r>
              <a:rPr lang="en-US" altLang="zh-CN" b="1" smtClean="0">
                <a:solidFill>
                  <a:srgbClr val="3366FF"/>
                </a:solidFill>
              </a:rPr>
              <a:t>Partition</a:t>
            </a:r>
            <a:r>
              <a:rPr lang="en-US" altLang="zh-CN" smtClean="0"/>
              <a:t> the disk into one or more groups of cylinders, each treated as a logical disk</a:t>
            </a:r>
          </a:p>
          <a:p>
            <a:pPr lvl="1"/>
            <a:r>
              <a:rPr lang="en-US" altLang="zh-CN" b="1" smtClean="0">
                <a:solidFill>
                  <a:srgbClr val="3366FF"/>
                </a:solidFill>
              </a:rPr>
              <a:t>Logical formatting</a:t>
            </a:r>
            <a:r>
              <a:rPr lang="en-US" altLang="zh-CN" smtClean="0">
                <a:solidFill>
                  <a:srgbClr val="3366FF"/>
                </a:solidFill>
              </a:rPr>
              <a:t> </a:t>
            </a:r>
            <a:r>
              <a:rPr lang="en-US" altLang="zh-CN" smtClean="0"/>
              <a:t>or </a:t>
            </a:r>
            <a:r>
              <a:rPr lang="ja-JP" altLang="en-US" smtClean="0"/>
              <a:t>“</a:t>
            </a:r>
            <a:r>
              <a:rPr lang="en-US" altLang="ja-JP" smtClean="0"/>
              <a:t>making a file system</a:t>
            </a:r>
            <a:r>
              <a:rPr lang="ja-JP" altLang="en-US" smtClean="0"/>
              <a:t>”</a:t>
            </a:r>
            <a:endParaRPr lang="en-US" altLang="ja-JP" smtClean="0"/>
          </a:p>
          <a:p>
            <a:pPr lvl="1"/>
            <a:r>
              <a:rPr lang="en-US" altLang="zh-CN" smtClean="0"/>
              <a:t>To increase efficiency most file systems group blocks into </a:t>
            </a:r>
            <a:r>
              <a:rPr lang="en-US" altLang="zh-CN" b="1" smtClean="0">
                <a:solidFill>
                  <a:srgbClr val="3366FF"/>
                </a:solidFill>
              </a:rPr>
              <a:t>clusters</a:t>
            </a:r>
          </a:p>
          <a:p>
            <a:pPr lvl="2"/>
            <a:r>
              <a:rPr lang="en-US" altLang="zh-CN" smtClean="0"/>
              <a:t>Disk I/O done in blocks	File I/O done in clusters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36638" y="369888"/>
            <a:ext cx="11993562" cy="768350"/>
          </a:xfrm>
        </p:spPr>
        <p:txBody>
          <a:bodyPr/>
          <a:lstStyle/>
          <a:p>
            <a:pPr eaLnBrk="1" hangingPunct="1"/>
            <a:r>
              <a:rPr lang="en-US" altLang="zh-CN" smtClean="0"/>
              <a:t>Disk Management</a:t>
            </a:r>
          </a:p>
        </p:txBody>
      </p:sp>
      <p:sp>
        <p:nvSpPr>
          <p:cNvPr id="68611" name="Rectangle 3"/>
          <p:cNvSpPr>
            <a:spLocks noGrp="1" noChangeArrowheads="1"/>
          </p:cNvSpPr>
          <p:nvPr>
            <p:ph type="body" idx="1"/>
          </p:nvPr>
        </p:nvSpPr>
        <p:spPr/>
        <p:txBody>
          <a:bodyPr/>
          <a:lstStyle/>
          <a:p>
            <a:r>
              <a:rPr lang="en-US" altLang="zh-CN" smtClean="0"/>
              <a:t>Raw disk access for apps that want to do their own block management, keep OS out of the way (databases for example)</a:t>
            </a:r>
          </a:p>
          <a:p>
            <a:r>
              <a:rPr lang="en-US" altLang="zh-CN" smtClean="0"/>
              <a:t>Boot block initializes system</a:t>
            </a:r>
          </a:p>
          <a:p>
            <a:pPr lvl="1"/>
            <a:r>
              <a:rPr lang="en-US" altLang="zh-CN" smtClean="0"/>
              <a:t>The bootstrap is stored in ROM</a:t>
            </a:r>
          </a:p>
          <a:p>
            <a:pPr lvl="1"/>
            <a:r>
              <a:rPr lang="en-US" altLang="zh-CN" b="1" smtClean="0">
                <a:solidFill>
                  <a:srgbClr val="3366FF"/>
                </a:solidFill>
              </a:rPr>
              <a:t>Bootstrap loader</a:t>
            </a:r>
            <a:r>
              <a:rPr lang="en-US" altLang="zh-CN" smtClean="0">
                <a:solidFill>
                  <a:srgbClr val="3366FF"/>
                </a:solidFill>
              </a:rPr>
              <a:t> </a:t>
            </a:r>
            <a:r>
              <a:rPr lang="en-US" altLang="zh-CN" smtClean="0"/>
              <a:t>program stored in boot blocks of boot partition</a:t>
            </a:r>
          </a:p>
          <a:p>
            <a:r>
              <a:rPr lang="en-US" altLang="zh-CN" smtClean="0"/>
              <a:t>Methods such as </a:t>
            </a:r>
            <a:r>
              <a:rPr lang="en-US" altLang="zh-CN" b="1" smtClean="0">
                <a:solidFill>
                  <a:srgbClr val="3366FF"/>
                </a:solidFill>
              </a:rPr>
              <a:t>sector sparing</a:t>
            </a:r>
            <a:r>
              <a:rPr lang="en-US" altLang="zh-CN" smtClean="0">
                <a:solidFill>
                  <a:srgbClr val="3366FF"/>
                </a:solidFill>
              </a:rPr>
              <a:t> </a:t>
            </a:r>
            <a:r>
              <a:rPr lang="en-US" altLang="zh-CN" smtClean="0"/>
              <a:t>used to handle bad blocks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62100" y="369888"/>
            <a:ext cx="11468100" cy="768350"/>
          </a:xfrm>
        </p:spPr>
        <p:txBody>
          <a:bodyPr/>
          <a:lstStyle/>
          <a:p>
            <a:pPr eaLnBrk="1" hangingPunct="1"/>
            <a:r>
              <a:rPr lang="en-US" altLang="zh-CN" smtClean="0"/>
              <a:t>Booting from a Disk in Windows</a:t>
            </a:r>
            <a:endParaRPr lang="en-US" altLang="zh-CN" sz="3400" smtClean="0"/>
          </a:p>
        </p:txBody>
      </p:sp>
      <p:pic>
        <p:nvPicPr>
          <p:cNvPr id="7065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1504950"/>
            <a:ext cx="10267950" cy="6837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33525" y="369888"/>
            <a:ext cx="11496675" cy="768350"/>
          </a:xfrm>
        </p:spPr>
        <p:txBody>
          <a:bodyPr/>
          <a:lstStyle/>
          <a:p>
            <a:pPr eaLnBrk="1" hangingPunct="1"/>
            <a:r>
              <a:rPr lang="en-US" altLang="zh-CN" smtClean="0"/>
              <a:t>Chapter 10:  Mass-Storage Systems</a:t>
            </a:r>
          </a:p>
        </p:txBody>
      </p:sp>
      <p:sp>
        <p:nvSpPr>
          <p:cNvPr id="6147" name="Rectangle 3"/>
          <p:cNvSpPr>
            <a:spLocks noGrp="1" noChangeArrowheads="1"/>
          </p:cNvSpPr>
          <p:nvPr>
            <p:ph type="body" idx="1"/>
          </p:nvPr>
        </p:nvSpPr>
        <p:spPr/>
        <p:txBody>
          <a:bodyPr/>
          <a:lstStyle/>
          <a:p>
            <a:r>
              <a:rPr lang="en-US" altLang="zh-CN" dirty="0" smtClean="0">
                <a:solidFill>
                  <a:schemeClr val="bg1">
                    <a:lumMod val="50000"/>
                  </a:schemeClr>
                </a:solidFill>
              </a:rPr>
              <a:t>Overview of Mass Storage Structure</a:t>
            </a:r>
          </a:p>
          <a:p>
            <a:r>
              <a:rPr lang="en-US" altLang="zh-CN" dirty="0" smtClean="0">
                <a:solidFill>
                  <a:schemeClr val="bg1">
                    <a:lumMod val="50000"/>
                  </a:schemeClr>
                </a:solidFill>
              </a:rPr>
              <a:t>Disk Structure</a:t>
            </a:r>
          </a:p>
          <a:p>
            <a:r>
              <a:rPr lang="en-US" altLang="zh-CN" dirty="0" smtClean="0">
                <a:solidFill>
                  <a:schemeClr val="bg1">
                    <a:lumMod val="50000"/>
                  </a:schemeClr>
                </a:solidFill>
              </a:rPr>
              <a:t>Disk Attachment</a:t>
            </a:r>
          </a:p>
          <a:p>
            <a:r>
              <a:rPr lang="en-US" altLang="zh-CN" dirty="0" smtClean="0">
                <a:solidFill>
                  <a:schemeClr val="bg1">
                    <a:lumMod val="50000"/>
                  </a:schemeClr>
                </a:solidFill>
              </a:rPr>
              <a:t>Disk Scheduling</a:t>
            </a:r>
          </a:p>
          <a:p>
            <a:r>
              <a:rPr lang="en-US" altLang="zh-CN" dirty="0" smtClean="0">
                <a:solidFill>
                  <a:schemeClr val="bg1">
                    <a:lumMod val="50000"/>
                  </a:schemeClr>
                </a:solidFill>
              </a:rPr>
              <a:t>Disk Management</a:t>
            </a:r>
          </a:p>
          <a:p>
            <a:r>
              <a:rPr lang="en-US" altLang="zh-CN" dirty="0" smtClean="0"/>
              <a:t>Swap-Space Management</a:t>
            </a:r>
          </a:p>
          <a:p>
            <a:r>
              <a:rPr lang="en-US" altLang="zh-CN" dirty="0" smtClean="0">
                <a:solidFill>
                  <a:schemeClr val="bg1">
                    <a:lumMod val="50000"/>
                  </a:schemeClr>
                </a:solidFill>
              </a:rPr>
              <a:t>RAID Structure</a:t>
            </a:r>
          </a:p>
          <a:p>
            <a:r>
              <a:rPr lang="en-US" altLang="zh-CN" dirty="0" smtClean="0">
                <a:solidFill>
                  <a:schemeClr val="bg1">
                    <a:lumMod val="50000"/>
                  </a:schemeClr>
                </a:solidFill>
              </a:rPr>
              <a:t>Stable-Storage Implementation</a:t>
            </a:r>
          </a:p>
        </p:txBody>
      </p:sp>
    </p:spTree>
    <p:extLst>
      <p:ext uri="{BB962C8B-B14F-4D97-AF65-F5344CB8AC3E}">
        <p14:creationId xmlns:p14="http://schemas.microsoft.com/office/powerpoint/2010/main" val="3047375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576388" y="369888"/>
            <a:ext cx="11453812" cy="768350"/>
          </a:xfrm>
        </p:spPr>
        <p:txBody>
          <a:bodyPr/>
          <a:lstStyle/>
          <a:p>
            <a:pPr eaLnBrk="1" hangingPunct="1"/>
            <a:r>
              <a:rPr lang="en-US" altLang="zh-CN" smtClean="0"/>
              <a:t>Swap-Space Management</a:t>
            </a:r>
          </a:p>
        </p:txBody>
      </p:sp>
      <p:sp>
        <p:nvSpPr>
          <p:cNvPr id="72707" name="Rectangle 3"/>
          <p:cNvSpPr>
            <a:spLocks noGrp="1" noChangeArrowheads="1"/>
          </p:cNvSpPr>
          <p:nvPr>
            <p:ph type="body" idx="1"/>
          </p:nvPr>
        </p:nvSpPr>
        <p:spPr>
          <a:xfrm>
            <a:off x="1209675" y="1644650"/>
            <a:ext cx="11468100" cy="6040438"/>
          </a:xfrm>
        </p:spPr>
        <p:txBody>
          <a:bodyPr/>
          <a:lstStyle/>
          <a:p>
            <a:r>
              <a:rPr lang="en-US" altLang="zh-CN" smtClean="0"/>
              <a:t>Swap-space — Virtual memory uses disk space as an extension of main memory</a:t>
            </a:r>
          </a:p>
          <a:p>
            <a:pPr lvl="1"/>
            <a:r>
              <a:rPr lang="en-US" altLang="zh-CN" smtClean="0"/>
              <a:t>Less common now due to memory capacity increases</a:t>
            </a:r>
          </a:p>
          <a:p>
            <a:endParaRPr lang="en-US" altLang="zh-CN" smtClean="0"/>
          </a:p>
          <a:p>
            <a:r>
              <a:rPr lang="en-US" altLang="zh-CN" smtClean="0"/>
              <a:t>Swap-space can be carved out of the normal file system, or, more commonly, it can be in a separate disk partition (raw)</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76388" y="369888"/>
            <a:ext cx="11453812" cy="768350"/>
          </a:xfrm>
        </p:spPr>
        <p:txBody>
          <a:bodyPr/>
          <a:lstStyle/>
          <a:p>
            <a:pPr eaLnBrk="1" hangingPunct="1"/>
            <a:r>
              <a:rPr lang="en-US" altLang="zh-CN" smtClean="0"/>
              <a:t>Swap-Space Management</a:t>
            </a:r>
          </a:p>
        </p:txBody>
      </p:sp>
      <p:sp>
        <p:nvSpPr>
          <p:cNvPr id="74755" name="Rectangle 3"/>
          <p:cNvSpPr>
            <a:spLocks noGrp="1" noChangeArrowheads="1"/>
          </p:cNvSpPr>
          <p:nvPr>
            <p:ph type="body" idx="1"/>
          </p:nvPr>
        </p:nvSpPr>
        <p:spPr>
          <a:xfrm>
            <a:off x="1209675" y="1279525"/>
            <a:ext cx="11468100" cy="6040438"/>
          </a:xfrm>
        </p:spPr>
        <p:txBody>
          <a:bodyPr/>
          <a:lstStyle/>
          <a:p>
            <a:r>
              <a:rPr lang="en-US" altLang="zh-CN" smtClean="0"/>
              <a:t>Swap-space management</a:t>
            </a:r>
          </a:p>
          <a:p>
            <a:pPr lvl="1"/>
            <a:r>
              <a:rPr lang="en-US" altLang="zh-CN" smtClean="0"/>
              <a:t>4.3BSD allocates swap space when process starts; holds text segment (the program) and data segment</a:t>
            </a:r>
          </a:p>
          <a:p>
            <a:pPr lvl="1"/>
            <a:r>
              <a:rPr lang="en-US" altLang="zh-CN" smtClean="0"/>
              <a:t>Kernel uses </a:t>
            </a:r>
            <a:r>
              <a:rPr lang="en-US" altLang="zh-CN" b="1" smtClean="0">
                <a:solidFill>
                  <a:srgbClr val="3366FF"/>
                </a:solidFill>
              </a:rPr>
              <a:t>swap maps</a:t>
            </a:r>
            <a:r>
              <a:rPr lang="en-US" altLang="zh-CN" smtClean="0">
                <a:solidFill>
                  <a:srgbClr val="3366FF"/>
                </a:solidFill>
              </a:rPr>
              <a:t> </a:t>
            </a:r>
            <a:r>
              <a:rPr lang="en-US" altLang="zh-CN" smtClean="0"/>
              <a:t>to track swap-space use</a:t>
            </a:r>
          </a:p>
          <a:p>
            <a:pPr lvl="1"/>
            <a:r>
              <a:rPr lang="en-US" altLang="zh-CN" smtClean="0"/>
              <a:t>Solaris 2 allocates swap space only when a dirty page is forced out of physical memory, not when the virtual memory page is first created</a:t>
            </a:r>
          </a:p>
          <a:p>
            <a:pPr lvl="2"/>
            <a:r>
              <a:rPr lang="en-US" altLang="zh-CN" smtClean="0"/>
              <a:t>File data written to swap space until write to file system requested</a:t>
            </a:r>
          </a:p>
          <a:p>
            <a:pPr lvl="2"/>
            <a:r>
              <a:rPr lang="en-US" altLang="zh-CN" smtClean="0"/>
              <a:t>Other dirty pages go to swap space due to no other home</a:t>
            </a:r>
          </a:p>
          <a:p>
            <a:pPr lvl="2"/>
            <a:r>
              <a:rPr lang="en-US" altLang="zh-CN" smtClean="0"/>
              <a:t>Text segment pages thrown out and reread from the file system as needed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576388" y="369888"/>
            <a:ext cx="11453812" cy="768350"/>
          </a:xfrm>
        </p:spPr>
        <p:txBody>
          <a:bodyPr/>
          <a:lstStyle/>
          <a:p>
            <a:pPr eaLnBrk="1" hangingPunct="1"/>
            <a:r>
              <a:rPr lang="en-US" altLang="zh-CN" smtClean="0"/>
              <a:t>Swap-Space Management</a:t>
            </a:r>
          </a:p>
        </p:txBody>
      </p:sp>
      <p:sp>
        <p:nvSpPr>
          <p:cNvPr id="76803" name="Rectangle 3"/>
          <p:cNvSpPr>
            <a:spLocks noGrp="1" noChangeArrowheads="1"/>
          </p:cNvSpPr>
          <p:nvPr>
            <p:ph type="body" idx="1"/>
          </p:nvPr>
        </p:nvSpPr>
        <p:spPr>
          <a:xfrm>
            <a:off x="1209675" y="2408238"/>
            <a:ext cx="11468100" cy="4911725"/>
          </a:xfrm>
        </p:spPr>
        <p:txBody>
          <a:bodyPr/>
          <a:lstStyle/>
          <a:p>
            <a:r>
              <a:rPr lang="en-US" altLang="zh-CN" smtClean="0"/>
              <a:t>What if a system runs out of swap space?</a:t>
            </a:r>
          </a:p>
          <a:p>
            <a:endParaRPr lang="en-US" altLang="zh-CN" smtClean="0"/>
          </a:p>
          <a:p>
            <a:r>
              <a:rPr lang="en-US" altLang="zh-CN" smtClean="0"/>
              <a:t>Some systems allow multiple swap spaces</a:t>
            </a:r>
          </a:p>
          <a:p>
            <a:endParaRPr lang="en-US" altLang="zh-CN" smtClean="0"/>
          </a:p>
          <a:p>
            <a:endParaRPr lang="en-US" altLang="zh-CN"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98563" y="407988"/>
            <a:ext cx="11831637" cy="768350"/>
          </a:xfrm>
        </p:spPr>
        <p:txBody>
          <a:bodyPr/>
          <a:lstStyle/>
          <a:p>
            <a:pPr eaLnBrk="1" hangingPunct="1"/>
            <a:r>
              <a:rPr lang="en-US" altLang="zh-CN" sz="4000" smtClean="0"/>
              <a:t>Data Structures for Swapping on </a:t>
            </a:r>
            <a:br>
              <a:rPr lang="en-US" altLang="zh-CN" sz="4000" smtClean="0"/>
            </a:br>
            <a:r>
              <a:rPr lang="en-US" altLang="zh-CN" sz="4000" smtClean="0"/>
              <a:t>Linux Systems</a:t>
            </a:r>
            <a:endParaRPr lang="en-US" altLang="zh-CN" sz="2900" smtClean="0"/>
          </a:p>
        </p:txBody>
      </p:sp>
      <p:pic>
        <p:nvPicPr>
          <p:cNvPr id="78851" name="Picture 1" descr="10_10.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2865438"/>
            <a:ext cx="9490075" cy="348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33525" y="369888"/>
            <a:ext cx="11496675" cy="768350"/>
          </a:xfrm>
        </p:spPr>
        <p:txBody>
          <a:bodyPr/>
          <a:lstStyle/>
          <a:p>
            <a:pPr eaLnBrk="1" hangingPunct="1"/>
            <a:r>
              <a:rPr lang="en-US" altLang="zh-CN" smtClean="0"/>
              <a:t>Chapter 10:  Mass-Storage Systems</a:t>
            </a:r>
          </a:p>
        </p:txBody>
      </p:sp>
      <p:sp>
        <p:nvSpPr>
          <p:cNvPr id="6147" name="Rectangle 3"/>
          <p:cNvSpPr>
            <a:spLocks noGrp="1" noChangeArrowheads="1"/>
          </p:cNvSpPr>
          <p:nvPr>
            <p:ph type="body" idx="1"/>
          </p:nvPr>
        </p:nvSpPr>
        <p:spPr/>
        <p:txBody>
          <a:bodyPr/>
          <a:lstStyle/>
          <a:p>
            <a:r>
              <a:rPr lang="en-US" altLang="zh-CN" dirty="0" smtClean="0">
                <a:solidFill>
                  <a:schemeClr val="bg1">
                    <a:lumMod val="50000"/>
                  </a:schemeClr>
                </a:solidFill>
              </a:rPr>
              <a:t>Overview of Mass Storage Structure</a:t>
            </a:r>
          </a:p>
          <a:p>
            <a:r>
              <a:rPr lang="en-US" altLang="zh-CN" dirty="0" smtClean="0">
                <a:solidFill>
                  <a:schemeClr val="bg1">
                    <a:lumMod val="50000"/>
                  </a:schemeClr>
                </a:solidFill>
              </a:rPr>
              <a:t>Disk Structure</a:t>
            </a:r>
          </a:p>
          <a:p>
            <a:r>
              <a:rPr lang="en-US" altLang="zh-CN" dirty="0" smtClean="0">
                <a:solidFill>
                  <a:schemeClr val="bg1">
                    <a:lumMod val="50000"/>
                  </a:schemeClr>
                </a:solidFill>
              </a:rPr>
              <a:t>Disk Attachment</a:t>
            </a:r>
          </a:p>
          <a:p>
            <a:r>
              <a:rPr lang="en-US" altLang="zh-CN" dirty="0" smtClean="0">
                <a:solidFill>
                  <a:schemeClr val="bg1">
                    <a:lumMod val="50000"/>
                  </a:schemeClr>
                </a:solidFill>
              </a:rPr>
              <a:t>Disk Scheduling</a:t>
            </a:r>
          </a:p>
          <a:p>
            <a:r>
              <a:rPr lang="en-US" altLang="zh-CN" dirty="0" smtClean="0">
                <a:solidFill>
                  <a:schemeClr val="bg1">
                    <a:lumMod val="50000"/>
                  </a:schemeClr>
                </a:solidFill>
              </a:rPr>
              <a:t>Disk Management</a:t>
            </a:r>
          </a:p>
          <a:p>
            <a:r>
              <a:rPr lang="en-US" altLang="zh-CN" dirty="0" smtClean="0">
                <a:solidFill>
                  <a:schemeClr val="bg1">
                    <a:lumMod val="50000"/>
                  </a:schemeClr>
                </a:solidFill>
              </a:rPr>
              <a:t>Swap-Space Management</a:t>
            </a:r>
          </a:p>
          <a:p>
            <a:r>
              <a:rPr lang="en-US" altLang="zh-CN" dirty="0" smtClean="0"/>
              <a:t>RAID Structure</a:t>
            </a:r>
          </a:p>
          <a:p>
            <a:r>
              <a:rPr lang="en-US" altLang="zh-CN" dirty="0" smtClean="0">
                <a:solidFill>
                  <a:schemeClr val="bg1">
                    <a:lumMod val="50000"/>
                  </a:schemeClr>
                </a:solidFill>
              </a:rPr>
              <a:t>Stable-Storage Implementation</a:t>
            </a:r>
          </a:p>
        </p:txBody>
      </p:sp>
    </p:spTree>
    <p:extLst>
      <p:ext uri="{BB962C8B-B14F-4D97-AF65-F5344CB8AC3E}">
        <p14:creationId xmlns:p14="http://schemas.microsoft.com/office/powerpoint/2010/main" val="14201752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52513" y="369888"/>
            <a:ext cx="11642725" cy="768350"/>
          </a:xfrm>
        </p:spPr>
        <p:txBody>
          <a:bodyPr/>
          <a:lstStyle/>
          <a:p>
            <a:pPr eaLnBrk="1" hangingPunct="1"/>
            <a:r>
              <a:rPr lang="en-US" altLang="zh-CN" smtClean="0"/>
              <a:t>RAID Structure</a:t>
            </a:r>
          </a:p>
        </p:txBody>
      </p:sp>
      <p:sp>
        <p:nvSpPr>
          <p:cNvPr id="80899" name="Rectangle 3"/>
          <p:cNvSpPr>
            <a:spLocks noGrp="1" noChangeArrowheads="1"/>
          </p:cNvSpPr>
          <p:nvPr>
            <p:ph type="body" idx="1"/>
          </p:nvPr>
        </p:nvSpPr>
        <p:spPr>
          <a:xfrm>
            <a:off x="1209675" y="1416050"/>
            <a:ext cx="12344400" cy="6040438"/>
          </a:xfrm>
        </p:spPr>
        <p:txBody>
          <a:bodyPr/>
          <a:lstStyle/>
          <a:p>
            <a:r>
              <a:rPr lang="en-US" altLang="zh-CN" dirty="0" smtClean="0"/>
              <a:t>RAID – redundant array of inexpensive disks</a:t>
            </a:r>
          </a:p>
          <a:p>
            <a:pPr lvl="1"/>
            <a:r>
              <a:rPr lang="en-US" altLang="zh-CN" dirty="0" smtClean="0"/>
              <a:t>multiple disk drives provides reliability via </a:t>
            </a:r>
            <a:r>
              <a:rPr lang="en-US" altLang="zh-CN" b="1" dirty="0" smtClean="0">
                <a:solidFill>
                  <a:srgbClr val="3366FF"/>
                </a:solidFill>
              </a:rPr>
              <a:t>redundancy</a:t>
            </a:r>
            <a:r>
              <a:rPr lang="en-US" altLang="zh-CN" b="1" dirty="0" smtClean="0"/>
              <a:t/>
            </a:r>
            <a:br>
              <a:rPr lang="en-US" altLang="zh-CN" b="1" dirty="0" smtClean="0"/>
            </a:br>
            <a:endParaRPr lang="en-US" altLang="zh-CN" b="1" dirty="0" smtClean="0"/>
          </a:p>
          <a:p>
            <a:r>
              <a:rPr lang="en-US" altLang="zh-CN" dirty="0" smtClean="0"/>
              <a:t>Increases the </a:t>
            </a:r>
            <a:r>
              <a:rPr lang="en-US" altLang="zh-CN" b="1" dirty="0" smtClean="0">
                <a:solidFill>
                  <a:srgbClr val="3366FF"/>
                </a:solidFill>
              </a:rPr>
              <a:t>mean time to failure</a:t>
            </a:r>
          </a:p>
          <a:p>
            <a:r>
              <a:rPr lang="en-US" altLang="zh-CN" b="1" dirty="0" smtClean="0">
                <a:solidFill>
                  <a:srgbClr val="3366FF"/>
                </a:solidFill>
              </a:rPr>
              <a:t>Mean time to repair – </a:t>
            </a:r>
            <a:r>
              <a:rPr lang="en-US" altLang="zh-CN" dirty="0" smtClean="0"/>
              <a:t>exposure time when another failure could cause data loss</a:t>
            </a:r>
          </a:p>
          <a:p>
            <a:r>
              <a:rPr lang="en-US" altLang="zh-CN" b="1" dirty="0" smtClean="0">
                <a:solidFill>
                  <a:srgbClr val="3366FF"/>
                </a:solidFill>
              </a:rPr>
              <a:t>Mean time to data loss </a:t>
            </a:r>
            <a:r>
              <a:rPr lang="en-US" altLang="zh-CN" dirty="0" smtClean="0"/>
              <a:t>based on above factors</a:t>
            </a:r>
          </a:p>
          <a:p>
            <a:r>
              <a:rPr lang="en-US" altLang="zh-CN" dirty="0" smtClean="0"/>
              <a:t>If mirrored disks fail independently, consider disk with </a:t>
            </a:r>
            <a:r>
              <a:rPr lang="en-US" altLang="zh-CN" dirty="0" smtClean="0"/>
              <a:t>100,000 hour mean </a:t>
            </a:r>
            <a:r>
              <a:rPr lang="en-US" altLang="zh-CN" dirty="0" smtClean="0"/>
              <a:t>time to failure and 10 hour mean time to repair</a:t>
            </a:r>
          </a:p>
          <a:p>
            <a:pPr lvl="1"/>
            <a:r>
              <a:rPr lang="en-US" altLang="zh-CN" dirty="0" smtClean="0"/>
              <a:t>Mean time to data loss is 100, 000</a:t>
            </a:r>
            <a:r>
              <a:rPr lang="en-US" altLang="zh-CN" baseline="30000" dirty="0" smtClean="0"/>
              <a:t>2</a:t>
            </a:r>
            <a:r>
              <a:rPr lang="en-US" altLang="zh-CN" dirty="0" smtClean="0"/>
              <a:t> / (2 ∗ 10) = 500 ∗ 10</a:t>
            </a:r>
            <a:r>
              <a:rPr lang="en-US" altLang="zh-CN" baseline="30000" dirty="0" smtClean="0"/>
              <a:t>6</a:t>
            </a:r>
            <a:r>
              <a:rPr lang="en-US" altLang="zh-CN" dirty="0" smtClean="0"/>
              <a:t> hours, or 57,000 years! </a:t>
            </a:r>
          </a:p>
          <a:p>
            <a:r>
              <a:rPr lang="en-US" altLang="zh-CN" dirty="0" smtClean="0"/>
              <a:t>Frequently combined with </a:t>
            </a:r>
            <a:r>
              <a:rPr lang="en-US" altLang="zh-CN" b="1" dirty="0" smtClean="0">
                <a:solidFill>
                  <a:srgbClr val="3366FF"/>
                </a:solidFill>
              </a:rPr>
              <a:t>NVRAM</a:t>
            </a:r>
            <a:r>
              <a:rPr lang="en-US" altLang="zh-CN" dirty="0" smtClean="0">
                <a:solidFill>
                  <a:srgbClr val="3366FF"/>
                </a:solidFill>
              </a:rPr>
              <a:t> </a:t>
            </a:r>
            <a:r>
              <a:rPr lang="en-US" altLang="zh-CN" dirty="0" smtClean="0"/>
              <a:t>to improve write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04950" y="369888"/>
            <a:ext cx="11525250" cy="768350"/>
          </a:xfrm>
        </p:spPr>
        <p:txBody>
          <a:bodyPr/>
          <a:lstStyle/>
          <a:p>
            <a:pPr eaLnBrk="1" hangingPunct="1"/>
            <a:r>
              <a:rPr lang="en-US" altLang="zh-CN" smtClean="0"/>
              <a:t>Overview of Mass Storage Structure</a:t>
            </a:r>
          </a:p>
        </p:txBody>
      </p:sp>
      <p:sp>
        <p:nvSpPr>
          <p:cNvPr id="10243" name="Rectangle 3"/>
          <p:cNvSpPr>
            <a:spLocks noGrp="1" noChangeArrowheads="1"/>
          </p:cNvSpPr>
          <p:nvPr>
            <p:ph type="body" idx="1"/>
          </p:nvPr>
        </p:nvSpPr>
        <p:spPr>
          <a:xfrm>
            <a:off x="990600" y="1644650"/>
            <a:ext cx="11995150" cy="7027863"/>
          </a:xfrm>
        </p:spPr>
        <p:txBody>
          <a:bodyPr/>
          <a:lstStyle/>
          <a:p>
            <a:r>
              <a:rPr lang="en-US" altLang="zh-CN" b="1" smtClean="0">
                <a:solidFill>
                  <a:srgbClr val="3366FF"/>
                </a:solidFill>
              </a:rPr>
              <a:t>Magnetic disks</a:t>
            </a:r>
            <a:r>
              <a:rPr lang="en-US" altLang="zh-CN" smtClean="0">
                <a:solidFill>
                  <a:srgbClr val="3366FF"/>
                </a:solidFill>
              </a:rPr>
              <a:t> </a:t>
            </a:r>
            <a:r>
              <a:rPr lang="en-US" altLang="zh-CN" smtClean="0"/>
              <a:t>provide bulk of secondary storage of modern computers</a:t>
            </a:r>
          </a:p>
          <a:p>
            <a:pPr lvl="1"/>
            <a:r>
              <a:rPr lang="en-US" altLang="zh-CN" smtClean="0"/>
              <a:t>Drives rotate at 60 to 250 times per second</a:t>
            </a:r>
          </a:p>
          <a:p>
            <a:pPr lvl="1"/>
            <a:r>
              <a:rPr lang="en-US" altLang="zh-CN" b="1" smtClean="0">
                <a:solidFill>
                  <a:srgbClr val="3366FF"/>
                </a:solidFill>
              </a:rPr>
              <a:t>Transfer rate</a:t>
            </a:r>
            <a:r>
              <a:rPr lang="en-US" altLang="zh-CN" smtClean="0">
                <a:solidFill>
                  <a:srgbClr val="3366FF"/>
                </a:solidFill>
              </a:rPr>
              <a:t> </a:t>
            </a:r>
            <a:r>
              <a:rPr lang="en-US" altLang="zh-CN" smtClean="0"/>
              <a:t>is rate at which data flow between drive and computer</a:t>
            </a:r>
          </a:p>
          <a:p>
            <a:pPr lvl="1"/>
            <a:r>
              <a:rPr lang="en-US" altLang="zh-CN" b="1" smtClean="0">
                <a:solidFill>
                  <a:srgbClr val="3366FF"/>
                </a:solidFill>
              </a:rPr>
              <a:t>Positioning time</a:t>
            </a:r>
            <a:r>
              <a:rPr lang="en-US" altLang="zh-CN" smtClean="0">
                <a:solidFill>
                  <a:srgbClr val="3366FF"/>
                </a:solidFill>
              </a:rPr>
              <a:t> </a:t>
            </a:r>
            <a:r>
              <a:rPr lang="en-US" altLang="zh-CN" smtClean="0"/>
              <a:t>(</a:t>
            </a:r>
            <a:r>
              <a:rPr lang="en-US" altLang="zh-CN" b="1" smtClean="0">
                <a:solidFill>
                  <a:srgbClr val="3366FF"/>
                </a:solidFill>
              </a:rPr>
              <a:t>random-access time</a:t>
            </a:r>
            <a:r>
              <a:rPr lang="en-US" altLang="zh-CN" smtClean="0"/>
              <a:t>) is time to move disk arm to desired cylinder (</a:t>
            </a:r>
            <a:r>
              <a:rPr lang="en-US" altLang="zh-CN" b="1" smtClean="0">
                <a:solidFill>
                  <a:srgbClr val="3366FF"/>
                </a:solidFill>
              </a:rPr>
              <a:t>seek time</a:t>
            </a:r>
            <a:r>
              <a:rPr lang="en-US" altLang="zh-CN" smtClean="0"/>
              <a:t>) and time for desired sector to rotate under the disk head (</a:t>
            </a:r>
            <a:r>
              <a:rPr lang="en-US" altLang="zh-CN" b="1" smtClean="0">
                <a:solidFill>
                  <a:srgbClr val="3366FF"/>
                </a:solidFill>
              </a:rPr>
              <a:t>rotational latency</a:t>
            </a:r>
            <a:r>
              <a:rPr lang="en-US" altLang="zh-CN" smtClean="0"/>
              <a:t>)</a:t>
            </a:r>
          </a:p>
          <a:p>
            <a:pPr lvl="1"/>
            <a:r>
              <a:rPr lang="en-US" altLang="zh-CN" b="1" smtClean="0">
                <a:solidFill>
                  <a:srgbClr val="3366FF"/>
                </a:solidFill>
              </a:rPr>
              <a:t>Head crash</a:t>
            </a:r>
            <a:r>
              <a:rPr lang="en-US" altLang="zh-CN" smtClean="0">
                <a:solidFill>
                  <a:srgbClr val="3366FF"/>
                </a:solidFill>
              </a:rPr>
              <a:t> </a:t>
            </a:r>
            <a:r>
              <a:rPr lang="en-US" altLang="zh-CN" smtClean="0"/>
              <a:t>results from disk head making contact with the disk surface</a:t>
            </a:r>
          </a:p>
          <a:p>
            <a:pPr lvl="2"/>
            <a:r>
              <a:rPr lang="en-US" altLang="zh-CN" smtClean="0"/>
              <a:t>That</a:t>
            </a:r>
            <a:r>
              <a:rPr lang="ja-JP" altLang="en-US" smtClean="0"/>
              <a:t>’</a:t>
            </a:r>
            <a:r>
              <a:rPr lang="en-US" altLang="ja-JP" smtClean="0"/>
              <a:t>s bad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052513" y="369888"/>
            <a:ext cx="11642725" cy="768350"/>
          </a:xfrm>
        </p:spPr>
        <p:txBody>
          <a:bodyPr/>
          <a:lstStyle/>
          <a:p>
            <a:pPr eaLnBrk="1" hangingPunct="1"/>
            <a:r>
              <a:rPr lang="en-US" altLang="zh-CN" smtClean="0"/>
              <a:t>RAID Structure</a:t>
            </a:r>
          </a:p>
        </p:txBody>
      </p:sp>
      <p:sp>
        <p:nvSpPr>
          <p:cNvPr id="82947" name="Rectangle 3"/>
          <p:cNvSpPr>
            <a:spLocks noGrp="1" noChangeArrowheads="1"/>
          </p:cNvSpPr>
          <p:nvPr>
            <p:ph type="body" idx="1"/>
          </p:nvPr>
        </p:nvSpPr>
        <p:spPr>
          <a:xfrm>
            <a:off x="1209675" y="1171575"/>
            <a:ext cx="12344400" cy="6040438"/>
          </a:xfrm>
        </p:spPr>
        <p:txBody>
          <a:bodyPr/>
          <a:lstStyle/>
          <a:p>
            <a:r>
              <a:rPr lang="en-US" altLang="zh-CN" smtClean="0"/>
              <a:t>RAID is arranged into six different levels</a:t>
            </a:r>
          </a:p>
          <a:p>
            <a:r>
              <a:rPr lang="en-US" altLang="zh-CN" smtClean="0"/>
              <a:t>Several improvements in disk-use techniques involve the use of multiple disks working cooperatively</a:t>
            </a:r>
            <a:br>
              <a:rPr lang="en-US" altLang="zh-CN" smtClean="0"/>
            </a:br>
            <a:endParaRPr lang="en-US" altLang="zh-CN" sz="1100" smtClean="0"/>
          </a:p>
          <a:p>
            <a:r>
              <a:rPr lang="en-US" altLang="zh-CN" smtClean="0"/>
              <a:t>Disk </a:t>
            </a:r>
            <a:r>
              <a:rPr lang="en-US" altLang="zh-CN" b="1" smtClean="0">
                <a:solidFill>
                  <a:srgbClr val="3366FF"/>
                </a:solidFill>
              </a:rPr>
              <a:t>striping</a:t>
            </a:r>
            <a:r>
              <a:rPr lang="en-US" altLang="zh-CN" smtClean="0">
                <a:solidFill>
                  <a:srgbClr val="3366FF"/>
                </a:solidFill>
              </a:rPr>
              <a:t> </a:t>
            </a:r>
            <a:r>
              <a:rPr lang="en-US" altLang="zh-CN" smtClean="0"/>
              <a:t>uses a group of disks as one storage unit</a:t>
            </a:r>
            <a:br>
              <a:rPr lang="en-US" altLang="zh-CN" smtClean="0"/>
            </a:br>
            <a:endParaRPr lang="en-US" altLang="zh-CN" sz="1100" smtClean="0"/>
          </a:p>
          <a:p>
            <a:r>
              <a:rPr lang="en-US" altLang="zh-CN" smtClean="0"/>
              <a:t>RAID schemes improve performance and improve the reliability of the storage system by storing redundant data</a:t>
            </a:r>
          </a:p>
          <a:p>
            <a:pPr lvl="1"/>
            <a:r>
              <a:rPr lang="en-US" altLang="zh-CN" b="1" smtClean="0">
                <a:solidFill>
                  <a:srgbClr val="3366FF"/>
                </a:solidFill>
              </a:rPr>
              <a:t>Mirroring </a:t>
            </a:r>
            <a:r>
              <a:rPr lang="en-US" altLang="zh-CN" smtClean="0"/>
              <a:t>or </a:t>
            </a:r>
            <a:r>
              <a:rPr lang="en-US" altLang="zh-CN" b="1" smtClean="0">
                <a:solidFill>
                  <a:srgbClr val="3366FF"/>
                </a:solidFill>
              </a:rPr>
              <a:t>shadowing</a:t>
            </a:r>
            <a:r>
              <a:rPr lang="en-US" altLang="zh-CN" smtClean="0">
                <a:solidFill>
                  <a:srgbClr val="3366FF"/>
                </a:solidFill>
              </a:rPr>
              <a:t> </a:t>
            </a:r>
            <a:r>
              <a:rPr lang="en-US" altLang="zh-CN" smtClean="0"/>
              <a:t>(</a:t>
            </a:r>
            <a:r>
              <a:rPr lang="en-US" altLang="zh-CN" b="1" smtClean="0">
                <a:solidFill>
                  <a:srgbClr val="3366FF"/>
                </a:solidFill>
              </a:rPr>
              <a:t>RAID 1</a:t>
            </a:r>
            <a:r>
              <a:rPr lang="en-US" altLang="zh-CN" smtClean="0">
                <a:solidFill>
                  <a:srgbClr val="000000"/>
                </a:solidFill>
              </a:rPr>
              <a:t>)</a:t>
            </a:r>
            <a:r>
              <a:rPr lang="en-US" altLang="zh-CN" smtClean="0">
                <a:solidFill>
                  <a:srgbClr val="3366FF"/>
                </a:solidFill>
              </a:rPr>
              <a:t> </a:t>
            </a:r>
            <a:r>
              <a:rPr lang="en-US" altLang="zh-CN" smtClean="0"/>
              <a:t>keeps duplicate of each disk</a:t>
            </a:r>
          </a:p>
          <a:p>
            <a:pPr lvl="1"/>
            <a:r>
              <a:rPr lang="en-US" altLang="zh-CN" smtClean="0"/>
              <a:t>Striped mirrors (</a:t>
            </a:r>
            <a:r>
              <a:rPr lang="en-US" altLang="zh-CN" b="1" smtClean="0">
                <a:solidFill>
                  <a:srgbClr val="3366FF"/>
                </a:solidFill>
              </a:rPr>
              <a:t>RAID 1+0</a:t>
            </a:r>
            <a:r>
              <a:rPr lang="en-US" altLang="zh-CN" smtClean="0"/>
              <a:t>) or mirrored stripes (</a:t>
            </a:r>
            <a:r>
              <a:rPr lang="en-US" altLang="zh-CN" b="1" smtClean="0">
                <a:solidFill>
                  <a:srgbClr val="3366FF"/>
                </a:solidFill>
              </a:rPr>
              <a:t>RAID 0+1</a:t>
            </a:r>
            <a:r>
              <a:rPr lang="en-US" altLang="zh-CN" smtClean="0"/>
              <a:t>) provides high performance and high reliability</a:t>
            </a:r>
          </a:p>
          <a:p>
            <a:pPr lvl="1"/>
            <a:r>
              <a:rPr lang="en-US" altLang="zh-CN" b="1" smtClean="0">
                <a:solidFill>
                  <a:srgbClr val="3366FF"/>
                </a:solidFill>
              </a:rPr>
              <a:t>Block interleaved parity</a:t>
            </a:r>
            <a:r>
              <a:rPr lang="en-US" altLang="zh-CN" smtClean="0">
                <a:solidFill>
                  <a:srgbClr val="3366FF"/>
                </a:solidFill>
              </a:rPr>
              <a:t> </a:t>
            </a:r>
            <a:r>
              <a:rPr lang="en-US" altLang="zh-CN" smtClean="0">
                <a:solidFill>
                  <a:srgbClr val="000000"/>
                </a:solidFill>
              </a:rPr>
              <a:t>(</a:t>
            </a:r>
            <a:r>
              <a:rPr lang="en-US" altLang="zh-CN" b="1" smtClean="0">
                <a:solidFill>
                  <a:srgbClr val="3366FF"/>
                </a:solidFill>
              </a:rPr>
              <a:t>RAID 4, 5, 6</a:t>
            </a:r>
            <a:r>
              <a:rPr lang="en-US" altLang="zh-CN" smtClean="0">
                <a:solidFill>
                  <a:srgbClr val="000000"/>
                </a:solidFill>
              </a:rPr>
              <a:t>)</a:t>
            </a:r>
            <a:r>
              <a:rPr lang="en-US" altLang="zh-CN" smtClean="0">
                <a:solidFill>
                  <a:srgbClr val="3366FF"/>
                </a:solidFill>
              </a:rPr>
              <a:t> </a:t>
            </a:r>
            <a:r>
              <a:rPr lang="en-US" altLang="zh-CN" smtClean="0"/>
              <a:t>uses much less redundancy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smtClean="0"/>
              <a:t>RAID (Cont.)</a:t>
            </a:r>
          </a:p>
        </p:txBody>
      </p:sp>
      <p:sp>
        <p:nvSpPr>
          <p:cNvPr id="84995" name="Rectangle 3"/>
          <p:cNvSpPr>
            <a:spLocks noGrp="1" noChangeArrowheads="1"/>
          </p:cNvSpPr>
          <p:nvPr>
            <p:ph type="body" idx="1"/>
          </p:nvPr>
        </p:nvSpPr>
        <p:spPr>
          <a:xfrm>
            <a:off x="1209675" y="1644650"/>
            <a:ext cx="11557000" cy="6767513"/>
          </a:xfrm>
        </p:spPr>
        <p:txBody>
          <a:bodyPr/>
          <a:lstStyle/>
          <a:p>
            <a:r>
              <a:rPr lang="en-US" altLang="zh-CN" smtClean="0"/>
              <a:t>RAID within a storage array can still fail if the array fails, so automatic   </a:t>
            </a:r>
            <a:r>
              <a:rPr lang="en-US" altLang="zh-CN" b="1" smtClean="0">
                <a:solidFill>
                  <a:srgbClr val="3366FF"/>
                </a:solidFill>
              </a:rPr>
              <a:t>replication</a:t>
            </a:r>
            <a:r>
              <a:rPr lang="en-US" altLang="zh-CN" smtClean="0">
                <a:solidFill>
                  <a:srgbClr val="3366FF"/>
                </a:solidFill>
              </a:rPr>
              <a:t> </a:t>
            </a:r>
            <a:r>
              <a:rPr lang="en-US" altLang="zh-CN" smtClean="0"/>
              <a:t>of the data between arrays is common</a:t>
            </a:r>
          </a:p>
          <a:p>
            <a:r>
              <a:rPr lang="en-US" altLang="zh-CN" smtClean="0"/>
              <a:t>Frequently, a small number of </a:t>
            </a:r>
            <a:r>
              <a:rPr lang="en-US" altLang="zh-CN" b="1" smtClean="0">
                <a:solidFill>
                  <a:srgbClr val="3366FF"/>
                </a:solidFill>
              </a:rPr>
              <a:t>hot-spare</a:t>
            </a:r>
            <a:r>
              <a:rPr lang="en-US" altLang="zh-CN" smtClean="0">
                <a:solidFill>
                  <a:srgbClr val="3366FF"/>
                </a:solidFill>
              </a:rPr>
              <a:t> </a:t>
            </a:r>
            <a:r>
              <a:rPr lang="en-US" altLang="zh-CN" smtClean="0"/>
              <a:t>disks are left unallocated, automatically replacing a failed disk and having data rebuilt onto them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mtClean="0"/>
              <a:t>RAID Levels</a:t>
            </a:r>
            <a:endParaRPr lang="en-US" altLang="zh-CN" sz="3400" smtClean="0"/>
          </a:p>
        </p:txBody>
      </p:sp>
      <p:pic>
        <p:nvPicPr>
          <p:cNvPr id="87043" name="Picture 1" descr="10_1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9938" y="1452563"/>
            <a:ext cx="4157662" cy="697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smtClean="0"/>
              <a:t>RAID (0 + 1) and (1 + 0)</a:t>
            </a:r>
            <a:endParaRPr lang="en-US" altLang="zh-CN" sz="3400" smtClean="0"/>
          </a:p>
        </p:txBody>
      </p:sp>
      <p:pic>
        <p:nvPicPr>
          <p:cNvPr id="89091" name="Picture 1" descr="10_1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9350" y="1673225"/>
            <a:ext cx="5568950" cy="6356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altLang="zh-CN" smtClean="0"/>
              <a:t>Other Features</a:t>
            </a:r>
          </a:p>
        </p:txBody>
      </p:sp>
      <p:sp>
        <p:nvSpPr>
          <p:cNvPr id="91139" name="Content Placeholder 2"/>
          <p:cNvSpPr>
            <a:spLocks noGrp="1"/>
          </p:cNvSpPr>
          <p:nvPr>
            <p:ph idx="1"/>
          </p:nvPr>
        </p:nvSpPr>
        <p:spPr>
          <a:xfrm>
            <a:off x="1209675" y="1157288"/>
            <a:ext cx="11396663" cy="6040437"/>
          </a:xfrm>
        </p:spPr>
        <p:txBody>
          <a:bodyPr/>
          <a:lstStyle/>
          <a:p>
            <a:r>
              <a:rPr lang="en-US" altLang="zh-CN" smtClean="0"/>
              <a:t>Regardless of where RAID implemented, other useful features can be added</a:t>
            </a:r>
          </a:p>
          <a:p>
            <a:r>
              <a:rPr lang="en-US" altLang="zh-CN" b="1" smtClean="0">
                <a:solidFill>
                  <a:srgbClr val="3366FF"/>
                </a:solidFill>
              </a:rPr>
              <a:t>Snapshot</a:t>
            </a:r>
            <a:r>
              <a:rPr lang="en-US" altLang="zh-CN" smtClean="0"/>
              <a:t> is a view of file system before a set of changes take place (i.e. at a point in time)</a:t>
            </a:r>
          </a:p>
          <a:p>
            <a:pPr lvl="1"/>
            <a:r>
              <a:rPr lang="en-US" altLang="zh-CN" smtClean="0"/>
              <a:t>More in Ch 12</a:t>
            </a:r>
          </a:p>
          <a:p>
            <a:r>
              <a:rPr lang="en-US" altLang="zh-CN" smtClean="0"/>
              <a:t>Replication is automatic duplication of writes between separate sites</a:t>
            </a:r>
          </a:p>
          <a:p>
            <a:pPr lvl="1"/>
            <a:r>
              <a:rPr lang="en-US" altLang="zh-CN" smtClean="0"/>
              <a:t>For redundancy and disaster recovery</a:t>
            </a:r>
          </a:p>
          <a:p>
            <a:pPr lvl="1"/>
            <a:r>
              <a:rPr lang="en-US" altLang="zh-CN" smtClean="0"/>
              <a:t>Can be synchronous or asynchronous</a:t>
            </a:r>
          </a:p>
          <a:p>
            <a:r>
              <a:rPr lang="en-US" altLang="zh-CN" smtClean="0"/>
              <a:t>Hot spare disk is unused, automatically used by RAID production if a disk fails to replace the failed disk and rebuild the RAID set if possible</a:t>
            </a:r>
          </a:p>
          <a:p>
            <a:pPr lvl="1"/>
            <a:r>
              <a:rPr lang="en-US" altLang="zh-CN" smtClean="0"/>
              <a:t>Decreases mean time to repair</a:t>
            </a:r>
          </a:p>
          <a:p>
            <a:endParaRPr lang="en-US" altLang="zh-CN" smtClean="0"/>
          </a:p>
          <a:p>
            <a:pPr>
              <a:buFont typeface="Monotype Sorts" pitchFamily="-84" charset="2"/>
              <a:buNone/>
            </a:pPr>
            <a:endParaRPr lang="en-US" altLang="zh-CN"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altLang="zh-CN" smtClean="0"/>
              <a:t>Extensions</a:t>
            </a:r>
          </a:p>
        </p:txBody>
      </p:sp>
      <p:sp>
        <p:nvSpPr>
          <p:cNvPr id="93187" name="Content Placeholder 2"/>
          <p:cNvSpPr>
            <a:spLocks noGrp="1"/>
          </p:cNvSpPr>
          <p:nvPr>
            <p:ph idx="1"/>
          </p:nvPr>
        </p:nvSpPr>
        <p:spPr>
          <a:xfrm>
            <a:off x="1209675" y="1644650"/>
            <a:ext cx="11396663" cy="6040438"/>
          </a:xfrm>
        </p:spPr>
        <p:txBody>
          <a:bodyPr/>
          <a:lstStyle/>
          <a:p>
            <a:r>
              <a:rPr lang="en-US" altLang="zh-CN" smtClean="0"/>
              <a:t>RAID alone does not prevent or detect data corruption or other errors, just disk failures</a:t>
            </a:r>
          </a:p>
          <a:p>
            <a:r>
              <a:rPr lang="en-US" altLang="zh-CN" smtClean="0"/>
              <a:t>Solaris ZFS adds </a:t>
            </a:r>
            <a:r>
              <a:rPr lang="en-US" altLang="zh-CN" b="1" smtClean="0">
                <a:solidFill>
                  <a:srgbClr val="3366FF"/>
                </a:solidFill>
              </a:rPr>
              <a:t>checksums</a:t>
            </a:r>
            <a:r>
              <a:rPr lang="en-US" altLang="zh-CN" smtClean="0">
                <a:solidFill>
                  <a:srgbClr val="3366FF"/>
                </a:solidFill>
              </a:rPr>
              <a:t> </a:t>
            </a:r>
            <a:r>
              <a:rPr lang="en-US" altLang="zh-CN" smtClean="0"/>
              <a:t>of all data and metadata</a:t>
            </a:r>
          </a:p>
          <a:p>
            <a:r>
              <a:rPr lang="en-US" altLang="zh-CN" smtClean="0"/>
              <a:t>Checksums kept with pointer to object, to detect if object is the right one and whether it changed</a:t>
            </a:r>
          </a:p>
          <a:p>
            <a:r>
              <a:rPr lang="en-US" altLang="zh-CN" smtClean="0"/>
              <a:t>Can detect and correct data and metadata corruption</a:t>
            </a:r>
          </a:p>
          <a:p>
            <a:r>
              <a:rPr lang="en-US" altLang="zh-CN" smtClean="0"/>
              <a:t>ZFS also removes volumes, partitions</a:t>
            </a:r>
          </a:p>
          <a:p>
            <a:pPr lvl="1"/>
            <a:r>
              <a:rPr lang="en-US" altLang="zh-CN" smtClean="0"/>
              <a:t>Disks allocated in </a:t>
            </a:r>
            <a:r>
              <a:rPr lang="en-US" altLang="zh-CN" b="1" smtClean="0">
                <a:solidFill>
                  <a:srgbClr val="3366FF"/>
                </a:solidFill>
              </a:rPr>
              <a:t>pools</a:t>
            </a:r>
          </a:p>
          <a:p>
            <a:pPr lvl="1"/>
            <a:r>
              <a:rPr lang="en-US" altLang="zh-CN" smtClean="0"/>
              <a:t>Filesystems with a pool share that pool, use and release space like </a:t>
            </a:r>
            <a:r>
              <a:rPr lang="en-US" altLang="ja-JP" b="1" smtClean="0">
                <a:latin typeface="Courier New" panose="02070309020205020404" pitchFamily="49" charset="0"/>
                <a:cs typeface="Courier New" panose="02070309020205020404" pitchFamily="49" charset="0"/>
              </a:rPr>
              <a:t>malloc()</a:t>
            </a:r>
            <a:r>
              <a:rPr lang="en-US" altLang="ja-JP" smtClean="0"/>
              <a:t> and </a:t>
            </a:r>
            <a:r>
              <a:rPr lang="en-US" altLang="ja-JP" b="1" smtClean="0">
                <a:latin typeface="Courier New" panose="02070309020205020404" pitchFamily="49" charset="0"/>
                <a:cs typeface="Courier New" panose="02070309020205020404" pitchFamily="49" charset="0"/>
              </a:rPr>
              <a:t>free()</a:t>
            </a:r>
            <a:r>
              <a:rPr lang="en-US" altLang="ja-JP" smtClean="0"/>
              <a:t> memory allocate / release calls</a:t>
            </a:r>
          </a:p>
          <a:p>
            <a:pPr lvl="1">
              <a:buFont typeface="Monotype Sorts" pitchFamily="-84" charset="2"/>
              <a:buNone/>
            </a:pPr>
            <a:endParaRPr lang="en-US" altLang="zh-CN" smtClean="0"/>
          </a:p>
          <a:p>
            <a:pPr>
              <a:buFont typeface="Monotype Sorts" pitchFamily="-84" charset="2"/>
              <a:buNone/>
            </a:pPr>
            <a:endParaRPr lang="en-US" altLang="zh-CN"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1423988" y="369888"/>
            <a:ext cx="12344400" cy="768350"/>
          </a:xfrm>
        </p:spPr>
        <p:txBody>
          <a:bodyPr/>
          <a:lstStyle/>
          <a:p>
            <a:pPr eaLnBrk="1" hangingPunct="1"/>
            <a:r>
              <a:rPr lang="en-US" altLang="zh-CN" smtClean="0"/>
              <a:t>ZFS Checksums All Metadata and Data</a:t>
            </a:r>
          </a:p>
        </p:txBody>
      </p:sp>
      <p:pic>
        <p:nvPicPr>
          <p:cNvPr id="95235" name="Picture 1" descr="10_1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5850" y="1946275"/>
            <a:ext cx="6262688" cy="5011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1195388" y="369888"/>
            <a:ext cx="11834812" cy="768350"/>
          </a:xfrm>
        </p:spPr>
        <p:txBody>
          <a:bodyPr/>
          <a:lstStyle/>
          <a:p>
            <a:pPr eaLnBrk="1" hangingPunct="1"/>
            <a:r>
              <a:rPr lang="en-US" altLang="zh-CN" smtClean="0"/>
              <a:t>Traditional and Pooled Storage</a:t>
            </a:r>
          </a:p>
        </p:txBody>
      </p:sp>
      <p:pic>
        <p:nvPicPr>
          <p:cNvPr id="97283" name="Picture 1" descr="10_1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4025" y="1655763"/>
            <a:ext cx="4733925" cy="6557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33525" y="369888"/>
            <a:ext cx="11496675" cy="768350"/>
          </a:xfrm>
        </p:spPr>
        <p:txBody>
          <a:bodyPr/>
          <a:lstStyle/>
          <a:p>
            <a:pPr eaLnBrk="1" hangingPunct="1"/>
            <a:r>
              <a:rPr lang="en-US" altLang="zh-CN" smtClean="0"/>
              <a:t>Chapter 10:  Mass-Storage Systems</a:t>
            </a:r>
          </a:p>
        </p:txBody>
      </p:sp>
      <p:sp>
        <p:nvSpPr>
          <p:cNvPr id="6147" name="Rectangle 3"/>
          <p:cNvSpPr>
            <a:spLocks noGrp="1" noChangeArrowheads="1"/>
          </p:cNvSpPr>
          <p:nvPr>
            <p:ph type="body" idx="1"/>
          </p:nvPr>
        </p:nvSpPr>
        <p:spPr/>
        <p:txBody>
          <a:bodyPr/>
          <a:lstStyle/>
          <a:p>
            <a:r>
              <a:rPr lang="en-US" altLang="zh-CN" dirty="0" smtClean="0">
                <a:solidFill>
                  <a:schemeClr val="bg1">
                    <a:lumMod val="50000"/>
                  </a:schemeClr>
                </a:solidFill>
              </a:rPr>
              <a:t>Overview of Mass Storage Structure</a:t>
            </a:r>
          </a:p>
          <a:p>
            <a:r>
              <a:rPr lang="en-US" altLang="zh-CN" dirty="0" smtClean="0">
                <a:solidFill>
                  <a:schemeClr val="bg1">
                    <a:lumMod val="50000"/>
                  </a:schemeClr>
                </a:solidFill>
              </a:rPr>
              <a:t>Disk Structure</a:t>
            </a:r>
          </a:p>
          <a:p>
            <a:r>
              <a:rPr lang="en-US" altLang="zh-CN" dirty="0" smtClean="0">
                <a:solidFill>
                  <a:schemeClr val="bg1">
                    <a:lumMod val="50000"/>
                  </a:schemeClr>
                </a:solidFill>
              </a:rPr>
              <a:t>Disk Attachment</a:t>
            </a:r>
          </a:p>
          <a:p>
            <a:r>
              <a:rPr lang="en-US" altLang="zh-CN" dirty="0" smtClean="0">
                <a:solidFill>
                  <a:schemeClr val="bg1">
                    <a:lumMod val="50000"/>
                  </a:schemeClr>
                </a:solidFill>
              </a:rPr>
              <a:t>Disk Scheduling</a:t>
            </a:r>
          </a:p>
          <a:p>
            <a:r>
              <a:rPr lang="en-US" altLang="zh-CN" dirty="0" smtClean="0">
                <a:solidFill>
                  <a:schemeClr val="bg1">
                    <a:lumMod val="50000"/>
                  </a:schemeClr>
                </a:solidFill>
              </a:rPr>
              <a:t>Disk Management</a:t>
            </a:r>
          </a:p>
          <a:p>
            <a:r>
              <a:rPr lang="en-US" altLang="zh-CN" dirty="0" smtClean="0">
                <a:solidFill>
                  <a:schemeClr val="bg1">
                    <a:lumMod val="50000"/>
                  </a:schemeClr>
                </a:solidFill>
              </a:rPr>
              <a:t>Swap-Space Management</a:t>
            </a:r>
          </a:p>
          <a:p>
            <a:r>
              <a:rPr lang="en-US" altLang="zh-CN" dirty="0" smtClean="0">
                <a:solidFill>
                  <a:schemeClr val="bg1">
                    <a:lumMod val="50000"/>
                  </a:schemeClr>
                </a:solidFill>
              </a:rPr>
              <a:t>RAID Structure</a:t>
            </a:r>
          </a:p>
          <a:p>
            <a:r>
              <a:rPr lang="en-US" altLang="zh-CN" dirty="0" smtClean="0"/>
              <a:t>Stable-Storage Implementation</a:t>
            </a:r>
          </a:p>
        </p:txBody>
      </p:sp>
    </p:spTree>
    <p:extLst>
      <p:ext uri="{BB962C8B-B14F-4D97-AF65-F5344CB8AC3E}">
        <p14:creationId xmlns:p14="http://schemas.microsoft.com/office/powerpoint/2010/main" val="37558126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431925" y="369888"/>
            <a:ext cx="11598275" cy="768350"/>
          </a:xfrm>
        </p:spPr>
        <p:txBody>
          <a:bodyPr/>
          <a:lstStyle/>
          <a:p>
            <a:pPr eaLnBrk="1" hangingPunct="1"/>
            <a:r>
              <a:rPr lang="en-US" altLang="zh-CN" smtClean="0"/>
              <a:t>Stable-Storage Implementation</a:t>
            </a:r>
          </a:p>
        </p:txBody>
      </p:sp>
      <p:sp>
        <p:nvSpPr>
          <p:cNvPr id="99331" name="Rectangle 3"/>
          <p:cNvSpPr>
            <a:spLocks noGrp="1" noChangeArrowheads="1"/>
          </p:cNvSpPr>
          <p:nvPr>
            <p:ph type="body" idx="1"/>
          </p:nvPr>
        </p:nvSpPr>
        <p:spPr>
          <a:xfrm>
            <a:off x="1209675" y="1644650"/>
            <a:ext cx="11468100" cy="6040438"/>
          </a:xfrm>
        </p:spPr>
        <p:txBody>
          <a:bodyPr/>
          <a:lstStyle/>
          <a:p>
            <a:r>
              <a:rPr lang="en-US" altLang="zh-CN" smtClean="0"/>
              <a:t>Write-ahead log scheme requires stable storage</a:t>
            </a:r>
          </a:p>
          <a:p>
            <a:r>
              <a:rPr lang="en-US" altLang="zh-CN" smtClean="0"/>
              <a:t>Stable storage means data is never lost (due to failure, etc)</a:t>
            </a:r>
          </a:p>
          <a:p>
            <a:r>
              <a:rPr lang="en-US" altLang="zh-CN" smtClean="0"/>
              <a:t>To implement stable storage:</a:t>
            </a:r>
          </a:p>
          <a:p>
            <a:pPr lvl="1"/>
            <a:r>
              <a:rPr lang="en-US" altLang="zh-CN" smtClean="0"/>
              <a:t>Replicate information on more than one nonvolatile storage media with independent failure modes</a:t>
            </a:r>
          </a:p>
          <a:p>
            <a:pPr lvl="1"/>
            <a:r>
              <a:rPr lang="en-US" altLang="zh-CN" smtClean="0"/>
              <a:t>Update information in a controlled manner to ensure that we can recover the stable data after any failure during data transfer or recovery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04950" y="369888"/>
            <a:ext cx="11525250" cy="768350"/>
          </a:xfrm>
        </p:spPr>
        <p:txBody>
          <a:bodyPr/>
          <a:lstStyle/>
          <a:p>
            <a:pPr eaLnBrk="1" hangingPunct="1"/>
            <a:r>
              <a:rPr lang="en-US" altLang="zh-CN" smtClean="0"/>
              <a:t>Overview of Mass Storage Structure</a:t>
            </a:r>
          </a:p>
        </p:txBody>
      </p:sp>
      <p:sp>
        <p:nvSpPr>
          <p:cNvPr id="12291" name="Rectangle 3"/>
          <p:cNvSpPr>
            <a:spLocks noGrp="1" noChangeArrowheads="1"/>
          </p:cNvSpPr>
          <p:nvPr>
            <p:ph type="body" idx="1"/>
          </p:nvPr>
        </p:nvSpPr>
        <p:spPr>
          <a:xfrm>
            <a:off x="990600" y="1644650"/>
            <a:ext cx="11995150" cy="7027863"/>
          </a:xfrm>
        </p:spPr>
        <p:txBody>
          <a:bodyPr/>
          <a:lstStyle/>
          <a:p>
            <a:r>
              <a:rPr lang="en-US" altLang="zh-CN" smtClean="0"/>
              <a:t>Disks can be removable</a:t>
            </a:r>
          </a:p>
          <a:p>
            <a:r>
              <a:rPr lang="en-US" altLang="zh-CN" smtClean="0"/>
              <a:t>Drive attached to computer via </a:t>
            </a:r>
            <a:r>
              <a:rPr lang="en-US" altLang="zh-CN" b="1" smtClean="0">
                <a:solidFill>
                  <a:srgbClr val="3366FF"/>
                </a:solidFill>
              </a:rPr>
              <a:t>I/O bus</a:t>
            </a:r>
          </a:p>
          <a:p>
            <a:pPr lvl="1"/>
            <a:r>
              <a:rPr lang="en-US" altLang="zh-CN" smtClean="0"/>
              <a:t>Busses vary, including </a:t>
            </a:r>
            <a:r>
              <a:rPr lang="en-US" altLang="zh-CN" b="1" smtClean="0">
                <a:solidFill>
                  <a:srgbClr val="3366FF"/>
                </a:solidFill>
              </a:rPr>
              <a:t>EIDE</a:t>
            </a:r>
            <a:r>
              <a:rPr lang="en-US" altLang="zh-CN" smtClean="0"/>
              <a:t>,</a:t>
            </a:r>
            <a:r>
              <a:rPr lang="en-US" altLang="zh-CN" b="1" smtClean="0">
                <a:solidFill>
                  <a:srgbClr val="3366FF"/>
                </a:solidFill>
              </a:rPr>
              <a:t> ATA</a:t>
            </a:r>
            <a:r>
              <a:rPr lang="en-US" altLang="zh-CN" smtClean="0"/>
              <a:t>,</a:t>
            </a:r>
            <a:r>
              <a:rPr lang="en-US" altLang="zh-CN" b="1" smtClean="0">
                <a:solidFill>
                  <a:srgbClr val="3366FF"/>
                </a:solidFill>
              </a:rPr>
              <a:t> SATA</a:t>
            </a:r>
            <a:r>
              <a:rPr lang="en-US" altLang="zh-CN" smtClean="0"/>
              <a:t>,</a:t>
            </a:r>
            <a:r>
              <a:rPr lang="en-US" altLang="zh-CN" b="1" smtClean="0">
                <a:solidFill>
                  <a:srgbClr val="3366FF"/>
                </a:solidFill>
              </a:rPr>
              <a:t> USB</a:t>
            </a:r>
            <a:r>
              <a:rPr lang="en-US" altLang="zh-CN" smtClean="0"/>
              <a:t>,</a:t>
            </a:r>
            <a:r>
              <a:rPr lang="en-US" altLang="zh-CN" b="1" smtClean="0">
                <a:solidFill>
                  <a:srgbClr val="3366FF"/>
                </a:solidFill>
              </a:rPr>
              <a:t> Fibre Channel</a:t>
            </a:r>
            <a:r>
              <a:rPr lang="en-US" altLang="zh-CN" smtClean="0"/>
              <a:t>,</a:t>
            </a:r>
            <a:r>
              <a:rPr lang="en-US" altLang="zh-CN" b="1" smtClean="0">
                <a:solidFill>
                  <a:srgbClr val="3366FF"/>
                </a:solidFill>
              </a:rPr>
              <a:t> SCSI, SAS, Firewire</a:t>
            </a:r>
          </a:p>
          <a:p>
            <a:pPr lvl="1"/>
            <a:r>
              <a:rPr lang="en-US" altLang="zh-CN" b="1" smtClean="0">
                <a:solidFill>
                  <a:srgbClr val="3366FF"/>
                </a:solidFill>
              </a:rPr>
              <a:t>Host controller</a:t>
            </a:r>
            <a:r>
              <a:rPr lang="en-US" altLang="zh-CN" smtClean="0">
                <a:solidFill>
                  <a:srgbClr val="3366FF"/>
                </a:solidFill>
              </a:rPr>
              <a:t> </a:t>
            </a:r>
            <a:r>
              <a:rPr lang="en-US" altLang="zh-CN" smtClean="0"/>
              <a:t>in computer uses bus to talk to </a:t>
            </a:r>
            <a:r>
              <a:rPr lang="en-US" altLang="zh-CN" b="1" smtClean="0">
                <a:solidFill>
                  <a:srgbClr val="3366FF"/>
                </a:solidFill>
              </a:rPr>
              <a:t>disk controller</a:t>
            </a:r>
            <a:r>
              <a:rPr lang="en-US" altLang="zh-CN" smtClean="0">
                <a:solidFill>
                  <a:srgbClr val="3366FF"/>
                </a:solidFill>
              </a:rPr>
              <a:t> </a:t>
            </a:r>
            <a:r>
              <a:rPr lang="en-US" altLang="zh-CN" smtClean="0"/>
              <a:t>built into drive or storage array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431925" y="369888"/>
            <a:ext cx="11598275" cy="768350"/>
          </a:xfrm>
        </p:spPr>
        <p:txBody>
          <a:bodyPr/>
          <a:lstStyle/>
          <a:p>
            <a:pPr eaLnBrk="1" hangingPunct="1"/>
            <a:r>
              <a:rPr lang="en-US" altLang="zh-CN" smtClean="0"/>
              <a:t>Stable-Storage Implementation</a:t>
            </a:r>
          </a:p>
        </p:txBody>
      </p:sp>
      <p:sp>
        <p:nvSpPr>
          <p:cNvPr id="101379" name="Rectangle 3"/>
          <p:cNvSpPr>
            <a:spLocks noGrp="1" noChangeArrowheads="1"/>
          </p:cNvSpPr>
          <p:nvPr>
            <p:ph type="body" idx="1"/>
          </p:nvPr>
        </p:nvSpPr>
        <p:spPr>
          <a:xfrm>
            <a:off x="1209675" y="1644650"/>
            <a:ext cx="11468100" cy="6040438"/>
          </a:xfrm>
        </p:spPr>
        <p:txBody>
          <a:bodyPr/>
          <a:lstStyle/>
          <a:p>
            <a:r>
              <a:rPr lang="en-US" altLang="zh-CN" smtClean="0"/>
              <a:t>Disk write has 1 of 3 outcomes</a:t>
            </a:r>
          </a:p>
          <a:p>
            <a:pPr>
              <a:buFont typeface="Arial" panose="020B0604020202020204" pitchFamily="34" charset="0"/>
              <a:buAutoNum type="arabicPeriod"/>
            </a:pPr>
            <a:r>
              <a:rPr lang="en-US" altLang="zh-CN" b="1" smtClean="0"/>
              <a:t>Successful completion - </a:t>
            </a:r>
            <a:r>
              <a:rPr lang="en-US" altLang="zh-CN" smtClean="0"/>
              <a:t>The data were written correctly on disk</a:t>
            </a:r>
            <a:r>
              <a:rPr lang="en-US" altLang="zh-CN" b="1" smtClean="0"/>
              <a:t> </a:t>
            </a:r>
          </a:p>
          <a:p>
            <a:pPr>
              <a:buFont typeface="Arial" panose="020B0604020202020204" pitchFamily="34" charset="0"/>
              <a:buAutoNum type="arabicPeriod"/>
            </a:pPr>
            <a:r>
              <a:rPr lang="en-US" altLang="zh-CN" b="1" smtClean="0"/>
              <a:t>Partial failure - </a:t>
            </a:r>
            <a:r>
              <a:rPr lang="en-US" altLang="zh-CN" smtClean="0"/>
              <a:t>A failure occurred in the midst of transfer, so only some of the sectors were written with the new data, and the sector being written during the failure may have been corrupted</a:t>
            </a:r>
          </a:p>
          <a:p>
            <a:pPr>
              <a:buFont typeface="Arial" panose="020B0604020202020204" pitchFamily="34" charset="0"/>
              <a:buAutoNum type="arabicPeriod"/>
            </a:pPr>
            <a:r>
              <a:rPr lang="en-US" altLang="zh-CN" b="1" smtClean="0"/>
              <a:t>Total failure - </a:t>
            </a:r>
            <a:r>
              <a:rPr lang="en-US" altLang="zh-CN" smtClean="0"/>
              <a:t>The failure occurred before the disk write started, so the previous data values on the disk remain intact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431925" y="369888"/>
            <a:ext cx="11598275" cy="768350"/>
          </a:xfrm>
        </p:spPr>
        <p:txBody>
          <a:bodyPr/>
          <a:lstStyle/>
          <a:p>
            <a:pPr eaLnBrk="1" hangingPunct="1"/>
            <a:r>
              <a:rPr lang="en-US" altLang="zh-CN" smtClean="0"/>
              <a:t>Stable-Storage Implementation</a:t>
            </a:r>
          </a:p>
        </p:txBody>
      </p:sp>
      <p:sp>
        <p:nvSpPr>
          <p:cNvPr id="103427" name="Rectangle 3"/>
          <p:cNvSpPr>
            <a:spLocks noGrp="1" noChangeArrowheads="1"/>
          </p:cNvSpPr>
          <p:nvPr>
            <p:ph type="body" idx="1"/>
          </p:nvPr>
        </p:nvSpPr>
        <p:spPr>
          <a:xfrm>
            <a:off x="1209675" y="1644650"/>
            <a:ext cx="11468100" cy="6040438"/>
          </a:xfrm>
        </p:spPr>
        <p:txBody>
          <a:bodyPr/>
          <a:lstStyle/>
          <a:p>
            <a:r>
              <a:rPr lang="en-US" altLang="zh-CN" smtClean="0"/>
              <a:t>If failure occurs during block write, recovery procedure restores block to consistent state</a:t>
            </a:r>
          </a:p>
          <a:p>
            <a:pPr lvl="1"/>
            <a:r>
              <a:rPr lang="en-US" altLang="zh-CN" smtClean="0"/>
              <a:t>System maintains 2 physical blocks per logical block and does the following:</a:t>
            </a:r>
          </a:p>
          <a:p>
            <a:pPr lvl="1">
              <a:buFont typeface="Arial" panose="020B0604020202020204" pitchFamily="34" charset="0"/>
              <a:buAutoNum type="arabicPeriod"/>
            </a:pPr>
            <a:r>
              <a:rPr lang="en-US" altLang="zh-CN" smtClean="0"/>
              <a:t>Write to 1</a:t>
            </a:r>
            <a:r>
              <a:rPr lang="en-US" altLang="zh-CN" baseline="30000" smtClean="0"/>
              <a:t>st</a:t>
            </a:r>
            <a:r>
              <a:rPr lang="en-US" altLang="zh-CN" smtClean="0"/>
              <a:t> physical</a:t>
            </a:r>
          </a:p>
          <a:p>
            <a:pPr lvl="1">
              <a:buFont typeface="Arial" panose="020B0604020202020204" pitchFamily="34" charset="0"/>
              <a:buAutoNum type="arabicPeriod"/>
            </a:pPr>
            <a:r>
              <a:rPr lang="en-US" altLang="zh-CN" smtClean="0"/>
              <a:t>When successful, write to 2</a:t>
            </a:r>
            <a:r>
              <a:rPr lang="en-US" altLang="zh-CN" baseline="30000" smtClean="0"/>
              <a:t>nd</a:t>
            </a:r>
            <a:r>
              <a:rPr lang="en-US" altLang="zh-CN" smtClean="0"/>
              <a:t> physical</a:t>
            </a:r>
          </a:p>
          <a:p>
            <a:pPr lvl="1">
              <a:buFont typeface="Arial" panose="020B0604020202020204" pitchFamily="34" charset="0"/>
              <a:buAutoNum type="arabicPeriod"/>
            </a:pPr>
            <a:r>
              <a:rPr lang="en-US" altLang="zh-CN" smtClean="0"/>
              <a:t>Declare complete only after second write completes successfully</a:t>
            </a:r>
          </a:p>
          <a:p>
            <a:pPr lvl="1"/>
            <a:r>
              <a:rPr lang="en-US" altLang="zh-CN" smtClean="0"/>
              <a:t>Systems frequently use NVRAM as one physical to accelerate</a:t>
            </a:r>
          </a:p>
          <a:p>
            <a:pPr lvl="1"/>
            <a:endParaRPr lang="en-US" altLang="zh-CN"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1028700" y="914400"/>
            <a:ext cx="11658600" cy="2836863"/>
          </a:xfrm>
        </p:spPr>
        <p:txBody>
          <a:bodyPr/>
          <a:lstStyle/>
          <a:p>
            <a:pPr eaLnBrk="1" hangingPunct="1"/>
            <a:r>
              <a:rPr lang="en-US" altLang="zh-CN" smtClean="0"/>
              <a:t>End of Chapter 12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smtClean="0"/>
              <a:t>Magnetic Disks</a:t>
            </a:r>
          </a:p>
        </p:txBody>
      </p:sp>
      <p:sp>
        <p:nvSpPr>
          <p:cNvPr id="16387" name="Content Placeholder 2"/>
          <p:cNvSpPr>
            <a:spLocks noGrp="1"/>
          </p:cNvSpPr>
          <p:nvPr>
            <p:ph idx="1"/>
          </p:nvPr>
        </p:nvSpPr>
        <p:spPr/>
        <p:txBody>
          <a:bodyPr/>
          <a:lstStyle/>
          <a:p>
            <a:r>
              <a:rPr lang="en-US" altLang="zh-CN" smtClean="0"/>
              <a:t>Platters range from .85</a:t>
            </a:r>
            <a:r>
              <a:rPr lang="ja-JP" altLang="en-US" smtClean="0"/>
              <a:t>”</a:t>
            </a:r>
            <a:r>
              <a:rPr lang="en-US" altLang="ja-JP" smtClean="0"/>
              <a:t> to 14</a:t>
            </a:r>
            <a:r>
              <a:rPr lang="ja-JP" altLang="en-US" smtClean="0"/>
              <a:t>”</a:t>
            </a:r>
            <a:r>
              <a:rPr lang="en-US" altLang="ja-JP" smtClean="0"/>
              <a:t> (historically)</a:t>
            </a:r>
          </a:p>
          <a:p>
            <a:pPr lvl="1"/>
            <a:r>
              <a:rPr lang="en-US" altLang="zh-CN" smtClean="0"/>
              <a:t>Commonly 3.5</a:t>
            </a:r>
            <a:r>
              <a:rPr lang="ja-JP" altLang="en-US" smtClean="0"/>
              <a:t>”</a:t>
            </a:r>
            <a:r>
              <a:rPr lang="en-US" altLang="ja-JP" smtClean="0"/>
              <a:t>, 2.5</a:t>
            </a:r>
            <a:r>
              <a:rPr lang="ja-JP" altLang="en-US" smtClean="0"/>
              <a:t>”</a:t>
            </a:r>
            <a:r>
              <a:rPr lang="en-US" altLang="ja-JP" smtClean="0"/>
              <a:t>, and 1.8</a:t>
            </a:r>
            <a:r>
              <a:rPr lang="ja-JP" altLang="en-US" smtClean="0"/>
              <a:t>”</a:t>
            </a:r>
            <a:endParaRPr lang="en-US" altLang="ja-JP" smtClean="0"/>
          </a:p>
          <a:p>
            <a:r>
              <a:rPr lang="en-US" altLang="zh-CN" smtClean="0"/>
              <a:t>Range from 30GB to 3TB per drive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smtClean="0"/>
              <a:t>Magnetic Disks</a:t>
            </a:r>
          </a:p>
        </p:txBody>
      </p:sp>
      <p:sp>
        <p:nvSpPr>
          <p:cNvPr id="17411" name="Content Placeholder 2"/>
          <p:cNvSpPr>
            <a:spLocks noGrp="1"/>
          </p:cNvSpPr>
          <p:nvPr>
            <p:ph idx="1"/>
          </p:nvPr>
        </p:nvSpPr>
        <p:spPr>
          <a:xfrm>
            <a:off x="1209675" y="1644650"/>
            <a:ext cx="7480300" cy="6040438"/>
          </a:xfrm>
        </p:spPr>
        <p:txBody>
          <a:bodyPr/>
          <a:lstStyle/>
          <a:p>
            <a:r>
              <a:rPr lang="en-US" altLang="zh-CN" smtClean="0"/>
              <a:t>Performance </a:t>
            </a:r>
          </a:p>
          <a:p>
            <a:pPr lvl="1"/>
            <a:r>
              <a:rPr lang="en-US" altLang="zh-CN" smtClean="0"/>
              <a:t>Transfer Rate – theoretical – 6 Gb/sec</a:t>
            </a:r>
          </a:p>
          <a:p>
            <a:pPr lvl="1"/>
            <a:r>
              <a:rPr lang="en-US" altLang="zh-CN" smtClean="0"/>
              <a:t>Effective Transfer Rate – real – 1Gb/sec</a:t>
            </a:r>
          </a:p>
          <a:p>
            <a:pPr lvl="1"/>
            <a:r>
              <a:rPr lang="en-US" altLang="zh-CN" smtClean="0"/>
              <a:t>Seek time from 3ms to 12ms – 9ms common for desktop drives</a:t>
            </a:r>
          </a:p>
          <a:p>
            <a:pPr lvl="1"/>
            <a:r>
              <a:rPr lang="en-US" altLang="zh-CN" smtClean="0"/>
              <a:t>Average seek time measured or calculated based on 1/3 of tracks</a:t>
            </a:r>
          </a:p>
          <a:p>
            <a:pPr lvl="1"/>
            <a:r>
              <a:rPr lang="en-US" altLang="zh-CN" smtClean="0"/>
              <a:t>Latency based on spindle speed</a:t>
            </a:r>
          </a:p>
          <a:p>
            <a:pPr lvl="2"/>
            <a:r>
              <a:rPr lang="en-US" altLang="zh-CN" smtClean="0"/>
              <a:t>1/(RPM * 60)</a:t>
            </a:r>
          </a:p>
          <a:p>
            <a:pPr lvl="1"/>
            <a:r>
              <a:rPr lang="en-US" altLang="zh-CN" smtClean="0"/>
              <a:t>Average latency = ½ latency</a:t>
            </a:r>
          </a:p>
          <a:p>
            <a:pPr lvl="1"/>
            <a:endParaRPr lang="en-US" altLang="zh-CN" smtClean="0"/>
          </a:p>
          <a:p>
            <a:endParaRPr lang="en-US" altLang="zh-CN" smtClean="0"/>
          </a:p>
        </p:txBody>
      </p:sp>
      <p:pic>
        <p:nvPicPr>
          <p:cNvPr id="1741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51850" y="4610100"/>
            <a:ext cx="4972050" cy="314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3" name="TextBox 4"/>
          <p:cNvSpPr txBox="1">
            <a:spLocks noChangeArrowheads="1"/>
          </p:cNvSpPr>
          <p:nvPr/>
        </p:nvSpPr>
        <p:spPr bwMode="auto">
          <a:xfrm>
            <a:off x="9405938" y="7681913"/>
            <a:ext cx="2979737"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zh-CN"/>
              <a:t>(From Wikipedia)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zh-CN" smtClean="0"/>
              <a:t>Magnetic Disk Performance</a:t>
            </a:r>
          </a:p>
        </p:txBody>
      </p:sp>
      <p:sp>
        <p:nvSpPr>
          <p:cNvPr id="18435" name="Content Placeholder 2"/>
          <p:cNvSpPr>
            <a:spLocks noGrp="1"/>
          </p:cNvSpPr>
          <p:nvPr>
            <p:ph idx="1"/>
          </p:nvPr>
        </p:nvSpPr>
        <p:spPr/>
        <p:txBody>
          <a:bodyPr/>
          <a:lstStyle/>
          <a:p>
            <a:r>
              <a:rPr lang="en-US" altLang="zh-CN" b="1" smtClean="0">
                <a:solidFill>
                  <a:srgbClr val="3366FF"/>
                </a:solidFill>
              </a:rPr>
              <a:t>Access Latency </a:t>
            </a:r>
            <a:r>
              <a:rPr lang="en-US" altLang="zh-CN" smtClean="0"/>
              <a:t>= </a:t>
            </a:r>
            <a:r>
              <a:rPr lang="en-US" altLang="zh-CN" b="1" smtClean="0">
                <a:solidFill>
                  <a:srgbClr val="3366FF"/>
                </a:solidFill>
              </a:rPr>
              <a:t>Average access time </a:t>
            </a:r>
            <a:r>
              <a:rPr lang="en-US" altLang="zh-CN" smtClean="0"/>
              <a:t>= average seek time + average latency</a:t>
            </a:r>
          </a:p>
          <a:p>
            <a:pPr lvl="1"/>
            <a:r>
              <a:rPr lang="en-US" altLang="zh-CN" smtClean="0"/>
              <a:t>For fastest disk 3ms + 2ms = 5ms</a:t>
            </a:r>
          </a:p>
          <a:p>
            <a:pPr lvl="1"/>
            <a:r>
              <a:rPr lang="en-US" altLang="zh-CN" smtClean="0"/>
              <a:t>For slow disk 9ms + 5.56ms = 14.56ms</a:t>
            </a:r>
          </a:p>
          <a:p>
            <a:r>
              <a:rPr lang="en-US" altLang="zh-CN" smtClean="0"/>
              <a:t>Average I/O time = average access time + (amount to transfer / transfer rate) + controller overhead</a:t>
            </a:r>
          </a:p>
          <a:p>
            <a:r>
              <a:rPr lang="en-US" altLang="zh-CN" smtClean="0"/>
              <a:t>For example to transfer a 4KB block on a 7200 RPM disk with a 5ms average seek time, 1Gb/sec transfer rate with a .1ms controller overhead =</a:t>
            </a:r>
          </a:p>
          <a:p>
            <a:pPr lvl="1"/>
            <a:r>
              <a:rPr lang="en-US" altLang="zh-CN" smtClean="0"/>
              <a:t>5ms + 4.17ms + 4KB / 1Gb/sec + 0.1ms =</a:t>
            </a:r>
          </a:p>
          <a:p>
            <a:pPr lvl="1"/>
            <a:r>
              <a:rPr lang="en-US" altLang="zh-CN" smtClean="0"/>
              <a:t>9.27ms + 4 / 131072 sec = </a:t>
            </a:r>
          </a:p>
          <a:p>
            <a:pPr lvl="1"/>
            <a:r>
              <a:rPr lang="en-US" altLang="zh-CN" smtClean="0"/>
              <a:t>9.27ms + .12ms = 9.39ms</a:t>
            </a:r>
          </a:p>
          <a:p>
            <a:endParaRPr lang="en-US" altLang="zh-CN" smtClean="0"/>
          </a:p>
          <a:p>
            <a:endParaRPr lang="en-US" altLang="zh-CN" smtClean="0"/>
          </a:p>
          <a:p>
            <a:endParaRPr lang="en-US" altLang="zh-CN" smtClean="0"/>
          </a:p>
          <a:p>
            <a:endParaRPr lang="en-US" altLang="zh-CN"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10264</TotalTime>
  <Words>2619</Words>
  <Application>Microsoft Office PowerPoint</Application>
  <PresentationFormat>自定义</PresentationFormat>
  <Paragraphs>421</Paragraphs>
  <Slides>62</Slides>
  <Notes>55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62</vt:i4>
      </vt:variant>
    </vt:vector>
  </HeadingPairs>
  <TitlesOfParts>
    <vt:vector size="73" baseType="lpstr">
      <vt:lpstr>Monotype Sorts</vt:lpstr>
      <vt:lpstr>ＭＳ Ｐゴシック</vt:lpstr>
      <vt:lpstr>ＭＳ Ｐゴシック</vt:lpstr>
      <vt:lpstr>Arial</vt:lpstr>
      <vt:lpstr>Courier New</vt:lpstr>
      <vt:lpstr>Helvetica</vt:lpstr>
      <vt:lpstr>Symbol</vt:lpstr>
      <vt:lpstr>Times New Roman</vt:lpstr>
      <vt:lpstr>Verdana</vt:lpstr>
      <vt:lpstr>Webdings</vt:lpstr>
      <vt:lpstr>os-8</vt:lpstr>
      <vt:lpstr>Chapter 12:  Mass-Storage Systems</vt:lpstr>
      <vt:lpstr>Objectives</vt:lpstr>
      <vt:lpstr>Chapter 10:  Mass-Storage Systems</vt:lpstr>
      <vt:lpstr>Moving-head Disk Mechanism</vt:lpstr>
      <vt:lpstr>Overview of Mass Storage Structure</vt:lpstr>
      <vt:lpstr>Overview of Mass Storage Structure</vt:lpstr>
      <vt:lpstr>Magnetic Disks</vt:lpstr>
      <vt:lpstr>Magnetic Disks</vt:lpstr>
      <vt:lpstr>Magnetic Disk Performance</vt:lpstr>
      <vt:lpstr>The First Commercial Disk Drive</vt:lpstr>
      <vt:lpstr>Solid-State Disks</vt:lpstr>
      <vt:lpstr>Magnetic Tape</vt:lpstr>
      <vt:lpstr>Chapter 10:  Mass-Storage Systems</vt:lpstr>
      <vt:lpstr>Disk Structure</vt:lpstr>
      <vt:lpstr>Disk Structure</vt:lpstr>
      <vt:lpstr>Chapter 10:  Mass-Storage Systems</vt:lpstr>
      <vt:lpstr>Disk Attachment</vt:lpstr>
      <vt:lpstr>Storage Array</vt:lpstr>
      <vt:lpstr>Storage Area Network</vt:lpstr>
      <vt:lpstr>Storage Area Network (Cont.)</vt:lpstr>
      <vt:lpstr>Network-Attached Storage</vt:lpstr>
      <vt:lpstr>Network-Attached Storage</vt:lpstr>
      <vt:lpstr>Chapter 10:  Mass-Storage Systems</vt:lpstr>
      <vt:lpstr>Moving-head Disk Mechanism</vt:lpstr>
      <vt:lpstr>Disk Scheduling</vt:lpstr>
      <vt:lpstr>Disk Scheduling (Cont.)</vt:lpstr>
      <vt:lpstr>Disk Scheduling (Cont.)</vt:lpstr>
      <vt:lpstr>FCFS</vt:lpstr>
      <vt:lpstr>SSTF</vt:lpstr>
      <vt:lpstr>SSTF (Cont.)</vt:lpstr>
      <vt:lpstr>SCAN</vt:lpstr>
      <vt:lpstr>SCAN (Cont.)</vt:lpstr>
      <vt:lpstr>C-SCAN</vt:lpstr>
      <vt:lpstr>C-SCAN (Cont.)</vt:lpstr>
      <vt:lpstr>C-LOOK</vt:lpstr>
      <vt:lpstr>C-LOOK (Cont.)</vt:lpstr>
      <vt:lpstr>Selecting a Disk-Scheduling Algorithm</vt:lpstr>
      <vt:lpstr>Selecting a Disk-Scheduling Algorithm</vt:lpstr>
      <vt:lpstr>Chapter 10:  Mass-Storage Systems</vt:lpstr>
      <vt:lpstr>Disk Management</vt:lpstr>
      <vt:lpstr>Disk Management</vt:lpstr>
      <vt:lpstr>Booting from a Disk in Windows</vt:lpstr>
      <vt:lpstr>Chapter 10:  Mass-Storage Systems</vt:lpstr>
      <vt:lpstr>Swap-Space Management</vt:lpstr>
      <vt:lpstr>Swap-Space Management</vt:lpstr>
      <vt:lpstr>Swap-Space Management</vt:lpstr>
      <vt:lpstr>Data Structures for Swapping on  Linux Systems</vt:lpstr>
      <vt:lpstr>Chapter 10:  Mass-Storage Systems</vt:lpstr>
      <vt:lpstr>RAID Structure</vt:lpstr>
      <vt:lpstr>RAID Structure</vt:lpstr>
      <vt:lpstr>RAID (Cont.)</vt:lpstr>
      <vt:lpstr>RAID Levels</vt:lpstr>
      <vt:lpstr>RAID (0 + 1) and (1 + 0)</vt:lpstr>
      <vt:lpstr>Other Features</vt:lpstr>
      <vt:lpstr>Extensions</vt:lpstr>
      <vt:lpstr>ZFS Checksums All Metadata and Data</vt:lpstr>
      <vt:lpstr>Traditional and Pooled Storage</vt:lpstr>
      <vt:lpstr>Chapter 10:  Mass-Storage Systems</vt:lpstr>
      <vt:lpstr>Stable-Storage Implementation</vt:lpstr>
      <vt:lpstr>Stable-Storage Implementation</vt:lpstr>
      <vt:lpstr>Stable-Storage Implementation</vt:lpstr>
      <vt:lpstr>End of Chapter 12</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聊凡凡</cp:lastModifiedBy>
  <cp:revision>156</cp:revision>
  <cp:lastPrinted>2011-04-11T19:58:11Z</cp:lastPrinted>
  <dcterms:created xsi:type="dcterms:W3CDTF">2011-04-11T19:57:28Z</dcterms:created>
  <dcterms:modified xsi:type="dcterms:W3CDTF">2014-06-07T06:55:13Z</dcterms:modified>
</cp:coreProperties>
</file>