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09"/>
  </p:notesMasterIdLst>
  <p:handoutMasterIdLst>
    <p:handoutMasterId r:id="rId110"/>
  </p:handoutMasterIdLst>
  <p:sldIdLst>
    <p:sldId id="356" r:id="rId2"/>
    <p:sldId id="369" r:id="rId3"/>
    <p:sldId id="274" r:id="rId4"/>
    <p:sldId id="275" r:id="rId5"/>
    <p:sldId id="395" r:id="rId6"/>
    <p:sldId id="382" r:id="rId7"/>
    <p:sldId id="396" r:id="rId8"/>
    <p:sldId id="378" r:id="rId9"/>
    <p:sldId id="354" r:id="rId10"/>
    <p:sldId id="352" r:id="rId11"/>
    <p:sldId id="419" r:id="rId12"/>
    <p:sldId id="276" r:id="rId13"/>
    <p:sldId id="397" r:id="rId14"/>
    <p:sldId id="391" r:id="rId15"/>
    <p:sldId id="277" r:id="rId16"/>
    <p:sldId id="398" r:id="rId17"/>
    <p:sldId id="380" r:id="rId18"/>
    <p:sldId id="278" r:id="rId19"/>
    <p:sldId id="323" r:id="rId20"/>
    <p:sldId id="384" r:id="rId21"/>
    <p:sldId id="399" r:id="rId22"/>
    <p:sldId id="367" r:id="rId23"/>
    <p:sldId id="400" r:id="rId24"/>
    <p:sldId id="401" r:id="rId25"/>
    <p:sldId id="385" r:id="rId26"/>
    <p:sldId id="402" r:id="rId27"/>
    <p:sldId id="281" r:id="rId28"/>
    <p:sldId id="403" r:id="rId29"/>
    <p:sldId id="404" r:id="rId30"/>
    <p:sldId id="386" r:id="rId31"/>
    <p:sldId id="420" r:id="rId32"/>
    <p:sldId id="325" r:id="rId33"/>
    <p:sldId id="405" r:id="rId34"/>
    <p:sldId id="370" r:id="rId35"/>
    <p:sldId id="371" r:id="rId36"/>
    <p:sldId id="421" r:id="rId37"/>
    <p:sldId id="368" r:id="rId38"/>
    <p:sldId id="329" r:id="rId39"/>
    <p:sldId id="328" r:id="rId40"/>
    <p:sldId id="330" r:id="rId41"/>
    <p:sldId id="283" r:id="rId42"/>
    <p:sldId id="406" r:id="rId43"/>
    <p:sldId id="331" r:id="rId44"/>
    <p:sldId id="284" r:id="rId45"/>
    <p:sldId id="407" r:id="rId46"/>
    <p:sldId id="333" r:id="rId47"/>
    <p:sldId id="285" r:id="rId48"/>
    <p:sldId id="286" r:id="rId49"/>
    <p:sldId id="408" r:id="rId50"/>
    <p:sldId id="287" r:id="rId51"/>
    <p:sldId id="409" r:id="rId52"/>
    <p:sldId id="336" r:id="rId53"/>
    <p:sldId id="288" r:id="rId54"/>
    <p:sldId id="410" r:id="rId55"/>
    <p:sldId id="337" r:id="rId56"/>
    <p:sldId id="392" r:id="rId57"/>
    <p:sldId id="411" r:id="rId58"/>
    <p:sldId id="289" r:id="rId59"/>
    <p:sldId id="387" r:id="rId60"/>
    <p:sldId id="412" r:id="rId61"/>
    <p:sldId id="388" r:id="rId62"/>
    <p:sldId id="422" r:id="rId63"/>
    <p:sldId id="290" r:id="rId64"/>
    <p:sldId id="291" r:id="rId65"/>
    <p:sldId id="292" r:id="rId66"/>
    <p:sldId id="293" r:id="rId67"/>
    <p:sldId id="389" r:id="rId68"/>
    <p:sldId id="423" r:id="rId69"/>
    <p:sldId id="294" r:id="rId70"/>
    <p:sldId id="295" r:id="rId71"/>
    <p:sldId id="365" r:id="rId72"/>
    <p:sldId id="338" r:id="rId73"/>
    <p:sldId id="296" r:id="rId74"/>
    <p:sldId id="413" r:id="rId75"/>
    <p:sldId id="297" r:id="rId76"/>
    <p:sldId id="298" r:id="rId77"/>
    <p:sldId id="381" r:id="rId78"/>
    <p:sldId id="424" r:id="rId79"/>
    <p:sldId id="326" r:id="rId80"/>
    <p:sldId id="414" r:id="rId81"/>
    <p:sldId id="390" r:id="rId82"/>
    <p:sldId id="415" r:id="rId83"/>
    <p:sldId id="327" r:id="rId84"/>
    <p:sldId id="375" r:id="rId85"/>
    <p:sldId id="393" r:id="rId86"/>
    <p:sldId id="425" r:id="rId87"/>
    <p:sldId id="372" r:id="rId88"/>
    <p:sldId id="373" r:id="rId89"/>
    <p:sldId id="416" r:id="rId90"/>
    <p:sldId id="374" r:id="rId91"/>
    <p:sldId id="376" r:id="rId92"/>
    <p:sldId id="377" r:id="rId93"/>
    <p:sldId id="417" r:id="rId94"/>
    <p:sldId id="394" r:id="rId95"/>
    <p:sldId id="426" r:id="rId96"/>
    <p:sldId id="299" r:id="rId97"/>
    <p:sldId id="366" r:id="rId98"/>
    <p:sldId id="340" r:id="rId99"/>
    <p:sldId id="300" r:id="rId100"/>
    <p:sldId id="343" r:id="rId101"/>
    <p:sldId id="427" r:id="rId102"/>
    <p:sldId id="344" r:id="rId103"/>
    <p:sldId id="345" r:id="rId104"/>
    <p:sldId id="346" r:id="rId105"/>
    <p:sldId id="418" r:id="rId106"/>
    <p:sldId id="318" r:id="rId107"/>
    <p:sldId id="363" r:id="rId108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235BC49-B603-6743-BF26-C28E807979C9}">
          <p14:sldIdLst>
            <p14:sldId id="356"/>
            <p14:sldId id="369"/>
          </p14:sldIdLst>
        </p14:section>
        <p14:section name="无标题的节" id="{E8532369-3AA7-8940-B124-FE0D23077906}">
          <p14:sldIdLst>
            <p14:sldId id="274"/>
            <p14:sldId id="275"/>
            <p14:sldId id="395"/>
            <p14:sldId id="382"/>
            <p14:sldId id="396"/>
            <p14:sldId id="378"/>
            <p14:sldId id="354"/>
            <p14:sldId id="352"/>
          </p14:sldIdLst>
        </p14:section>
        <p14:section name="无标题的节" id="{F869F08E-0835-2D45-ABB2-DA0835465649}">
          <p14:sldIdLst>
            <p14:sldId id="419"/>
            <p14:sldId id="276"/>
            <p14:sldId id="397"/>
            <p14:sldId id="391"/>
            <p14:sldId id="277"/>
            <p14:sldId id="398"/>
            <p14:sldId id="380"/>
            <p14:sldId id="278"/>
            <p14:sldId id="323"/>
            <p14:sldId id="384"/>
            <p14:sldId id="399"/>
            <p14:sldId id="367"/>
            <p14:sldId id="400"/>
            <p14:sldId id="401"/>
            <p14:sldId id="385"/>
            <p14:sldId id="402"/>
            <p14:sldId id="281"/>
            <p14:sldId id="403"/>
            <p14:sldId id="404"/>
            <p14:sldId id="386"/>
          </p14:sldIdLst>
        </p14:section>
        <p14:section name="无标题的节" id="{8B64D6DE-0CCF-B94D-B793-59C716CF4A30}">
          <p14:sldIdLst>
            <p14:sldId id="420"/>
            <p14:sldId id="325"/>
            <p14:sldId id="405"/>
            <p14:sldId id="370"/>
            <p14:sldId id="371"/>
          </p14:sldIdLst>
        </p14:section>
        <p14:section name="无标题的节" id="{49C182AF-5CCF-FF41-B9A2-E8BFADE75AAA}">
          <p14:sldIdLst>
            <p14:sldId id="421"/>
            <p14:sldId id="368"/>
            <p14:sldId id="329"/>
            <p14:sldId id="328"/>
            <p14:sldId id="330"/>
            <p14:sldId id="283"/>
            <p14:sldId id="406"/>
            <p14:sldId id="331"/>
            <p14:sldId id="284"/>
            <p14:sldId id="407"/>
            <p14:sldId id="333"/>
            <p14:sldId id="285"/>
            <p14:sldId id="286"/>
            <p14:sldId id="408"/>
            <p14:sldId id="287"/>
            <p14:sldId id="409"/>
            <p14:sldId id="336"/>
            <p14:sldId id="288"/>
            <p14:sldId id="410"/>
            <p14:sldId id="337"/>
            <p14:sldId id="392"/>
            <p14:sldId id="411"/>
            <p14:sldId id="289"/>
            <p14:sldId id="387"/>
            <p14:sldId id="412"/>
            <p14:sldId id="388"/>
          </p14:sldIdLst>
        </p14:section>
        <p14:section name="无标题的节" id="{388D3207-07EA-4340-BFCD-0330A67886E0}">
          <p14:sldIdLst>
            <p14:sldId id="422"/>
            <p14:sldId id="290"/>
            <p14:sldId id="291"/>
            <p14:sldId id="292"/>
            <p14:sldId id="293"/>
            <p14:sldId id="389"/>
          </p14:sldIdLst>
        </p14:section>
        <p14:section name="无标题的节" id="{1BD7236B-BC16-4445-AF2D-D4AD70CAD3C8}">
          <p14:sldIdLst>
            <p14:sldId id="423"/>
            <p14:sldId id="294"/>
            <p14:sldId id="295"/>
            <p14:sldId id="365"/>
            <p14:sldId id="338"/>
            <p14:sldId id="296"/>
            <p14:sldId id="413"/>
            <p14:sldId id="297"/>
            <p14:sldId id="298"/>
            <p14:sldId id="381"/>
          </p14:sldIdLst>
        </p14:section>
        <p14:section name="无标题的节" id="{58C61344-6CB3-E348-AA8A-C71DFD186E50}">
          <p14:sldIdLst>
            <p14:sldId id="424"/>
            <p14:sldId id="326"/>
            <p14:sldId id="414"/>
            <p14:sldId id="390"/>
            <p14:sldId id="415"/>
            <p14:sldId id="327"/>
            <p14:sldId id="375"/>
            <p14:sldId id="393"/>
          </p14:sldIdLst>
        </p14:section>
        <p14:section name="无标题的节" id="{835E86CB-E0B7-BC4F-BB93-E40E89AE4A12}">
          <p14:sldIdLst>
            <p14:sldId id="425"/>
            <p14:sldId id="372"/>
            <p14:sldId id="373"/>
            <p14:sldId id="416"/>
            <p14:sldId id="374"/>
            <p14:sldId id="376"/>
            <p14:sldId id="377"/>
            <p14:sldId id="417"/>
            <p14:sldId id="394"/>
          </p14:sldIdLst>
        </p14:section>
        <p14:section name="无标题的节" id="{D5A20F40-4A24-7146-B4B3-492E3CA7E7F3}">
          <p14:sldIdLst>
            <p14:sldId id="426"/>
            <p14:sldId id="299"/>
            <p14:sldId id="366"/>
            <p14:sldId id="340"/>
            <p14:sldId id="300"/>
            <p14:sldId id="343"/>
          </p14:sldIdLst>
        </p14:section>
        <p14:section name="无标题的节" id="{DD119DF5-3928-1541-8182-E14F32FFB65F}">
          <p14:sldIdLst>
            <p14:sldId id="427"/>
            <p14:sldId id="344"/>
            <p14:sldId id="345"/>
            <p14:sldId id="346"/>
            <p14:sldId id="418"/>
            <p14:sldId id="318"/>
            <p14:sldId id="3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528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00"/>
    <a:srgbClr val="663300"/>
    <a:srgbClr val="FF0000"/>
    <a:srgbClr val="00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656" y="-120"/>
      </p:cViewPr>
      <p:guideLst>
        <p:guide orient="horz" pos="1528"/>
        <p:guide pos="19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interSettings" Target="printerSettings/printerSettings1.bin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10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>
              <a:defRPr sz="12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>
              <a:defRPr sz="12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>
              <a:defRPr sz="12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D8B98D49-64E9-407A-B9BB-3C0E7EC1FB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53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0B74580-25D7-4391-A515-3B3799B80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1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2FE391-D8AB-40F4-91E0-01789AA2DB5E}" type="slidenum">
              <a:rPr lang="en-US" altLang="zh-CN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95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E5BC00-0B63-44B1-AC62-48C3B382CE93}" type="slidenum">
              <a:rPr lang="en-US" altLang="zh-CN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65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02A635-B0BB-44AB-91A6-C1223609A0FE}" type="slidenum">
              <a:rPr lang="en-US" altLang="zh-CN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09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0FD03C-59C3-4D2B-A553-A5A0EB2296E0}" type="slidenum">
              <a:rPr lang="en-US" altLang="zh-CN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0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87E66AE-2D91-417C-BBFE-78AAE67787C0}" type="slidenum">
              <a:rPr lang="en-US" altLang="zh-CN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74F1C39-1424-4389-B9D1-3FDB9EE74E4E}" type="slidenum">
              <a:rPr lang="en-US" altLang="zh-CN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36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535C17-E7F6-496A-BEF1-341CC565D687}" type="slidenum">
              <a:rPr lang="en-US" altLang="zh-CN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6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B9A5F80-4FF4-4C04-91CA-88E236138156}" type="slidenum">
              <a:rPr lang="en-US" altLang="zh-CN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2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BB5891-81F6-4C19-8454-6B0BA2DDD05F}" type="slidenum">
              <a:rPr lang="en-US" altLang="zh-CN"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79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7827BF9-30A3-42B6-870A-83150DE4084C}" type="slidenum">
              <a:rPr lang="en-US" altLang="zh-CN">
                <a:latin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0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9C15E4-BA6A-4559-A4FC-719476746B6A}" type="slidenum">
              <a:rPr lang="en-US" altLang="zh-CN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8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1D2727-995F-43E5-A5FD-EC23E97288FE}" type="slidenum">
              <a:rPr lang="en-US" altLang="zh-CN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44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6F944B-03D4-44E3-AD78-C27A02BF2197}" type="slidenum">
              <a:rPr lang="en-US" altLang="zh-CN"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97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712A09-D604-43DC-8767-1A19F3650DF7}" type="slidenum">
              <a:rPr lang="en-US" altLang="zh-CN">
                <a:latin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6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D15FA8-4487-4B5E-9217-89B1A2D52BAC}" type="slidenum">
              <a:rPr lang="en-US" altLang="zh-CN">
                <a:latin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76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A2AE65-0A49-4B81-9443-7BA3B814C68B}" type="slidenum">
              <a:rPr lang="en-US" altLang="zh-CN">
                <a:latin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61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4491156-7A69-4044-91F8-F5E55BB6A3D1}" type="slidenum">
              <a:rPr lang="en-US" altLang="zh-CN">
                <a:latin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41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65DB455-B159-4C07-96A6-0A4D6E346675}" type="slidenum">
              <a:rPr lang="en-US" altLang="zh-CN">
                <a:latin typeface="Times New Roman" panose="02020603050405020304" pitchFamily="18" charset="0"/>
              </a:rPr>
              <a:pPr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6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6F7F4D-BD91-4EA4-8E7D-BE27BFE96944}" type="slidenum">
              <a:rPr lang="en-US" altLang="zh-CN">
                <a:latin typeface="Times New Roman" panose="02020603050405020304" pitchFamily="18" charset="0"/>
              </a:rPr>
              <a:pPr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86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93450F-BD47-4CCA-9D1A-47E68ABD0B57}" type="slidenum">
              <a:rPr lang="en-US" altLang="zh-CN">
                <a:latin typeface="Times New Roman" panose="02020603050405020304" pitchFamily="18" charset="0"/>
              </a:rPr>
              <a:pPr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9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C337FC-9B6A-40CE-9A00-06D3FF128E3D}" type="slidenum">
              <a:rPr lang="en-US" altLang="zh-CN">
                <a:latin typeface="Times New Roman" panose="02020603050405020304" pitchFamily="18" charset="0"/>
              </a:rPr>
              <a:pPr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01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A01B35-5491-4929-900F-BA4978072D8E}" type="slidenum">
              <a:rPr lang="en-US" altLang="zh-CN">
                <a:latin typeface="Times New Roman" panose="02020603050405020304" pitchFamily="18" charset="0"/>
              </a:rPr>
              <a:pPr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5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D6DE9F-0123-4E66-8D00-697DA266D51A}" type="slidenum">
              <a:rPr lang="en-US" altLang="zh-CN">
                <a:latin typeface="Times New Roman" panose="02020603050405020304" pitchFamily="18" charset="0"/>
              </a:rPr>
              <a:pPr/>
              <a:t>38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61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9A20832-4FA0-407A-BAAB-4A5D167BD229}" type="slidenum">
              <a:rPr lang="en-US" altLang="zh-CN">
                <a:latin typeface="Times New Roman" panose="02020603050405020304" pitchFamily="18" charset="0"/>
              </a:rPr>
              <a:pPr/>
              <a:t>39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8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3E7930-F4FF-4578-89B6-97860A570C42}" type="slidenum">
              <a:rPr lang="en-US" altLang="zh-CN">
                <a:latin typeface="Times New Roman" panose="02020603050405020304" pitchFamily="18" charset="0"/>
              </a:rPr>
              <a:pPr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9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CD8EFB-F368-4E3C-92E1-51057BEFED5A}" type="slidenum">
              <a:rPr lang="en-US" altLang="zh-CN">
                <a:latin typeface="Times New Roman" panose="02020603050405020304" pitchFamily="18" charset="0"/>
              </a:rPr>
              <a:pPr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251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79F158-2220-4802-8D79-782FC214688C}" type="slidenum">
              <a:rPr lang="en-US" altLang="zh-CN">
                <a:latin typeface="Times New Roman" panose="02020603050405020304" pitchFamily="18" charset="0"/>
              </a:rPr>
              <a:pPr/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5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53B07E-609E-46BE-83E4-F504B6EAE408}" type="slidenum">
              <a:rPr lang="en-US" altLang="zh-CN">
                <a:latin typeface="Times New Roman" panose="02020603050405020304" pitchFamily="18" charset="0"/>
              </a:rPr>
              <a:pPr/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34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CD8BB3-F0FE-4A91-92A8-F47893A9AB36}" type="slidenum">
              <a:rPr lang="en-US" altLang="zh-CN">
                <a:latin typeface="Times New Roman" panose="02020603050405020304" pitchFamily="18" charset="0"/>
              </a:rPr>
              <a:pPr/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1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9638B7-748C-45D1-84DB-C70502AFB997}" type="slidenum">
              <a:rPr lang="en-US" altLang="zh-CN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54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025F4A-9FED-44D7-BE56-449F286AE198}" type="slidenum">
              <a:rPr lang="en-US" altLang="zh-CN">
                <a:latin typeface="Times New Roman" panose="02020603050405020304" pitchFamily="18" charset="0"/>
              </a:rPr>
              <a:pPr/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69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196C4F-88FB-4C33-B276-B781CA0325F3}" type="slidenum">
              <a:rPr lang="en-US" altLang="zh-CN">
                <a:latin typeface="Times New Roman" panose="02020603050405020304" pitchFamily="18" charset="0"/>
              </a:rPr>
              <a:pPr/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310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3FCFE4-701B-48E9-99FE-49FF30ED12E8}" type="slidenum">
              <a:rPr lang="en-US" altLang="zh-CN">
                <a:latin typeface="Times New Roman" panose="02020603050405020304" pitchFamily="18" charset="0"/>
              </a:rPr>
              <a:pPr/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57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5B10ED-AC32-48AA-869E-4E29836CD385}" type="slidenum">
              <a:rPr lang="en-US" altLang="zh-CN">
                <a:latin typeface="Times New Roman" panose="02020603050405020304" pitchFamily="18" charset="0"/>
              </a:rPr>
              <a:pPr/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18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B831AAA-F793-4FCE-8568-BE0391F6F50E}" type="slidenum">
              <a:rPr lang="en-US" altLang="zh-CN">
                <a:latin typeface="Times New Roman" panose="02020603050405020304" pitchFamily="18" charset="0"/>
              </a:rPr>
              <a:pPr/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88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C6FAC5-3D95-4812-B776-BE16A5511CF0}" type="slidenum">
              <a:rPr lang="en-US" altLang="zh-CN">
                <a:latin typeface="Times New Roman" panose="02020603050405020304" pitchFamily="18" charset="0"/>
              </a:rPr>
              <a:pPr/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23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41CFB4-F89A-4A38-B053-2E1D04C98722}" type="slidenum">
              <a:rPr lang="en-US" altLang="zh-CN">
                <a:latin typeface="Times New Roman" panose="02020603050405020304" pitchFamily="18" charset="0"/>
              </a:rPr>
              <a:pPr/>
              <a:t>51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81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C66BE04-087A-4029-9FA9-83C6BCAE1CE3}" type="slidenum">
              <a:rPr lang="en-US" altLang="zh-CN">
                <a:latin typeface="Times New Roman" panose="02020603050405020304" pitchFamily="18" charset="0"/>
              </a:rPr>
              <a:pPr/>
              <a:t>52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3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C2D5BF-7A2A-432A-9C2B-1C6CB18FAA21}" type="slidenum">
              <a:rPr lang="en-US" altLang="zh-CN">
                <a:latin typeface="Times New Roman" panose="02020603050405020304" pitchFamily="18" charset="0"/>
              </a:rPr>
              <a:pPr/>
              <a:t>53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679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BA60FA-3EA0-4251-9000-2CD6752C9318}" type="slidenum">
              <a:rPr lang="en-US" altLang="zh-CN">
                <a:latin typeface="Times New Roman" panose="02020603050405020304" pitchFamily="18" charset="0"/>
              </a:rPr>
              <a:pPr/>
              <a:t>54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7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EAC0AA-9DCC-4735-8347-DBCB0A35B18B}" type="slidenum">
              <a:rPr lang="en-US" altLang="zh-CN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023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761D38-54FA-4043-B3E9-825B0DC65559}" type="slidenum">
              <a:rPr lang="en-US" altLang="zh-CN">
                <a:latin typeface="Times New Roman" panose="02020603050405020304" pitchFamily="18" charset="0"/>
              </a:rPr>
              <a:pPr/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968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71DCDC4-64EE-4C44-8602-5CF0C46475C6}" type="slidenum">
              <a:rPr lang="en-US" altLang="zh-CN">
                <a:latin typeface="Times New Roman" panose="02020603050405020304" pitchFamily="18" charset="0"/>
              </a:rPr>
              <a:pPr/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293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64B82D-2DE7-4617-8B9F-BE173753AEF5}" type="slidenum">
              <a:rPr lang="en-US" altLang="zh-CN">
                <a:latin typeface="Times New Roman" panose="02020603050405020304" pitchFamily="18" charset="0"/>
              </a:rPr>
              <a:pPr/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87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41C502-18A7-4437-854A-92745763B23F}" type="slidenum">
              <a:rPr lang="en-US" altLang="zh-CN">
                <a:latin typeface="Times New Roman" panose="02020603050405020304" pitchFamily="18" charset="0"/>
              </a:rPr>
              <a:pPr/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688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62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E6D614-63B9-4B70-A477-9100D20E409E}" type="slidenum">
              <a:rPr lang="en-US" altLang="zh-CN">
                <a:latin typeface="Times New Roman" panose="02020603050405020304" pitchFamily="18" charset="0"/>
              </a:rPr>
              <a:pPr/>
              <a:t>63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276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D95655-9A64-494A-A45E-F91F57C288A2}" type="slidenum">
              <a:rPr lang="en-US" altLang="zh-CN">
                <a:latin typeface="Times New Roman" panose="02020603050405020304" pitchFamily="18" charset="0"/>
              </a:rPr>
              <a:pPr/>
              <a:t>64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735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6778DB-9271-4FD0-9AF7-015ECB5DCA0D}" type="slidenum">
              <a:rPr lang="en-US" altLang="zh-CN">
                <a:latin typeface="Times New Roman" panose="02020603050405020304" pitchFamily="18" charset="0"/>
              </a:rPr>
              <a:pPr/>
              <a:t>65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60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1596E6-DC79-487C-8252-9B831DB989A3}" type="slidenum">
              <a:rPr lang="en-US" altLang="zh-CN">
                <a:latin typeface="Times New Roman" panose="02020603050405020304" pitchFamily="18" charset="0"/>
              </a:rPr>
              <a:pPr/>
              <a:t>66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806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68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29B496-D7C3-49AE-88EF-4D7ECCC0922F}" type="slidenum">
              <a:rPr lang="en-US" altLang="zh-CN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544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3AF2D5-394B-467D-ACE9-5B263FF3D370}" type="slidenum">
              <a:rPr lang="en-US" altLang="zh-CN">
                <a:latin typeface="Times New Roman" panose="02020603050405020304" pitchFamily="18" charset="0"/>
              </a:rPr>
              <a:pPr/>
              <a:t>69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529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5A8F-05B2-459A-8EED-7A89FF080D09}" type="slidenum">
              <a:rPr lang="en-US" altLang="zh-CN">
                <a:latin typeface="Times New Roman" panose="02020603050405020304" pitchFamily="18" charset="0"/>
              </a:rPr>
              <a:pPr/>
              <a:t>70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273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7EF699-4D3F-464B-9A42-FEBA21724489}" type="slidenum">
              <a:rPr lang="en-US" altLang="zh-CN">
                <a:latin typeface="Times New Roman" panose="02020603050405020304" pitchFamily="18" charset="0"/>
              </a:rPr>
              <a:pPr/>
              <a:t>71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702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8BFF24-B195-4A4C-9D3B-D19887845992}" type="slidenum">
              <a:rPr lang="en-US" altLang="zh-CN">
                <a:latin typeface="Times New Roman" panose="02020603050405020304" pitchFamily="18" charset="0"/>
              </a:rPr>
              <a:pPr/>
              <a:t>72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374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F03E19-83F6-46F8-AF22-917B01CFA891}" type="slidenum">
              <a:rPr lang="en-US" altLang="zh-CN">
                <a:latin typeface="Times New Roman" panose="02020603050405020304" pitchFamily="18" charset="0"/>
              </a:rPr>
              <a:pPr/>
              <a:t>73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880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B35CB3-591B-4A48-A7D9-BA4305F1F31E}" type="slidenum">
              <a:rPr lang="en-US" altLang="zh-CN">
                <a:latin typeface="Times New Roman" panose="02020603050405020304" pitchFamily="18" charset="0"/>
              </a:rPr>
              <a:pPr/>
              <a:t>74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142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541726-0396-4B04-B59D-D02CF86121D4}" type="slidenum">
              <a:rPr lang="en-US" altLang="zh-CN">
                <a:latin typeface="Times New Roman" panose="02020603050405020304" pitchFamily="18" charset="0"/>
              </a:rPr>
              <a:pPr/>
              <a:t>75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767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ED8B500-6C0D-4772-8693-68DE366D0089}" type="slidenum">
              <a:rPr lang="en-US" altLang="zh-CN">
                <a:latin typeface="Times New Roman" panose="02020603050405020304" pitchFamily="18" charset="0"/>
              </a:rPr>
              <a:pPr/>
              <a:t>76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165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375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78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9CAFEB-8233-40D1-9074-D55C8B3C3CB6}" type="slidenum">
              <a:rPr lang="en-US" altLang="zh-CN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737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A5B0A3-61E5-4183-BC53-B51F7EDEA31E}" type="slidenum">
              <a:rPr lang="en-US" altLang="zh-CN">
                <a:latin typeface="Times New Roman" panose="02020603050405020304" pitchFamily="18" charset="0"/>
              </a:rPr>
              <a:pPr/>
              <a:t>79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91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225CD09-0E62-4B17-A7FA-62E22F4D526A}" type="slidenum">
              <a:rPr lang="en-US" altLang="zh-CN">
                <a:latin typeface="Times New Roman" panose="02020603050405020304" pitchFamily="18" charset="0"/>
              </a:rPr>
              <a:pPr/>
              <a:t>80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566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F37519-B2D4-44C1-A849-BC6734E71F53}" type="slidenum">
              <a:rPr lang="en-US" altLang="zh-CN">
                <a:latin typeface="Times New Roman" panose="02020603050405020304" pitchFamily="18" charset="0"/>
              </a:rPr>
              <a:pPr/>
              <a:t>83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919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D20E58-B469-488A-BA79-E955ADF59361}" type="slidenum">
              <a:rPr lang="en-US" altLang="zh-CN">
                <a:latin typeface="Times New Roman" panose="02020603050405020304" pitchFamily="18" charset="0"/>
              </a:rPr>
              <a:pPr/>
              <a:t>84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123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9E0F18-37F4-4911-859F-5C816D24E86E}" type="slidenum">
              <a:rPr lang="en-US" altLang="zh-CN">
                <a:latin typeface="Times New Roman" panose="02020603050405020304" pitchFamily="18" charset="0"/>
              </a:rPr>
              <a:pPr/>
              <a:t>85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972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86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B985E0-CE0E-4872-B547-B964BA79E400}" type="slidenum">
              <a:rPr lang="en-US" altLang="zh-CN">
                <a:latin typeface="Times New Roman" panose="02020603050405020304" pitchFamily="18" charset="0"/>
              </a:rPr>
              <a:pPr/>
              <a:t>87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690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E6E2F1-D0DC-4D61-8C27-3E7013A7A5E4}" type="slidenum">
              <a:rPr lang="en-US" altLang="zh-CN">
                <a:latin typeface="Times New Roman" panose="02020603050405020304" pitchFamily="18" charset="0"/>
              </a:rPr>
              <a:pPr/>
              <a:t>88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751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9F7DF1-EE3D-45EB-8606-6323766E9404}" type="slidenum">
              <a:rPr lang="en-US" altLang="zh-CN">
                <a:latin typeface="Times New Roman" panose="02020603050405020304" pitchFamily="18" charset="0"/>
              </a:rPr>
              <a:pPr/>
              <a:t>89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628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8AD508-970A-4BEC-B725-6DB0BD457FE7}" type="slidenum">
              <a:rPr lang="en-US" altLang="zh-CN">
                <a:latin typeface="Times New Roman" panose="02020603050405020304" pitchFamily="18" charset="0"/>
              </a:rPr>
              <a:pPr/>
              <a:t>90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0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1D22CC-71C3-4F65-9196-5B76557ABA0A}" type="slidenum">
              <a:rPr lang="en-US" altLang="zh-CN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431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9A35D16-DBFE-404C-BEB2-B3110A06597A}" type="slidenum">
              <a:rPr lang="en-US" altLang="zh-CN">
                <a:latin typeface="Times New Roman" panose="02020603050405020304" pitchFamily="18" charset="0"/>
              </a:rPr>
              <a:pPr/>
              <a:t>91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552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A15605-5318-497B-809C-38687E66AF0E}" type="slidenum">
              <a:rPr lang="en-US" altLang="zh-CN">
                <a:latin typeface="Times New Roman" panose="02020603050405020304" pitchFamily="18" charset="0"/>
              </a:rPr>
              <a:pPr/>
              <a:t>92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064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634097-825E-4ADF-88A2-B5BC8D8B53FE}" type="slidenum">
              <a:rPr lang="en-US" altLang="zh-CN">
                <a:latin typeface="Times New Roman" panose="02020603050405020304" pitchFamily="18" charset="0"/>
              </a:rPr>
              <a:pPr/>
              <a:t>93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066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3089D1-3D63-435D-8A10-45C33B067F15}" type="slidenum">
              <a:rPr lang="en-US" altLang="zh-CN">
                <a:latin typeface="Times New Roman" panose="02020603050405020304" pitchFamily="18" charset="0"/>
              </a:rPr>
              <a:pPr/>
              <a:t>94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560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95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DECEA27-D760-45B0-B5FE-7EB831019510}" type="slidenum">
              <a:rPr lang="en-US" altLang="zh-CN">
                <a:latin typeface="Times New Roman" panose="02020603050405020304" pitchFamily="18" charset="0"/>
              </a:rPr>
              <a:pPr/>
              <a:t>96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570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F32616-11BA-4CBB-987F-51FE5352203E}" type="slidenum">
              <a:rPr lang="en-US" altLang="zh-CN">
                <a:latin typeface="Times New Roman" panose="02020603050405020304" pitchFamily="18" charset="0"/>
              </a:rPr>
              <a:pPr/>
              <a:t>97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33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3BA81BB-FF52-43D5-9AEC-03924E059F67}" type="slidenum">
              <a:rPr lang="en-US" altLang="zh-CN">
                <a:latin typeface="Times New Roman" panose="02020603050405020304" pitchFamily="18" charset="0"/>
              </a:rPr>
              <a:pPr/>
              <a:t>98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40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7EC5B4-03E4-4263-998E-EC3E0A070489}" type="slidenum">
              <a:rPr lang="en-US" altLang="zh-CN">
                <a:latin typeface="Times New Roman" panose="02020603050405020304" pitchFamily="18" charset="0"/>
              </a:rPr>
              <a:pPr/>
              <a:t>99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0307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5C8061-970A-465F-95E7-4033C5363028}" type="slidenum">
              <a:rPr lang="en-US" altLang="zh-CN">
                <a:latin typeface="Times New Roman" panose="02020603050405020304" pitchFamily="18" charset="0"/>
              </a:rPr>
              <a:pPr/>
              <a:t>100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29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FF61FC-C842-435C-AEF8-70E1D07285FF}" type="slidenum">
              <a:rPr lang="en-US" altLang="zh-CN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822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9203B-8874-46D1-8704-5F5668E41D0D}" type="slidenum">
              <a:rPr lang="en-US" altLang="zh-CN">
                <a:latin typeface="Times New Roman" panose="02020603050405020304" pitchFamily="18" charset="0"/>
              </a:rPr>
              <a:pPr/>
              <a:t>101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0559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9BC223-C847-4468-BBFD-1CB30A2592C3}" type="slidenum">
              <a:rPr lang="en-US" altLang="zh-CN">
                <a:latin typeface="Times New Roman" panose="02020603050405020304" pitchFamily="18" charset="0"/>
              </a:rPr>
              <a:pPr/>
              <a:t>102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3663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34CD09-13A3-45E5-9ED5-EFE800E3E467}" type="slidenum">
              <a:rPr lang="en-US" altLang="zh-CN">
                <a:latin typeface="Times New Roman" panose="02020603050405020304" pitchFamily="18" charset="0"/>
              </a:rPr>
              <a:pPr/>
              <a:t>103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1479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9CBC96-0CF1-49B7-BB4D-6ED45D675536}" type="slidenum">
              <a:rPr lang="en-US" altLang="zh-CN">
                <a:latin typeface="Times New Roman" panose="02020603050405020304" pitchFamily="18" charset="0"/>
              </a:rPr>
              <a:pPr/>
              <a:t>104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438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F26260-0660-4371-8D5A-235DE3A28C78}" type="slidenum">
              <a:rPr lang="en-US" altLang="zh-CN">
                <a:latin typeface="Times New Roman" panose="02020603050405020304" pitchFamily="18" charset="0"/>
              </a:rPr>
              <a:pPr/>
              <a:t>105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311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6433769-ADA2-4FF9-97BF-87F40658FC04}" type="slidenum">
              <a:rPr lang="en-US" altLang="zh-CN">
                <a:latin typeface="Times New Roman" panose="02020603050405020304" pitchFamily="18" charset="0"/>
              </a:rPr>
              <a:pPr/>
              <a:t>106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090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7DC346-9374-4D37-894C-A7938AAEA1AA}" type="slidenum">
              <a:rPr lang="en-US" altLang="zh-CN">
                <a:latin typeface="Times New Roman" panose="02020603050405020304" pitchFamily="18" charset="0"/>
              </a:rPr>
              <a:pPr/>
              <a:t>107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6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zh-CN" altLang="zh-CN" sz="1800" smtClean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zh-CN" altLang="zh-CN" sz="1800" smtClean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zh-CN" altLang="zh-CN" sz="1800" smtClean="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 smtClean="0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46767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400" b="1" smtClean="0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Essentials – 9</a:t>
            </a:r>
            <a:r>
              <a:rPr lang="en-US" altLang="zh-CN" sz="1400" b="1" baseline="30000" smtClean="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400" b="1" smtClean="0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zh-CN" sz="1800" smtClean="0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5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65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0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9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3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01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z="3400" smtClean="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z="3400" smtClean="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z="3400" smtClean="0">
              <a:latin typeface="Times New Roman" panose="02020603050405020304" pitchFamily="18" charset="0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685B8681-27BA-42BC-AA3F-2D3577EC0C6F}" type="slidenum">
              <a:rPr lang="en-US" altLang="zh-CN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400" b="1" smtClean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46767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Essentials – 9</a:t>
            </a:r>
            <a:r>
              <a:rPr lang="en-US" altLang="zh-CN" sz="1400" b="1" baseline="30000" smtClean="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6699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32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3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4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6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7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8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9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0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1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Shared Library Using Virtual Memory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697038"/>
            <a:ext cx="10155238" cy="596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Other Issues – I/O interlock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25" y="1504950"/>
            <a:ext cx="5759450" cy="5945188"/>
          </a:xfrm>
        </p:spPr>
        <p:txBody>
          <a:bodyPr/>
          <a:lstStyle/>
          <a:p>
            <a:r>
              <a:rPr lang="en-US" altLang="zh-CN" b="1" smtClean="0">
                <a:solidFill>
                  <a:srgbClr val="3366FF"/>
                </a:solidFill>
              </a:rPr>
              <a:t>I/O Interlock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– Pages must sometimes be locked into memory</a:t>
            </a:r>
          </a:p>
          <a:p>
            <a:endParaRPr lang="en-US" altLang="zh-CN" smtClean="0"/>
          </a:p>
          <a:p>
            <a:r>
              <a:rPr lang="en-US" altLang="zh-CN" smtClean="0"/>
              <a:t>Consider I/O - Pages that are used for copying a file from a device must be locked from being selected for eviction by a page replacement algorithm</a:t>
            </a:r>
          </a:p>
          <a:p>
            <a:endParaRPr lang="en-US" altLang="zh-CN" smtClean="0"/>
          </a:p>
          <a:p>
            <a:r>
              <a:rPr lang="en-US" altLang="zh-CN" b="1" smtClean="0">
                <a:solidFill>
                  <a:srgbClr val="3366FF"/>
                </a:solidFill>
              </a:rPr>
              <a:t>Pinning</a:t>
            </a:r>
            <a:r>
              <a:rPr lang="en-US" altLang="zh-CN" smtClean="0"/>
              <a:t> of pages to lock into memory</a:t>
            </a:r>
          </a:p>
        </p:txBody>
      </p:sp>
      <p:pic>
        <p:nvPicPr>
          <p:cNvPr id="1822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078038"/>
            <a:ext cx="52165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Demand Paging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Copy-on-Write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Page Replacement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Allocation of Frames 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Thrashing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Memory-Mapped Files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Allocating Kernel Memory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Other Considerations</a:t>
            </a:r>
          </a:p>
          <a:p>
            <a:r>
              <a:rPr lang="en-US" altLang="zh-CN" dirty="0" smtClean="0"/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36947863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Operating System Examples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026775" cy="5978525"/>
          </a:xfrm>
        </p:spPr>
        <p:txBody>
          <a:bodyPr/>
          <a:lstStyle/>
          <a:p>
            <a:r>
              <a:rPr lang="en-US" altLang="zh-CN" smtClean="0"/>
              <a:t>Windows</a:t>
            </a:r>
          </a:p>
          <a:p>
            <a:endParaRPr lang="en-US" altLang="zh-CN" smtClean="0"/>
          </a:p>
          <a:p>
            <a:r>
              <a:rPr lang="en-US" altLang="zh-CN" smtClean="0"/>
              <a:t>Solaris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38238"/>
            <a:ext cx="11483975" cy="7065962"/>
          </a:xfrm>
        </p:spPr>
        <p:txBody>
          <a:bodyPr/>
          <a:lstStyle/>
          <a:p>
            <a:r>
              <a:rPr lang="en-US" altLang="zh-CN" smtClean="0"/>
              <a:t>Uses demand paging with </a:t>
            </a:r>
            <a:r>
              <a:rPr lang="en-US" altLang="zh-CN" b="1" smtClean="0">
                <a:solidFill>
                  <a:srgbClr val="3366FF"/>
                </a:solidFill>
              </a:rPr>
              <a:t>clustering</a:t>
            </a:r>
            <a:r>
              <a:rPr lang="en-US" altLang="zh-CN" smtClean="0"/>
              <a:t>. Clustering brings in pages surrounding the faulting page</a:t>
            </a:r>
          </a:p>
          <a:p>
            <a:r>
              <a:rPr lang="en-US" altLang="zh-CN" smtClean="0"/>
              <a:t>Processes are assigned </a:t>
            </a:r>
            <a:r>
              <a:rPr lang="en-US" altLang="zh-CN" b="1" smtClean="0">
                <a:solidFill>
                  <a:srgbClr val="3366FF"/>
                </a:solidFill>
              </a:rPr>
              <a:t>working set minimum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and </a:t>
            </a:r>
            <a:r>
              <a:rPr lang="en-US" altLang="zh-CN" b="1" smtClean="0">
                <a:solidFill>
                  <a:srgbClr val="3366FF"/>
                </a:solidFill>
              </a:rPr>
              <a:t>working set maximum</a:t>
            </a:r>
          </a:p>
          <a:p>
            <a:r>
              <a:rPr lang="en-US" altLang="zh-CN" smtClean="0"/>
              <a:t>Working set minimum is the minimum number of pages the process is guaranteed to have in memory</a:t>
            </a:r>
          </a:p>
          <a:p>
            <a:r>
              <a:rPr lang="en-US" altLang="zh-CN" smtClean="0"/>
              <a:t>A process may be assigned as many pages up to its working set maximum</a:t>
            </a:r>
          </a:p>
          <a:p>
            <a:r>
              <a:rPr lang="en-US" altLang="zh-CN" smtClean="0"/>
              <a:t>When the amount of free memory in the system falls below a threshold, </a:t>
            </a:r>
            <a:r>
              <a:rPr lang="en-US" altLang="zh-CN" b="1" smtClean="0">
                <a:solidFill>
                  <a:srgbClr val="3366FF"/>
                </a:solidFill>
              </a:rPr>
              <a:t>automatic working set trimming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is performed to restore the amount of free memory</a:t>
            </a:r>
          </a:p>
          <a:p>
            <a:r>
              <a:rPr lang="en-US" altLang="zh-CN" smtClean="0"/>
              <a:t>Working set trimming removes pages from processes that have pages in excess of their working set minimum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Solaris 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7181850"/>
          </a:xfrm>
        </p:spPr>
        <p:txBody>
          <a:bodyPr/>
          <a:lstStyle/>
          <a:p>
            <a:r>
              <a:rPr lang="en-US" altLang="zh-CN" smtClean="0"/>
              <a:t>Maintains a list of free pages to assign faulting processes</a:t>
            </a:r>
          </a:p>
          <a:p>
            <a:endParaRPr lang="en-US" altLang="zh-CN" sz="1100" smtClean="0"/>
          </a:p>
          <a:p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Lotsfree</a:t>
            </a:r>
            <a:r>
              <a:rPr lang="en-US" altLang="zh-CN" smtClean="0"/>
              <a:t> – threshold parameter (amount of free memory) to begin paging</a:t>
            </a:r>
          </a:p>
          <a:p>
            <a:endParaRPr lang="en-US" altLang="zh-CN" sz="1100" smtClean="0"/>
          </a:p>
          <a:p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Desfree</a:t>
            </a:r>
            <a:r>
              <a:rPr lang="en-US" altLang="zh-CN" smtClean="0"/>
              <a:t> – threshold parameter to increasing paging</a:t>
            </a:r>
          </a:p>
          <a:p>
            <a:endParaRPr lang="en-US" altLang="zh-CN" sz="1100" smtClean="0"/>
          </a:p>
          <a:p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Minfree</a:t>
            </a:r>
            <a:r>
              <a:rPr lang="en-US" altLang="zh-CN" smtClean="0"/>
              <a:t> – threshold parameter to being swapping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Solaris (Cont.) 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7181850"/>
          </a:xfrm>
        </p:spPr>
        <p:txBody>
          <a:bodyPr/>
          <a:lstStyle/>
          <a:p>
            <a:r>
              <a:rPr lang="en-US" altLang="zh-CN" smtClean="0"/>
              <a:t>Paging is performed by </a:t>
            </a:r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pageout</a:t>
            </a:r>
            <a:r>
              <a:rPr lang="en-US" altLang="zh-CN" smtClean="0"/>
              <a:t> process</a:t>
            </a:r>
          </a:p>
          <a:p>
            <a:endParaRPr lang="en-US" altLang="zh-CN" sz="1100" smtClean="0"/>
          </a:p>
          <a:p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Pageout</a:t>
            </a:r>
            <a:r>
              <a:rPr lang="en-US" altLang="zh-CN" smtClean="0"/>
              <a:t> scans pages using modified clock algorithm</a:t>
            </a:r>
          </a:p>
          <a:p>
            <a:endParaRPr lang="en-US" altLang="zh-CN" sz="1100" smtClean="0"/>
          </a:p>
          <a:p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Scanrate</a:t>
            </a:r>
            <a:r>
              <a:rPr lang="en-US" altLang="zh-CN" smtClean="0"/>
              <a:t> is the rate at which pages are scanned. This ranges from </a:t>
            </a:r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slowscan</a:t>
            </a:r>
            <a:r>
              <a:rPr lang="en-US" altLang="zh-CN" smtClean="0"/>
              <a:t> to </a:t>
            </a:r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fastscan</a:t>
            </a:r>
          </a:p>
          <a:p>
            <a:endParaRPr lang="en-US" altLang="zh-CN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Pageout</a:t>
            </a:r>
            <a:r>
              <a:rPr lang="en-US" altLang="zh-CN" smtClean="0"/>
              <a:t> is called more frequently depending upon the amount of free memory available</a:t>
            </a:r>
          </a:p>
          <a:p>
            <a:endParaRPr lang="en-US" altLang="zh-CN" smtClean="0"/>
          </a:p>
          <a:p>
            <a:r>
              <a:rPr lang="en-US" altLang="zh-CN" b="1" smtClean="0">
                <a:solidFill>
                  <a:srgbClr val="3366FF"/>
                </a:solidFill>
              </a:rPr>
              <a:t>Priority paging </a:t>
            </a:r>
            <a:r>
              <a:rPr lang="en-US" altLang="zh-CN" smtClean="0"/>
              <a:t>gives priority to process code pages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Solaris 2 Page Scanner</a:t>
            </a:r>
          </a:p>
        </p:txBody>
      </p:sp>
      <p:pic>
        <p:nvPicPr>
          <p:cNvPr id="192515" name="Picture 1" descr="9_2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920875"/>
            <a:ext cx="9240837" cy="622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zh-CN" smtClean="0"/>
              <a:t>End of Chapter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altLang="zh-CN" dirty="0" smtClean="0"/>
              <a:t>Demand Paging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Copy-on-Write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Page Replacement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Allocation of Frames 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Thrashing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Memory-Mapped Files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Allocating Kernel Memory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Other Considerations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236982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Demand Paging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531336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More users</a:t>
            </a:r>
            <a:br>
              <a:rPr lang="en-US" altLang="zh-CN" smtClean="0"/>
            </a:br>
            <a:r>
              <a:rPr lang="en-US" altLang="zh-CN" smtClean="0">
                <a:sym typeface="Symbol" panose="05050102010706020507" pitchFamily="18" charset="2"/>
              </a:rPr>
              <a:t>bring to memory</a:t>
            </a:r>
          </a:p>
        </p:txBody>
      </p:sp>
      <p:pic>
        <p:nvPicPr>
          <p:cNvPr id="25604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2203450"/>
            <a:ext cx="6332538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Demand Paging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57288"/>
            <a:ext cx="5837238" cy="6040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Page is needed </a:t>
            </a:r>
            <a:r>
              <a:rPr lang="en-US" altLang="zh-CN" smtClean="0">
                <a:sym typeface="Symbol" panose="05050102010706020507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invalid reference </a:t>
            </a:r>
            <a:r>
              <a:rPr lang="en-US" altLang="zh-CN" smtClean="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zh-CN" b="1" smtClean="0">
                <a:solidFill>
                  <a:srgbClr val="3366FF"/>
                </a:solidFill>
                <a:sym typeface="Symbol" panose="05050102010706020507" pitchFamily="18" charset="2"/>
              </a:rPr>
              <a:t>Lazy swapper</a:t>
            </a:r>
            <a:r>
              <a:rPr lang="en-US" altLang="zh-CN" smtClean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zh-CN" smtClean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Swapper that deals with pages is a </a:t>
            </a:r>
            <a:r>
              <a:rPr lang="en-US" altLang="zh-CN" b="1" smtClean="0">
                <a:solidFill>
                  <a:srgbClr val="3366FF"/>
                </a:solidFill>
                <a:sym typeface="Symbol" panose="05050102010706020507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zh-CN" smtClean="0">
              <a:sym typeface="Symbol" panose="05050102010706020507" pitchFamily="18" charset="2"/>
            </a:endParaRPr>
          </a:p>
        </p:txBody>
      </p:sp>
      <p:pic>
        <p:nvPicPr>
          <p:cNvPr id="27652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2203450"/>
            <a:ext cx="6332538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Concepts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904875" y="1323975"/>
            <a:ext cx="12344400" cy="6040438"/>
          </a:xfrm>
        </p:spPr>
        <p:txBody>
          <a:bodyPr/>
          <a:lstStyle/>
          <a:p>
            <a:r>
              <a:rPr lang="en-US" altLang="zh-CN" smtClean="0"/>
              <a:t>With swapping, pager guesses which pages will be used before swapping out again</a:t>
            </a:r>
          </a:p>
          <a:p>
            <a:r>
              <a:rPr lang="en-US" altLang="zh-CN" smtClean="0"/>
              <a:t>Instead, pager brings in only those pages into memory</a:t>
            </a:r>
          </a:p>
          <a:p>
            <a:r>
              <a:rPr lang="en-US" altLang="zh-CN" smtClean="0"/>
              <a:t>How to determine that set of pages?</a:t>
            </a:r>
          </a:p>
          <a:p>
            <a:pPr lvl="1"/>
            <a:r>
              <a:rPr lang="en-US" altLang="zh-CN" smtClean="0"/>
              <a:t>Need new MMU functionality to implement demand paging</a:t>
            </a:r>
          </a:p>
          <a:p>
            <a:r>
              <a:rPr lang="en-US" altLang="zh-CN" smtClean="0"/>
              <a:t>If pages needed are already </a:t>
            </a:r>
            <a:r>
              <a:rPr lang="en-US" altLang="zh-CN" b="1" smtClean="0">
                <a:solidFill>
                  <a:srgbClr val="3366FF"/>
                </a:solidFill>
              </a:rPr>
              <a:t>memory resident</a:t>
            </a:r>
          </a:p>
          <a:p>
            <a:pPr lvl="1"/>
            <a:r>
              <a:rPr lang="en-US" altLang="zh-CN" smtClean="0"/>
              <a:t>No difference from non demand-paging</a:t>
            </a:r>
          </a:p>
          <a:p>
            <a:r>
              <a:rPr lang="en-US" altLang="zh-CN" smtClean="0"/>
              <a:t>If page needed and not memory resident</a:t>
            </a:r>
          </a:p>
          <a:p>
            <a:pPr lvl="1"/>
            <a:r>
              <a:rPr lang="en-US" altLang="zh-CN" smtClean="0"/>
              <a:t>Need to detect and load the page into memory from storage</a:t>
            </a:r>
          </a:p>
          <a:p>
            <a:pPr lvl="2"/>
            <a:r>
              <a:rPr lang="en-US" altLang="zh-CN" smtClean="0"/>
              <a:t>Without changing program behavior</a:t>
            </a:r>
          </a:p>
          <a:p>
            <a:pPr lvl="2"/>
            <a:r>
              <a:rPr lang="en-US" altLang="zh-CN" smtClean="0"/>
              <a:t>Without programmer needing to change code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Valid-Invalid Bit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411288"/>
            <a:ext cx="11671300" cy="7296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With each page table entry a valid–invalid bit is associated</a:t>
            </a:r>
            <a:br>
              <a:rPr lang="en-US" altLang="zh-CN" smtClean="0"/>
            </a:br>
            <a:r>
              <a:rPr lang="en-US" altLang="zh-CN" smtClean="0"/>
              <a:t>(</a:t>
            </a:r>
            <a:r>
              <a:rPr lang="en-US" altLang="zh-CN" b="1" smtClean="0">
                <a:solidFill>
                  <a:srgbClr val="FF0000"/>
                </a:solidFill>
              </a:rPr>
              <a:t>v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 in-memory – </a:t>
            </a:r>
            <a:r>
              <a:rPr lang="en-US" altLang="zh-CN" b="1" smtClean="0">
                <a:solidFill>
                  <a:srgbClr val="3366FF"/>
                </a:solidFill>
                <a:sym typeface="Symbol" panose="05050102010706020507" pitchFamily="18" charset="2"/>
              </a:rPr>
              <a:t>memory resident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Initially valid–invalid bit is set to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 i </a:t>
            </a:r>
            <a:r>
              <a:rPr lang="en-US" altLang="zh-CN" smtClean="0">
                <a:sym typeface="Symbol" panose="05050102010706020507" pitchFamily="18" charset="2"/>
              </a:rPr>
              <a:t>on all entries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Valid-Invalid Bit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411288"/>
            <a:ext cx="11671300" cy="7296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Example of a page table snapshot:</a:t>
            </a:r>
            <a:br>
              <a:rPr lang="en-US" altLang="zh-CN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endParaRPr lang="en-US" altLang="zh-CN" sz="110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During MMU address translation, if valid–invalid bit in page table entry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is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 i</a:t>
            </a:r>
            <a:r>
              <a:rPr lang="en-US" altLang="zh-CN" smtClean="0">
                <a:sym typeface="Symbol" panose="05050102010706020507" pitchFamily="18" charset="2"/>
              </a:rPr>
              <a:t>  page fault</a:t>
            </a:r>
          </a:p>
        </p:txBody>
      </p:sp>
      <p:grpSp>
        <p:nvGrpSpPr>
          <p:cNvPr id="32772" name="组合 1"/>
          <p:cNvGrpSpPr>
            <a:grpSpLocks/>
          </p:cNvGrpSpPr>
          <p:nvPr/>
        </p:nvGrpSpPr>
        <p:grpSpPr bwMode="auto">
          <a:xfrm>
            <a:off x="4762500" y="2144713"/>
            <a:ext cx="4191000" cy="4402137"/>
            <a:chOff x="4352925" y="3181350"/>
            <a:chExt cx="4191000" cy="4402138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4427538" y="3632200"/>
              <a:ext cx="2816225" cy="3556000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30622" tIns="65311" rIns="130622" bIns="65311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>
              <a:off x="4352925" y="4011613"/>
              <a:ext cx="2857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>
              <a:off x="4352925" y="4418013"/>
              <a:ext cx="2857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32776" name="Line 7"/>
            <p:cNvSpPr>
              <a:spLocks noChangeShapeType="1"/>
            </p:cNvSpPr>
            <p:nvPr/>
          </p:nvSpPr>
          <p:spPr bwMode="auto">
            <a:xfrm>
              <a:off x="4352925" y="4824413"/>
              <a:ext cx="2857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32777" name="Line 8"/>
            <p:cNvSpPr>
              <a:spLocks noChangeShapeType="1"/>
            </p:cNvSpPr>
            <p:nvPr/>
          </p:nvSpPr>
          <p:spPr bwMode="auto">
            <a:xfrm>
              <a:off x="4352925" y="5230813"/>
              <a:ext cx="2857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4352925" y="5637213"/>
              <a:ext cx="2857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4352925" y="6380163"/>
              <a:ext cx="2857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4352925" y="6754813"/>
              <a:ext cx="2857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6524625" y="3198813"/>
              <a:ext cx="0" cy="396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6669088" y="3606800"/>
              <a:ext cx="406400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Helvetica" panose="020B0604020202020204" pitchFamily="34" charset="0"/>
                </a:rPr>
                <a:t>v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6672263" y="4006850"/>
              <a:ext cx="404812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Helvetica" panose="020B0604020202020204" pitchFamily="34" charset="0"/>
                </a:rPr>
                <a:t>v</a:t>
              </a: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6669088" y="4406900"/>
              <a:ext cx="406400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Helvetica" panose="020B0604020202020204" pitchFamily="34" charset="0"/>
                </a:rPr>
                <a:t>v</a:t>
              </a: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6672263" y="4845050"/>
              <a:ext cx="404812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Helvetica" panose="020B0604020202020204" pitchFamily="34" charset="0"/>
                </a:rPr>
                <a:t>v</a:t>
              </a:r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6708775" y="5270500"/>
              <a:ext cx="327025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Helvetica" panose="020B0604020202020204" pitchFamily="34" charset="0"/>
                </a:rPr>
                <a:t>i</a:t>
              </a: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6708775" y="6388100"/>
              <a:ext cx="327025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Helvetica" panose="020B0604020202020204" pitchFamily="34" charset="0"/>
                </a:rPr>
                <a:t>i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6708775" y="6794500"/>
              <a:ext cx="327025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Helvetica" panose="020B0604020202020204" pitchFamily="34" charset="0"/>
                </a:rPr>
                <a:t>i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5183188" y="5778500"/>
              <a:ext cx="558800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Helvetica" panose="020B0604020202020204" pitchFamily="34" charset="0"/>
                </a:rPr>
                <a:t>….</a:t>
              </a: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4908550" y="3181350"/>
              <a:ext cx="1219200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Helvetica" panose="020B0604020202020204" pitchFamily="34" charset="0"/>
                </a:rPr>
                <a:t>Frame #</a:t>
              </a: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6597650" y="3181350"/>
              <a:ext cx="194627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Helvetica" panose="020B0604020202020204" pitchFamily="34" charset="0"/>
                </a:rPr>
                <a:t>valid-invalid bit</a:t>
              </a: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5207000" y="7143750"/>
              <a:ext cx="1462088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Helvetica" panose="020B0604020202020204" pitchFamily="34" charset="0"/>
                </a:rPr>
                <a:t>page table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50800"/>
            <a:ext cx="12541250" cy="1125538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Page Table When Some Pages Are Not in Main Memory</a:t>
            </a:r>
          </a:p>
        </p:txBody>
      </p:sp>
      <p:pic>
        <p:nvPicPr>
          <p:cNvPr id="34819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504950"/>
            <a:ext cx="7797800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Page Fault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798638"/>
            <a:ext cx="11541125" cy="561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zh-CN" smtClean="0">
                <a:solidFill>
                  <a:srgbClr val="3366FF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zh-CN" b="1" smtClean="0">
                <a:solidFill>
                  <a:srgbClr val="3366FF"/>
                </a:solidFill>
                <a:sym typeface="Symbol" panose="05050102010706020507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Operating system looks at another table to decide: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altLang="zh-CN" smtClean="0"/>
              <a:t>Invalid reference </a:t>
            </a:r>
            <a:r>
              <a:rPr lang="en-US" altLang="zh-CN" smtClean="0">
                <a:sym typeface="Symbol" panose="05050102010706020507" pitchFamily="18" charset="2"/>
              </a:rPr>
              <a:t> abort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Reset tables to indicate page now in memory</a:t>
            </a:r>
            <a:br>
              <a:rPr lang="en-US" altLang="zh-CN" smtClean="0">
                <a:sym typeface="Symbol" panose="05050102010706020507" pitchFamily="18" charset="2"/>
              </a:rPr>
            </a:br>
            <a:r>
              <a:rPr lang="en-US" altLang="zh-CN" smtClean="0">
                <a:sym typeface="Symbol" panose="05050102010706020507" pitchFamily="18" charset="2"/>
              </a:rPr>
              <a:t>Set validation bit =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endParaRPr lang="en-US" altLang="zh-CN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Restart the instruction that caused the page fault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369888"/>
            <a:ext cx="1199356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Steps in Handling a Page Fault</a:t>
            </a:r>
          </a:p>
        </p:txBody>
      </p:sp>
      <p:pic>
        <p:nvPicPr>
          <p:cNvPr id="38915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446213"/>
            <a:ext cx="9191625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altLang="zh-CN" smtClean="0"/>
              <a:t>To describe the benefits of a virtual memory system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To explain the concepts of demand paging, page-replacement algorithms, and allocation of page frames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To discuss the principle of the working-set model</a:t>
            </a:r>
          </a:p>
          <a:p>
            <a:endParaRPr lang="en-US" altLang="zh-CN" smtClean="0"/>
          </a:p>
          <a:p>
            <a:r>
              <a:rPr lang="en-US" altLang="zh-CN" smtClean="0"/>
              <a:t>To examine the relationship between shared memory and memory-mapped files</a:t>
            </a:r>
          </a:p>
          <a:p>
            <a:endParaRPr lang="en-US" altLang="zh-CN" smtClean="0"/>
          </a:p>
          <a:p>
            <a:r>
              <a:rPr lang="en-US" altLang="zh-CN" smtClean="0"/>
              <a:t>To explore how kernel memory is managed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Aspects of Demand Paging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Extreme case – start process with </a:t>
            </a:r>
            <a:r>
              <a:rPr lang="en-US" altLang="zh-CN" i="1" smtClean="0"/>
              <a:t>no</a:t>
            </a:r>
            <a:r>
              <a:rPr lang="en-US" altLang="zh-CN" smtClean="0"/>
              <a:t> pages in memory</a:t>
            </a:r>
          </a:p>
          <a:p>
            <a:pPr lvl="1"/>
            <a:r>
              <a:rPr lang="en-US" altLang="zh-CN" smtClean="0"/>
              <a:t>OS sets instruction pointer to first instruction of process, non-memory-resident -&gt; page fault</a:t>
            </a:r>
          </a:p>
          <a:p>
            <a:pPr lvl="1"/>
            <a:r>
              <a:rPr lang="en-US" altLang="zh-CN" smtClean="0"/>
              <a:t>And for every other process pages on first access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Pure demand paging</a:t>
            </a:r>
          </a:p>
          <a:p>
            <a:pPr lvl="1"/>
            <a:endParaRPr lang="en-US" altLang="zh-CN" b="1" smtClean="0">
              <a:solidFill>
                <a:srgbClr val="3366FF"/>
              </a:solidFill>
            </a:endParaRPr>
          </a:p>
          <a:p>
            <a:r>
              <a:rPr lang="en-US" altLang="zh-CN" smtClean="0"/>
              <a:t>Actually, a given instruction could access multiple pages -&gt; multiple page faults</a:t>
            </a:r>
          </a:p>
          <a:p>
            <a:pPr lvl="1"/>
            <a:r>
              <a:rPr lang="en-US" altLang="zh-CN" smtClean="0"/>
              <a:t>Consider fetch and decode of instruction which adds 2 numbers from memory and stores result back to memory</a:t>
            </a:r>
          </a:p>
          <a:p>
            <a:pPr lvl="1"/>
            <a:r>
              <a:rPr lang="en-US" altLang="zh-CN" smtClean="0"/>
              <a:t>Pain decreased because of </a:t>
            </a:r>
            <a:r>
              <a:rPr lang="en-US" altLang="zh-CN" b="1" smtClean="0">
                <a:solidFill>
                  <a:srgbClr val="3366FF"/>
                </a:solidFill>
              </a:rPr>
              <a:t>locality of reference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Aspects of Demand Paging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Hardware support needed for demand paging</a:t>
            </a:r>
          </a:p>
          <a:p>
            <a:pPr lvl="1"/>
            <a:r>
              <a:rPr lang="en-US" altLang="zh-CN" smtClean="0"/>
              <a:t>Page table with valid / invalid bit</a:t>
            </a:r>
          </a:p>
          <a:p>
            <a:pPr lvl="1"/>
            <a:r>
              <a:rPr lang="en-US" altLang="zh-CN" smtClean="0"/>
              <a:t>Secondary memory (swap device with </a:t>
            </a:r>
            <a:r>
              <a:rPr lang="en-US" altLang="zh-CN" b="1" smtClean="0">
                <a:solidFill>
                  <a:srgbClr val="3366FF"/>
                </a:solidFill>
              </a:rPr>
              <a:t>swap space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Instruction restart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Instruction Restart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553825" cy="5486400"/>
          </a:xfrm>
        </p:spPr>
        <p:txBody>
          <a:bodyPr/>
          <a:lstStyle/>
          <a:p>
            <a:r>
              <a:rPr lang="en-US" altLang="zh-CN" smtClean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block move</a:t>
            </a:r>
            <a:br>
              <a:rPr lang="en-US" altLang="zh-CN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r>
              <a:rPr lang="en-US" altLang="zh-CN" sz="2300" smtClean="0">
                <a:sym typeface="Symbol" panose="05050102010706020507" pitchFamily="18" charset="2"/>
              </a:rPr>
              <a:t/>
            </a:r>
            <a:br>
              <a:rPr lang="en-US" altLang="zh-CN" sz="2300" smtClean="0">
                <a:sym typeface="Symbol" panose="05050102010706020507" pitchFamily="18" charset="2"/>
              </a:rPr>
            </a:br>
            <a:endParaRPr lang="en-US" altLang="zh-CN" sz="230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zh-CN" sz="230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zh-CN" sz="230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zh-CN" sz="230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What if source and destination overlap?</a:t>
            </a:r>
          </a:p>
        </p:txBody>
      </p:sp>
      <p:grpSp>
        <p:nvGrpSpPr>
          <p:cNvPr id="43012" name="组合 1"/>
          <p:cNvGrpSpPr>
            <a:grpSpLocks/>
          </p:cNvGrpSpPr>
          <p:nvPr/>
        </p:nvGrpSpPr>
        <p:grpSpPr bwMode="auto">
          <a:xfrm>
            <a:off x="5026025" y="3386138"/>
            <a:ext cx="2162175" cy="2001837"/>
            <a:chOff x="5072063" y="2620963"/>
            <a:chExt cx="2162175" cy="2001837"/>
          </a:xfrm>
        </p:grpSpPr>
        <p:sp>
          <p:nvSpPr>
            <p:cNvPr id="43013" name="Rectangle 4"/>
            <p:cNvSpPr>
              <a:spLocks noChangeArrowheads="1"/>
            </p:cNvSpPr>
            <p:nvPr/>
          </p:nvSpPr>
          <p:spPr bwMode="auto">
            <a:xfrm>
              <a:off x="5072063" y="2843213"/>
              <a:ext cx="1371600" cy="121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30622" tIns="65311" rIns="130622" bIns="65311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5843588" y="3403600"/>
              <a:ext cx="1371600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30622" tIns="65311" rIns="130622" bIns="65311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3015" name="Freeform 6"/>
            <p:cNvSpPr>
              <a:spLocks/>
            </p:cNvSpPr>
            <p:nvPr/>
          </p:nvSpPr>
          <p:spPr bwMode="auto">
            <a:xfrm>
              <a:off x="6434138" y="2620963"/>
              <a:ext cx="800100" cy="711200"/>
            </a:xfrm>
            <a:custGeom>
              <a:avLst/>
              <a:gdLst>
                <a:gd name="T0" fmla="*/ 2147483646 w 344"/>
                <a:gd name="T1" fmla="*/ 2147483646 h 376"/>
                <a:gd name="T2" fmla="*/ 2147483646 w 344"/>
                <a:gd name="T3" fmla="*/ 2147483646 h 376"/>
                <a:gd name="T4" fmla="*/ 0 w 344"/>
                <a:gd name="T5" fmla="*/ 2147483646 h 376"/>
                <a:gd name="T6" fmla="*/ 0 60000 65536"/>
                <a:gd name="T7" fmla="*/ 0 60000 65536"/>
                <a:gd name="T8" fmla="*/ 0 60000 65536"/>
                <a:gd name="T9" fmla="*/ 0 w 344"/>
                <a:gd name="T10" fmla="*/ 0 h 376"/>
                <a:gd name="T11" fmla="*/ 344 w 34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376">
                  <a:moveTo>
                    <a:pt x="336" y="376"/>
                  </a:moveTo>
                  <a:cubicBezTo>
                    <a:pt x="340" y="228"/>
                    <a:pt x="344" y="80"/>
                    <a:pt x="288" y="40"/>
                  </a:cubicBezTo>
                  <a:cubicBezTo>
                    <a:pt x="232" y="0"/>
                    <a:pt x="116" y="68"/>
                    <a:pt x="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Performance of Demand Paging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altLang="zh-CN" smtClean="0"/>
              <a:t>Stages in Demand Paging (worse case)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altLang="zh-CN" sz="2800" smtClean="0"/>
              <a:t>Trap to the operating system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altLang="zh-CN" sz="2800" smtClean="0"/>
              <a:t>Save the user registers and process state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altLang="zh-CN" sz="2800" smtClean="0"/>
              <a:t>Determine that the interrupt was a page fault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altLang="zh-CN" sz="2800" smtClean="0"/>
              <a:t>Check that the page reference was legal and determine the location of the page on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altLang="zh-CN" sz="2800" smtClean="0"/>
              <a:t>Issue a read from the disk to a free frame:</a:t>
            </a:r>
          </a:p>
          <a:p>
            <a:pPr marL="1141413" lvl="1" indent="-488950">
              <a:buFont typeface="Arial" panose="020B0604020202020204" pitchFamily="34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altLang="zh-CN" sz="2800" smtClean="0"/>
              <a:t>Wait in a queue for this device until the read request is serviced</a:t>
            </a:r>
          </a:p>
          <a:p>
            <a:pPr marL="1141413" lvl="1" indent="-488950">
              <a:buFont typeface="Arial" panose="020B0604020202020204" pitchFamily="34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altLang="zh-CN" sz="2800" smtClean="0"/>
              <a:t>Wait for the device seek and/or latency time</a:t>
            </a:r>
          </a:p>
          <a:p>
            <a:pPr marL="1141413" lvl="1" indent="-488950">
              <a:buFont typeface="Arial" panose="020B0604020202020204" pitchFamily="34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altLang="zh-CN" sz="2800" smtClean="0"/>
              <a:t>Begin the transfer of the page to a free frame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Performance of Demand Paging (Cont.)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  <a:defRPr/>
            </a:pPr>
            <a:r>
              <a:rPr lang="en-US" altLang="zh-CN" dirty="0" smtClean="0"/>
              <a:t>Stages in Demand Paging (worse case)</a:t>
            </a:r>
          </a:p>
          <a:p>
            <a:pPr marL="514350" indent="-514350">
              <a:buFont typeface="+mj-lt"/>
              <a:buAutoNum type="arabicPeriod" startAt="6"/>
              <a:tabLst>
                <a:tab pos="3092450" algn="l"/>
                <a:tab pos="4081463" algn="l"/>
              </a:tabLst>
              <a:defRPr/>
            </a:pPr>
            <a:r>
              <a:rPr lang="en-US" altLang="zh-CN" sz="2800" dirty="0" smtClean="0"/>
              <a:t>While waiting, allocate the CPU to some other user</a:t>
            </a:r>
          </a:p>
          <a:p>
            <a:pPr>
              <a:buFont typeface="Arial" panose="020B0604020202020204" pitchFamily="34" charset="0"/>
              <a:buAutoNum type="arabicPeriod" startAt="6"/>
              <a:tabLst>
                <a:tab pos="3092450" algn="l"/>
                <a:tab pos="4081463" algn="l"/>
              </a:tabLst>
              <a:defRPr/>
            </a:pPr>
            <a:r>
              <a:rPr lang="en-US" altLang="zh-CN" sz="2800" dirty="0" smtClean="0"/>
              <a:t>Receive an interrupt from the disk I/O subsystem (I/O completed)</a:t>
            </a:r>
          </a:p>
          <a:p>
            <a:pPr>
              <a:buFont typeface="Arial" panose="020B0604020202020204" pitchFamily="34" charset="0"/>
              <a:buAutoNum type="arabicPeriod" startAt="6"/>
              <a:tabLst>
                <a:tab pos="3092450" algn="l"/>
                <a:tab pos="4081463" algn="l"/>
              </a:tabLst>
              <a:defRPr/>
            </a:pPr>
            <a:r>
              <a:rPr lang="en-US" altLang="zh-CN" sz="2800" dirty="0" smtClean="0"/>
              <a:t>Save the registers and process state for the other user</a:t>
            </a:r>
          </a:p>
          <a:p>
            <a:pPr>
              <a:buFont typeface="Arial" panose="020B0604020202020204" pitchFamily="34" charset="0"/>
              <a:buAutoNum type="arabicPeriod" startAt="6"/>
              <a:tabLst>
                <a:tab pos="3092450" algn="l"/>
                <a:tab pos="4081463" algn="l"/>
              </a:tabLst>
              <a:defRPr/>
            </a:pPr>
            <a:r>
              <a:rPr lang="en-US" altLang="zh-CN" sz="2800" dirty="0" smtClean="0"/>
              <a:t>Determine that the interrupt was from the disk</a:t>
            </a:r>
          </a:p>
          <a:p>
            <a:pPr>
              <a:buFont typeface="Arial" panose="020B0604020202020204" pitchFamily="34" charset="0"/>
              <a:buAutoNum type="arabicPeriod" startAt="6"/>
              <a:tabLst>
                <a:tab pos="3092450" algn="l"/>
                <a:tab pos="4081463" algn="l"/>
              </a:tabLst>
              <a:defRPr/>
            </a:pPr>
            <a:r>
              <a:rPr lang="en-US" altLang="zh-CN" sz="2800" dirty="0" smtClean="0"/>
              <a:t>Correct the page table and other tables to show page is now in memory</a:t>
            </a:r>
          </a:p>
          <a:p>
            <a:pPr>
              <a:buFont typeface="Arial" panose="020B0604020202020204" pitchFamily="34" charset="0"/>
              <a:buAutoNum type="arabicPeriod" startAt="6"/>
              <a:tabLst>
                <a:tab pos="3092450" algn="l"/>
                <a:tab pos="4081463" algn="l"/>
              </a:tabLst>
              <a:defRPr/>
            </a:pPr>
            <a:r>
              <a:rPr lang="en-US" altLang="zh-CN" sz="2800" dirty="0" smtClean="0"/>
              <a:t>Wait for the CPU to be allocated to this process again</a:t>
            </a:r>
          </a:p>
          <a:p>
            <a:pPr>
              <a:buFont typeface="Arial" panose="020B0604020202020204" pitchFamily="34" charset="0"/>
              <a:buAutoNum type="arabicPeriod" startAt="6"/>
              <a:tabLst>
                <a:tab pos="3092450" algn="l"/>
                <a:tab pos="4081463" algn="l"/>
              </a:tabLst>
              <a:defRPr/>
            </a:pPr>
            <a:r>
              <a:rPr lang="en-US" altLang="zh-CN" sz="2800" dirty="0" smtClean="0"/>
              <a:t>Restore the user registers, process state, and new page table, and then resume the interrupted instruction</a:t>
            </a:r>
          </a:p>
          <a:p>
            <a:pPr>
              <a:tabLst>
                <a:tab pos="3092450" algn="l"/>
                <a:tab pos="4081463" algn="l"/>
              </a:tabLst>
              <a:defRPr/>
            </a:pPr>
            <a:endParaRPr lang="en-US" altLang="zh-CN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Performance of Demand Paging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altLang="zh-CN" smtClean="0"/>
              <a:t>Three major activities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altLang="zh-CN" smtClean="0"/>
              <a:t>Service the interrupt – careful coding means just several hundred instructions needed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altLang="zh-CN" smtClean="0"/>
              <a:t>Read the page – lots of time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altLang="zh-CN" smtClean="0"/>
              <a:t>Restart the process – again just a small amount of time</a:t>
            </a:r>
          </a:p>
          <a:p>
            <a:pPr lvl="1">
              <a:tabLst>
                <a:tab pos="3092450" algn="l"/>
                <a:tab pos="4081463" algn="l"/>
              </a:tabLst>
            </a:pPr>
            <a:endParaRPr lang="en-US" altLang="zh-CN" smtClean="0"/>
          </a:p>
          <a:p>
            <a:pPr>
              <a:tabLst>
                <a:tab pos="3092450" algn="l"/>
                <a:tab pos="4081463" algn="l"/>
              </a:tabLst>
            </a:pPr>
            <a:r>
              <a:rPr lang="en-US" altLang="zh-CN" smtClean="0"/>
              <a:t>Page Fault Rate 0 </a:t>
            </a:r>
            <a:r>
              <a:rPr lang="en-US" altLang="zh-CN" smtClean="0">
                <a:sym typeface="Symbol" panose="05050102010706020507" pitchFamily="18" charset="2"/>
              </a:rPr>
              <a:t> 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altLang="zh-CN" smtClean="0">
                <a:sym typeface="Symbol" panose="05050102010706020507" pitchFamily="18" charset="2"/>
              </a:rPr>
              <a:t>if 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altLang="zh-CN" smtClean="0">
                <a:sym typeface="Symbol" panose="05050102010706020507" pitchFamily="18" charset="2"/>
              </a:rPr>
              <a:t>if 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 = 1, every reference is a fault</a:t>
            </a:r>
            <a:br>
              <a:rPr lang="en-US" altLang="zh-CN" smtClean="0">
                <a:sym typeface="Symbol" panose="05050102010706020507" pitchFamily="18" charset="2"/>
              </a:rPr>
            </a:br>
            <a:endParaRPr lang="en-US" altLang="zh-CN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Performance of Demand Paging (Cont.)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altLang="zh-CN" smtClean="0">
                <a:sym typeface="Symbol" panose="05050102010706020507" pitchFamily="18" charset="2"/>
              </a:rPr>
              <a:t>Effective Access Time (EAT)</a:t>
            </a:r>
          </a:p>
          <a:p>
            <a:pPr>
              <a:buFont typeface="Monotype Sorts" pitchFamily="-84" charset="2"/>
              <a:buNone/>
              <a:tabLst>
                <a:tab pos="3092450" algn="l"/>
                <a:tab pos="4081463" algn="l"/>
              </a:tabLst>
            </a:pPr>
            <a:r>
              <a:rPr lang="en-US" altLang="zh-CN" smtClean="0">
                <a:sym typeface="Symbol" panose="05050102010706020507" pitchFamily="18" charset="2"/>
              </a:rPr>
              <a:t>		EAT = (1 – 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) x memory access</a:t>
            </a:r>
          </a:p>
          <a:p>
            <a:pPr>
              <a:buFont typeface="Monotype Sorts" pitchFamily="-84" charset="2"/>
              <a:buNone/>
              <a:tabLst>
                <a:tab pos="3092450" algn="l"/>
                <a:tab pos="4081463" algn="l"/>
              </a:tabLst>
            </a:pPr>
            <a:r>
              <a:rPr lang="en-US" altLang="zh-CN" smtClean="0">
                <a:sym typeface="Symbol" panose="05050102010706020507" pitchFamily="18" charset="2"/>
              </a:rPr>
              <a:t>			+ 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smtClean="0">
                <a:sym typeface="Symbol" panose="05050102010706020507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3092450" algn="l"/>
                <a:tab pos="4081463" algn="l"/>
              </a:tabLst>
            </a:pPr>
            <a:r>
              <a:rPr lang="en-US" altLang="zh-CN" smtClean="0">
                <a:sym typeface="Symbol" panose="05050102010706020507" pitchFamily="18" charset="2"/>
              </a:rPr>
              <a:t>			           + swap page out</a:t>
            </a:r>
          </a:p>
          <a:p>
            <a:pPr>
              <a:buFont typeface="Monotype Sorts" pitchFamily="-84" charset="2"/>
              <a:buNone/>
              <a:tabLst>
                <a:tab pos="3092450" algn="l"/>
                <a:tab pos="4081463" algn="l"/>
              </a:tabLst>
            </a:pPr>
            <a:r>
              <a:rPr lang="en-US" altLang="zh-CN" smtClean="0">
                <a:sym typeface="Symbol" panose="05050102010706020507" pitchFamily="18" charset="2"/>
              </a:rPr>
              <a:t>			           + swap page in</a:t>
            </a:r>
          </a:p>
          <a:p>
            <a:pPr>
              <a:buFont typeface="Monotype Sorts" pitchFamily="-84" charset="2"/>
              <a:buNone/>
              <a:tabLst>
                <a:tab pos="3092450" algn="l"/>
                <a:tab pos="4081463" algn="l"/>
              </a:tabLst>
            </a:pPr>
            <a:r>
              <a:rPr lang="en-US" altLang="zh-CN" smtClean="0">
                <a:sym typeface="Symbol" panose="05050102010706020507" pitchFamily="18" charset="2"/>
              </a:rPr>
              <a:t>				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Demand Paging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535238" algn="l"/>
                <a:tab pos="3255963" algn="l"/>
              </a:tabLst>
            </a:pPr>
            <a:r>
              <a:rPr lang="en-US" altLang="zh-CN" smtClean="0"/>
              <a:t>Memory access time = 200 nanoseconds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altLang="zh-CN" smtClean="0"/>
              <a:t>Average page-fault service time = 8 milliseconds</a:t>
            </a:r>
            <a:br>
              <a:rPr lang="en-US" altLang="zh-CN" smtClean="0"/>
            </a:br>
            <a:endParaRPr lang="en-US" altLang="zh-CN" smtClean="0"/>
          </a:p>
          <a:p>
            <a:pPr>
              <a:tabLst>
                <a:tab pos="2535238" algn="l"/>
                <a:tab pos="3255963" algn="l"/>
              </a:tabLst>
            </a:pPr>
            <a:r>
              <a:rPr lang="en-US" altLang="zh-CN" smtClean="0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2535238" algn="l"/>
                <a:tab pos="3255963" algn="l"/>
              </a:tabLst>
            </a:pPr>
            <a:r>
              <a:rPr lang="en-US" altLang="zh-CN" smtClean="0"/>
              <a:t>	        = (1 – p  x 200 + p x 8,000,000 </a:t>
            </a:r>
          </a:p>
          <a:p>
            <a:pPr>
              <a:buFont typeface="Monotype Sorts" pitchFamily="-84" charset="2"/>
              <a:buNone/>
              <a:tabLst>
                <a:tab pos="2535238" algn="l"/>
                <a:tab pos="3255963" algn="l"/>
              </a:tabLst>
            </a:pPr>
            <a:r>
              <a:rPr lang="en-US" altLang="zh-CN" smtClean="0"/>
              <a:t>              = 200 + p x 7,999,800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altLang="zh-CN" smtClean="0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2535238" algn="l"/>
                <a:tab pos="3255963" algn="l"/>
              </a:tabLst>
            </a:pPr>
            <a:r>
              <a:rPr lang="en-US" altLang="zh-CN" smtClean="0"/>
              <a:t>         EAT = 8.2 microseconds. </a:t>
            </a:r>
          </a:p>
          <a:p>
            <a:pPr>
              <a:buFont typeface="Monotype Sorts" pitchFamily="-84" charset="2"/>
              <a:buNone/>
              <a:tabLst>
                <a:tab pos="2535238" algn="l"/>
                <a:tab pos="3255963" algn="l"/>
              </a:tabLst>
            </a:pPr>
            <a:r>
              <a:rPr lang="en-US" altLang="zh-CN" smtClean="0"/>
              <a:t>      This is a slowdown by a factor of 40!!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Demand Paging Example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535238" algn="l"/>
                <a:tab pos="3255963" algn="l"/>
              </a:tabLst>
            </a:pPr>
            <a:r>
              <a:rPr lang="en-US" altLang="zh-CN" smtClean="0"/>
              <a:t>If want performance degradation &lt; 10 percent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altLang="zh-CN" smtClean="0"/>
              <a:t>220 &gt; 200 + 7,999,800 x p</a:t>
            </a:r>
            <a:br>
              <a:rPr lang="en-US" altLang="zh-CN" smtClean="0"/>
            </a:br>
            <a:r>
              <a:rPr lang="en-US" altLang="zh-CN" smtClean="0"/>
              <a:t>20 &gt; 7,999,800 x p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altLang="zh-CN" smtClean="0"/>
              <a:t>p &lt; .0000025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altLang="zh-CN" smtClean="0"/>
              <a:t>&lt; one page fault in every 400,000 memory accesses</a:t>
            </a:r>
          </a:p>
          <a:p>
            <a:pPr>
              <a:buFont typeface="Monotype Sorts" pitchFamily="-84" charset="2"/>
              <a:buNone/>
              <a:tabLst>
                <a:tab pos="2535238" algn="l"/>
                <a:tab pos="3255963" algn="l"/>
              </a:tabLst>
            </a:pPr>
            <a:r>
              <a:rPr lang="en-US" altLang="zh-CN" smtClean="0"/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Demand Paging Optimizations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Swap space I/O faster than file system I/O even if on the same device</a:t>
            </a:r>
          </a:p>
          <a:p>
            <a:pPr lvl="1"/>
            <a:r>
              <a:rPr lang="en-US" altLang="zh-CN" smtClean="0"/>
              <a:t>Swap allocated in larger chunks, less management needed than file system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Copy entire process image to swap space at process load time</a:t>
            </a:r>
          </a:p>
          <a:p>
            <a:pPr lvl="1"/>
            <a:r>
              <a:rPr lang="en-US" altLang="zh-CN" smtClean="0"/>
              <a:t>Then page in and out of swap space</a:t>
            </a:r>
          </a:p>
          <a:p>
            <a:pPr lvl="1"/>
            <a:r>
              <a:rPr lang="en-US" altLang="zh-CN" smtClean="0"/>
              <a:t>Used in older BSD Unix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Demand Paging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Copy-on-Write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Page Replacement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Allocation of Frames 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Thrashing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Memory-Mapped Files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Allocating Kernel Memory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Other Considerations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Operating-System Examples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Demand Paging Optimizations (Cont.)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Demand page in from program binary on disk, but discard rather than paging out when freeing frame</a:t>
            </a:r>
          </a:p>
          <a:p>
            <a:pPr lvl="1"/>
            <a:r>
              <a:rPr lang="en-US" altLang="zh-CN" smtClean="0"/>
              <a:t>Used in Solaris and current BSD</a:t>
            </a:r>
          </a:p>
          <a:p>
            <a:pPr lvl="1"/>
            <a:r>
              <a:rPr lang="en-US" altLang="zh-CN" smtClean="0"/>
              <a:t>Still need to write to swap space</a:t>
            </a:r>
          </a:p>
          <a:p>
            <a:pPr lvl="2"/>
            <a:r>
              <a:rPr lang="en-US" altLang="zh-CN" smtClean="0"/>
              <a:t>Pages not associated with a file (like stack and heap) – </a:t>
            </a:r>
            <a:r>
              <a:rPr lang="en-US" altLang="zh-CN" b="1" smtClean="0">
                <a:solidFill>
                  <a:srgbClr val="3366FF"/>
                </a:solidFill>
              </a:rPr>
              <a:t>anonymous</a:t>
            </a:r>
            <a:r>
              <a:rPr lang="en-US" altLang="zh-CN" smtClean="0"/>
              <a:t> </a:t>
            </a:r>
            <a:r>
              <a:rPr lang="en-US" altLang="zh-CN" b="1" smtClean="0">
                <a:solidFill>
                  <a:srgbClr val="3366FF"/>
                </a:solidFill>
              </a:rPr>
              <a:t>memory</a:t>
            </a:r>
          </a:p>
          <a:p>
            <a:pPr lvl="2"/>
            <a:r>
              <a:rPr lang="en-US" altLang="zh-CN" smtClean="0"/>
              <a:t>Pages modified in memory but not yet written back to the file system</a:t>
            </a:r>
          </a:p>
          <a:p>
            <a:r>
              <a:rPr lang="en-US" altLang="zh-CN" smtClean="0"/>
              <a:t>Mobile systems</a:t>
            </a:r>
          </a:p>
          <a:p>
            <a:pPr lvl="1"/>
            <a:r>
              <a:rPr lang="en-US" altLang="zh-CN" smtClean="0"/>
              <a:t>Typically don</a:t>
            </a:r>
            <a:r>
              <a:rPr lang="en-US" altLang="en-US" smtClean="0"/>
              <a:t>’</a:t>
            </a:r>
            <a:r>
              <a:rPr lang="en-US" altLang="zh-CN" smtClean="0"/>
              <a:t>t support swapping</a:t>
            </a:r>
          </a:p>
          <a:p>
            <a:pPr lvl="1"/>
            <a:r>
              <a:rPr lang="en-US" altLang="zh-CN" smtClean="0"/>
              <a:t>Instead, demand page from file system and reclaim read-only pages (such as code)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Demand Paging</a:t>
            </a:r>
          </a:p>
          <a:p>
            <a:r>
              <a:rPr lang="en-US" altLang="zh-CN" dirty="0" smtClean="0"/>
              <a:t>Copy-on-Write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Page Replacement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Allocation of Frames 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Thrashing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Memory-Mapped Files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Allocating Kernel Memory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Other Considerations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2369823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Copy-on-Write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altLang="zh-CN" b="1" smtClean="0">
                <a:solidFill>
                  <a:srgbClr val="3366FF"/>
                </a:solidFill>
              </a:rPr>
              <a:t>Copy-on-Write </a:t>
            </a:r>
            <a:r>
              <a:rPr lang="en-US" altLang="zh-CN" smtClean="0"/>
              <a:t>(COW) allows both parent and child processes to initially </a:t>
            </a:r>
            <a:r>
              <a:rPr lang="en-US" altLang="zh-CN" b="1" i="1" smtClean="0"/>
              <a:t>share</a:t>
            </a:r>
            <a:r>
              <a:rPr lang="en-US" altLang="zh-CN" smtClean="0"/>
              <a:t> the same pages in memory</a:t>
            </a:r>
          </a:p>
          <a:p>
            <a:pPr lvl="1"/>
            <a:r>
              <a:rPr lang="en-US" altLang="zh-CN" smtClean="0"/>
              <a:t>If either process modifies a shared page, only then is the page copied</a:t>
            </a:r>
          </a:p>
          <a:p>
            <a:r>
              <a:rPr lang="en-US" altLang="zh-CN" smtClean="0"/>
              <a:t>COW allows more efficient process creation as only modified pages are copied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Copy-on-Write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altLang="zh-CN" smtClean="0"/>
              <a:t>In general, free pages are allocated from a </a:t>
            </a:r>
            <a:r>
              <a:rPr lang="en-US" altLang="zh-CN" b="1" smtClean="0">
                <a:solidFill>
                  <a:srgbClr val="3366FF"/>
                </a:solidFill>
              </a:rPr>
              <a:t>pool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of </a:t>
            </a:r>
            <a:r>
              <a:rPr lang="en-US" altLang="zh-CN" b="1" smtClean="0">
                <a:solidFill>
                  <a:srgbClr val="3366FF"/>
                </a:solidFill>
              </a:rPr>
              <a:t>zero-fill-on-demand </a:t>
            </a:r>
            <a:r>
              <a:rPr lang="en-US" altLang="zh-CN" smtClean="0"/>
              <a:t>pages</a:t>
            </a:r>
          </a:p>
          <a:p>
            <a:pPr lvl="1"/>
            <a:r>
              <a:rPr lang="en-US" altLang="zh-CN" smtClean="0"/>
              <a:t>Pool should always have free frames for fast demand page execution</a:t>
            </a:r>
          </a:p>
          <a:p>
            <a:pPr lvl="2"/>
            <a:r>
              <a:rPr lang="en-US" altLang="zh-CN" smtClean="0"/>
              <a:t>Don</a:t>
            </a:r>
            <a:r>
              <a:rPr lang="en-US" altLang="en-US" smtClean="0"/>
              <a:t>’</a:t>
            </a:r>
            <a:r>
              <a:rPr lang="en-US" altLang="zh-CN" smtClean="0"/>
              <a:t>t want to have to free a frame as well as other processing on page fault</a:t>
            </a:r>
          </a:p>
          <a:p>
            <a:pPr lvl="1"/>
            <a:r>
              <a:rPr lang="en-US" altLang="zh-CN" smtClean="0"/>
              <a:t>Why zero-out a page before allocating it?</a:t>
            </a:r>
          </a:p>
          <a:p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vfork()</a:t>
            </a:r>
            <a:r>
              <a:rPr lang="en-US" altLang="zh-CN" smtClean="0"/>
              <a:t> variation on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zh-CN" smtClean="0"/>
              <a:t>system call has parent suspend and child using copy-on-write address space of parent</a:t>
            </a:r>
          </a:p>
          <a:p>
            <a:pPr lvl="1"/>
            <a:r>
              <a:rPr lang="en-US" altLang="zh-CN" smtClean="0"/>
              <a:t>Designed to have child call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pPr lvl="1"/>
            <a:r>
              <a:rPr lang="en-US" altLang="zh-CN" smtClean="0"/>
              <a:t>Very efficient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Before Process 1 Modifies Page C</a:t>
            </a:r>
          </a:p>
        </p:txBody>
      </p:sp>
      <p:pic>
        <p:nvPicPr>
          <p:cNvPr id="6349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146300"/>
            <a:ext cx="12138025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After Process 1 Modifies Page C</a:t>
            </a:r>
          </a:p>
        </p:txBody>
      </p:sp>
      <p:pic>
        <p:nvPicPr>
          <p:cNvPr id="65539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01875"/>
            <a:ext cx="12163425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Demand Paging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Copy-on-Write</a:t>
            </a:r>
          </a:p>
          <a:p>
            <a:r>
              <a:rPr lang="en-US" altLang="zh-CN" dirty="0" smtClean="0"/>
              <a:t>Page Replacement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Allocation of Frames 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Thrashing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Memory-Mapped Files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Allocating Kernel Memory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Other Considerations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2086960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395288"/>
            <a:ext cx="11803063" cy="7683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What Happens if There is no Free Frame?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397000"/>
            <a:ext cx="11587163" cy="6016625"/>
          </a:xfrm>
        </p:spPr>
        <p:txBody>
          <a:bodyPr/>
          <a:lstStyle/>
          <a:p>
            <a:r>
              <a:rPr lang="en-US" altLang="zh-CN" dirty="0" smtClean="0"/>
              <a:t>Used up by process pages</a:t>
            </a:r>
          </a:p>
          <a:p>
            <a:r>
              <a:rPr lang="en-US" altLang="zh-CN" dirty="0" smtClean="0"/>
              <a:t>Also in demand from the kernel, I/O buffers,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How much to allocate to each?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Prevent </a:t>
            </a:r>
            <a:r>
              <a:rPr lang="en-US" altLang="zh-CN" b="1" dirty="0" smtClean="0">
                <a:solidFill>
                  <a:srgbClr val="3366FF"/>
                </a:solidFill>
              </a:rPr>
              <a:t>over-allocation</a:t>
            </a:r>
            <a:r>
              <a:rPr lang="en-US" altLang="zh-CN" dirty="0" smtClean="0"/>
              <a:t> of memory by modifying page-fault service routine to include page replacement</a:t>
            </a:r>
          </a:p>
          <a:p>
            <a:r>
              <a:rPr lang="en-US" altLang="zh-CN" dirty="0" smtClean="0"/>
              <a:t>Same page may be brought into memory several times</a:t>
            </a:r>
          </a:p>
          <a:p>
            <a:r>
              <a:rPr lang="en-US" altLang="zh-CN" dirty="0"/>
              <a:t>Page replacement – find some page in memory, but not really in use, page it out</a:t>
            </a:r>
          </a:p>
          <a:p>
            <a:pPr lvl="1"/>
            <a:r>
              <a:rPr lang="en-US" altLang="zh-CN" dirty="0"/>
              <a:t>Algorithm – terminate? swap out? replace the page?</a:t>
            </a:r>
          </a:p>
          <a:p>
            <a:pPr lvl="1"/>
            <a:r>
              <a:rPr lang="en-US" altLang="zh-CN" dirty="0"/>
              <a:t>Performance – want an algorithm which will result in minimum number of page </a:t>
            </a:r>
            <a:r>
              <a:rPr lang="en-US" altLang="zh-CN" dirty="0" smtClean="0"/>
              <a:t>faults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Need For Page Replacement</a:t>
            </a:r>
          </a:p>
        </p:txBody>
      </p:sp>
      <p:pic>
        <p:nvPicPr>
          <p:cNvPr id="71683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503363"/>
            <a:ext cx="10182225" cy="659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69888"/>
            <a:ext cx="1141095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Basic Page Replacement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128" y="1138238"/>
            <a:ext cx="13380871" cy="5943600"/>
          </a:xfrm>
        </p:spPr>
        <p:txBody>
          <a:bodyPr/>
          <a:lstStyle/>
          <a:p>
            <a:pPr marL="542925" indent="-542925">
              <a:buFont typeface="Monotype Sorts" pitchFamily="-84" charset="2"/>
              <a:buAutoNum type="arabicPeriod"/>
            </a:pPr>
            <a:r>
              <a:rPr lang="en-US" altLang="zh-CN" dirty="0" smtClean="0"/>
              <a:t>Find the location of the desired page on disk</a:t>
            </a:r>
          </a:p>
          <a:p>
            <a:pPr marL="542925" indent="-542925">
              <a:buFont typeface="Monotype Sorts" pitchFamily="-84" charset="2"/>
              <a:buAutoNum type="arabicPeriod"/>
            </a:pPr>
            <a:r>
              <a:rPr lang="en-US" altLang="zh-CN" dirty="0" smtClean="0"/>
              <a:t>Find a free frame:</a:t>
            </a:r>
            <a:br>
              <a:rPr lang="en-US" altLang="zh-CN" dirty="0" smtClean="0"/>
            </a:br>
            <a:r>
              <a:rPr lang="en-US" altLang="zh-CN" dirty="0" smtClean="0"/>
              <a:t>   -  If there is a free frame, use it</a:t>
            </a:r>
            <a:br>
              <a:rPr lang="en-US" altLang="zh-CN" dirty="0" smtClean="0"/>
            </a:br>
            <a:r>
              <a:rPr lang="en-US" altLang="zh-CN" dirty="0" smtClean="0"/>
              <a:t>   -  If there is no free frame, use a page replacement algorithm to select a </a:t>
            </a:r>
            <a:r>
              <a:rPr lang="en-US" altLang="zh-CN" b="1" dirty="0" smtClean="0">
                <a:solidFill>
                  <a:srgbClr val="3366FF"/>
                </a:solidFill>
              </a:rPr>
              <a:t>victim</a:t>
            </a:r>
            <a:r>
              <a:rPr lang="en-US" altLang="zh-CN" dirty="0" smtClean="0">
                <a:solidFill>
                  <a:srgbClr val="3366FF"/>
                </a:solidFill>
              </a:rPr>
              <a:t> </a:t>
            </a:r>
            <a:r>
              <a:rPr lang="en-US" altLang="zh-CN" b="1" dirty="0" smtClean="0">
                <a:solidFill>
                  <a:srgbClr val="3366FF"/>
                </a:solidFill>
              </a:rPr>
              <a:t>frame</a:t>
            </a:r>
            <a:br>
              <a:rPr lang="en-US" altLang="zh-CN" b="1" dirty="0" smtClean="0">
                <a:solidFill>
                  <a:srgbClr val="3366FF"/>
                </a:solidFill>
              </a:rPr>
            </a:br>
            <a:r>
              <a:rPr lang="en-US" altLang="zh-CN" b="1" dirty="0" smtClean="0">
                <a:solidFill>
                  <a:srgbClr val="3366FF"/>
                </a:solidFill>
              </a:rPr>
              <a:t>	- </a:t>
            </a:r>
            <a:r>
              <a:rPr lang="en-US" altLang="zh-CN" dirty="0" smtClean="0"/>
              <a:t>Write victim frame to disk if dirty</a:t>
            </a:r>
          </a:p>
          <a:p>
            <a:pPr marL="542925" indent="-542925">
              <a:buFont typeface="Monotype Sorts" pitchFamily="-84" charset="2"/>
              <a:buAutoNum type="arabicPeriod"/>
            </a:pPr>
            <a:r>
              <a:rPr lang="en-US" altLang="zh-CN" dirty="0" smtClean="0"/>
              <a:t>Bring  the desired page into the (newly) free frame; update the page and frame tables</a:t>
            </a:r>
          </a:p>
          <a:p>
            <a:pPr marL="542925" indent="-542925">
              <a:buFont typeface="Monotype Sorts" pitchFamily="-84" charset="2"/>
              <a:buAutoNum type="arabicPeriod"/>
            </a:pPr>
            <a:r>
              <a:rPr lang="en-US" altLang="zh-CN" dirty="0" smtClean="0"/>
              <a:t>Continue the process by restarting the instruction that caused the trap</a:t>
            </a:r>
          </a:p>
          <a:p>
            <a:pPr marL="542925" indent="-542925">
              <a:buFont typeface="Monotype Sorts" pitchFamily="-84" charset="2"/>
              <a:buAutoNum type="arabicPeriod"/>
            </a:pPr>
            <a:endParaRPr lang="en-US" altLang="zh-CN" dirty="0" smtClean="0"/>
          </a:p>
          <a:p>
            <a:pPr marL="542925" indent="-542925">
              <a:buNone/>
            </a:pPr>
            <a:r>
              <a:rPr lang="en-US" altLang="zh-CN" dirty="0" smtClean="0"/>
              <a:t>Note now potentially 2 page transfers for page fault – increasing EAT</a:t>
            </a:r>
          </a:p>
          <a:p>
            <a:pPr marL="542925" indent="-542925">
              <a:buNone/>
            </a:pPr>
            <a:r>
              <a:rPr lang="en-US" altLang="zh-CN" dirty="0" smtClean="0"/>
              <a:t>Use </a:t>
            </a:r>
            <a:r>
              <a:rPr lang="en-US" altLang="zh-CN" b="1" dirty="0">
                <a:solidFill>
                  <a:srgbClr val="3366FF"/>
                </a:solidFill>
              </a:rPr>
              <a:t>modify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3366FF"/>
                </a:solidFill>
              </a:rPr>
              <a:t>dirty</a:t>
            </a:r>
            <a:r>
              <a:rPr lang="en-US" altLang="zh-CN" dirty="0"/>
              <a:t>)</a:t>
            </a:r>
            <a:r>
              <a:rPr lang="en-US" altLang="zh-CN" b="1" dirty="0">
                <a:solidFill>
                  <a:srgbClr val="3366FF"/>
                </a:solidFill>
              </a:rPr>
              <a:t> bit </a:t>
            </a:r>
            <a:r>
              <a:rPr lang="en-US" altLang="zh-CN" dirty="0"/>
              <a:t>to reduce overhead of page transfers – only modified pages are written to disk</a:t>
            </a:r>
            <a:br>
              <a:rPr lang="en-US" altLang="zh-CN" dirty="0"/>
            </a:br>
            <a:endParaRPr lang="en-US" altLang="zh-CN" dirty="0"/>
          </a:p>
          <a:p>
            <a:pPr marL="542925" indent="-542925">
              <a:buFont typeface="Monotype Sorts" pitchFamily="-84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Background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altLang="zh-CN" smtClean="0"/>
              <a:t>Code needs to be in memory to execute, but entire program rarely used</a:t>
            </a:r>
          </a:p>
          <a:p>
            <a:pPr lvl="1"/>
            <a:r>
              <a:rPr lang="en-US" altLang="zh-CN" smtClean="0"/>
              <a:t>Error code, unusual routines, large data structures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Entire program code not needed at same time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69888"/>
            <a:ext cx="1149667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Page Replacement</a:t>
            </a:r>
          </a:p>
        </p:txBody>
      </p:sp>
      <p:pic>
        <p:nvPicPr>
          <p:cNvPr id="75779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652588"/>
            <a:ext cx="10093325" cy="661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650" y="369888"/>
            <a:ext cx="11512550" cy="7683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Page and Frame Replacement Algorithms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98638"/>
            <a:ext cx="11642725" cy="5822950"/>
          </a:xfrm>
        </p:spPr>
        <p:txBody>
          <a:bodyPr/>
          <a:lstStyle/>
          <a:p>
            <a:pPr>
              <a:tabLst>
                <a:tab pos="4494213" algn="ctr"/>
              </a:tabLst>
            </a:pPr>
            <a:r>
              <a:rPr lang="en-US" altLang="zh-CN" b="1" dirty="0" smtClean="0">
                <a:solidFill>
                  <a:srgbClr val="3366FF"/>
                </a:solidFill>
              </a:rPr>
              <a:t>Frame-allocation algorithm </a:t>
            </a:r>
            <a:r>
              <a:rPr lang="en-US" altLang="zh-CN" dirty="0" smtClean="0"/>
              <a:t>determines </a:t>
            </a:r>
          </a:p>
          <a:p>
            <a:pPr lvl="1">
              <a:tabLst>
                <a:tab pos="4494213" algn="ctr"/>
              </a:tabLst>
            </a:pPr>
            <a:r>
              <a:rPr lang="en-US" altLang="zh-CN" dirty="0" smtClean="0"/>
              <a:t>How many frames to give each process</a:t>
            </a:r>
          </a:p>
          <a:p>
            <a:pPr lvl="1">
              <a:tabLst>
                <a:tab pos="4494213" algn="ctr"/>
              </a:tabLst>
            </a:pPr>
            <a:r>
              <a:rPr lang="en-US" altLang="zh-CN" dirty="0" smtClean="0"/>
              <a:t>Which frames to replace</a:t>
            </a:r>
          </a:p>
          <a:p>
            <a:pPr lvl="1">
              <a:tabLst>
                <a:tab pos="4494213" algn="ctr"/>
              </a:tabLst>
            </a:pPr>
            <a:endParaRPr lang="en-US" altLang="zh-CN" dirty="0" smtClean="0"/>
          </a:p>
          <a:p>
            <a:pPr>
              <a:tabLst>
                <a:tab pos="4494213" algn="ctr"/>
              </a:tabLst>
            </a:pPr>
            <a:r>
              <a:rPr lang="en-US" altLang="zh-CN" b="1" dirty="0" smtClean="0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4494213" algn="ctr"/>
              </a:tabLst>
            </a:pPr>
            <a:r>
              <a:rPr lang="en-US" altLang="zh-CN" dirty="0" smtClean="0"/>
              <a:t>Want lowest page-fault rate on both first access and re-access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030288"/>
            <a:ext cx="11512550" cy="7683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Page and Frame Replacement Algorithms (Cont.)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935163"/>
            <a:ext cx="11642725" cy="5822950"/>
          </a:xfrm>
        </p:spPr>
        <p:txBody>
          <a:bodyPr/>
          <a:lstStyle/>
          <a:p>
            <a:pPr>
              <a:tabLst>
                <a:tab pos="4494213" algn="ctr"/>
              </a:tabLst>
            </a:pPr>
            <a:r>
              <a:rPr lang="en-US" altLang="zh-CN" smtClean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4494213" algn="ctr"/>
              </a:tabLst>
            </a:pPr>
            <a:r>
              <a:rPr lang="en-US" altLang="zh-CN" smtClean="0"/>
              <a:t>String is just page numbers, not full addresses</a:t>
            </a:r>
          </a:p>
          <a:p>
            <a:pPr lvl="1">
              <a:tabLst>
                <a:tab pos="4494213" algn="ctr"/>
              </a:tabLst>
            </a:pPr>
            <a:r>
              <a:rPr lang="en-US" altLang="zh-CN" smtClean="0"/>
              <a:t>Repeated access to the same page does not cause a page fault</a:t>
            </a:r>
          </a:p>
          <a:p>
            <a:pPr lvl="1">
              <a:tabLst>
                <a:tab pos="4494213" algn="ctr"/>
              </a:tabLst>
            </a:pPr>
            <a:r>
              <a:rPr lang="en-US" altLang="zh-CN" smtClean="0"/>
              <a:t>Results depend on number of frames available</a:t>
            </a:r>
          </a:p>
          <a:p>
            <a:pPr lvl="1">
              <a:tabLst>
                <a:tab pos="4494213" algn="ctr"/>
              </a:tabLst>
            </a:pPr>
            <a:endParaRPr lang="en-US" altLang="zh-CN" smtClean="0"/>
          </a:p>
          <a:p>
            <a:pPr>
              <a:tabLst>
                <a:tab pos="4494213" algn="ctr"/>
              </a:tabLst>
            </a:pPr>
            <a:r>
              <a:rPr lang="en-US" altLang="zh-CN" smtClean="0"/>
              <a:t>In all our examples, the </a:t>
            </a:r>
            <a:r>
              <a:rPr lang="en-US" altLang="zh-CN" b="1" smtClean="0">
                <a:solidFill>
                  <a:srgbClr val="3366FF"/>
                </a:solidFill>
              </a:rPr>
              <a:t>reference string </a:t>
            </a:r>
            <a:r>
              <a:rPr lang="en-US" altLang="zh-CN" smtClean="0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4494213" algn="ctr"/>
              </a:tabLst>
            </a:pPr>
            <a:r>
              <a:rPr lang="en-US" altLang="zh-CN" smtClean="0"/>
              <a:t>	               </a:t>
            </a:r>
            <a:r>
              <a:rPr lang="en-US" altLang="zh-CN" b="1" smtClean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33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Graph of Page Faults Versus </a:t>
            </a:r>
            <a:br>
              <a:rPr lang="en-US" altLang="zh-CN" sz="4000" smtClean="0"/>
            </a:br>
            <a:r>
              <a:rPr lang="en-US" altLang="zh-CN" sz="4000" smtClean="0"/>
              <a:t>The Number of Frames</a:t>
            </a:r>
          </a:p>
        </p:txBody>
      </p:sp>
      <p:pic>
        <p:nvPicPr>
          <p:cNvPr id="819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2279650"/>
            <a:ext cx="932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First-In-First-Out (FIFO)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538288"/>
            <a:ext cx="10544175" cy="7683500"/>
          </a:xfrm>
        </p:spPr>
        <p:txBody>
          <a:bodyPr/>
          <a:lstStyle/>
          <a:p>
            <a:r>
              <a:rPr lang="en-US" altLang="zh-CN" smtClean="0"/>
              <a:t>Reference string: </a:t>
            </a:r>
            <a:r>
              <a:rPr lang="en-US" altLang="zh-CN" b="1" smtClean="0">
                <a:solidFill>
                  <a:srgbClr val="FF0000"/>
                </a:solidFill>
              </a:rPr>
              <a:t>7,0,1,2,0,3,0,4,2,3,0,3,0,3,2,1,2,0,1,7,0,1</a:t>
            </a:r>
            <a:endParaRPr lang="en-US" altLang="zh-CN" smtClean="0"/>
          </a:p>
          <a:p>
            <a:r>
              <a:rPr lang="en-US" altLang="zh-CN" smtClean="0"/>
              <a:t>3 frames (3 pages can be in memory at a time per process)</a:t>
            </a:r>
            <a:endParaRPr lang="en-US" altLang="zh-CN" sz="1100" smtClean="0"/>
          </a:p>
        </p:txBody>
      </p:sp>
      <p:sp>
        <p:nvSpPr>
          <p:cNvPr id="83972" name="Text Box 16"/>
          <p:cNvSpPr txBox="1">
            <a:spLocks noChangeArrowheads="1"/>
          </p:cNvSpPr>
          <p:nvPr/>
        </p:nvSpPr>
        <p:spPr bwMode="auto">
          <a:xfrm>
            <a:off x="10045700" y="5254625"/>
            <a:ext cx="171291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8397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47" y="4300537"/>
            <a:ext cx="11726272" cy="331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1154113"/>
            <a:ext cx="1173162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First-In-First-Out (FIFO) Algorithm (Cont.)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0813" y="2436813"/>
            <a:ext cx="10544175" cy="5822950"/>
          </a:xfrm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Can vary by reference string: consider 1,2,3,4,1,2,5,1,2,3,4,5</a:t>
            </a:r>
          </a:p>
          <a:p>
            <a:pPr lvl="1"/>
            <a:r>
              <a:rPr lang="en-US" altLang="zh-CN" smtClean="0"/>
              <a:t>Adding more frames can cause more page faults!</a:t>
            </a:r>
          </a:p>
          <a:p>
            <a:pPr lvl="2"/>
            <a:r>
              <a:rPr lang="en-US" altLang="zh-CN" b="1" smtClean="0">
                <a:solidFill>
                  <a:srgbClr val="3366FF"/>
                </a:solidFill>
              </a:rPr>
              <a:t>Belady</a:t>
            </a:r>
            <a:r>
              <a:rPr lang="ja-JP" altLang="en-US" b="1" smtClean="0">
                <a:solidFill>
                  <a:srgbClr val="3366FF"/>
                </a:solidFill>
              </a:rPr>
              <a:t>’</a:t>
            </a:r>
            <a:r>
              <a:rPr lang="en-US" altLang="ja-JP" b="1" smtClean="0">
                <a:solidFill>
                  <a:srgbClr val="3366FF"/>
                </a:solidFill>
              </a:rPr>
              <a:t>s Anomaly</a:t>
            </a:r>
          </a:p>
          <a:p>
            <a:pPr>
              <a:buFont typeface="Monotype Sorts" pitchFamily="-84" charset="2"/>
              <a:buNone/>
            </a:pPr>
            <a:endParaRPr lang="en-US" altLang="zh-CN" sz="1100" smtClean="0"/>
          </a:p>
          <a:p>
            <a:r>
              <a:rPr lang="en-US" altLang="zh-CN" smtClean="0"/>
              <a:t>How to track ages of pages? </a:t>
            </a:r>
          </a:p>
          <a:p>
            <a:pPr lvl="1"/>
            <a:r>
              <a:rPr lang="en-US" altLang="zh-CN" smtClean="0"/>
              <a:t>Just use a FIFO queue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369888"/>
            <a:ext cx="1160145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FIFO Illustrating Belady</a:t>
            </a:r>
            <a:r>
              <a:rPr lang="ja-JP" altLang="en-US" smtClean="0"/>
              <a:t>’</a:t>
            </a:r>
            <a:r>
              <a:rPr lang="en-US" altLang="ja-JP" smtClean="0"/>
              <a:t>s Anomaly</a:t>
            </a:r>
            <a:endParaRPr lang="en-US" altLang="zh-CN" smtClean="0"/>
          </a:p>
        </p:txBody>
      </p:sp>
      <p:pic>
        <p:nvPicPr>
          <p:cNvPr id="88067" name="Picture 1" descr="9_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2211388"/>
            <a:ext cx="8516937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4" y="5129213"/>
            <a:ext cx="11691823" cy="349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Optimal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700338" algn="l"/>
              </a:tabLst>
            </a:pPr>
            <a:r>
              <a:rPr lang="en-US" altLang="zh-CN" smtClean="0"/>
              <a:t>Replace page that will not be used for longest period of time</a:t>
            </a:r>
          </a:p>
          <a:p>
            <a:pPr lvl="1">
              <a:tabLst>
                <a:tab pos="2700338" algn="l"/>
              </a:tabLst>
            </a:pPr>
            <a:r>
              <a:rPr lang="en-US" altLang="zh-CN" smtClean="0"/>
              <a:t>9 is optimal for the example</a:t>
            </a:r>
          </a:p>
          <a:p>
            <a:pPr>
              <a:tabLst>
                <a:tab pos="2700338" algn="l"/>
              </a:tabLst>
            </a:pPr>
            <a:r>
              <a:rPr lang="en-US" altLang="zh-CN" smtClean="0"/>
              <a:t>How do you know this?</a:t>
            </a:r>
          </a:p>
          <a:p>
            <a:pPr lvl="1">
              <a:tabLst>
                <a:tab pos="2700338" algn="l"/>
              </a:tabLst>
            </a:pPr>
            <a:r>
              <a:rPr lang="en-US" altLang="zh-CN" smtClean="0"/>
              <a:t>Can</a:t>
            </a:r>
            <a:r>
              <a:rPr lang="ja-JP" altLang="en-US" smtClean="0"/>
              <a:t>’</a:t>
            </a:r>
            <a:r>
              <a:rPr lang="en-US" altLang="ja-JP" smtClean="0"/>
              <a:t>t read the future</a:t>
            </a:r>
            <a:endParaRPr lang="en-US" altLang="zh-CN" smtClean="0"/>
          </a:p>
          <a:p>
            <a:pPr>
              <a:tabLst>
                <a:tab pos="2700338" algn="l"/>
              </a:tabLst>
            </a:pPr>
            <a:r>
              <a:rPr lang="en-US" altLang="zh-CN" smtClean="0"/>
              <a:t>Used for measuring how well your algorithm performs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Least Recently Used (LRU) Algorithm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595438"/>
            <a:ext cx="11028363" cy="59785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zh-CN" smtClean="0"/>
          </a:p>
          <a:p>
            <a:r>
              <a:rPr lang="en-US" altLang="zh-CN" smtClean="0"/>
              <a:t>Use past knowledge rather than future</a:t>
            </a:r>
          </a:p>
          <a:p>
            <a:r>
              <a:rPr lang="en-US" altLang="zh-CN" smtClean="0"/>
              <a:t>Replace page that has not been used in the most amount of time</a:t>
            </a:r>
          </a:p>
          <a:p>
            <a:r>
              <a:rPr lang="en-US" altLang="zh-CN" smtClean="0"/>
              <a:t>Associate time of last use with each page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595438"/>
            <a:ext cx="11028363" cy="59785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zh-CN" smtClean="0"/>
          </a:p>
          <a:p>
            <a:pPr>
              <a:buFont typeface="Monotype Sorts" pitchFamily="-84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12 faults – better than FIFO but worse than OPT</a:t>
            </a:r>
          </a:p>
          <a:p>
            <a:r>
              <a:rPr lang="en-US" altLang="zh-CN" smtClean="0"/>
              <a:t>Generally good algorithm and frequently used</a:t>
            </a:r>
          </a:p>
          <a:p>
            <a:r>
              <a:rPr lang="en-US" altLang="zh-CN" smtClean="0"/>
              <a:t>But how to implement?</a:t>
            </a:r>
          </a:p>
          <a:p>
            <a:pPr>
              <a:buFont typeface="Monotype Sorts" pitchFamily="-84" charset="2"/>
              <a:buNone/>
            </a:pPr>
            <a:endParaRPr lang="en-US" altLang="zh-CN" smtClean="0"/>
          </a:p>
        </p:txBody>
      </p:sp>
      <p:pic>
        <p:nvPicPr>
          <p:cNvPr id="9421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2265363"/>
            <a:ext cx="10355263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LRU Algorithm (Cont.)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Background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altLang="zh-CN" smtClean="0"/>
              <a:t>Consider ability to execute partially-loaded program</a:t>
            </a:r>
          </a:p>
          <a:p>
            <a:pPr lvl="1"/>
            <a:r>
              <a:rPr lang="en-US" altLang="zh-CN" smtClean="0"/>
              <a:t>Program no longer constrained by limits of physical memory</a:t>
            </a:r>
          </a:p>
          <a:p>
            <a:pPr lvl="1"/>
            <a:r>
              <a:rPr lang="en-US" altLang="zh-CN" smtClean="0"/>
              <a:t>Each program takes less memory while running -&gt; more programs run at the same time</a:t>
            </a:r>
          </a:p>
          <a:p>
            <a:pPr lvl="2"/>
            <a:r>
              <a:rPr lang="en-US" altLang="zh-CN" smtClean="0"/>
              <a:t>Increased CPU utilization and throughput with no increase in response time or turnaround time</a:t>
            </a:r>
          </a:p>
          <a:p>
            <a:pPr lvl="1"/>
            <a:r>
              <a:rPr lang="en-US" altLang="zh-CN" smtClean="0"/>
              <a:t>Less I/O needed to load or swap programs into memory -&gt; each user program runs faster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LRU Algorithm (Cont.)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altLang="zh-CN" smtClean="0"/>
              <a:t>Counter implementation</a:t>
            </a:r>
          </a:p>
          <a:p>
            <a:pPr lvl="1"/>
            <a:r>
              <a:rPr lang="en-US" altLang="zh-CN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zh-CN" smtClean="0"/>
              <a:t>When a page needs to be changed, look at the counters to find smallest value</a:t>
            </a:r>
          </a:p>
          <a:p>
            <a:pPr lvl="2"/>
            <a:r>
              <a:rPr lang="en-US" altLang="zh-CN" smtClean="0"/>
              <a:t>Search through table needed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LRU Algorithm (Cont.)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altLang="zh-CN" smtClean="0"/>
              <a:t>Stack implementation</a:t>
            </a:r>
          </a:p>
          <a:p>
            <a:pPr lvl="1"/>
            <a:r>
              <a:rPr lang="en-US" altLang="zh-CN" smtClean="0"/>
              <a:t>Keep a stack of page numbers in a double link form:</a:t>
            </a:r>
          </a:p>
          <a:p>
            <a:pPr lvl="1"/>
            <a:r>
              <a:rPr lang="en-US" altLang="zh-CN" smtClean="0"/>
              <a:t>Page referenced:</a:t>
            </a:r>
          </a:p>
          <a:p>
            <a:pPr lvl="2"/>
            <a:r>
              <a:rPr lang="en-US" altLang="zh-CN" smtClean="0"/>
              <a:t>move it to the top</a:t>
            </a:r>
          </a:p>
          <a:p>
            <a:pPr lvl="2"/>
            <a:r>
              <a:rPr lang="en-US" altLang="zh-CN" smtClean="0"/>
              <a:t>requires 6 pointers to be changed</a:t>
            </a:r>
          </a:p>
          <a:p>
            <a:pPr lvl="1"/>
            <a:r>
              <a:rPr lang="en-US" altLang="zh-CN" smtClean="0"/>
              <a:t>But each update more expensive</a:t>
            </a:r>
          </a:p>
          <a:p>
            <a:pPr lvl="1"/>
            <a:r>
              <a:rPr lang="en-US" altLang="zh-CN" smtClean="0"/>
              <a:t>No search for replacement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LRU and OPT are cases of </a:t>
            </a:r>
            <a:r>
              <a:rPr lang="en-US" altLang="zh-CN" b="1" smtClean="0">
                <a:solidFill>
                  <a:srgbClr val="3366FF"/>
                </a:solidFill>
              </a:rPr>
              <a:t>stack algorithms </a:t>
            </a:r>
            <a:r>
              <a:rPr lang="en-US" altLang="zh-CN" smtClean="0"/>
              <a:t>that don</a:t>
            </a:r>
            <a:r>
              <a:rPr lang="ja-JP" altLang="en-US" smtClean="0"/>
              <a:t>’</a:t>
            </a:r>
            <a:r>
              <a:rPr lang="en-US" altLang="ja-JP" smtClean="0"/>
              <a:t>t have Belady</a:t>
            </a:r>
            <a:r>
              <a:rPr lang="ja-JP" altLang="en-US" smtClean="0"/>
              <a:t>’</a:t>
            </a:r>
            <a:r>
              <a:rPr lang="en-US" altLang="ja-JP" smtClean="0"/>
              <a:t>s Anomaly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407988"/>
            <a:ext cx="11439525" cy="76835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Use Of A Stack to Record Most Recent Page References</a:t>
            </a:r>
          </a:p>
        </p:txBody>
      </p:sp>
      <p:pic>
        <p:nvPicPr>
          <p:cNvPr id="100355" name="Picture 1" descr="9_1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3" y="2452688"/>
            <a:ext cx="7054850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LRU Approximation Algorithms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188" y="1512888"/>
            <a:ext cx="11055350" cy="6862762"/>
          </a:xfrm>
        </p:spPr>
        <p:txBody>
          <a:bodyPr/>
          <a:lstStyle/>
          <a:p>
            <a:r>
              <a:rPr lang="en-US" altLang="zh-CN" smtClean="0"/>
              <a:t>LRU needs special hardware and still slow</a:t>
            </a:r>
          </a:p>
          <a:p>
            <a:r>
              <a:rPr lang="en-US" altLang="zh-CN" b="1" smtClean="0">
                <a:solidFill>
                  <a:srgbClr val="3366FF"/>
                </a:solidFill>
              </a:rPr>
              <a:t>Reference bit</a:t>
            </a:r>
          </a:p>
          <a:p>
            <a:pPr lvl="1"/>
            <a:r>
              <a:rPr lang="en-US" altLang="zh-CN" smtClean="0"/>
              <a:t>With each page associate a bit, initially = 0</a:t>
            </a:r>
          </a:p>
          <a:p>
            <a:pPr lvl="1"/>
            <a:r>
              <a:rPr lang="en-US" altLang="zh-CN" smtClean="0"/>
              <a:t>When page is referenced bit set to 1</a:t>
            </a:r>
          </a:p>
          <a:p>
            <a:pPr lvl="1"/>
            <a:r>
              <a:rPr lang="en-US" altLang="zh-CN" smtClean="0"/>
              <a:t>Replace any with reference bit = 0 (if one exists)</a:t>
            </a:r>
          </a:p>
          <a:p>
            <a:pPr lvl="2"/>
            <a:r>
              <a:rPr lang="en-US" altLang="zh-CN" smtClean="0"/>
              <a:t>We do not know the order, however</a:t>
            </a:r>
            <a:endParaRPr lang="en-US" altLang="zh-CN" sz="110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LRU Approximation Algorithms (Cont.)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188" y="1512888"/>
            <a:ext cx="11055350" cy="6862762"/>
          </a:xfrm>
        </p:spPr>
        <p:txBody>
          <a:bodyPr/>
          <a:lstStyle/>
          <a:p>
            <a:r>
              <a:rPr lang="en-US" altLang="zh-CN" b="1" smtClean="0">
                <a:solidFill>
                  <a:srgbClr val="3366FF"/>
                </a:solidFill>
              </a:rPr>
              <a:t>Second-chance algorithm</a:t>
            </a:r>
          </a:p>
          <a:p>
            <a:pPr lvl="1"/>
            <a:r>
              <a:rPr lang="en-US" altLang="zh-CN" smtClean="0"/>
              <a:t>Generally FIFO, plus hardware-provided reference bit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Clock</a:t>
            </a:r>
            <a:r>
              <a:rPr lang="en-US" altLang="zh-CN" smtClean="0"/>
              <a:t> replacement</a:t>
            </a:r>
          </a:p>
          <a:p>
            <a:pPr lvl="1"/>
            <a:r>
              <a:rPr lang="en-US" altLang="zh-CN" smtClean="0"/>
              <a:t>If page to be replaced has </a:t>
            </a:r>
          </a:p>
          <a:p>
            <a:pPr lvl="2"/>
            <a:r>
              <a:rPr lang="en-US" altLang="zh-CN" smtClean="0"/>
              <a:t>Reference bit = 0 -&gt; replace it</a:t>
            </a:r>
          </a:p>
          <a:p>
            <a:pPr lvl="2"/>
            <a:r>
              <a:rPr lang="en-US" altLang="zh-CN" smtClean="0"/>
              <a:t>reference bit = 1 then:</a:t>
            </a:r>
          </a:p>
          <a:p>
            <a:pPr lvl="3"/>
            <a:r>
              <a:rPr lang="en-US" altLang="zh-CN" smtClean="0"/>
              <a:t>set reference bit 0, leave page in memory</a:t>
            </a:r>
          </a:p>
          <a:p>
            <a:pPr lvl="3"/>
            <a:r>
              <a:rPr lang="en-US" altLang="zh-CN" smtClean="0"/>
              <a:t>replace next page, subject to same rules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50800"/>
            <a:ext cx="12401550" cy="1125538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Second-Chance (clock) Page-Replacement Algorithm</a:t>
            </a:r>
          </a:p>
        </p:txBody>
      </p:sp>
      <p:pic>
        <p:nvPicPr>
          <p:cNvPr id="106499" name="Picture 1" descr="9_1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728788"/>
            <a:ext cx="701357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Enhanced Second-Chance Algorithm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188" y="1512888"/>
            <a:ext cx="11055350" cy="6862762"/>
          </a:xfrm>
        </p:spPr>
        <p:txBody>
          <a:bodyPr/>
          <a:lstStyle/>
          <a:p>
            <a:r>
              <a:rPr lang="en-US" altLang="zh-CN" smtClean="0"/>
              <a:t>Improve algorithm by using reference bit and modify bit (if available) in concert</a:t>
            </a:r>
          </a:p>
          <a:p>
            <a:r>
              <a:rPr lang="en-US" altLang="zh-CN" smtClean="0"/>
              <a:t>Take ordered pair (reference, modify)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mtClean="0"/>
              <a:t>(0, 0) neither recently used not modified – best page to replace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mtClean="0"/>
              <a:t>(0, 1) not recently used but modified – not quite as good, must write out before replacement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mtClean="0"/>
              <a:t>(1, 0) recently used but clean – probably will be used again soon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mtClean="0"/>
              <a:t>(1, 1) recently used and modified – probably will be used again soon and need to write out before replacement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ESC Algorithm (Cont.)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188" y="1512888"/>
            <a:ext cx="11055350" cy="6862762"/>
          </a:xfrm>
        </p:spPr>
        <p:txBody>
          <a:bodyPr/>
          <a:lstStyle/>
          <a:p>
            <a:r>
              <a:rPr lang="en-US" altLang="zh-CN" smtClean="0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zh-CN" smtClean="0"/>
              <a:t>Might need to search circular queue several times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Counting Algorithms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549063" cy="6069012"/>
          </a:xfrm>
        </p:spPr>
        <p:txBody>
          <a:bodyPr/>
          <a:lstStyle/>
          <a:p>
            <a:r>
              <a:rPr lang="en-US" altLang="zh-CN" smtClean="0"/>
              <a:t>Keep a counter of the number of references that have been made to each page</a:t>
            </a:r>
          </a:p>
          <a:p>
            <a:pPr lvl="1"/>
            <a:r>
              <a:rPr lang="en-US" altLang="zh-CN" smtClean="0"/>
              <a:t>Not common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b="1" smtClean="0">
                <a:solidFill>
                  <a:srgbClr val="3366FF"/>
                </a:solidFill>
              </a:rPr>
              <a:t>Lease Frequently Used </a:t>
            </a:r>
            <a:r>
              <a:rPr lang="en-US" altLang="zh-CN" smtClean="0"/>
              <a:t>(</a:t>
            </a:r>
            <a:r>
              <a:rPr lang="en-US" altLang="zh-CN" b="1" smtClean="0">
                <a:solidFill>
                  <a:srgbClr val="3366FF"/>
                </a:solidFill>
              </a:rPr>
              <a:t>LFU</a:t>
            </a:r>
            <a:r>
              <a:rPr lang="en-US" altLang="zh-CN" smtClean="0"/>
              <a:t>)</a:t>
            </a:r>
            <a:r>
              <a:rPr lang="en-US" altLang="zh-CN" b="1" smtClean="0">
                <a:solidFill>
                  <a:srgbClr val="3366FF"/>
                </a:solidFill>
              </a:rPr>
              <a:t> Algorithm</a:t>
            </a:r>
            <a:r>
              <a:rPr lang="en-US" altLang="zh-CN" smtClean="0"/>
              <a:t>:  replaces page with smallest count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b="1" smtClean="0">
                <a:solidFill>
                  <a:srgbClr val="3366FF"/>
                </a:solidFill>
              </a:rPr>
              <a:t>Most Frequently Used </a:t>
            </a:r>
            <a:r>
              <a:rPr lang="en-US" altLang="zh-CN" smtClean="0"/>
              <a:t>(</a:t>
            </a:r>
            <a:r>
              <a:rPr lang="en-US" altLang="zh-CN" b="1" smtClean="0">
                <a:solidFill>
                  <a:srgbClr val="3366FF"/>
                </a:solidFill>
              </a:rPr>
              <a:t>MFU</a:t>
            </a:r>
            <a:r>
              <a:rPr lang="en-US" altLang="zh-CN" smtClean="0"/>
              <a:t>)</a:t>
            </a:r>
            <a:r>
              <a:rPr lang="en-US" altLang="zh-CN" b="1" smtClean="0">
                <a:solidFill>
                  <a:srgbClr val="3366FF"/>
                </a:solidFill>
              </a:rPr>
              <a:t> Algorithm</a:t>
            </a:r>
            <a:r>
              <a:rPr lang="en-US" altLang="zh-CN" smtClean="0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Page-Buffering Algorithms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Keep a pool of free frames, always</a:t>
            </a:r>
          </a:p>
          <a:p>
            <a:pPr lvl="1"/>
            <a:r>
              <a:rPr lang="en-US" altLang="zh-CN" smtClean="0"/>
              <a:t>Then frame available when needed, not found at fault time</a:t>
            </a:r>
          </a:p>
          <a:p>
            <a:pPr lvl="1"/>
            <a:r>
              <a:rPr lang="en-US" altLang="zh-CN" smtClean="0"/>
              <a:t>Read page into free frame and select victim to evict and add to free pool</a:t>
            </a:r>
          </a:p>
          <a:p>
            <a:pPr lvl="1"/>
            <a:r>
              <a:rPr lang="en-US" altLang="zh-CN" smtClean="0"/>
              <a:t>When convenient, evict victim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Background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altLang="zh-CN" b="1" smtClean="0">
                <a:solidFill>
                  <a:srgbClr val="3366FF"/>
                </a:solidFill>
              </a:rPr>
              <a:t>Virtual memory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– separation of user logical memory from physical memory</a:t>
            </a:r>
          </a:p>
          <a:p>
            <a:pPr lvl="1"/>
            <a:r>
              <a:rPr lang="en-US" altLang="zh-CN" smtClean="0"/>
              <a:t>Only part of the program needs to be in memory for execution</a:t>
            </a:r>
          </a:p>
          <a:p>
            <a:pPr lvl="1"/>
            <a:r>
              <a:rPr lang="en-US" altLang="zh-CN" smtClean="0"/>
              <a:t>Logical address space can therefore be much larger than physical address space</a:t>
            </a:r>
          </a:p>
          <a:p>
            <a:pPr lvl="1"/>
            <a:r>
              <a:rPr lang="en-US" altLang="zh-CN" smtClean="0"/>
              <a:t>Allows address spaces to be shared by several processes</a:t>
            </a:r>
          </a:p>
          <a:p>
            <a:pPr lvl="1"/>
            <a:r>
              <a:rPr lang="en-US" altLang="zh-CN" smtClean="0"/>
              <a:t>Allows for more efficient process creation</a:t>
            </a:r>
          </a:p>
          <a:p>
            <a:pPr lvl="1"/>
            <a:r>
              <a:rPr lang="en-US" altLang="zh-CN" smtClean="0"/>
              <a:t>More programs running concurrently</a:t>
            </a:r>
          </a:p>
          <a:p>
            <a:pPr lvl="1"/>
            <a:r>
              <a:rPr lang="en-US" altLang="zh-CN" smtClean="0"/>
              <a:t>Less I/O needed to load or swap processes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Page-Buffering Algorithms (Cont.)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Possibly, keep list of modified pages</a:t>
            </a:r>
          </a:p>
          <a:p>
            <a:pPr lvl="1"/>
            <a:r>
              <a:rPr lang="en-US" altLang="zh-CN" smtClean="0"/>
              <a:t>When backing store otherwise idle, write pages there and set to non-dirty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Possibly, keep free frame contents intact and note what is in them</a:t>
            </a:r>
          </a:p>
          <a:p>
            <a:pPr lvl="1"/>
            <a:r>
              <a:rPr lang="en-US" altLang="zh-CN" smtClean="0"/>
              <a:t>If referenced again before reused, no need to load contents again from disk</a:t>
            </a:r>
          </a:p>
          <a:p>
            <a:pPr lvl="1"/>
            <a:r>
              <a:rPr lang="en-US" altLang="zh-CN" smtClean="0"/>
              <a:t>Generally useful to reduce penalty if wrong victim frame selected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Applications and Page Replacement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All of these algorithms have OS guessing about future page access</a:t>
            </a:r>
          </a:p>
          <a:p>
            <a:r>
              <a:rPr lang="en-US" altLang="zh-CN" smtClean="0"/>
              <a:t>Some applications have better knowledge – i.e. databases</a:t>
            </a:r>
          </a:p>
          <a:p>
            <a:r>
              <a:rPr lang="en-US" altLang="zh-CN" smtClean="0"/>
              <a:t>Memory intensive applications can cause double buffering</a:t>
            </a:r>
          </a:p>
          <a:p>
            <a:pPr lvl="1"/>
            <a:r>
              <a:rPr lang="en-US" altLang="zh-CN" smtClean="0"/>
              <a:t>OS keeps copy of page in memory as I/O buffer</a:t>
            </a:r>
          </a:p>
          <a:p>
            <a:pPr lvl="1"/>
            <a:r>
              <a:rPr lang="en-US" altLang="zh-CN" smtClean="0"/>
              <a:t>Application keeps page in memory for its own work</a:t>
            </a:r>
          </a:p>
          <a:p>
            <a:r>
              <a:rPr lang="en-US" altLang="zh-CN" smtClean="0"/>
              <a:t>Operating system can given direct access to the disk, getting out of the way of the applications</a:t>
            </a:r>
          </a:p>
          <a:p>
            <a:pPr lvl="1"/>
            <a:r>
              <a:rPr lang="en-US" altLang="zh-CN" b="1" smtClean="0">
                <a:solidFill>
                  <a:srgbClr val="3366FF"/>
                </a:solidFill>
              </a:rPr>
              <a:t>Raw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3366FF"/>
                </a:solidFill>
              </a:rPr>
              <a:t>disk</a:t>
            </a:r>
            <a:r>
              <a:rPr lang="en-US" altLang="zh-CN" b="1" smtClean="0"/>
              <a:t> </a:t>
            </a:r>
            <a:r>
              <a:rPr lang="en-US" altLang="zh-CN" smtClean="0"/>
              <a:t>mode</a:t>
            </a:r>
          </a:p>
          <a:p>
            <a:r>
              <a:rPr lang="en-US" altLang="zh-CN" smtClean="0"/>
              <a:t>Bypasses buffering, locking, etc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Demand Paging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Copy-on-Write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Page Replacement</a:t>
            </a:r>
          </a:p>
          <a:p>
            <a:r>
              <a:rPr lang="en-US" altLang="zh-CN" dirty="0" smtClean="0"/>
              <a:t>Allocation of Frames 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Thrashing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Memory-Mapped Files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Allocating Kernel Memory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Other Considerations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2086960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369888"/>
            <a:ext cx="1181735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Allocation of Frames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412875"/>
            <a:ext cx="11026775" cy="5978525"/>
          </a:xfrm>
        </p:spPr>
        <p:txBody>
          <a:bodyPr/>
          <a:lstStyle/>
          <a:p>
            <a:r>
              <a:rPr lang="en-US" altLang="zh-CN" smtClean="0"/>
              <a:t>Each process needs </a:t>
            </a:r>
            <a:r>
              <a:rPr lang="en-US" altLang="zh-CN" b="1" i="1" smtClean="0"/>
              <a:t>minimum</a:t>
            </a:r>
            <a:r>
              <a:rPr lang="en-US" altLang="zh-CN" smtClean="0"/>
              <a:t> number of frames</a:t>
            </a:r>
          </a:p>
          <a:p>
            <a:r>
              <a:rPr lang="en-US" altLang="zh-CN" smtClean="0"/>
              <a:t>Example:  IBM 370 – 6 pages to handle SS MOVE instruction:</a:t>
            </a:r>
          </a:p>
          <a:p>
            <a:pPr lvl="1"/>
            <a:r>
              <a:rPr lang="en-US" altLang="zh-CN" smtClean="0"/>
              <a:t>instruction is 6 bytes, might span 2 pages</a:t>
            </a:r>
          </a:p>
          <a:p>
            <a:pPr lvl="1"/>
            <a:r>
              <a:rPr lang="en-US" altLang="zh-CN" smtClean="0"/>
              <a:t>2 pages to handle </a:t>
            </a:r>
            <a:r>
              <a:rPr lang="en-US" altLang="zh-CN" i="1" smtClean="0"/>
              <a:t>from</a:t>
            </a:r>
          </a:p>
          <a:p>
            <a:pPr lvl="1"/>
            <a:r>
              <a:rPr lang="en-US" altLang="zh-CN" smtClean="0"/>
              <a:t>2 pages to handle </a:t>
            </a:r>
            <a:r>
              <a:rPr lang="en-US" altLang="zh-CN" i="1" smtClean="0"/>
              <a:t>to</a:t>
            </a:r>
          </a:p>
          <a:p>
            <a:r>
              <a:rPr lang="en-US" altLang="zh-CN" b="1" i="1" smtClean="0"/>
              <a:t>Maximum</a:t>
            </a:r>
            <a:r>
              <a:rPr lang="en-US" altLang="zh-CN" i="1" smtClean="0"/>
              <a:t> </a:t>
            </a:r>
            <a:r>
              <a:rPr lang="en-US" altLang="zh-CN" smtClean="0"/>
              <a:t>of course is total frames in the system</a:t>
            </a:r>
          </a:p>
          <a:p>
            <a:r>
              <a:rPr lang="en-US" altLang="zh-CN" smtClean="0"/>
              <a:t>Two major allocation schemes</a:t>
            </a:r>
          </a:p>
          <a:p>
            <a:pPr lvl="1"/>
            <a:r>
              <a:rPr lang="en-US" altLang="zh-CN" smtClean="0"/>
              <a:t>fixed allocation</a:t>
            </a:r>
          </a:p>
          <a:p>
            <a:pPr lvl="1"/>
            <a:r>
              <a:rPr lang="en-US" altLang="zh-CN" smtClean="0"/>
              <a:t>priority allocation</a:t>
            </a:r>
          </a:p>
          <a:p>
            <a:r>
              <a:rPr lang="en-US" altLang="zh-CN" smtClean="0"/>
              <a:t>Many variations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369888"/>
            <a:ext cx="1192212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Fixed Allocation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4938" y="1165225"/>
            <a:ext cx="11328400" cy="5121275"/>
          </a:xfrm>
        </p:spPr>
        <p:txBody>
          <a:bodyPr/>
          <a:lstStyle/>
          <a:p>
            <a:r>
              <a:rPr lang="en-US" altLang="zh-CN" smtClean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altLang="zh-CN" smtClean="0"/>
              <a:t>Keep some as free frame buffer pool</a:t>
            </a:r>
          </a:p>
          <a:p>
            <a:endParaRPr lang="en-US" altLang="zh-CN" sz="1100" smtClean="0"/>
          </a:p>
          <a:p>
            <a:r>
              <a:rPr lang="en-US" altLang="zh-CN" smtClean="0"/>
              <a:t>Proportional allocation – Allocate according to the size of process</a:t>
            </a:r>
          </a:p>
          <a:p>
            <a:pPr lvl="1"/>
            <a:r>
              <a:rPr lang="en-US" altLang="zh-CN" smtClean="0"/>
              <a:t>Dynamic as degree of multiprogramming, process sizes change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grpSp>
        <p:nvGrpSpPr>
          <p:cNvPr id="119812" name="组合 1"/>
          <p:cNvGrpSpPr>
            <a:grpSpLocks/>
          </p:cNvGrpSpPr>
          <p:nvPr/>
        </p:nvGrpSpPr>
        <p:grpSpPr bwMode="auto">
          <a:xfrm>
            <a:off x="2740025" y="6102350"/>
            <a:ext cx="8285163" cy="2614613"/>
            <a:chOff x="2663825" y="4840288"/>
            <a:chExt cx="8285163" cy="2614612"/>
          </a:xfrm>
        </p:grpSpPr>
        <p:graphicFrame>
          <p:nvGraphicFramePr>
            <p:cNvPr id="119813" name="Object 2"/>
            <p:cNvGraphicFramePr>
              <a:graphicFrameLocks noChangeAspect="1"/>
            </p:cNvGraphicFramePr>
            <p:nvPr/>
          </p:nvGraphicFramePr>
          <p:xfrm>
            <a:off x="2965450" y="4840288"/>
            <a:ext cx="4286250" cy="214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5" name="公式" r:id="rId4" imgW="2857500" imgH="1612900" progId="Equation.3">
                    <p:embed/>
                  </p:oleObj>
                </mc:Choice>
                <mc:Fallback>
                  <p:oleObj name="公式" r:id="rId4" imgW="2857500" imgH="1612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5450" y="4840288"/>
                          <a:ext cx="4286250" cy="2149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14" name="Line 5"/>
            <p:cNvSpPr>
              <a:spLocks noChangeShapeType="1"/>
            </p:cNvSpPr>
            <p:nvPr/>
          </p:nvSpPr>
          <p:spPr bwMode="auto">
            <a:xfrm>
              <a:off x="2674938" y="505777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119815" name="Line 6"/>
            <p:cNvSpPr>
              <a:spLocks noChangeShapeType="1"/>
            </p:cNvSpPr>
            <p:nvPr/>
          </p:nvSpPr>
          <p:spPr bwMode="auto">
            <a:xfrm>
              <a:off x="2674938" y="550545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119816" name="Line 7"/>
            <p:cNvSpPr>
              <a:spLocks noChangeShapeType="1"/>
            </p:cNvSpPr>
            <p:nvPr/>
          </p:nvSpPr>
          <p:spPr bwMode="auto">
            <a:xfrm>
              <a:off x="2674938" y="66516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sp>
          <p:nvSpPr>
            <p:cNvPr id="119817" name="Line 8"/>
            <p:cNvSpPr>
              <a:spLocks noChangeShapeType="1"/>
            </p:cNvSpPr>
            <p:nvPr/>
          </p:nvSpPr>
          <p:spPr bwMode="auto">
            <a:xfrm>
              <a:off x="2663825" y="59404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/>
            </a:p>
          </p:txBody>
        </p:sp>
        <p:graphicFrame>
          <p:nvGraphicFramePr>
            <p:cNvPr id="119818" name="Object 3"/>
            <p:cNvGraphicFramePr>
              <a:graphicFrameLocks noChangeAspect="1"/>
            </p:cNvGraphicFramePr>
            <p:nvPr/>
          </p:nvGraphicFramePr>
          <p:xfrm>
            <a:off x="8689975" y="4889500"/>
            <a:ext cx="2259013" cy="256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6" name="公式" r:id="rId6" imgW="1143000" imgH="1460500" progId="Equation.3">
                    <p:embed/>
                  </p:oleObj>
                </mc:Choice>
                <mc:Fallback>
                  <p:oleObj name="公式" r:id="rId6" imgW="1143000" imgH="14605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9975" y="4889500"/>
                          <a:ext cx="2259013" cy="256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369888"/>
            <a:ext cx="11730037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Allocation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39900"/>
            <a:ext cx="11537950" cy="5859463"/>
          </a:xfrm>
        </p:spPr>
        <p:txBody>
          <a:bodyPr/>
          <a:lstStyle/>
          <a:p>
            <a:r>
              <a:rPr lang="en-US" altLang="zh-CN" smtClean="0"/>
              <a:t>Use a proportional allocation scheme using priorities rather than size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If process </a:t>
            </a:r>
            <a:r>
              <a:rPr lang="en-US" altLang="zh-CN" b="1" i="1" smtClean="0"/>
              <a:t>P</a:t>
            </a:r>
            <a:r>
              <a:rPr lang="en-US" altLang="zh-CN" b="1" i="1" baseline="-25000" smtClean="0"/>
              <a:t>i</a:t>
            </a:r>
            <a:r>
              <a:rPr lang="en-US" altLang="zh-CN" smtClean="0"/>
              <a:t> generates a page fault,</a:t>
            </a:r>
          </a:p>
          <a:p>
            <a:pPr lvl="1"/>
            <a:r>
              <a:rPr lang="en-US" altLang="zh-CN" smtClean="0"/>
              <a:t>select for replacement one of its frames</a:t>
            </a:r>
          </a:p>
          <a:p>
            <a:pPr lvl="1"/>
            <a:r>
              <a:rPr lang="en-US" altLang="zh-CN" smtClean="0"/>
              <a:t>select for replacement a frame from a process with lower priority number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5" y="369888"/>
            <a:ext cx="1148397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Global vs. Local Allocation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410950" cy="5961062"/>
          </a:xfrm>
        </p:spPr>
        <p:txBody>
          <a:bodyPr/>
          <a:lstStyle/>
          <a:p>
            <a:r>
              <a:rPr lang="en-US" altLang="zh-CN" b="1" smtClean="0">
                <a:solidFill>
                  <a:srgbClr val="3366FF"/>
                </a:solidFill>
              </a:rPr>
              <a:t>Global replacement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– process selects a replacement frame from the set of all frames; one process can take a frame from another</a:t>
            </a:r>
          </a:p>
          <a:p>
            <a:pPr lvl="1"/>
            <a:r>
              <a:rPr lang="en-US" altLang="zh-CN" smtClean="0"/>
              <a:t>But then process execution time can vary greatly</a:t>
            </a:r>
          </a:p>
          <a:p>
            <a:pPr lvl="1"/>
            <a:r>
              <a:rPr lang="en-US" altLang="zh-CN" smtClean="0"/>
              <a:t>But greater throughput so more common</a:t>
            </a:r>
          </a:p>
          <a:p>
            <a:pPr>
              <a:buFont typeface="Monotype Sorts" pitchFamily="-84" charset="2"/>
              <a:buNone/>
            </a:pPr>
            <a:endParaRPr lang="en-US" altLang="zh-CN" smtClean="0"/>
          </a:p>
          <a:p>
            <a:r>
              <a:rPr lang="en-US" altLang="zh-CN" b="1" smtClean="0">
                <a:solidFill>
                  <a:srgbClr val="3366FF"/>
                </a:solidFill>
              </a:rPr>
              <a:t>Local replacement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– each process selects from only its own set of allocated frames</a:t>
            </a:r>
          </a:p>
          <a:p>
            <a:pPr lvl="1"/>
            <a:r>
              <a:rPr lang="en-US" altLang="zh-CN" smtClean="0"/>
              <a:t>More consistent per-process performance</a:t>
            </a:r>
          </a:p>
          <a:p>
            <a:pPr lvl="1"/>
            <a:r>
              <a:rPr lang="en-US" altLang="zh-CN" smtClean="0"/>
              <a:t>But possibly underutilized memory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Non-Uniform Memory Access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>
          <a:xfrm>
            <a:off x="569913" y="1138238"/>
            <a:ext cx="12344400" cy="6040437"/>
          </a:xfrm>
        </p:spPr>
        <p:txBody>
          <a:bodyPr/>
          <a:lstStyle/>
          <a:p>
            <a:r>
              <a:rPr lang="en-US" altLang="zh-CN" smtClean="0"/>
              <a:t>So far all memory accessed equally</a:t>
            </a:r>
          </a:p>
          <a:p>
            <a:r>
              <a:rPr lang="en-US" altLang="zh-CN" smtClean="0"/>
              <a:t>Many systems are </a:t>
            </a:r>
            <a:r>
              <a:rPr lang="en-US" altLang="zh-CN" b="1" smtClean="0">
                <a:solidFill>
                  <a:srgbClr val="3366FF"/>
                </a:solidFill>
              </a:rPr>
              <a:t>NUMA</a:t>
            </a:r>
            <a:r>
              <a:rPr lang="en-US" altLang="zh-CN" smtClean="0"/>
              <a:t> – speed of access to memory varies</a:t>
            </a:r>
          </a:p>
          <a:p>
            <a:pPr lvl="1"/>
            <a:r>
              <a:rPr lang="en-US" altLang="zh-CN" smtClean="0"/>
              <a:t>Consider system boards containing CPUs and memory, interconnected over a system bus</a:t>
            </a:r>
          </a:p>
          <a:p>
            <a:r>
              <a:rPr lang="en-US" altLang="zh-CN" smtClean="0"/>
              <a:t>Optimal performance comes from allocating memory </a:t>
            </a:r>
            <a:r>
              <a:rPr lang="ja-JP" altLang="en-US" smtClean="0"/>
              <a:t>“</a:t>
            </a:r>
            <a:r>
              <a:rPr lang="en-US" altLang="ja-JP" smtClean="0"/>
              <a:t>close to</a:t>
            </a:r>
            <a:r>
              <a:rPr lang="ja-JP" altLang="en-US" smtClean="0"/>
              <a:t>”</a:t>
            </a:r>
            <a:r>
              <a:rPr lang="en-US" altLang="ja-JP" smtClean="0"/>
              <a:t> the CPU on which the thread is scheduled</a:t>
            </a:r>
          </a:p>
          <a:p>
            <a:pPr lvl="1"/>
            <a:r>
              <a:rPr lang="en-US" altLang="zh-CN" smtClean="0"/>
              <a:t>And modifying the scheduler to schedule the thread on the same system board when possible</a:t>
            </a:r>
          </a:p>
          <a:p>
            <a:pPr lvl="1"/>
            <a:r>
              <a:rPr lang="en-US" altLang="zh-CN" smtClean="0"/>
              <a:t>Solved by Solaris by creating </a:t>
            </a:r>
            <a:r>
              <a:rPr lang="en-US" altLang="zh-CN" b="1" smtClean="0">
                <a:solidFill>
                  <a:srgbClr val="3366FF"/>
                </a:solidFill>
              </a:rPr>
              <a:t>lgroups </a:t>
            </a:r>
          </a:p>
          <a:p>
            <a:pPr lvl="2"/>
            <a:r>
              <a:rPr lang="en-US" altLang="zh-CN" smtClean="0"/>
              <a:t>Structure to track CPU / Memory low latency groups</a:t>
            </a:r>
          </a:p>
          <a:p>
            <a:pPr lvl="2"/>
            <a:r>
              <a:rPr lang="en-US" altLang="zh-CN" smtClean="0"/>
              <a:t>Used my schedule and pager</a:t>
            </a:r>
          </a:p>
          <a:p>
            <a:pPr lvl="2"/>
            <a:r>
              <a:rPr lang="en-US" altLang="zh-CN" smtClean="0"/>
              <a:t>When possible schedule all threads of a process and allocate all memory for that process within the lgroup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Demand Paging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Copy-on-Write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Page Replacement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Allocation of Frames </a:t>
            </a:r>
          </a:p>
          <a:p>
            <a:r>
              <a:rPr lang="en-US" altLang="zh-CN" dirty="0" smtClean="0"/>
              <a:t>Thrashing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Memory-Mapped Files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Allocating Kernel Memory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Other Considerations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20869604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Thrashing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1393825"/>
            <a:ext cx="11598275" cy="5978525"/>
          </a:xfrm>
        </p:spPr>
        <p:txBody>
          <a:bodyPr/>
          <a:lstStyle/>
          <a:p>
            <a:r>
              <a:rPr lang="en-US" altLang="zh-CN" smtClean="0"/>
              <a:t>If a process does not have </a:t>
            </a:r>
            <a:r>
              <a:rPr lang="ja-JP" altLang="en-US" smtClean="0"/>
              <a:t>“</a:t>
            </a:r>
            <a:r>
              <a:rPr lang="en-US" altLang="ja-JP" smtClean="0"/>
              <a:t>enough</a:t>
            </a:r>
            <a:r>
              <a:rPr lang="ja-JP" altLang="en-US" smtClean="0"/>
              <a:t>”</a:t>
            </a:r>
            <a:r>
              <a:rPr lang="en-US" altLang="ja-JP" smtClean="0"/>
              <a:t> pages, the page-fault rate is very high</a:t>
            </a:r>
          </a:p>
          <a:p>
            <a:pPr lvl="1"/>
            <a:r>
              <a:rPr lang="en-US" altLang="zh-CN" smtClean="0"/>
              <a:t>Page fault to get page</a:t>
            </a:r>
          </a:p>
          <a:p>
            <a:pPr lvl="1"/>
            <a:r>
              <a:rPr lang="en-US" altLang="zh-CN" smtClean="0"/>
              <a:t>Replace existing frame</a:t>
            </a:r>
          </a:p>
          <a:p>
            <a:pPr lvl="1"/>
            <a:r>
              <a:rPr lang="en-US" altLang="zh-CN" smtClean="0"/>
              <a:t>But quickly need replaced frame back</a:t>
            </a:r>
          </a:p>
          <a:p>
            <a:pPr lvl="1"/>
            <a:r>
              <a:rPr lang="en-US" altLang="zh-CN" smtClean="0"/>
              <a:t>This leads to:</a:t>
            </a:r>
          </a:p>
          <a:p>
            <a:pPr lvl="2"/>
            <a:r>
              <a:rPr lang="en-US" altLang="zh-CN" smtClean="0"/>
              <a:t>Low CPU utilization</a:t>
            </a:r>
          </a:p>
          <a:p>
            <a:pPr lvl="2"/>
            <a:r>
              <a:rPr lang="en-US" altLang="zh-CN" smtClean="0"/>
              <a:t>Operating system thinking that it needs to increase the degree of multiprogramming</a:t>
            </a:r>
          </a:p>
          <a:p>
            <a:pPr lvl="2"/>
            <a:r>
              <a:rPr lang="en-US" altLang="zh-CN" smtClean="0"/>
              <a:t>Another process added to the system</a:t>
            </a:r>
          </a:p>
          <a:p>
            <a:r>
              <a:rPr lang="en-US" altLang="zh-CN" b="1" smtClean="0">
                <a:solidFill>
                  <a:srgbClr val="3366FF"/>
                </a:solidFill>
              </a:rPr>
              <a:t>Thrashing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>
                <a:sym typeface="Symbol" panose="05050102010706020507" pitchFamily="18" charset="2"/>
              </a:rPr>
              <a:t> a process is busy swapping pages in and out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Background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altLang="zh-CN" b="1" smtClean="0">
                <a:solidFill>
                  <a:srgbClr val="3366FF"/>
                </a:solidFill>
              </a:rPr>
              <a:t>Virtual address space</a:t>
            </a:r>
            <a:r>
              <a:rPr lang="en-US" altLang="zh-CN" smtClean="0"/>
              <a:t> – logical view of how process is stored in memory</a:t>
            </a:r>
          </a:p>
          <a:p>
            <a:pPr lvl="1"/>
            <a:r>
              <a:rPr lang="en-US" altLang="zh-CN" smtClean="0"/>
              <a:t>Usually start at address 0, contiguous addresses until end of space</a:t>
            </a:r>
          </a:p>
          <a:p>
            <a:pPr lvl="1"/>
            <a:r>
              <a:rPr lang="en-US" altLang="zh-CN" smtClean="0"/>
              <a:t>Meanwhile, physical memory organized in page frames</a:t>
            </a:r>
          </a:p>
          <a:p>
            <a:pPr lvl="1"/>
            <a:r>
              <a:rPr lang="en-US" altLang="zh-CN" smtClean="0"/>
              <a:t>MMU must map logical to physical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Virtual memory can be implemented via:</a:t>
            </a:r>
          </a:p>
          <a:p>
            <a:pPr lvl="1"/>
            <a:r>
              <a:rPr lang="en-US" altLang="zh-CN" smtClean="0"/>
              <a:t>Demand paging </a:t>
            </a:r>
          </a:p>
          <a:p>
            <a:pPr lvl="1"/>
            <a:r>
              <a:rPr lang="en-US" altLang="zh-CN" smtClean="0"/>
              <a:t>Demand segmentation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0383837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Thrashing (Cont.)</a:t>
            </a:r>
            <a:endParaRPr lang="en-US" altLang="zh-CN" sz="3400" smtClean="0"/>
          </a:p>
        </p:txBody>
      </p:sp>
      <p:pic>
        <p:nvPicPr>
          <p:cNvPr id="129027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636713"/>
            <a:ext cx="113823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369888"/>
            <a:ext cx="10739437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Demand Paging and Thrashing </a:t>
            </a:r>
            <a:endParaRPr lang="en-US" altLang="zh-CN" sz="3400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3" y="1970088"/>
            <a:ext cx="11803062" cy="4003675"/>
          </a:xfrm>
        </p:spPr>
        <p:txBody>
          <a:bodyPr/>
          <a:lstStyle/>
          <a:p>
            <a:r>
              <a:rPr lang="en-US" altLang="zh-CN" smtClean="0"/>
              <a:t>Why does demand paging work?</a:t>
            </a:r>
            <a:br>
              <a:rPr lang="en-US" altLang="zh-CN" smtClean="0"/>
            </a:br>
            <a:r>
              <a:rPr lang="en-US" altLang="zh-CN" b="1" smtClean="0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altLang="zh-CN" smtClean="0"/>
              <a:t>Process migrates from one locality to another</a:t>
            </a:r>
          </a:p>
          <a:p>
            <a:pPr lvl="1"/>
            <a:r>
              <a:rPr lang="en-US" altLang="zh-CN" smtClean="0"/>
              <a:t>Localities may overlap</a:t>
            </a:r>
          </a:p>
          <a:p>
            <a:pPr lvl="1">
              <a:buFont typeface="Monotype Sorts" pitchFamily="-84" charset="2"/>
              <a:buNone/>
            </a:pPr>
            <a:endParaRPr lang="en-US" altLang="zh-CN" smtClean="0"/>
          </a:p>
          <a:p>
            <a:r>
              <a:rPr lang="en-US" altLang="zh-CN" smtClean="0"/>
              <a:t>Why does thrashing occur?</a:t>
            </a:r>
            <a:br>
              <a:rPr lang="en-US" altLang="zh-CN" smtClean="0"/>
            </a:br>
            <a:r>
              <a:rPr lang="en-US" altLang="zh-CN" smtClean="0">
                <a:sym typeface="Symbol" panose="05050102010706020507" pitchFamily="18" charset="2"/>
              </a:rPr>
              <a:t> size of locality &gt; total memory size</a:t>
            </a:r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Limit effects by using local or priority page replacement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369888"/>
            <a:ext cx="11774487" cy="7683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Locality In A Memory-Reference Pattern</a:t>
            </a:r>
          </a:p>
        </p:txBody>
      </p:sp>
      <p:pic>
        <p:nvPicPr>
          <p:cNvPr id="133123" name="Picture 1" descr="9_1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1355725"/>
            <a:ext cx="5654675" cy="721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Working-Set Model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1738" cy="6508750"/>
          </a:xfrm>
        </p:spPr>
        <p:txBody>
          <a:bodyPr/>
          <a:lstStyle/>
          <a:p>
            <a:r>
              <a:rPr lang="en-US" altLang="zh-CN" smtClean="0">
                <a:sym typeface="Symbol" panose="05050102010706020507" pitchFamily="18" charset="2"/>
              </a:rPr>
              <a:t>  working-set window  a fixed number of page references </a:t>
            </a:r>
            <a:br>
              <a:rPr lang="en-US" altLang="zh-CN" smtClean="0">
                <a:sym typeface="Symbol" panose="05050102010706020507" pitchFamily="18" charset="2"/>
              </a:rPr>
            </a:br>
            <a:r>
              <a:rPr lang="en-US" altLang="zh-CN" smtClean="0">
                <a:sym typeface="Symbol" panose="05050102010706020507" pitchFamily="18" charset="2"/>
              </a:rPr>
              <a:t>Example:  10,000 instructions</a:t>
            </a:r>
            <a:endParaRPr lang="en-US" altLang="zh-CN" sz="1100" smtClean="0">
              <a:sym typeface="Symbol" panose="05050102010706020507" pitchFamily="18" charset="2"/>
            </a:endParaRPr>
          </a:p>
          <a:p>
            <a:r>
              <a:rPr lang="en-US" altLang="zh-CN" i="1" smtClean="0">
                <a:sym typeface="Symbol" panose="05050102010706020507" pitchFamily="18" charset="2"/>
              </a:rPr>
              <a:t>WSS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 (working set of Process </a:t>
            </a:r>
            <a:r>
              <a:rPr lang="en-US" altLang="zh-CN" i="1" smtClean="0">
                <a:sym typeface="Symbol" panose="05050102010706020507" pitchFamily="18" charset="2"/>
              </a:rPr>
              <a:t>P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) =</a:t>
            </a:r>
            <a:br>
              <a:rPr lang="en-US" altLang="zh-CN" smtClean="0">
                <a:sym typeface="Symbol" panose="05050102010706020507" pitchFamily="18" charset="2"/>
              </a:rPr>
            </a:br>
            <a:r>
              <a:rPr lang="en-US" altLang="zh-CN" smtClean="0">
                <a:sym typeface="Symbol" panose="05050102010706020507" pitchFamily="18" charset="2"/>
              </a:rPr>
              <a:t>total number of pages referenced in the most recent  (varies in time)</a:t>
            </a:r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if  =   will encompass entire program</a:t>
            </a:r>
            <a:endParaRPr lang="en-US" altLang="zh-CN" sz="11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Working-Set Model (Cont.)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1738" cy="6508750"/>
          </a:xfrm>
        </p:spPr>
        <p:txBody>
          <a:bodyPr/>
          <a:lstStyle/>
          <a:p>
            <a:r>
              <a:rPr lang="en-US" altLang="zh-CN" i="1" smtClean="0">
                <a:sym typeface="Symbol" panose="05050102010706020507" pitchFamily="18" charset="2"/>
              </a:rPr>
              <a:t>D</a:t>
            </a:r>
            <a:r>
              <a:rPr lang="en-US" altLang="zh-CN" smtClean="0">
                <a:sym typeface="Symbol" panose="05050102010706020507" pitchFamily="18" charset="2"/>
              </a:rPr>
              <a:t> =  </a:t>
            </a:r>
            <a:r>
              <a:rPr lang="en-US" altLang="zh-CN" i="1" smtClean="0">
                <a:sym typeface="Symbol" panose="05050102010706020507" pitchFamily="18" charset="2"/>
              </a:rPr>
              <a:t>WSS</a:t>
            </a:r>
            <a:r>
              <a:rPr lang="en-US" altLang="zh-CN" i="1" baseline="-25000" smtClean="0"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  total demand frames </a:t>
            </a:r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Approximation of locality</a:t>
            </a:r>
            <a:endParaRPr lang="en-US" altLang="zh-CN" sz="1100" smtClean="0">
              <a:sym typeface="Symbol" panose="05050102010706020507" pitchFamily="18" charset="2"/>
            </a:endParaRPr>
          </a:p>
          <a:p>
            <a:r>
              <a:rPr lang="en-US" altLang="zh-CN" smtClean="0">
                <a:sym typeface="Symbol" panose="05050102010706020507" pitchFamily="18" charset="2"/>
              </a:rPr>
              <a:t>if </a:t>
            </a:r>
            <a:r>
              <a:rPr lang="en-US" altLang="zh-CN" i="1" smtClean="0">
                <a:sym typeface="Symbol" panose="05050102010706020507" pitchFamily="18" charset="2"/>
              </a:rPr>
              <a:t>D</a:t>
            </a:r>
            <a:r>
              <a:rPr lang="en-US" altLang="zh-CN" smtClean="0">
                <a:sym typeface="Symbol" panose="05050102010706020507" pitchFamily="18" charset="2"/>
              </a:rPr>
              <a:t> &gt; </a:t>
            </a:r>
            <a:r>
              <a:rPr lang="en-US" altLang="zh-CN" i="1" smtClean="0">
                <a:sym typeface="Symbol" panose="05050102010706020507" pitchFamily="18" charset="2"/>
              </a:rPr>
              <a:t>m</a:t>
            </a:r>
            <a:r>
              <a:rPr lang="en-US" altLang="zh-CN" smtClean="0">
                <a:sym typeface="Symbol" panose="05050102010706020507" pitchFamily="18" charset="2"/>
              </a:rPr>
              <a:t>  Thrashing</a:t>
            </a:r>
            <a:endParaRPr lang="en-US" altLang="zh-CN" sz="1100" smtClean="0">
              <a:sym typeface="Symbol" panose="05050102010706020507" pitchFamily="18" charset="2"/>
            </a:endParaRPr>
          </a:p>
          <a:p>
            <a:r>
              <a:rPr lang="en-US" altLang="zh-CN" smtClean="0">
                <a:sym typeface="Symbol" panose="05050102010706020507" pitchFamily="18" charset="2"/>
              </a:rPr>
              <a:t>Policy if </a:t>
            </a:r>
            <a:r>
              <a:rPr lang="en-US" altLang="zh-CN" i="1" smtClean="0">
                <a:sym typeface="Symbol" panose="05050102010706020507" pitchFamily="18" charset="2"/>
              </a:rPr>
              <a:t>D</a:t>
            </a:r>
            <a:r>
              <a:rPr lang="en-US" altLang="zh-CN" smtClean="0">
                <a:sym typeface="Symbol" panose="05050102010706020507" pitchFamily="18" charset="2"/>
              </a:rPr>
              <a:t> &gt; m, then suspend or swap out one of the processes </a:t>
            </a:r>
          </a:p>
        </p:txBody>
      </p:sp>
      <p:pic>
        <p:nvPicPr>
          <p:cNvPr id="137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5192713"/>
            <a:ext cx="10059987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161256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Keeping Track of the Working Set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040438"/>
          </a:xfrm>
        </p:spPr>
        <p:txBody>
          <a:bodyPr/>
          <a:lstStyle/>
          <a:p>
            <a:r>
              <a:rPr lang="en-US" altLang="zh-CN" smtClean="0"/>
              <a:t>Approximate with interval timer + a reference bit</a:t>
            </a:r>
          </a:p>
          <a:p>
            <a:r>
              <a:rPr lang="en-US" altLang="zh-CN" smtClean="0"/>
              <a:t>Example: </a:t>
            </a:r>
            <a:r>
              <a:rPr lang="en-US" altLang="zh-CN" smtClean="0">
                <a:sym typeface="Symbol" panose="05050102010706020507" pitchFamily="18" charset="2"/>
              </a:rPr>
              <a:t> = 10,000</a:t>
            </a:r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Timer interrupts after every 5000 time units</a:t>
            </a:r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Keep in memory 2 bits for each page</a:t>
            </a:r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Whenever a timer interrupts copy and sets the values of all reference bits to 0</a:t>
            </a:r>
          </a:p>
          <a:p>
            <a:pPr lvl="1"/>
            <a:r>
              <a:rPr lang="en-US" altLang="zh-CN" smtClean="0">
                <a:sym typeface="Symbol" panose="05050102010706020507" pitchFamily="18" charset="2"/>
              </a:rPr>
              <a:t>If one of the bits in memory = 1  page in working set</a:t>
            </a:r>
          </a:p>
          <a:p>
            <a:r>
              <a:rPr lang="en-US" altLang="zh-CN" smtClean="0">
                <a:sym typeface="Symbol" panose="05050102010706020507" pitchFamily="18" charset="2"/>
              </a:rPr>
              <a:t>Why is this not completely accurate?</a:t>
            </a:r>
          </a:p>
          <a:p>
            <a:r>
              <a:rPr lang="en-US" altLang="zh-CN" smtClean="0">
                <a:sym typeface="Symbol" panose="05050102010706020507" pitchFamily="18" charset="2"/>
              </a:rPr>
              <a:t>Improvement = 10 bits and interrupt every 1000 time units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369888"/>
            <a:ext cx="118348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Page-Fault Frequency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138238"/>
            <a:ext cx="10544175" cy="1930400"/>
          </a:xfrm>
        </p:spPr>
        <p:txBody>
          <a:bodyPr/>
          <a:lstStyle/>
          <a:p>
            <a:r>
              <a:rPr lang="en-US" altLang="zh-CN" smtClean="0"/>
              <a:t>More direct approach than WSS</a:t>
            </a:r>
          </a:p>
          <a:p>
            <a:r>
              <a:rPr lang="en-US" altLang="zh-CN" smtClean="0"/>
              <a:t>Establish </a:t>
            </a:r>
            <a:r>
              <a:rPr lang="ja-JP" altLang="en-US" smtClean="0"/>
              <a:t>“</a:t>
            </a:r>
            <a:r>
              <a:rPr lang="en-US" altLang="ja-JP" smtClean="0"/>
              <a:t>acceptable</a:t>
            </a:r>
            <a:r>
              <a:rPr lang="ja-JP" altLang="en-US" smtClean="0"/>
              <a:t>”</a:t>
            </a:r>
            <a:r>
              <a:rPr lang="en-US" altLang="ja-JP" smtClean="0"/>
              <a:t> </a:t>
            </a:r>
            <a:r>
              <a:rPr lang="en-US" altLang="ja-JP" b="1" smtClean="0">
                <a:solidFill>
                  <a:srgbClr val="3366FF"/>
                </a:solidFill>
              </a:rPr>
              <a:t>page-fault frequency </a:t>
            </a:r>
            <a:r>
              <a:rPr lang="en-US" altLang="ja-JP" smtClean="0"/>
              <a:t>(</a:t>
            </a:r>
            <a:r>
              <a:rPr lang="en-US" altLang="ja-JP" b="1" smtClean="0">
                <a:solidFill>
                  <a:srgbClr val="3366FF"/>
                </a:solidFill>
              </a:rPr>
              <a:t>PFF</a:t>
            </a:r>
            <a:r>
              <a:rPr lang="en-US" altLang="ja-JP" smtClean="0"/>
              <a:t>)</a:t>
            </a:r>
            <a:r>
              <a:rPr lang="en-US" altLang="ja-JP" b="1" smtClean="0">
                <a:solidFill>
                  <a:srgbClr val="3366FF"/>
                </a:solidFill>
              </a:rPr>
              <a:t> </a:t>
            </a:r>
            <a:r>
              <a:rPr lang="en-US" altLang="ja-JP" smtClean="0"/>
              <a:t>rate and use local replacement policy</a:t>
            </a:r>
          </a:p>
          <a:p>
            <a:pPr lvl="1"/>
            <a:r>
              <a:rPr lang="en-US" altLang="zh-CN" smtClean="0"/>
              <a:t>If actual rate too low, process loses frame</a:t>
            </a:r>
          </a:p>
          <a:p>
            <a:pPr lvl="1"/>
            <a:r>
              <a:rPr lang="en-US" altLang="zh-CN" smtClean="0"/>
              <a:t>If actual rate too high, process gains frame</a:t>
            </a:r>
          </a:p>
        </p:txBody>
      </p:sp>
      <p:pic>
        <p:nvPicPr>
          <p:cNvPr id="141316" name="Picture 1" descr="9_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4332288"/>
            <a:ext cx="8766175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>
          <a:xfrm>
            <a:off x="115728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Working Sets and Page Fault Rates</a:t>
            </a:r>
          </a:p>
        </p:txBody>
      </p:sp>
      <p:pic>
        <p:nvPicPr>
          <p:cNvPr id="143363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322763"/>
            <a:ext cx="95424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3"/>
          <p:cNvSpPr txBox="1">
            <a:spLocks noChangeArrowheads="1"/>
          </p:cNvSpPr>
          <p:nvPr/>
        </p:nvSpPr>
        <p:spPr bwMode="auto">
          <a:xfrm>
            <a:off x="1209675" y="1644650"/>
            <a:ext cx="1161573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zh-CN" sz="2800">
                <a:latin typeface="Helvetica" panose="020B0604020202020204" pitchFamily="34" charset="0"/>
              </a:rPr>
              <a:t>Direct relationship between working set of a process and its page-fault rate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zh-CN" sz="2800">
                <a:latin typeface="Helvetica" panose="020B0604020202020204" pitchFamily="34" charset="0"/>
              </a:rPr>
              <a:t>Working set changes over time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zh-CN" sz="2800">
                <a:latin typeface="Helvetica" panose="020B0604020202020204" pitchFamily="34" charset="0"/>
              </a:rPr>
              <a:t>Peaks and valleys over time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endParaRPr kumimoji="1" lang="en-US" altLang="zh-CN" sz="2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Demand Paging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Copy-on-Write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Page Replacement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Allocation of Frames 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Thrashing</a:t>
            </a:r>
          </a:p>
          <a:p>
            <a:r>
              <a:rPr lang="en-US" altLang="zh-CN" dirty="0" smtClean="0"/>
              <a:t>Memory-Mapped Files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Allocating Kernel Memory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Other Considerations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20869604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Memory-Mapped Files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altLang="zh-CN" smtClean="0"/>
              <a:t>Memory-mapped file I/O allows file I/O to be treated as routine memory access by </a:t>
            </a:r>
            <a:r>
              <a:rPr lang="en-US" altLang="zh-CN" b="1" smtClean="0">
                <a:solidFill>
                  <a:srgbClr val="3366FF"/>
                </a:solidFill>
              </a:rPr>
              <a:t>mapping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a disk block to a page in memory</a:t>
            </a:r>
          </a:p>
          <a:p>
            <a:r>
              <a:rPr lang="en-US" altLang="zh-CN" smtClean="0"/>
              <a:t>A file is initially read using demand paging</a:t>
            </a:r>
          </a:p>
          <a:p>
            <a:pPr lvl="1"/>
            <a:r>
              <a:rPr lang="en-US" altLang="zh-CN" smtClean="0"/>
              <a:t>A page-sized portion of the file is read from the file system into a physical page</a:t>
            </a:r>
          </a:p>
          <a:p>
            <a:pPr lvl="1"/>
            <a:r>
              <a:rPr lang="en-US" altLang="zh-CN" smtClean="0"/>
              <a:t>Subsequent reads/writes to/from the file are treated as ordinary memory accesses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0" y="38100"/>
            <a:ext cx="12241213" cy="11255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Virtual Memory That is </a:t>
            </a:r>
            <a:br>
              <a:rPr lang="en-US" altLang="zh-CN" sz="4000" smtClean="0"/>
            </a:br>
            <a:r>
              <a:rPr lang="en-US" altLang="zh-CN" sz="4000" smtClean="0"/>
              <a:t>Larger Than Physical Memory</a:t>
            </a:r>
          </a:p>
        </p:txBody>
      </p:sp>
      <p:pic>
        <p:nvPicPr>
          <p:cNvPr id="19459" name="Picture 5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938338"/>
            <a:ext cx="854075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Memory-Mapped Files (Cont.)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altLang="zh-CN" smtClean="0"/>
              <a:t>Simplifies and speeds file access by driving file I/O through memory rather than </a:t>
            </a:r>
            <a:r>
              <a:rPr lang="en-US" altLang="zh-CN" smtClean="0">
                <a:latin typeface="Courier New" panose="02070309020205020404" pitchFamily="49" charset="0"/>
              </a:rPr>
              <a:t>read()</a:t>
            </a:r>
            <a:r>
              <a:rPr lang="en-US" altLang="zh-CN" b="1" smtClean="0">
                <a:latin typeface="Courier New" panose="02070309020205020404" pitchFamily="49" charset="0"/>
              </a:rPr>
              <a:t> </a:t>
            </a:r>
            <a:r>
              <a:rPr lang="en-US" altLang="zh-CN" smtClean="0"/>
              <a:t>and</a:t>
            </a:r>
            <a:r>
              <a:rPr lang="en-US" altLang="zh-CN" smtClean="0">
                <a:latin typeface="Courier New" panose="02070309020205020404" pitchFamily="49" charset="0"/>
              </a:rPr>
              <a:t> write()</a:t>
            </a:r>
            <a:r>
              <a:rPr lang="en-US" altLang="zh-CN" smtClean="0"/>
              <a:t> system calls</a:t>
            </a:r>
          </a:p>
          <a:p>
            <a:r>
              <a:rPr lang="en-US" altLang="zh-CN" smtClean="0"/>
              <a:t>Also allows several processes to map the same file allowing the pages in memory to be shared</a:t>
            </a:r>
          </a:p>
          <a:p>
            <a:r>
              <a:rPr lang="en-US" altLang="zh-CN" smtClean="0"/>
              <a:t>But when does written data make it to disk?</a:t>
            </a:r>
          </a:p>
          <a:p>
            <a:pPr lvl="1"/>
            <a:r>
              <a:rPr lang="en-US" altLang="zh-CN" smtClean="0"/>
              <a:t>Periodically and / or at file </a:t>
            </a:r>
            <a:r>
              <a:rPr lang="en-US" altLang="zh-CN" smtClean="0">
                <a:latin typeface="Courier New" panose="02070309020205020404" pitchFamily="49" charset="0"/>
              </a:rPr>
              <a:t>close()</a:t>
            </a:r>
            <a:r>
              <a:rPr lang="en-US" altLang="zh-CN" smtClean="0"/>
              <a:t> time</a:t>
            </a:r>
          </a:p>
          <a:p>
            <a:pPr lvl="1"/>
            <a:r>
              <a:rPr lang="en-US" altLang="zh-CN" smtClean="0"/>
              <a:t>For example, when the pager scans for dirty pages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Memory-Mapped File Technique for all I/O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Some OSes  uses memory mapped files for standard I/O</a:t>
            </a:r>
          </a:p>
          <a:p>
            <a:r>
              <a:rPr lang="en-US" altLang="zh-CN" smtClean="0"/>
              <a:t>Process can explicitly request memory mapping a file via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mmap()</a:t>
            </a:r>
            <a:r>
              <a:rPr lang="en-US" altLang="zh-CN" smtClean="0"/>
              <a:t> system call</a:t>
            </a:r>
          </a:p>
          <a:p>
            <a:pPr lvl="1"/>
            <a:r>
              <a:rPr lang="en-US" altLang="zh-CN" smtClean="0"/>
              <a:t>Now file mapped into process address space</a:t>
            </a:r>
          </a:p>
          <a:p>
            <a:r>
              <a:rPr lang="en-US" altLang="zh-CN" smtClean="0"/>
              <a:t>For standard I/O (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open(), read(), write(), close()</a:t>
            </a:r>
            <a:r>
              <a:rPr lang="en-US" altLang="zh-CN" smtClean="0"/>
              <a:t>), mmap anyway</a:t>
            </a:r>
          </a:p>
          <a:p>
            <a:pPr lvl="1"/>
            <a:r>
              <a:rPr lang="en-US" altLang="zh-CN" smtClean="0"/>
              <a:t>But map file into kernel address space</a:t>
            </a:r>
          </a:p>
          <a:p>
            <a:pPr lvl="1"/>
            <a:r>
              <a:rPr lang="en-US" altLang="zh-CN" smtClean="0"/>
              <a:t>Process still does read() and write()</a:t>
            </a:r>
          </a:p>
          <a:p>
            <a:pPr lvl="2"/>
            <a:r>
              <a:rPr lang="en-US" altLang="zh-CN" smtClean="0"/>
              <a:t>Copies data to and from kernel space and user space</a:t>
            </a:r>
          </a:p>
          <a:p>
            <a:pPr lvl="1"/>
            <a:r>
              <a:rPr lang="en-US" altLang="zh-CN" smtClean="0"/>
              <a:t>Uses efficient memory management subsystem</a:t>
            </a:r>
          </a:p>
          <a:p>
            <a:pPr lvl="2"/>
            <a:r>
              <a:rPr lang="en-US" altLang="zh-CN" smtClean="0"/>
              <a:t>Avoids needing separate subsystem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Memory-Mapped File Technique for all I/O (Cont.)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COW can be used for read/write non-shared pages</a:t>
            </a:r>
          </a:p>
          <a:p>
            <a:r>
              <a:rPr lang="en-US" altLang="zh-CN" smtClean="0"/>
              <a:t>Memory mapped files can be  used for shared memory (although again via separate system calls)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 Mapped Files</a:t>
            </a:r>
          </a:p>
        </p:txBody>
      </p:sp>
      <p:pic>
        <p:nvPicPr>
          <p:cNvPr id="151555" name="Picture 1" descr="9_2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714500"/>
            <a:ext cx="8255000" cy="662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14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Shared Memory via Memory-Mapped I/O</a:t>
            </a:r>
          </a:p>
        </p:txBody>
      </p:sp>
      <p:pic>
        <p:nvPicPr>
          <p:cNvPr id="153603" name="Picture 1" descr="9_2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11400"/>
            <a:ext cx="106664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Shared Memory in Windows API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altLang="zh-CN" smtClean="0"/>
              <a:t>First create a </a:t>
            </a:r>
            <a:r>
              <a:rPr lang="en-US" altLang="zh-CN" b="1" smtClean="0">
                <a:solidFill>
                  <a:srgbClr val="3366FF"/>
                </a:solidFill>
              </a:rPr>
              <a:t>file mapping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for file to be mapped</a:t>
            </a:r>
          </a:p>
          <a:p>
            <a:pPr lvl="1"/>
            <a:r>
              <a:rPr lang="en-US" altLang="zh-CN" smtClean="0"/>
              <a:t>Then establish a view of the mapped file in process</a:t>
            </a:r>
            <a:r>
              <a:rPr lang="en-US" altLang="en-US" smtClean="0"/>
              <a:t>’</a:t>
            </a:r>
            <a:r>
              <a:rPr lang="en-US" altLang="zh-CN" smtClean="0"/>
              <a:t>s virtual address space</a:t>
            </a:r>
          </a:p>
          <a:p>
            <a:r>
              <a:rPr lang="en-US" altLang="zh-CN" smtClean="0"/>
              <a:t>Consider producer / consumer</a:t>
            </a:r>
          </a:p>
          <a:p>
            <a:pPr lvl="1"/>
            <a:r>
              <a:rPr lang="en-US" altLang="zh-CN" smtClean="0"/>
              <a:t>Producer create shared-memory object using memory mapping features</a:t>
            </a:r>
          </a:p>
          <a:p>
            <a:pPr lvl="1"/>
            <a:r>
              <a:rPr lang="en-US" altLang="zh-CN" smtClean="0"/>
              <a:t>Open file via </a:t>
            </a:r>
            <a:r>
              <a:rPr lang="en-US" altLang="zh-CN" smtClean="0">
                <a:latin typeface="Courier New" panose="02070309020205020404" pitchFamily="49" charset="0"/>
              </a:rPr>
              <a:t>CreateFile(), </a:t>
            </a:r>
            <a:r>
              <a:rPr lang="en-US" altLang="zh-CN" smtClean="0"/>
              <a:t>returning a</a:t>
            </a:r>
            <a:r>
              <a:rPr lang="en-US" altLang="zh-CN" smtClean="0">
                <a:latin typeface="Courier New" panose="02070309020205020404" pitchFamily="49" charset="0"/>
              </a:rPr>
              <a:t> HANDLE</a:t>
            </a:r>
          </a:p>
          <a:p>
            <a:pPr lvl="1"/>
            <a:r>
              <a:rPr lang="en-US" altLang="zh-CN" smtClean="0"/>
              <a:t>Create mapping via </a:t>
            </a:r>
            <a:r>
              <a:rPr lang="en-US" altLang="zh-CN" smtClean="0">
                <a:latin typeface="Courier New" panose="02070309020205020404" pitchFamily="49" charset="0"/>
              </a:rPr>
              <a:t>CreateFileMapping() </a:t>
            </a:r>
            <a:r>
              <a:rPr lang="en-US" altLang="zh-CN" smtClean="0"/>
              <a:t>creating a</a:t>
            </a:r>
            <a:r>
              <a:rPr lang="en-US" altLang="zh-CN" smtClean="0"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3366FF"/>
                </a:solidFill>
              </a:rPr>
              <a:t>named shared-memory object</a:t>
            </a:r>
          </a:p>
          <a:p>
            <a:pPr lvl="1"/>
            <a:r>
              <a:rPr lang="en-US" altLang="zh-CN" smtClean="0"/>
              <a:t>Create view via </a:t>
            </a:r>
            <a:r>
              <a:rPr lang="en-US" altLang="zh-CN" smtClean="0">
                <a:latin typeface="Courier New" panose="02070309020205020404" pitchFamily="49" charset="0"/>
              </a:rPr>
              <a:t>MapViewOfFile()</a:t>
            </a:r>
          </a:p>
          <a:p>
            <a:r>
              <a:rPr lang="en-US" altLang="zh-CN" smtClean="0"/>
              <a:t>Sample code in Textbook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Demand Paging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Copy-on-Write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Page Replacement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Allocation of Frames 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Thrashing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Memory-Mapped Files</a:t>
            </a:r>
          </a:p>
          <a:p>
            <a:r>
              <a:rPr lang="en-US" altLang="zh-CN" dirty="0" smtClean="0"/>
              <a:t>Allocating Kernel Memory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Other Considerations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20869604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Allocating Kernel Memory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Treated differently from user memory</a:t>
            </a:r>
          </a:p>
          <a:p>
            <a:endParaRPr lang="en-US" altLang="zh-CN" smtClean="0"/>
          </a:p>
          <a:p>
            <a:r>
              <a:rPr lang="en-US" altLang="zh-CN" smtClean="0"/>
              <a:t>Often allocated from a free-memory pool</a:t>
            </a:r>
          </a:p>
          <a:p>
            <a:pPr lvl="1"/>
            <a:r>
              <a:rPr lang="en-US" altLang="zh-CN" smtClean="0"/>
              <a:t>Kernel requests memory for structures of varying sizes</a:t>
            </a:r>
          </a:p>
          <a:p>
            <a:pPr lvl="1"/>
            <a:r>
              <a:rPr lang="en-US" altLang="zh-CN" smtClean="0"/>
              <a:t>Some kernel memory needs to be contiguous</a:t>
            </a:r>
          </a:p>
          <a:p>
            <a:pPr lvl="2"/>
            <a:r>
              <a:rPr lang="en-US" altLang="zh-CN" smtClean="0"/>
              <a:t>I.e. for device I/O</a:t>
            </a:r>
          </a:p>
          <a:p>
            <a:pPr>
              <a:buFont typeface="Monotype Sorts" pitchFamily="-84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Buddy System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99863" cy="6040438"/>
          </a:xfrm>
        </p:spPr>
        <p:txBody>
          <a:bodyPr/>
          <a:lstStyle/>
          <a:p>
            <a:r>
              <a:rPr lang="en-US" altLang="zh-CN" smtClean="0"/>
              <a:t>Allocates memory from fixed-size segment consisting of physically-contiguous pages</a:t>
            </a:r>
          </a:p>
          <a:p>
            <a:r>
              <a:rPr lang="en-US" altLang="zh-CN" smtClean="0"/>
              <a:t>Memory allocated using </a:t>
            </a:r>
            <a:r>
              <a:rPr lang="en-US" altLang="zh-CN" b="1" smtClean="0">
                <a:solidFill>
                  <a:srgbClr val="3366FF"/>
                </a:solidFill>
              </a:rPr>
              <a:t>power-of-2 allocator</a:t>
            </a:r>
          </a:p>
          <a:p>
            <a:pPr lvl="1"/>
            <a:r>
              <a:rPr lang="en-US" altLang="zh-CN" smtClean="0"/>
              <a:t>Satisfies requests in units sized as power of 2</a:t>
            </a:r>
          </a:p>
          <a:p>
            <a:pPr lvl="1"/>
            <a:r>
              <a:rPr lang="en-US" altLang="zh-CN" smtClean="0"/>
              <a:t>Request rounded up to next highest power of 2</a:t>
            </a:r>
          </a:p>
          <a:p>
            <a:pPr lvl="1"/>
            <a:r>
              <a:rPr lang="en-US" altLang="zh-CN" smtClean="0"/>
              <a:t>When smaller allocation needed than is available, current chunk split into two buddies of next-lower power of 2</a:t>
            </a:r>
          </a:p>
          <a:p>
            <a:pPr lvl="2"/>
            <a:r>
              <a:rPr lang="en-US" altLang="zh-CN" smtClean="0"/>
              <a:t>Continue until appropriate sized chunk available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Buddy System (Cont.)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99863" cy="6040438"/>
          </a:xfrm>
        </p:spPr>
        <p:txBody>
          <a:bodyPr/>
          <a:lstStyle/>
          <a:p>
            <a:r>
              <a:rPr lang="en-US" altLang="zh-CN" smtClean="0"/>
              <a:t>For example, assume 256KB chunk available, kernel requests 21KB</a:t>
            </a:r>
          </a:p>
          <a:p>
            <a:pPr lvl="1"/>
            <a:r>
              <a:rPr lang="en-US" altLang="zh-CN" smtClean="0"/>
              <a:t>Split into A</a:t>
            </a:r>
            <a:r>
              <a:rPr lang="en-US" altLang="zh-CN" baseline="-25000" smtClean="0"/>
              <a:t>L</a:t>
            </a:r>
            <a:r>
              <a:rPr lang="en-US" altLang="zh-CN" smtClean="0"/>
              <a:t> </a:t>
            </a:r>
            <a:r>
              <a:rPr lang="en-US" altLang="zh-CN" baseline="-25000" smtClean="0"/>
              <a:t>and</a:t>
            </a:r>
            <a:r>
              <a:rPr lang="en-US" altLang="zh-CN" smtClean="0"/>
              <a:t> A</a:t>
            </a:r>
            <a:r>
              <a:rPr lang="en-US" altLang="zh-CN" baseline="-25000" smtClean="0"/>
              <a:t>R</a:t>
            </a:r>
            <a:r>
              <a:rPr lang="en-US" altLang="zh-CN" smtClean="0"/>
              <a:t> of 128KB each</a:t>
            </a:r>
          </a:p>
          <a:p>
            <a:pPr lvl="2"/>
            <a:r>
              <a:rPr lang="en-US" altLang="zh-CN" smtClean="0"/>
              <a:t>One further divided into B</a:t>
            </a:r>
            <a:r>
              <a:rPr lang="en-US" altLang="zh-CN" baseline="-25000" smtClean="0"/>
              <a:t>L</a:t>
            </a:r>
            <a:r>
              <a:rPr lang="en-US" altLang="zh-CN" smtClean="0"/>
              <a:t> and B</a:t>
            </a:r>
            <a:r>
              <a:rPr lang="en-US" altLang="zh-CN" baseline="-25000" smtClean="0"/>
              <a:t>R</a:t>
            </a:r>
            <a:r>
              <a:rPr lang="en-US" altLang="zh-CN" smtClean="0"/>
              <a:t> of 64KB</a:t>
            </a:r>
          </a:p>
          <a:p>
            <a:pPr lvl="3"/>
            <a:r>
              <a:rPr lang="en-US" altLang="zh-CN" smtClean="0"/>
              <a:t>One further into C</a:t>
            </a:r>
            <a:r>
              <a:rPr lang="en-US" altLang="zh-CN" baseline="-25000" smtClean="0"/>
              <a:t>L</a:t>
            </a:r>
            <a:r>
              <a:rPr lang="en-US" altLang="zh-CN" smtClean="0"/>
              <a:t> and C</a:t>
            </a:r>
            <a:r>
              <a:rPr lang="en-US" altLang="zh-CN" baseline="-25000" smtClean="0"/>
              <a:t>R</a:t>
            </a:r>
            <a:r>
              <a:rPr lang="en-US" altLang="zh-CN" smtClean="0"/>
              <a:t> of 32KB each – one used to satisfy request</a:t>
            </a:r>
          </a:p>
          <a:p>
            <a:r>
              <a:rPr lang="en-US" altLang="zh-CN" smtClean="0"/>
              <a:t>Advantage – quickly </a:t>
            </a:r>
            <a:r>
              <a:rPr lang="en-US" altLang="zh-CN" b="1" smtClean="0">
                <a:solidFill>
                  <a:srgbClr val="3366FF"/>
                </a:solidFill>
              </a:rPr>
              <a:t>coalesce</a:t>
            </a:r>
            <a:r>
              <a:rPr lang="en-US" altLang="zh-CN" smtClean="0"/>
              <a:t> unused chunks into larger chunk</a:t>
            </a:r>
          </a:p>
          <a:p>
            <a:r>
              <a:rPr lang="en-US" altLang="zh-CN" smtClean="0"/>
              <a:t>Disadvantage - fragmentation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Virtual-address Space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597025"/>
            <a:ext cx="3095625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/>
          <p:cNvSpPr txBox="1">
            <a:spLocks noChangeArrowheads="1"/>
          </p:cNvSpPr>
          <p:nvPr/>
        </p:nvSpPr>
        <p:spPr bwMode="auto">
          <a:xfrm>
            <a:off x="669925" y="1644650"/>
            <a:ext cx="7940675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550988" indent="-325438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/>
              <a:t>Usually design logical address space for stack to start at Max logical address and grow </a:t>
            </a:r>
            <a:r>
              <a:rPr lang="en-US" altLang="en-US" sz="2400"/>
              <a:t>“</a:t>
            </a:r>
            <a:r>
              <a:rPr lang="en-US" altLang="zh-CN" sz="2400"/>
              <a:t>down</a:t>
            </a:r>
            <a:r>
              <a:rPr lang="en-US" altLang="en-US" sz="2400"/>
              <a:t>”</a:t>
            </a:r>
            <a:r>
              <a:rPr lang="en-US" altLang="zh-CN" sz="2400"/>
              <a:t> while heap grows </a:t>
            </a:r>
            <a:r>
              <a:rPr lang="en-US" altLang="en-US" sz="2400"/>
              <a:t>“</a:t>
            </a:r>
            <a:r>
              <a:rPr lang="en-US" altLang="zh-CN" sz="2400"/>
              <a:t>up</a:t>
            </a:r>
            <a:r>
              <a:rPr lang="en-US" altLang="en-US" sz="2400"/>
              <a:t>”</a:t>
            </a:r>
            <a:endParaRPr lang="en-US" altLang="zh-CN" sz="2400"/>
          </a:p>
          <a:p>
            <a:pPr lvl="1"/>
            <a:r>
              <a:rPr lang="en-US" altLang="zh-CN" sz="2400"/>
              <a:t>Maximizes address space use</a:t>
            </a:r>
          </a:p>
          <a:p>
            <a:pPr lvl="1"/>
            <a:r>
              <a:rPr lang="en-US" altLang="zh-CN" sz="2400"/>
              <a:t>Unused address space between the two is hole</a:t>
            </a:r>
          </a:p>
          <a:p>
            <a:pPr lvl="2"/>
            <a:r>
              <a:rPr lang="en-US" altLang="zh-CN" sz="2400"/>
              <a:t>No physical memory needed until heap or stack grows to a given new page</a:t>
            </a:r>
          </a:p>
          <a:p>
            <a:r>
              <a:rPr lang="en-US" altLang="zh-CN" sz="2400"/>
              <a:t>Enables </a:t>
            </a:r>
            <a:r>
              <a:rPr lang="en-US" altLang="zh-CN" sz="2400" b="1">
                <a:solidFill>
                  <a:srgbClr val="3366FF"/>
                </a:solidFill>
              </a:rPr>
              <a:t>sparse </a:t>
            </a:r>
            <a:r>
              <a:rPr lang="en-US" altLang="zh-CN" sz="2400"/>
              <a:t>address spaces with holes left for growth, dynamically linked libraries, etc</a:t>
            </a:r>
          </a:p>
          <a:p>
            <a:r>
              <a:rPr lang="en-US" altLang="zh-CN" sz="2400"/>
              <a:t>System libraries shared via mapping into virtual address space</a:t>
            </a:r>
          </a:p>
          <a:p>
            <a:r>
              <a:rPr lang="en-US" altLang="zh-CN" sz="2400"/>
              <a:t>Shared memory by mapping pages read-write into virtual address space</a:t>
            </a:r>
          </a:p>
          <a:p>
            <a:r>
              <a:rPr lang="en-US" altLang="zh-CN" sz="2400"/>
              <a:t>Pages can be shared during 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zh-CN" sz="2400">
                <a:cs typeface="Courier New" panose="02070309020205020404" pitchFamily="49" charset="0"/>
              </a:rPr>
              <a:t>, speeding process creation</a:t>
            </a:r>
          </a:p>
          <a:p>
            <a:pPr lvl="1">
              <a:buFont typeface="Monotype Sorts" pitchFamily="-84" charset="2"/>
              <a:buNone/>
            </a:pPr>
            <a:r>
              <a:rPr lang="en-US" altLang="zh-CN" sz="2400"/>
              <a:t> </a:t>
            </a:r>
          </a:p>
          <a:p>
            <a:pPr lvl="1">
              <a:buFont typeface="Monotype Sorts" pitchFamily="-84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Buddy System Allocator</a:t>
            </a:r>
          </a:p>
        </p:txBody>
      </p:sp>
      <p:pic>
        <p:nvPicPr>
          <p:cNvPr id="163843" name="Picture 1" descr="9_2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8" y="1517650"/>
            <a:ext cx="7543800" cy="656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Slab Allocator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138238"/>
            <a:ext cx="12661900" cy="6729412"/>
          </a:xfrm>
        </p:spPr>
        <p:txBody>
          <a:bodyPr/>
          <a:lstStyle/>
          <a:p>
            <a:r>
              <a:rPr lang="en-US" altLang="zh-CN" smtClean="0"/>
              <a:t>Alternate strategy</a:t>
            </a:r>
          </a:p>
          <a:p>
            <a:r>
              <a:rPr lang="en-US" altLang="zh-CN" b="1" smtClean="0">
                <a:solidFill>
                  <a:srgbClr val="3366FF"/>
                </a:solidFill>
              </a:rPr>
              <a:t>Slab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is one or more physically contiguous pages</a:t>
            </a:r>
          </a:p>
          <a:p>
            <a:r>
              <a:rPr lang="en-US" altLang="zh-CN" b="1" smtClean="0">
                <a:solidFill>
                  <a:srgbClr val="3366FF"/>
                </a:solidFill>
              </a:rPr>
              <a:t>Cache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consists of one or more slabs</a:t>
            </a:r>
          </a:p>
          <a:p>
            <a:r>
              <a:rPr lang="en-US" altLang="zh-CN" smtClean="0"/>
              <a:t>Single cache for each unique kernel data structure</a:t>
            </a:r>
          </a:p>
          <a:p>
            <a:pPr lvl="1"/>
            <a:r>
              <a:rPr lang="en-US" altLang="zh-CN" smtClean="0"/>
              <a:t>Each cache filled with </a:t>
            </a:r>
            <a:r>
              <a:rPr lang="en-US" altLang="zh-CN" b="1" smtClean="0">
                <a:solidFill>
                  <a:srgbClr val="3366FF"/>
                </a:solidFill>
              </a:rPr>
              <a:t>objects</a:t>
            </a:r>
            <a:r>
              <a:rPr lang="en-US" altLang="zh-CN" smtClean="0">
                <a:solidFill>
                  <a:srgbClr val="3366FF"/>
                </a:solidFill>
              </a:rPr>
              <a:t> </a:t>
            </a:r>
            <a:r>
              <a:rPr lang="en-US" altLang="zh-CN" smtClean="0"/>
              <a:t>– instantiations of the data structure</a:t>
            </a:r>
          </a:p>
          <a:p>
            <a:r>
              <a:rPr lang="en-US" altLang="zh-CN" smtClean="0"/>
              <a:t>When cache created, filled with objects marked as </a:t>
            </a:r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</a:p>
          <a:p>
            <a:r>
              <a:rPr lang="en-US" altLang="zh-CN" smtClean="0"/>
              <a:t>When structures stored, objects marked as </a:t>
            </a:r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</a:p>
          <a:p>
            <a:r>
              <a:rPr lang="en-US" altLang="zh-CN" smtClean="0"/>
              <a:t>If slab is full of used objects, next object allocated from empty slab</a:t>
            </a:r>
          </a:p>
          <a:p>
            <a:pPr lvl="1"/>
            <a:r>
              <a:rPr lang="en-US" altLang="zh-CN" smtClean="0"/>
              <a:t>If no empty slabs, new slab allocated</a:t>
            </a:r>
          </a:p>
          <a:p>
            <a:r>
              <a:rPr lang="en-US" altLang="zh-CN" smtClean="0"/>
              <a:t>Benefits include no fragmentation, fast memory request satisfaction</a:t>
            </a:r>
          </a:p>
          <a:p>
            <a:pPr>
              <a:buFont typeface="Monotype Sorts" pitchFamily="-84" charset="2"/>
              <a:buNone/>
            </a:pP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369888"/>
            <a:ext cx="114538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Slab Allocation</a:t>
            </a:r>
          </a:p>
        </p:txBody>
      </p:sp>
      <p:pic>
        <p:nvPicPr>
          <p:cNvPr id="167939" name="Picture 1" descr="9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995488"/>
            <a:ext cx="7937500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Slab Allocator in Linux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729413"/>
          </a:xfrm>
        </p:spPr>
        <p:txBody>
          <a:bodyPr/>
          <a:lstStyle/>
          <a:p>
            <a:r>
              <a:rPr lang="en-US" altLang="zh-CN" smtClean="0"/>
              <a:t>For example process descriptor is of type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task_struct</a:t>
            </a:r>
            <a:endParaRPr lang="en-US" altLang="zh-CN" sz="1100" smtClean="0"/>
          </a:p>
          <a:p>
            <a:r>
              <a:rPr lang="en-US" altLang="zh-CN" smtClean="0"/>
              <a:t>Approx 1.7KB of memory</a:t>
            </a:r>
          </a:p>
          <a:p>
            <a:r>
              <a:rPr lang="en-US" altLang="zh-CN" smtClean="0"/>
              <a:t>New task -&gt; allocate new struct from cache</a:t>
            </a:r>
          </a:p>
          <a:p>
            <a:pPr lvl="1"/>
            <a:r>
              <a:rPr lang="en-US" altLang="zh-CN" smtClean="0"/>
              <a:t>Will use existing free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task_struct</a:t>
            </a:r>
            <a:endParaRPr lang="en-US" altLang="zh-CN" sz="1100" smtClean="0"/>
          </a:p>
          <a:p>
            <a:r>
              <a:rPr lang="en-US" altLang="zh-CN" smtClean="0"/>
              <a:t>Slab can be in three possible states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zh-CN" smtClean="0"/>
              <a:t>Full – all used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zh-CN" smtClean="0"/>
              <a:t>Empty – all free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zh-CN" smtClean="0"/>
              <a:t>Partial – mix of free and used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Slab Allocator in Linux (Cont.)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198563"/>
            <a:ext cx="12788900" cy="6729412"/>
          </a:xfrm>
        </p:spPr>
        <p:txBody>
          <a:bodyPr/>
          <a:lstStyle/>
          <a:p>
            <a:r>
              <a:rPr lang="en-US" altLang="zh-CN" smtClean="0"/>
              <a:t>Upon request, slab allocator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zh-CN" smtClean="0"/>
              <a:t>Uses free struct in partial slab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zh-CN" smtClean="0"/>
              <a:t>If none, takes one from empty slab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zh-CN" smtClean="0"/>
              <a:t>If no empty slab, create new empty</a:t>
            </a:r>
          </a:p>
          <a:p>
            <a:r>
              <a:rPr lang="en-US" altLang="zh-CN" smtClean="0"/>
              <a:t>Slab started in Solaris, now wide-spread for both kernel mode and user memory in various OSes</a:t>
            </a:r>
          </a:p>
          <a:p>
            <a:r>
              <a:rPr lang="en-US" altLang="zh-CN" smtClean="0"/>
              <a:t>Linux  2.2 had SLAB, now has both SLOB and SLUB allocators</a:t>
            </a:r>
          </a:p>
          <a:p>
            <a:pPr lvl="1"/>
            <a:r>
              <a:rPr lang="en-US" altLang="zh-CN" smtClean="0"/>
              <a:t>SLOB for systems with limited memory</a:t>
            </a:r>
          </a:p>
          <a:p>
            <a:pPr lvl="2"/>
            <a:r>
              <a:rPr lang="en-US" altLang="zh-CN" smtClean="0"/>
              <a:t>Simple List of Blocks – maintains 3 list objects for small, medium, large objects</a:t>
            </a:r>
          </a:p>
          <a:p>
            <a:pPr lvl="1"/>
            <a:r>
              <a:rPr lang="en-US" altLang="zh-CN" smtClean="0"/>
              <a:t>SLUB is performance-optimized SLAB removes per-CPU queues, metadata stored in page structure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F7F7F"/>
                </a:solidFill>
              </a:rPr>
              <a:t>Background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Demand Paging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Copy-on-Write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Page Replacement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Allocation of Frames 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Thrashing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Memory-Mapped Files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Allocating Kernel Memory</a:t>
            </a:r>
          </a:p>
          <a:p>
            <a:r>
              <a:rPr lang="en-US" altLang="zh-CN" dirty="0" smtClean="0"/>
              <a:t>Other Considerations</a:t>
            </a:r>
          </a:p>
          <a:p>
            <a:r>
              <a:rPr lang="en-US" altLang="zh-CN" dirty="0" smtClean="0">
                <a:solidFill>
                  <a:srgbClr val="7F7F7F"/>
                </a:solidFill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20869604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Other Considerations -- Prepaging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138238"/>
            <a:ext cx="11283950" cy="6545262"/>
          </a:xfrm>
        </p:spPr>
        <p:txBody>
          <a:bodyPr/>
          <a:lstStyle/>
          <a:p>
            <a:r>
              <a:rPr lang="en-US" altLang="zh-CN" smtClean="0"/>
              <a:t>Prepaging </a:t>
            </a:r>
          </a:p>
          <a:p>
            <a:pPr lvl="1"/>
            <a:r>
              <a:rPr lang="en-US" altLang="zh-CN" smtClean="0"/>
              <a:t>To reduce the large number of page faults that occurs at process startup</a:t>
            </a:r>
          </a:p>
          <a:p>
            <a:pPr lvl="1"/>
            <a:r>
              <a:rPr lang="en-US" altLang="zh-CN" smtClean="0"/>
              <a:t>Prepage all or some of the pages a process will need, before they are referenced</a:t>
            </a:r>
          </a:p>
          <a:p>
            <a:pPr lvl="1"/>
            <a:r>
              <a:rPr lang="en-US" altLang="zh-CN" smtClean="0"/>
              <a:t>But if prepaged pages are unused, I/O and memory was wasted</a:t>
            </a:r>
          </a:p>
          <a:p>
            <a:pPr lvl="1"/>
            <a:r>
              <a:rPr lang="en-US" altLang="zh-CN" smtClean="0"/>
              <a:t>Assume </a:t>
            </a:r>
            <a:r>
              <a:rPr lang="en-US" altLang="zh-CN" i="1" smtClean="0"/>
              <a:t>s</a:t>
            </a:r>
            <a:r>
              <a:rPr lang="en-US" altLang="zh-CN" smtClean="0"/>
              <a:t> pages are prepaged and </a:t>
            </a:r>
            <a:r>
              <a:rPr lang="el-GR" altLang="zh-CN" i="1" smtClean="0"/>
              <a:t>α</a:t>
            </a:r>
            <a:r>
              <a:rPr lang="en-US" altLang="zh-CN" i="1" smtClean="0"/>
              <a:t> </a:t>
            </a:r>
            <a:r>
              <a:rPr lang="en-US" altLang="zh-CN" smtClean="0"/>
              <a:t>of the pages is used</a:t>
            </a:r>
          </a:p>
          <a:p>
            <a:pPr lvl="2"/>
            <a:r>
              <a:rPr lang="en-US" altLang="zh-CN" smtClean="0"/>
              <a:t>Is cost of </a:t>
            </a:r>
            <a:r>
              <a:rPr lang="en-US" altLang="zh-CN" b="1" i="1" smtClean="0"/>
              <a:t>s * </a:t>
            </a:r>
            <a:r>
              <a:rPr lang="el-GR" altLang="zh-CN" b="1" i="1" smtClean="0"/>
              <a:t>α</a:t>
            </a:r>
            <a:r>
              <a:rPr lang="en-US" altLang="zh-CN" b="1" i="1" smtClean="0"/>
              <a:t>  </a:t>
            </a:r>
            <a:r>
              <a:rPr lang="en-US" altLang="zh-CN" smtClean="0"/>
              <a:t>save pages faults &gt; or &lt; than the cost of prepaging</a:t>
            </a:r>
            <a:r>
              <a:rPr lang="en-US" altLang="zh-CN" i="1" smtClean="0"/>
              <a:t> </a:t>
            </a:r>
            <a:br>
              <a:rPr lang="en-US" altLang="zh-CN" i="1" smtClean="0"/>
            </a:br>
            <a:r>
              <a:rPr lang="en-US" altLang="zh-CN" b="1" i="1" smtClean="0"/>
              <a:t>s * (1- </a:t>
            </a:r>
            <a:r>
              <a:rPr lang="el-GR" altLang="zh-CN" b="1" i="1" smtClean="0"/>
              <a:t>α</a:t>
            </a:r>
            <a:r>
              <a:rPr lang="en-US" altLang="zh-CN" b="1" i="1" smtClean="0"/>
              <a:t>) </a:t>
            </a:r>
            <a:r>
              <a:rPr lang="en-US" altLang="zh-CN" smtClean="0"/>
              <a:t>unnecessary pages</a:t>
            </a:r>
            <a:r>
              <a:rPr lang="en-US" altLang="zh-CN" i="1" smtClean="0"/>
              <a:t>?  </a:t>
            </a:r>
          </a:p>
          <a:p>
            <a:pPr lvl="2"/>
            <a:r>
              <a:rPr lang="el-GR" altLang="zh-CN" b="1" i="1" smtClean="0"/>
              <a:t>α</a:t>
            </a:r>
            <a:r>
              <a:rPr lang="en-US" altLang="zh-CN" i="1" smtClean="0"/>
              <a:t> </a:t>
            </a:r>
            <a:r>
              <a:rPr lang="en-US" altLang="zh-CN" smtClean="0"/>
              <a:t>near zero </a:t>
            </a:r>
            <a:r>
              <a:rPr lang="en-US" altLang="zh-CN" smtClean="0">
                <a:sym typeface="Symbol" panose="05050102010706020507" pitchFamily="18" charset="2"/>
              </a:rPr>
              <a:t> prepaging loses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363" y="369888"/>
            <a:ext cx="11145837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Other Issues – Page Size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838" y="1138238"/>
            <a:ext cx="10934700" cy="5645150"/>
          </a:xfrm>
        </p:spPr>
        <p:txBody>
          <a:bodyPr/>
          <a:lstStyle/>
          <a:p>
            <a:r>
              <a:rPr lang="en-US" altLang="zh-CN" sz="2800" smtClean="0"/>
              <a:t>Sometimes OS designers have a choice</a:t>
            </a:r>
          </a:p>
          <a:p>
            <a:pPr lvl="1"/>
            <a:r>
              <a:rPr lang="en-US" altLang="zh-CN" sz="2800" smtClean="0"/>
              <a:t>Especially if running on custom-built CPU</a:t>
            </a:r>
          </a:p>
          <a:p>
            <a:r>
              <a:rPr lang="en-US" altLang="zh-CN" sz="2800" smtClean="0"/>
              <a:t>Page size selection must take into consideration:</a:t>
            </a:r>
          </a:p>
          <a:p>
            <a:pPr lvl="1"/>
            <a:r>
              <a:rPr lang="en-US" altLang="zh-CN" sz="2800" smtClean="0"/>
              <a:t>Fragmentation</a:t>
            </a:r>
          </a:p>
          <a:p>
            <a:pPr lvl="1"/>
            <a:r>
              <a:rPr lang="en-US" altLang="zh-CN" sz="2800" smtClean="0"/>
              <a:t>Page table size </a:t>
            </a:r>
          </a:p>
          <a:p>
            <a:pPr lvl="1"/>
            <a:r>
              <a:rPr lang="en-US" altLang="zh-CN" sz="2800" b="1" smtClean="0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altLang="zh-CN" sz="2800" smtClean="0"/>
              <a:t>I/O overhead</a:t>
            </a:r>
          </a:p>
          <a:p>
            <a:pPr lvl="1"/>
            <a:r>
              <a:rPr lang="en-US" altLang="zh-CN" sz="2800" smtClean="0"/>
              <a:t>Number of page faults</a:t>
            </a:r>
          </a:p>
          <a:p>
            <a:pPr lvl="1"/>
            <a:r>
              <a:rPr lang="en-US" altLang="zh-CN" sz="2800" smtClean="0"/>
              <a:t>Locality</a:t>
            </a:r>
          </a:p>
          <a:p>
            <a:pPr lvl="1"/>
            <a:r>
              <a:rPr lang="en-US" altLang="zh-CN" sz="2800" smtClean="0"/>
              <a:t>TLB size and effectiveness</a:t>
            </a:r>
          </a:p>
          <a:p>
            <a:r>
              <a:rPr lang="en-US" altLang="zh-CN" sz="2800" smtClean="0"/>
              <a:t>Always power of 2, usually in the range 2</a:t>
            </a:r>
            <a:r>
              <a:rPr lang="en-US" altLang="zh-CN" sz="2800" baseline="30000" smtClean="0"/>
              <a:t>12</a:t>
            </a:r>
            <a:r>
              <a:rPr lang="en-US" altLang="zh-CN" sz="2800" smtClean="0"/>
              <a:t> (4,096 bytes) to 2</a:t>
            </a:r>
            <a:r>
              <a:rPr lang="en-US" altLang="zh-CN" sz="2800" baseline="30000" smtClean="0"/>
              <a:t>22</a:t>
            </a:r>
            <a:r>
              <a:rPr lang="en-US" altLang="zh-CN" sz="2800" smtClean="0"/>
              <a:t> (4,194,304 bytes)</a:t>
            </a:r>
          </a:p>
          <a:p>
            <a:r>
              <a:rPr lang="en-US" altLang="zh-CN" sz="2800" smtClean="0"/>
              <a:t>On average, growing over time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Other Issues – TLB Reach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38238"/>
            <a:ext cx="12679363" cy="5889625"/>
          </a:xfrm>
        </p:spPr>
        <p:txBody>
          <a:bodyPr/>
          <a:lstStyle/>
          <a:p>
            <a:r>
              <a:rPr lang="en-US" altLang="zh-CN" smtClean="0"/>
              <a:t>TLB Reach - The amount of memory accessible from the TLB</a:t>
            </a:r>
          </a:p>
          <a:p>
            <a:endParaRPr lang="en-US" altLang="zh-CN" sz="1100" smtClean="0"/>
          </a:p>
          <a:p>
            <a:r>
              <a:rPr lang="en-US" altLang="zh-CN" smtClean="0"/>
              <a:t>TLB Reach = (TLB Size) X (Page Size)</a:t>
            </a:r>
          </a:p>
          <a:p>
            <a:endParaRPr lang="en-US" altLang="zh-CN" sz="1100" smtClean="0"/>
          </a:p>
          <a:p>
            <a:r>
              <a:rPr lang="en-US" altLang="zh-CN" smtClean="0"/>
              <a:t>Ideally, the working set of each process is stored in the TLB</a:t>
            </a:r>
          </a:p>
          <a:p>
            <a:pPr lvl="1"/>
            <a:r>
              <a:rPr lang="en-US" altLang="zh-CN" smtClean="0"/>
              <a:t>Otherwise there is a high degree of page faults</a:t>
            </a:r>
          </a:p>
          <a:p>
            <a:pPr lvl="1"/>
            <a:endParaRPr lang="en-US" altLang="zh-CN" sz="1100" smtClean="0"/>
          </a:p>
          <a:p>
            <a:r>
              <a:rPr lang="en-US" altLang="zh-CN" smtClean="0"/>
              <a:t>Increase the Page Size</a:t>
            </a:r>
          </a:p>
          <a:p>
            <a:pPr lvl="1"/>
            <a:r>
              <a:rPr lang="en-US" altLang="zh-CN" smtClean="0"/>
              <a:t>This may lead to an increase in fragmentation as not all applications require a large page size</a:t>
            </a:r>
          </a:p>
          <a:p>
            <a:pPr lvl="1"/>
            <a:endParaRPr lang="en-US" altLang="zh-CN" sz="1100" smtClean="0"/>
          </a:p>
          <a:p>
            <a:r>
              <a:rPr lang="en-US" altLang="zh-CN" smtClean="0"/>
              <a:t>Provide Multiple Page Sizes</a:t>
            </a:r>
          </a:p>
          <a:p>
            <a:pPr lvl="1"/>
            <a:r>
              <a:rPr lang="en-US" altLang="zh-CN" smtClean="0"/>
              <a:t>This allows applications that require larger page sizes the opportunity to use them without an increase in fragmentation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Other Issues – Program Structure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588" y="1138238"/>
            <a:ext cx="11322050" cy="66611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altLang="zh-CN" smtClean="0"/>
              <a:t>Program structure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altLang="zh-CN" smtClean="0">
                <a:latin typeface="Courier New" panose="02070309020205020404" pitchFamily="49" charset="0"/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altLang="zh-CN" smtClean="0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altLang="zh-CN" smtClean="0"/>
              <a:t>Program 1 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740275" algn="l"/>
                <a:tab pos="5214938" algn="l"/>
              </a:tabLst>
            </a:pPr>
            <a:r>
              <a:rPr lang="en-US" altLang="zh-CN" smtClean="0">
                <a:latin typeface="Courier New" panose="02070309020205020404" pitchFamily="49" charset="0"/>
              </a:rPr>
              <a:t>                for (j = 0; j &lt;128; j++)</a:t>
            </a:r>
            <a:br>
              <a:rPr lang="en-US" altLang="zh-CN" smtClean="0">
                <a:latin typeface="Courier New" panose="02070309020205020404" pitchFamily="49" charset="0"/>
              </a:rPr>
            </a:br>
            <a:r>
              <a:rPr lang="en-US" altLang="zh-CN" smtClean="0">
                <a:latin typeface="Courier New" panose="02070309020205020404" pitchFamily="49" charset="0"/>
              </a:rPr>
              <a:t>                  for (i = 0; i &lt; 128; i++)</a:t>
            </a:r>
            <a:br>
              <a:rPr lang="en-US" altLang="zh-CN" smtClean="0">
                <a:latin typeface="Courier New" panose="02070309020205020404" pitchFamily="49" charset="0"/>
              </a:rPr>
            </a:br>
            <a:r>
              <a:rPr lang="en-US" altLang="zh-CN" smtClean="0">
                <a:latin typeface="Courier New" panose="02070309020205020404" pitchFamily="49" charset="0"/>
              </a:rPr>
              <a:t>                        data[i,j] = 0;</a:t>
            </a:r>
            <a:br>
              <a:rPr lang="en-US" altLang="zh-CN" smtClean="0">
                <a:latin typeface="Courier New" panose="02070309020205020404" pitchFamily="49" charset="0"/>
              </a:rPr>
            </a:br>
            <a:r>
              <a:rPr lang="en-US" altLang="zh-CN" smtClean="0"/>
              <a:t>     128 x 128 = 16,384 page faults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740275" algn="l"/>
                <a:tab pos="5214938" algn="l"/>
              </a:tabLst>
            </a:pPr>
            <a:endParaRPr lang="en-US" altLang="zh-CN" smtClean="0"/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altLang="zh-CN" smtClean="0"/>
              <a:t>Program 2 	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4740275" algn="l"/>
                <a:tab pos="5214938" algn="l"/>
              </a:tabLst>
            </a:pPr>
            <a:r>
              <a:rPr lang="en-US" altLang="zh-CN" smtClean="0">
                <a:latin typeface="Courier New" panose="02070309020205020404" pitchFamily="49" charset="0"/>
              </a:rPr>
              <a:t>             for (i = 0; i &lt; 128; i++)</a:t>
            </a:r>
            <a:br>
              <a:rPr lang="en-US" altLang="zh-CN" smtClean="0">
                <a:latin typeface="Courier New" panose="02070309020205020404" pitchFamily="49" charset="0"/>
              </a:rPr>
            </a:br>
            <a:r>
              <a:rPr lang="en-US" altLang="zh-CN" smtClean="0">
                <a:latin typeface="Courier New" panose="02070309020205020404" pitchFamily="49" charset="0"/>
              </a:rPr>
              <a:t>               for (j = 0; j &lt; 128; j++)</a:t>
            </a:r>
            <a:br>
              <a:rPr lang="en-US" altLang="zh-CN" smtClean="0">
                <a:latin typeface="Courier New" panose="02070309020205020404" pitchFamily="49" charset="0"/>
              </a:rPr>
            </a:br>
            <a:r>
              <a:rPr lang="en-US" altLang="zh-CN" smtClean="0">
                <a:latin typeface="Courier New" panose="02070309020205020404" pitchFamily="49" charset="0"/>
              </a:rPr>
              <a:t>                     data[i,j] = 0;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128 page faults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5845</TotalTime>
  <Words>4779</Words>
  <Application>Microsoft Macintosh PowerPoint</Application>
  <PresentationFormat>自定义</PresentationFormat>
  <Paragraphs>810</Paragraphs>
  <Slides>107</Slides>
  <Notes>96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09" baseType="lpstr">
      <vt:lpstr>os-8</vt:lpstr>
      <vt:lpstr>公式</vt:lpstr>
      <vt:lpstr>Chapter 9:  Virtual Memory</vt:lpstr>
      <vt:lpstr>Objectives</vt:lpstr>
      <vt:lpstr>Chapter 9:  Virtual Memory</vt:lpstr>
      <vt:lpstr>Background</vt:lpstr>
      <vt:lpstr>Background (Cont.)</vt:lpstr>
      <vt:lpstr>Background (Cont.)</vt:lpstr>
      <vt:lpstr>Background (Cont.)</vt:lpstr>
      <vt:lpstr>Virtual Memory That is  Larger Than Physical Memory</vt:lpstr>
      <vt:lpstr>Virtual-address Space</vt:lpstr>
      <vt:lpstr>Shared Library Using Virtual Memory</vt:lpstr>
      <vt:lpstr>Chapter 9:  Virtual Memory</vt:lpstr>
      <vt:lpstr>Demand Paging</vt:lpstr>
      <vt:lpstr>Demand Paging (Cont.)</vt:lpstr>
      <vt:lpstr>Basic Concepts</vt:lpstr>
      <vt:lpstr>Valid-Invalid Bit</vt:lpstr>
      <vt:lpstr>Valid-Invalid Bit (Cont.)</vt:lpstr>
      <vt:lpstr>Page Table When Some Pages Are Not in Main Memory</vt:lpstr>
      <vt:lpstr>Page Fault</vt:lpstr>
      <vt:lpstr>Steps in Handling a Page Fault</vt:lpstr>
      <vt:lpstr>Aspects of Demand Paging</vt:lpstr>
      <vt:lpstr>Aspects of Demand Paging (Cont.)</vt:lpstr>
      <vt:lpstr>Instruction Restart</vt:lpstr>
      <vt:lpstr>Performance of Demand Paging</vt:lpstr>
      <vt:lpstr>Performance of Demand Paging (Cont.)</vt:lpstr>
      <vt:lpstr>Performance of Demand Paging (Cont.)</vt:lpstr>
      <vt:lpstr>Performance of Demand Paging (Cont.)</vt:lpstr>
      <vt:lpstr>Demand Paging Example</vt:lpstr>
      <vt:lpstr>Demand Paging Example (Cont.)</vt:lpstr>
      <vt:lpstr>Demand Paging Optimizations</vt:lpstr>
      <vt:lpstr>Demand Paging Optimizations (Cont.)</vt:lpstr>
      <vt:lpstr>Chapter 9:  Virtual Memory</vt:lpstr>
      <vt:lpstr>Copy-on-Write</vt:lpstr>
      <vt:lpstr>Copy-on-Write (Cont.)</vt:lpstr>
      <vt:lpstr>Before Process 1 Modifies Page C</vt:lpstr>
      <vt:lpstr>After Process 1 Modifies Page C</vt:lpstr>
      <vt:lpstr>Chapter 9:  Virtual Memory</vt:lpstr>
      <vt:lpstr>What Happens if There is no Free Frame?</vt:lpstr>
      <vt:lpstr>Need For Page Replacement</vt:lpstr>
      <vt:lpstr>Basic Page Replacement</vt:lpstr>
      <vt:lpstr>Page Replacement</vt:lpstr>
      <vt:lpstr>Page and Frame Replacement Algorithms</vt:lpstr>
      <vt:lpstr>Page and Frame Replacement Algorithms (Cont.)</vt:lpstr>
      <vt:lpstr>Graph of Page Faults Versus  The Number of Frames</vt:lpstr>
      <vt:lpstr>First-In-First-Out (FIFO) Algorithm</vt:lpstr>
      <vt:lpstr>First-In-First-Out (FIFO) Algorithm (Cont.)</vt:lpstr>
      <vt:lpstr>FIFO Illustrating Belady’s Anomaly</vt:lpstr>
      <vt:lpstr>Optimal Algorithm</vt:lpstr>
      <vt:lpstr>Least Recently Used (LRU) Algorithm</vt:lpstr>
      <vt:lpstr>LRU Algorithm (Cont.)</vt:lpstr>
      <vt:lpstr>LRU Algorithm (Cont.)</vt:lpstr>
      <vt:lpstr>LRU Algorithm (Cont.)</vt:lpstr>
      <vt:lpstr>Use Of A Stack to Record Most Recent Page References</vt:lpstr>
      <vt:lpstr>LRU Approximation Algorithms</vt:lpstr>
      <vt:lpstr>LRU Approximation Algorithms (Cont.)</vt:lpstr>
      <vt:lpstr>Second-Chance (clock) Page-Replacement Algorithm</vt:lpstr>
      <vt:lpstr>Enhanced Second-Chance Algorithm</vt:lpstr>
      <vt:lpstr>ESC Algorithm (Cont.)</vt:lpstr>
      <vt:lpstr>Counting Algorithms</vt:lpstr>
      <vt:lpstr>Page-Buffering Algorithms</vt:lpstr>
      <vt:lpstr>Page-Buffering Algorithms (Cont.)</vt:lpstr>
      <vt:lpstr>Applications and Page Replacement</vt:lpstr>
      <vt:lpstr>Chapter 9:  Virtual Memory</vt:lpstr>
      <vt:lpstr>Allocation of Frames</vt:lpstr>
      <vt:lpstr>Fixed Allocation</vt:lpstr>
      <vt:lpstr>Priority Allocation</vt:lpstr>
      <vt:lpstr>Global vs. Local Allocation</vt:lpstr>
      <vt:lpstr>Non-Uniform Memory Access</vt:lpstr>
      <vt:lpstr>Chapter 9:  Virtual Memory</vt:lpstr>
      <vt:lpstr>Thrashing</vt:lpstr>
      <vt:lpstr>Thrashing (Cont.)</vt:lpstr>
      <vt:lpstr>Demand Paging and Thrashing </vt:lpstr>
      <vt:lpstr>Locality In A Memory-Reference Pattern</vt:lpstr>
      <vt:lpstr>Working-Set Model</vt:lpstr>
      <vt:lpstr>Working-Set Model (Cont.)</vt:lpstr>
      <vt:lpstr>Keeping Track of the Working Set</vt:lpstr>
      <vt:lpstr>Page-Fault Frequency</vt:lpstr>
      <vt:lpstr>Working Sets and Page Fault Rates</vt:lpstr>
      <vt:lpstr>Chapter 9:  Virtual Memory</vt:lpstr>
      <vt:lpstr>Memory-Mapped Files</vt:lpstr>
      <vt:lpstr>Memory-Mapped Files (Cont.)</vt:lpstr>
      <vt:lpstr>Memory-Mapped File Technique for all I/O</vt:lpstr>
      <vt:lpstr>Memory-Mapped File Technique for all I/O (Cont.)</vt:lpstr>
      <vt:lpstr>Memory Mapped Files</vt:lpstr>
      <vt:lpstr>Shared Memory via Memory-Mapped I/O</vt:lpstr>
      <vt:lpstr>Shared Memory in Windows API</vt:lpstr>
      <vt:lpstr>Chapter 9:  Virtual Memory</vt:lpstr>
      <vt:lpstr>Allocating Kernel Memory</vt:lpstr>
      <vt:lpstr>Buddy System</vt:lpstr>
      <vt:lpstr>Buddy System (Cont.)</vt:lpstr>
      <vt:lpstr>Buddy System Allocator</vt:lpstr>
      <vt:lpstr>Slab Allocator</vt:lpstr>
      <vt:lpstr>Slab Allocation</vt:lpstr>
      <vt:lpstr>Slab Allocator in Linux</vt:lpstr>
      <vt:lpstr>Slab Allocator in Linux (Cont.)</vt:lpstr>
      <vt:lpstr>Chapter 9:  Virtual Memory</vt:lpstr>
      <vt:lpstr>Other Considerations -- Prepaging</vt:lpstr>
      <vt:lpstr>Other Issues – Page Size</vt:lpstr>
      <vt:lpstr>Other Issues – TLB Reach </vt:lpstr>
      <vt:lpstr>Other Issues – Program Structure</vt:lpstr>
      <vt:lpstr>Other Issues – I/O interlock</vt:lpstr>
      <vt:lpstr>Chapter 9:  Virtual Memory</vt:lpstr>
      <vt:lpstr>Operating System Examples</vt:lpstr>
      <vt:lpstr>Windows</vt:lpstr>
      <vt:lpstr>Solaris </vt:lpstr>
      <vt:lpstr>Solaris (Cont.) </vt:lpstr>
      <vt:lpstr>Solaris 2 Page Scanner</vt:lpstr>
      <vt:lpstr>End of Chapter 9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yufei liu</cp:lastModifiedBy>
  <cp:revision>288</cp:revision>
  <cp:lastPrinted>2011-03-09T17:58:52Z</cp:lastPrinted>
  <dcterms:created xsi:type="dcterms:W3CDTF">2011-03-09T15:02:33Z</dcterms:created>
  <dcterms:modified xsi:type="dcterms:W3CDTF">2014-05-13T13:08:54Z</dcterms:modified>
</cp:coreProperties>
</file>