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07" r:id="rId2"/>
    <p:sldId id="293" r:id="rId3"/>
    <p:sldId id="264" r:id="rId4"/>
    <p:sldId id="309" r:id="rId5"/>
    <p:sldId id="259" r:id="rId6"/>
    <p:sldId id="315" r:id="rId7"/>
    <p:sldId id="317" r:id="rId8"/>
    <p:sldId id="319" r:id="rId9"/>
    <p:sldId id="287" r:id="rId10"/>
    <p:sldId id="261" r:id="rId11"/>
    <p:sldId id="318" r:id="rId12"/>
    <p:sldId id="278" r:id="rId13"/>
    <p:sldId id="262" r:id="rId14"/>
    <p:sldId id="310" r:id="rId15"/>
    <p:sldId id="320" r:id="rId16"/>
    <p:sldId id="321" r:id="rId17"/>
    <p:sldId id="277" r:id="rId18"/>
    <p:sldId id="322" r:id="rId19"/>
    <p:sldId id="323" r:id="rId20"/>
    <p:sldId id="324" r:id="rId21"/>
    <p:sldId id="300" r:id="rId22"/>
    <p:sldId id="260" r:id="rId23"/>
    <p:sldId id="325" r:id="rId24"/>
    <p:sldId id="281" r:id="rId25"/>
    <p:sldId id="267" r:id="rId26"/>
    <p:sldId id="328" r:id="rId27"/>
  </p:sldIdLst>
  <p:sldSz cx="9144000" cy="5143500" type="screen16x9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rakenzhou(周楠)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  <a:srgbClr val="D9D9D9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12" autoAdjust="0"/>
    <p:restoredTop sz="94660" autoAdjust="0"/>
  </p:normalViewPr>
  <p:slideViewPr>
    <p:cSldViewPr>
      <p:cViewPr>
        <p:scale>
          <a:sx n="100" d="100"/>
          <a:sy n="100" d="100"/>
        </p:scale>
        <p:origin x="-666" y="5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6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1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197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42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378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336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78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00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42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42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476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424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42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260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000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1708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5131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000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0979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3122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312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00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00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327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327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00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42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378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251520" y="208003"/>
            <a:ext cx="432048" cy="419531"/>
            <a:chOff x="298460" y="987574"/>
            <a:chExt cx="288032" cy="279687"/>
          </a:xfrm>
        </p:grpSpPr>
        <p:sp>
          <p:nvSpPr>
            <p:cNvPr id="9" name="矩形 8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677803" y="843558"/>
            <a:ext cx="1793496" cy="1788392"/>
            <a:chOff x="3677803" y="843558"/>
            <a:chExt cx="1793496" cy="1788392"/>
          </a:xfrm>
        </p:grpSpPr>
        <p:sp>
          <p:nvSpPr>
            <p:cNvPr id="17" name="Oval 15"/>
            <p:cNvSpPr/>
            <p:nvPr/>
          </p:nvSpPr>
          <p:spPr>
            <a:xfrm>
              <a:off x="3677803" y="843558"/>
              <a:ext cx="1788392" cy="1788392"/>
            </a:xfrm>
            <a:prstGeom prst="ellipse">
              <a:avLst/>
            </a:prstGeom>
            <a:solidFill>
              <a:srgbClr val="FFA500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1"/>
            <p:cNvSpPr/>
            <p:nvPr/>
          </p:nvSpPr>
          <p:spPr>
            <a:xfrm>
              <a:off x="3683629" y="1327469"/>
              <a:ext cx="178767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800" dirty="0" smtClean="0">
                  <a:solidFill>
                    <a:schemeClr val="bg1"/>
                  </a:solidFill>
                  <a:latin typeface="Eras Bold ITC" panose="020B0907030504020204" pitchFamily="34" charset="0"/>
                  <a:ea typeface="Entypo" pitchFamily="2" charset="0"/>
                </a:rPr>
                <a:t>2017</a:t>
              </a:r>
              <a:endParaRPr lang="ru-RU" sz="4800" dirty="0">
                <a:solidFill>
                  <a:schemeClr val="bg1"/>
                </a:solidFill>
                <a:ea typeface="Entypo" pitchFamily="2" charset="0"/>
              </a:endParaRPr>
            </a:p>
          </p:txBody>
        </p:sp>
      </p:grpSp>
      <p:sp>
        <p:nvSpPr>
          <p:cNvPr id="29" name="Text Placeholder 12"/>
          <p:cNvSpPr txBox="1">
            <a:spLocks/>
          </p:cNvSpPr>
          <p:nvPr/>
        </p:nvSpPr>
        <p:spPr>
          <a:xfrm>
            <a:off x="1157101" y="2970281"/>
            <a:ext cx="6829799" cy="38774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buNone/>
              <a:defRPr sz="30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求职经验分享</a:t>
            </a:r>
            <a:endParaRPr lang="en-GB" sz="4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594798" y="3540222"/>
            <a:ext cx="59295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0" y="0"/>
            <a:ext cx="2393156" cy="2158466"/>
          </a:xfrm>
          <a:custGeom>
            <a:avLst/>
            <a:gdLst>
              <a:gd name="connsiteX0" fmla="*/ 0 w 2393156"/>
              <a:gd name="connsiteY0" fmla="*/ 0 h 2158466"/>
              <a:gd name="connsiteX1" fmla="*/ 2393156 w 2393156"/>
              <a:gd name="connsiteY1" fmla="*/ 0 h 2158466"/>
              <a:gd name="connsiteX2" fmla="*/ 2393156 w 2393156"/>
              <a:gd name="connsiteY2" fmla="*/ 2158466 h 2158466"/>
              <a:gd name="connsiteX3" fmla="*/ 0 w 2393156"/>
              <a:gd name="connsiteY3" fmla="*/ 2158466 h 2158466"/>
              <a:gd name="connsiteX4" fmla="*/ 0 w 2393156"/>
              <a:gd name="connsiteY4" fmla="*/ 0 h 2158466"/>
              <a:gd name="connsiteX0" fmla="*/ 0 w 2393156"/>
              <a:gd name="connsiteY0" fmla="*/ 0 h 2158466"/>
              <a:gd name="connsiteX1" fmla="*/ 2393156 w 2393156"/>
              <a:gd name="connsiteY1" fmla="*/ 0 h 2158466"/>
              <a:gd name="connsiteX2" fmla="*/ 0 w 2393156"/>
              <a:gd name="connsiteY2" fmla="*/ 2158466 h 2158466"/>
              <a:gd name="connsiteX3" fmla="*/ 0 w 2393156"/>
              <a:gd name="connsiteY3" fmla="*/ 0 h 215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3156" h="2158466">
                <a:moveTo>
                  <a:pt x="0" y="0"/>
                </a:moveTo>
                <a:lnTo>
                  <a:pt x="2393156" y="0"/>
                </a:lnTo>
                <a:lnTo>
                  <a:pt x="0" y="215846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660232" y="3795886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周楠</a:t>
            </a:r>
          </a:p>
        </p:txBody>
      </p:sp>
    </p:spTree>
    <p:extLst>
      <p:ext uri="{BB962C8B-B14F-4D97-AF65-F5344CB8AC3E}">
        <p14:creationId xmlns:p14="http://schemas.microsoft.com/office/powerpoint/2010/main" val="53036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1">
        <p:checker/>
      </p:transition>
    </mc:Choice>
    <mc:Fallback xmlns="">
      <p:transition spd="slow" advClick="0" advTm="1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00" tmFilter="0,0; .5, 1; 1, 1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5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allAtOnce"/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求职准备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331640" y="2139702"/>
            <a:ext cx="7120969" cy="807915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indent="457200"/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至少要掌握</a:t>
            </a:r>
            <a:r>
              <a:rPr lang="zh-CN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</a:t>
            </a:r>
            <a:r>
              <a:rPr lang="zh-CN" altLang="en-US" sz="4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套路</a:t>
            </a:r>
            <a:endParaRPr lang="en-GB" altLang="zh-CN" sz="4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017529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/>
      <p:bldP spid="6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求职准备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46759" y="1343698"/>
            <a:ext cx="5102700" cy="839134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53255" y="1180546"/>
            <a:ext cx="3515183" cy="3274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刷题</a:t>
            </a:r>
          </a:p>
        </p:txBody>
      </p:sp>
      <p:sp>
        <p:nvSpPr>
          <p:cNvPr id="14" name="六边形 13"/>
          <p:cNvSpPr/>
          <p:nvPr/>
        </p:nvSpPr>
        <p:spPr>
          <a:xfrm>
            <a:off x="903628" y="2425696"/>
            <a:ext cx="1190447" cy="1026114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算法基础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>
            <a:stCxn id="14" idx="5"/>
            <a:endCxn id="12" idx="1"/>
          </p:cNvCxnSpPr>
          <p:nvPr/>
        </p:nvCxnSpPr>
        <p:spPr>
          <a:xfrm flipV="1">
            <a:off x="1837547" y="1763265"/>
            <a:ext cx="1009212" cy="66243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4" idx="0"/>
            <a:endCxn id="24" idx="1"/>
          </p:cNvCxnSpPr>
          <p:nvPr/>
        </p:nvCxnSpPr>
        <p:spPr>
          <a:xfrm flipV="1">
            <a:off x="2094075" y="2936587"/>
            <a:ext cx="752684" cy="216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4" idx="1"/>
            <a:endCxn id="27" idx="1"/>
          </p:cNvCxnSpPr>
          <p:nvPr/>
        </p:nvCxnSpPr>
        <p:spPr>
          <a:xfrm>
            <a:off x="1837547" y="3451810"/>
            <a:ext cx="1009212" cy="67903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42299" y="1615449"/>
            <a:ext cx="4537095" cy="309317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有针对性，带着目的去刷题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846759" y="2517020"/>
            <a:ext cx="5102700" cy="839134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653255" y="2361550"/>
            <a:ext cx="3515183" cy="3274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白板能力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42299" y="2806771"/>
            <a:ext cx="4537095" cy="309317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理清解题思路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846759" y="3711282"/>
            <a:ext cx="5102700" cy="839134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653255" y="3555813"/>
            <a:ext cx="3515183" cy="3274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总结归类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42299" y="4001033"/>
            <a:ext cx="4537095" cy="285914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归纳常见的题型以及技巧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3114004"/>
      </p:ext>
    </p:extLst>
  </p:cSld>
  <p:clrMapOvr>
    <a:masterClrMapping/>
  </p:clrMapOvr>
  <p:transition spd="slow" advClick="0" advTm="0">
    <p:cover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50"/>
                                </p:stCondLst>
                                <p:childTnLst>
                                  <p:par>
                                    <p:cTn id="13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1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650"/>
                                </p:stCondLst>
                                <p:childTnLst>
                                  <p:par>
                                    <p:cTn id="2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150"/>
                                </p:stCondLst>
                                <p:childTnLst>
                                  <p:par>
                                    <p:cTn id="31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650"/>
                                </p:stCondLst>
                                <p:childTnLst>
                                  <p:par>
                                    <p:cTn id="3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1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4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4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4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4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3080"/>
                                </p:stCondLst>
                                <p:childTnLst>
                                  <p:par>
                                    <p:cTn id="4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7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580"/>
                                </p:stCondLst>
                                <p:childTnLst>
                                  <p:par>
                                    <p:cTn id="49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1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080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1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6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6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4330"/>
                                </p:stCondLst>
                                <p:childTnLst>
                                  <p:par>
                                    <p:cTn id="63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4830"/>
                                </p:stCondLst>
                                <p:childTnLst>
                                  <p:par>
                                    <p:cTn id="67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5330"/>
                                </p:stCondLst>
                                <p:childTnLst>
                                  <p:par>
                                    <p:cTn id="7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1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7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7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  <p:bldP spid="12" grpId="0" animBg="1"/>
          <p:bldP spid="13" grpId="0" animBg="1"/>
          <p:bldP spid="14" grpId="0" animBg="1"/>
          <p:bldP spid="23" grpId="0"/>
          <p:bldP spid="23" grpId="1"/>
          <p:bldP spid="24" grpId="0" animBg="1"/>
          <p:bldP spid="25" grpId="0" animBg="1"/>
          <p:bldP spid="26" grpId="0"/>
          <p:bldP spid="26" grpId="1"/>
          <p:bldP spid="27" grpId="0" animBg="1"/>
          <p:bldP spid="28" grpId="0" animBg="1"/>
          <p:bldP spid="29" grpId="0"/>
          <p:bldP spid="29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50"/>
                                </p:stCondLst>
                                <p:childTnLst>
                                  <p:par>
                                    <p:cTn id="13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1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650"/>
                                </p:stCondLst>
                                <p:childTnLst>
                                  <p:par>
                                    <p:cTn id="2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150"/>
                                </p:stCondLst>
                                <p:childTnLst>
                                  <p:par>
                                    <p:cTn id="31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650"/>
                                </p:stCondLst>
                                <p:childTnLst>
                                  <p:par>
                                    <p:cTn id="3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1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4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4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4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4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3080"/>
                                </p:stCondLst>
                                <p:childTnLst>
                                  <p:par>
                                    <p:cTn id="4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7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580"/>
                                </p:stCondLst>
                                <p:childTnLst>
                                  <p:par>
                                    <p:cTn id="4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080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1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6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6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4330"/>
                                </p:stCondLst>
                                <p:childTnLst>
                                  <p:par>
                                    <p:cTn id="63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4830"/>
                                </p:stCondLst>
                                <p:childTnLst>
                                  <p:par>
                                    <p:cTn id="67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5330"/>
                                </p:stCondLst>
                                <p:childTnLst>
                                  <p:par>
                                    <p:cTn id="7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1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7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7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  <p:bldP spid="12" grpId="0" animBg="1"/>
          <p:bldP spid="13" grpId="0" animBg="1"/>
          <p:bldP spid="14" grpId="0" animBg="1"/>
          <p:bldP spid="23" grpId="0"/>
          <p:bldP spid="23" grpId="1"/>
          <p:bldP spid="24" grpId="0" animBg="1"/>
          <p:bldP spid="25" grpId="0" animBg="1"/>
          <p:bldP spid="26" grpId="0"/>
          <p:bldP spid="26" grpId="1"/>
          <p:bldP spid="27" grpId="0" animBg="1"/>
          <p:bldP spid="28" grpId="0" animBg="1"/>
          <p:bldP spid="29" grpId="0"/>
          <p:bldP spid="29" grpId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5166"/>
          <p:cNvSpPr/>
          <p:nvPr/>
        </p:nvSpPr>
        <p:spPr>
          <a:xfrm>
            <a:off x="1944344" y="1407431"/>
            <a:ext cx="1218057" cy="10791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31" y="0"/>
                </a:moveTo>
                <a:lnTo>
                  <a:pt x="4125" y="12945"/>
                </a:lnTo>
                <a:lnTo>
                  <a:pt x="0" y="21600"/>
                </a:lnTo>
                <a:lnTo>
                  <a:pt x="21600" y="7769"/>
                </a:lnTo>
                <a:lnTo>
                  <a:pt x="1713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  <p:sp>
        <p:nvSpPr>
          <p:cNvPr id="15" name="Shape 5167"/>
          <p:cNvSpPr/>
          <p:nvPr/>
        </p:nvSpPr>
        <p:spPr>
          <a:xfrm>
            <a:off x="1574954" y="2047198"/>
            <a:ext cx="1961434" cy="11234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39" y="0"/>
                </a:moveTo>
                <a:lnTo>
                  <a:pt x="2561" y="13286"/>
                </a:lnTo>
                <a:lnTo>
                  <a:pt x="0" y="21600"/>
                </a:lnTo>
                <a:lnTo>
                  <a:pt x="21600" y="8314"/>
                </a:lnTo>
                <a:cubicBezTo>
                  <a:pt x="21600" y="8314"/>
                  <a:pt x="19039" y="0"/>
                  <a:pt x="1903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  <p:sp>
        <p:nvSpPr>
          <p:cNvPr id="16" name="Shape 5168"/>
          <p:cNvSpPr/>
          <p:nvPr/>
        </p:nvSpPr>
        <p:spPr>
          <a:xfrm>
            <a:off x="1205564" y="2740899"/>
            <a:ext cx="2704811" cy="1123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43" y="0"/>
                </a:moveTo>
                <a:lnTo>
                  <a:pt x="1857" y="13286"/>
                </a:lnTo>
                <a:lnTo>
                  <a:pt x="0" y="21600"/>
                </a:lnTo>
                <a:lnTo>
                  <a:pt x="21600" y="8314"/>
                </a:lnTo>
                <a:cubicBezTo>
                  <a:pt x="21600" y="8314"/>
                  <a:pt x="19743" y="0"/>
                  <a:pt x="19743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  <p:sp>
        <p:nvSpPr>
          <p:cNvPr id="17" name="Shape 5169"/>
          <p:cNvSpPr/>
          <p:nvPr/>
        </p:nvSpPr>
        <p:spPr>
          <a:xfrm>
            <a:off x="827584" y="3434599"/>
            <a:ext cx="3448181" cy="11234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57" y="13286"/>
                </a:moveTo>
                <a:lnTo>
                  <a:pt x="0" y="21600"/>
                </a:lnTo>
                <a:lnTo>
                  <a:pt x="21600" y="8314"/>
                </a:lnTo>
                <a:lnTo>
                  <a:pt x="20143" y="0"/>
                </a:lnTo>
                <a:cubicBezTo>
                  <a:pt x="20143" y="0"/>
                  <a:pt x="1457" y="13286"/>
                  <a:pt x="1457" y="1328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313735" y="1108481"/>
            <a:ext cx="857881" cy="735467"/>
            <a:chOff x="2313735" y="1108481"/>
            <a:chExt cx="857881" cy="735467"/>
          </a:xfrm>
        </p:grpSpPr>
        <p:sp>
          <p:nvSpPr>
            <p:cNvPr id="4" name="Shape 5171"/>
            <p:cNvSpPr/>
            <p:nvPr/>
          </p:nvSpPr>
          <p:spPr>
            <a:xfrm>
              <a:off x="2313735" y="1108481"/>
              <a:ext cx="849654" cy="687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>
                  <a:solidFill>
                    <a:srgbClr val="4C4C4C"/>
                  </a:solidFill>
                </a:defRPr>
              </a:pPr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endParaRPr>
            </a:p>
          </p:txBody>
        </p:sp>
        <p:sp>
          <p:nvSpPr>
            <p:cNvPr id="9" name="Shape 5176"/>
            <p:cNvSpPr/>
            <p:nvPr/>
          </p:nvSpPr>
          <p:spPr>
            <a:xfrm>
              <a:off x="2329102" y="1491630"/>
              <a:ext cx="842514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高级应用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944344" y="2047198"/>
            <a:ext cx="1589745" cy="432411"/>
            <a:chOff x="1944344" y="2047198"/>
            <a:chExt cx="1589745" cy="432411"/>
          </a:xfrm>
        </p:grpSpPr>
        <p:sp>
          <p:nvSpPr>
            <p:cNvPr id="6" name="Shape 5173"/>
            <p:cNvSpPr/>
            <p:nvPr/>
          </p:nvSpPr>
          <p:spPr>
            <a:xfrm>
              <a:off x="1944344" y="2047198"/>
              <a:ext cx="1589745" cy="432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8440" y="0"/>
                  </a:lnTo>
                  <a:cubicBezTo>
                    <a:pt x="18440" y="0"/>
                    <a:pt x="3160" y="0"/>
                    <a:pt x="316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>
                <a:defRPr>
                  <a:solidFill>
                    <a:srgbClr val="4C4C4C"/>
                  </a:solidFill>
                </a:defRPr>
              </a:pPr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endParaRPr>
            </a:p>
          </p:txBody>
        </p:sp>
        <p:sp>
          <p:nvSpPr>
            <p:cNvPr id="10" name="Shape 5177"/>
            <p:cNvSpPr/>
            <p:nvPr/>
          </p:nvSpPr>
          <p:spPr>
            <a:xfrm>
              <a:off x="2191740" y="2087244"/>
              <a:ext cx="1099552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内存与原理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574955" y="2740898"/>
            <a:ext cx="2333121" cy="432412"/>
            <a:chOff x="1574955" y="2740898"/>
            <a:chExt cx="2333121" cy="432412"/>
          </a:xfrm>
        </p:grpSpPr>
        <p:sp>
          <p:nvSpPr>
            <p:cNvPr id="5" name="Shape 5172"/>
            <p:cNvSpPr/>
            <p:nvPr/>
          </p:nvSpPr>
          <p:spPr>
            <a:xfrm>
              <a:off x="1574955" y="2740898"/>
              <a:ext cx="2333121" cy="432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3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9447" y="0"/>
                  </a:lnTo>
                  <a:cubicBezTo>
                    <a:pt x="19447" y="0"/>
                    <a:pt x="2153" y="0"/>
                    <a:pt x="2153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>
                <a:defRPr>
                  <a:solidFill>
                    <a:srgbClr val="4C4C4C"/>
                  </a:solidFill>
                </a:defRPr>
              </a:pPr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endParaRPr>
            </a:p>
          </p:txBody>
        </p:sp>
        <p:sp>
          <p:nvSpPr>
            <p:cNvPr id="11" name="Shape 5178"/>
            <p:cNvSpPr/>
            <p:nvPr/>
          </p:nvSpPr>
          <p:spPr>
            <a:xfrm>
              <a:off x="1815028" y="2780945"/>
              <a:ext cx="1849246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205565" y="3434598"/>
            <a:ext cx="3076490" cy="432407"/>
            <a:chOff x="1205565" y="3434598"/>
            <a:chExt cx="3076490" cy="432407"/>
          </a:xfrm>
        </p:grpSpPr>
        <p:sp>
          <p:nvSpPr>
            <p:cNvPr id="7" name="Shape 5174"/>
            <p:cNvSpPr/>
            <p:nvPr/>
          </p:nvSpPr>
          <p:spPr>
            <a:xfrm>
              <a:off x="1205565" y="3434598"/>
              <a:ext cx="3076490" cy="432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9967" y="0"/>
                  </a:lnTo>
                  <a:lnTo>
                    <a:pt x="1633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>
                <a:defRPr>
                  <a:solidFill>
                    <a:srgbClr val="4C4C4C"/>
                  </a:solidFill>
                </a:defRPr>
              </a:pPr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endParaRPr>
            </a:p>
          </p:txBody>
        </p:sp>
        <p:sp>
          <p:nvSpPr>
            <p:cNvPr id="12" name="Shape 5179"/>
            <p:cNvSpPr/>
            <p:nvPr/>
          </p:nvSpPr>
          <p:spPr>
            <a:xfrm>
              <a:off x="1422332" y="3474643"/>
              <a:ext cx="2634639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关键字 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STL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27585" y="4118665"/>
            <a:ext cx="3819870" cy="432407"/>
            <a:chOff x="827585" y="4118665"/>
            <a:chExt cx="3819870" cy="432407"/>
          </a:xfrm>
        </p:grpSpPr>
        <p:sp>
          <p:nvSpPr>
            <p:cNvPr id="8" name="Shape 5175"/>
            <p:cNvSpPr/>
            <p:nvPr/>
          </p:nvSpPr>
          <p:spPr>
            <a:xfrm>
              <a:off x="827585" y="4118665"/>
              <a:ext cx="3819870" cy="432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0285" y="0"/>
                  </a:lnTo>
                  <a:cubicBezTo>
                    <a:pt x="20285" y="0"/>
                    <a:pt x="1315" y="0"/>
                    <a:pt x="1315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>
                <a:defRPr>
                  <a:solidFill>
                    <a:srgbClr val="4C4C4C"/>
                  </a:solidFill>
                </a:defRPr>
              </a:pPr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endParaRPr>
            </a:p>
          </p:txBody>
        </p:sp>
        <p:sp>
          <p:nvSpPr>
            <p:cNvPr id="13" name="Shape 5180"/>
            <p:cNvSpPr/>
            <p:nvPr/>
          </p:nvSpPr>
          <p:spPr>
            <a:xfrm>
              <a:off x="1072475" y="4158709"/>
              <a:ext cx="3334354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Round Same Side Corner Rectangle 67"/>
          <p:cNvSpPr/>
          <p:nvPr/>
        </p:nvSpPr>
        <p:spPr>
          <a:xfrm rot="10800000" flipH="1">
            <a:off x="5091212" y="1121919"/>
            <a:ext cx="49903" cy="51404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82" tIns="41141" rIns="82282" bIns="41141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sp>
        <p:nvSpPr>
          <p:cNvPr id="19" name="Round Same Side Corner Rectangle 68"/>
          <p:cNvSpPr/>
          <p:nvPr/>
        </p:nvSpPr>
        <p:spPr>
          <a:xfrm rot="10800000" flipH="1">
            <a:off x="5089572" y="1903209"/>
            <a:ext cx="49903" cy="51404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82" tIns="41141" rIns="82282" bIns="41141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sp>
        <p:nvSpPr>
          <p:cNvPr id="20" name="Round Same Side Corner Rectangle 69"/>
          <p:cNvSpPr/>
          <p:nvPr/>
        </p:nvSpPr>
        <p:spPr>
          <a:xfrm rot="10800000" flipH="1">
            <a:off x="5091212" y="2613341"/>
            <a:ext cx="49903" cy="51404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82" tIns="41141" rIns="82282" bIns="41141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sp>
        <p:nvSpPr>
          <p:cNvPr id="22" name="Rectangle 71"/>
          <p:cNvSpPr/>
          <p:nvPr/>
        </p:nvSpPr>
        <p:spPr>
          <a:xfrm>
            <a:off x="5228513" y="1109269"/>
            <a:ext cx="949299" cy="219291"/>
          </a:xfrm>
          <a:prstGeom prst="rect">
            <a:avLst/>
          </a:prstGeom>
        </p:spPr>
        <p:txBody>
          <a:bodyPr wrap="none" lIns="34290" tIns="17145" rIns="34290" bIns="17145">
            <a:spAutoFit/>
          </a:bodyPr>
          <a:lstStyle/>
          <a:p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造诣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~~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73"/>
          <p:cNvSpPr/>
          <p:nvPr/>
        </p:nvSpPr>
        <p:spPr>
          <a:xfrm>
            <a:off x="5228513" y="1869180"/>
            <a:ext cx="684803" cy="219291"/>
          </a:xfrm>
          <a:prstGeom prst="rect">
            <a:avLst/>
          </a:prstGeom>
        </p:spPr>
        <p:txBody>
          <a:bodyPr wrap="none" lIns="34290" tIns="17145" rIns="34290" bIns="17145">
            <a:spAutoFit/>
          </a:bodyPr>
          <a:lstStyle/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考察理解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75"/>
          <p:cNvSpPr/>
          <p:nvPr/>
        </p:nvSpPr>
        <p:spPr>
          <a:xfrm>
            <a:off x="5228513" y="2629091"/>
            <a:ext cx="684803" cy="219291"/>
          </a:xfrm>
          <a:prstGeom prst="rect">
            <a:avLst/>
          </a:prstGeom>
        </p:spPr>
        <p:txBody>
          <a:bodyPr wrap="none" lIns="34290" tIns="17145" rIns="34290" bIns="17145">
            <a:spAutoFit/>
          </a:bodyPr>
          <a:lstStyle/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考察深度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ound Same Side Corner Rectangle 76"/>
          <p:cNvSpPr/>
          <p:nvPr/>
        </p:nvSpPr>
        <p:spPr>
          <a:xfrm rot="10800000" flipH="1">
            <a:off x="5089572" y="3333829"/>
            <a:ext cx="49903" cy="51404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82" tIns="41141" rIns="82282" bIns="41141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sp>
        <p:nvSpPr>
          <p:cNvPr id="28" name="Round Same Side Corner Rectangle 77"/>
          <p:cNvSpPr/>
          <p:nvPr/>
        </p:nvSpPr>
        <p:spPr>
          <a:xfrm rot="10800000" flipH="1">
            <a:off x="5091212" y="4043961"/>
            <a:ext cx="49903" cy="51404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82" tIns="41141" rIns="82282" bIns="41141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sp>
        <p:nvSpPr>
          <p:cNvPr id="30" name="Rectangle 79"/>
          <p:cNvSpPr/>
          <p:nvPr/>
        </p:nvSpPr>
        <p:spPr>
          <a:xfrm>
            <a:off x="5228513" y="3299800"/>
            <a:ext cx="1146468" cy="219291"/>
          </a:xfrm>
          <a:prstGeom prst="rect">
            <a:avLst/>
          </a:prstGeom>
        </p:spPr>
        <p:txBody>
          <a:bodyPr wrap="none" lIns="34290" tIns="17145" rIns="34290" bIns="17145">
            <a:spAutoFit/>
          </a:bodyPr>
          <a:lstStyle/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关键点加深理解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ectangle 81"/>
          <p:cNvSpPr/>
          <p:nvPr/>
        </p:nvSpPr>
        <p:spPr>
          <a:xfrm>
            <a:off x="5228513" y="4059711"/>
            <a:ext cx="838691" cy="219291"/>
          </a:xfrm>
          <a:prstGeom prst="rect">
            <a:avLst/>
          </a:prstGeom>
        </p:spPr>
        <p:txBody>
          <a:bodyPr wrap="none" lIns="34290" tIns="17145" rIns="34290" bIns="17145">
            <a:spAutoFit/>
          </a:bodyPr>
          <a:lstStyle/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夯实基本功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求职准备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0191754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 tmFilter="0,0; .5, 1; 1, 1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7" grpId="0" animBg="1"/>
      <p:bldP spid="28" grpId="0" animBg="1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/>
          <p:nvPr/>
        </p:nvGrpSpPr>
        <p:grpSpPr>
          <a:xfrm>
            <a:off x="4034357" y="2296724"/>
            <a:ext cx="1061000" cy="1214343"/>
            <a:chOff x="5379142" y="2991066"/>
            <a:chExt cx="1414667" cy="1619124"/>
          </a:xfrm>
        </p:grpSpPr>
        <p:sp>
          <p:nvSpPr>
            <p:cNvPr id="3" name="Shape 1723"/>
            <p:cNvSpPr/>
            <p:nvPr/>
          </p:nvSpPr>
          <p:spPr>
            <a:xfrm rot="18900000">
              <a:off x="5379143" y="2991066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Shape 1726"/>
            <p:cNvSpPr/>
            <p:nvPr/>
          </p:nvSpPr>
          <p:spPr>
            <a:xfrm rot="18900000">
              <a:off x="5379142" y="3195523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Group 12"/>
          <p:cNvGrpSpPr/>
          <p:nvPr/>
        </p:nvGrpSpPr>
        <p:grpSpPr>
          <a:xfrm>
            <a:off x="2672903" y="2452981"/>
            <a:ext cx="1061000" cy="1214343"/>
            <a:chOff x="3563871" y="3199409"/>
            <a:chExt cx="1414666" cy="1619124"/>
          </a:xfrm>
        </p:grpSpPr>
        <p:sp>
          <p:nvSpPr>
            <p:cNvPr id="6" name="Shape 1722"/>
            <p:cNvSpPr/>
            <p:nvPr/>
          </p:nvSpPr>
          <p:spPr>
            <a:xfrm rot="8100000">
              <a:off x="3563871" y="3403867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Shape 1729"/>
            <p:cNvSpPr/>
            <p:nvPr/>
          </p:nvSpPr>
          <p:spPr>
            <a:xfrm rot="8100000">
              <a:off x="3563871" y="3199409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Group 11"/>
          <p:cNvGrpSpPr/>
          <p:nvPr/>
        </p:nvGrpSpPr>
        <p:grpSpPr>
          <a:xfrm>
            <a:off x="1307307" y="2296724"/>
            <a:ext cx="1061000" cy="1214343"/>
            <a:chOff x="1743076" y="2991066"/>
            <a:chExt cx="1414666" cy="1619124"/>
          </a:xfrm>
        </p:grpSpPr>
        <p:sp>
          <p:nvSpPr>
            <p:cNvPr id="9" name="Shape 1721"/>
            <p:cNvSpPr/>
            <p:nvPr/>
          </p:nvSpPr>
          <p:spPr>
            <a:xfrm rot="18900000">
              <a:off x="1743076" y="2991066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Shape 1732"/>
            <p:cNvSpPr/>
            <p:nvPr/>
          </p:nvSpPr>
          <p:spPr>
            <a:xfrm rot="18900000">
              <a:off x="1743076" y="3195523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Group 15"/>
          <p:cNvGrpSpPr/>
          <p:nvPr/>
        </p:nvGrpSpPr>
        <p:grpSpPr>
          <a:xfrm>
            <a:off x="5399953" y="2452981"/>
            <a:ext cx="1061000" cy="1214344"/>
            <a:chOff x="7199937" y="3199409"/>
            <a:chExt cx="1414666" cy="1619125"/>
          </a:xfrm>
        </p:grpSpPr>
        <p:sp>
          <p:nvSpPr>
            <p:cNvPr id="12" name="Shape 1724"/>
            <p:cNvSpPr/>
            <p:nvPr/>
          </p:nvSpPr>
          <p:spPr>
            <a:xfrm rot="8100000">
              <a:off x="7199937" y="3403868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Shape 1735"/>
            <p:cNvSpPr/>
            <p:nvPr/>
          </p:nvSpPr>
          <p:spPr>
            <a:xfrm rot="8100000">
              <a:off x="7199937" y="3199409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Group 16"/>
          <p:cNvGrpSpPr/>
          <p:nvPr/>
        </p:nvGrpSpPr>
        <p:grpSpPr>
          <a:xfrm>
            <a:off x="6761407" y="2296724"/>
            <a:ext cx="1061000" cy="1214343"/>
            <a:chOff x="9015209" y="2991066"/>
            <a:chExt cx="1414666" cy="1619124"/>
          </a:xfrm>
        </p:grpSpPr>
        <p:sp>
          <p:nvSpPr>
            <p:cNvPr id="15" name="Shape 1725"/>
            <p:cNvSpPr/>
            <p:nvPr/>
          </p:nvSpPr>
          <p:spPr>
            <a:xfrm rot="18900000">
              <a:off x="9015209" y="2991066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Shape 1738"/>
            <p:cNvSpPr/>
            <p:nvPr/>
          </p:nvSpPr>
          <p:spPr>
            <a:xfrm rot="18900000">
              <a:off x="9015209" y="3195523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Text Placeholder 4"/>
          <p:cNvSpPr txBox="1">
            <a:spLocks/>
          </p:cNvSpPr>
          <p:nvPr/>
        </p:nvSpPr>
        <p:spPr>
          <a:xfrm>
            <a:off x="1383750" y="2880154"/>
            <a:ext cx="908114" cy="2008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endParaRPr lang="en-GB" altLang="zh-CN" sz="1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 Placeholder 4"/>
          <p:cNvSpPr txBox="1">
            <a:spLocks/>
          </p:cNvSpPr>
          <p:nvPr/>
        </p:nvSpPr>
        <p:spPr>
          <a:xfrm>
            <a:off x="2747274" y="2880154"/>
            <a:ext cx="908114" cy="2008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数学基础</a:t>
            </a:r>
            <a:endParaRPr lang="en-GB" altLang="zh-CN" sz="1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 Placeholder 4"/>
          <p:cNvSpPr txBox="1">
            <a:spLocks/>
          </p:cNvSpPr>
          <p:nvPr/>
        </p:nvSpPr>
        <p:spPr>
          <a:xfrm>
            <a:off x="4272098" y="2880154"/>
            <a:ext cx="908114" cy="2008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GB" altLang="zh-CN" sz="1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Placeholder 4"/>
          <p:cNvSpPr txBox="1">
            <a:spLocks/>
          </p:cNvSpPr>
          <p:nvPr/>
        </p:nvSpPr>
        <p:spPr>
          <a:xfrm>
            <a:off x="5473789" y="2880154"/>
            <a:ext cx="908114" cy="2008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训练算法</a:t>
            </a:r>
            <a:endParaRPr lang="en-GB" altLang="zh-CN" sz="1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 Placeholder 4"/>
          <p:cNvSpPr txBox="1">
            <a:spLocks/>
          </p:cNvSpPr>
          <p:nvPr/>
        </p:nvSpPr>
        <p:spPr>
          <a:xfrm>
            <a:off x="6837850" y="2880154"/>
            <a:ext cx="908114" cy="2008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r>
              <a:rPr lang="zh-CN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</a:t>
            </a:r>
            <a:endParaRPr lang="en-GB" altLang="zh-CN" sz="1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87566" y="1880089"/>
            <a:ext cx="174627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训练、预测、拟合、过拟合</a:t>
            </a:r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欠拟合。。。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39752" y="3921318"/>
            <a:ext cx="1746277" cy="1690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微积分、矩阵、概率、优化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53016" y="1856990"/>
            <a:ext cx="174627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线性模型、树形模型、深度模型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15098" y="3921318"/>
            <a:ext cx="174627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SGD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BP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、拉格朗日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47505" y="1897839"/>
            <a:ext cx="174627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比赛、实验室项目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求职准备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5536207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8" grpId="0" build="p"/>
      <p:bldP spid="19" grpId="0" build="p"/>
      <p:bldP spid="20" grpId="0" build="p"/>
      <p:bldP spid="21" grpId="0" build="p"/>
      <p:bldP spid="22" grpId="0"/>
      <p:bldP spid="23" grpId="0"/>
      <p:bldP spid="24" grpId="0"/>
      <p:bldP spid="25" grpId="0"/>
      <p:bldP spid="26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-1" y="1651830"/>
            <a:ext cx="9144000" cy="1814777"/>
            <a:chOff x="170694" y="177982"/>
            <a:chExt cx="3936003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8000" dirty="0" smtClean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03</a:t>
              </a:r>
              <a:endParaRPr lang="zh-CN" altLang="en-US" sz="8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977976" y="2046770"/>
            <a:ext cx="5050408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</a:t>
            </a: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经浅谈</a:t>
            </a:r>
            <a:endParaRPr lang="en-GB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77976" y="2698179"/>
            <a:ext cx="3075708" cy="315473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eaLnBrk="0" hangingPunct="0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面试该如何准备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671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8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9" grpId="1"/>
      <p:bldP spid="50" grpId="0"/>
      <p:bldP spid="5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</a:t>
            </a: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经浅谈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331640" y="2139702"/>
            <a:ext cx="7120969" cy="807915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indent="457200"/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换位思考 如果你是</a:t>
            </a:r>
            <a:r>
              <a:rPr lang="zh-CN" altLang="en-US" sz="4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面试官</a:t>
            </a: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GB" altLang="zh-CN" sz="4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6310206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/>
      <p:bldP spid="6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</a:t>
            </a: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经浅谈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71600" y="978082"/>
            <a:ext cx="7120969" cy="1731245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发现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而不是漏洞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寻找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伙伴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而不是学生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不仅有胜任工作的能力 还要在竞争中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胜出</a:t>
            </a:r>
            <a:endParaRPr lang="en-GB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8654291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/>
      <p:bldP spid="64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wn Arrow 15"/>
          <p:cNvSpPr/>
          <p:nvPr/>
        </p:nvSpPr>
        <p:spPr>
          <a:xfrm>
            <a:off x="627081" y="1420387"/>
            <a:ext cx="1251181" cy="2728556"/>
          </a:xfrm>
          <a:prstGeom prst="downArrow">
            <a:avLst>
              <a:gd name="adj1" fmla="val 100000"/>
              <a:gd name="adj2" fmla="val 52223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1" tIns="17140" rIns="34281" bIns="17140" rtlCol="0" anchor="ctr"/>
          <a:lstStyle/>
          <a:p>
            <a:pPr algn="ctr"/>
            <a:endParaRPr lang="en-US"/>
          </a:p>
        </p:txBody>
      </p:sp>
      <p:sp>
        <p:nvSpPr>
          <p:cNvPr id="4" name="Rectangle 87"/>
          <p:cNvSpPr/>
          <p:nvPr/>
        </p:nvSpPr>
        <p:spPr>
          <a:xfrm>
            <a:off x="627081" y="1419622"/>
            <a:ext cx="1251181" cy="786221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1" tIns="17140" rIns="34281" bIns="17140"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763925" y="1627104"/>
            <a:ext cx="992703" cy="417707"/>
          </a:xfrm>
          <a:prstGeom prst="rect">
            <a:avLst/>
          </a:prstGeom>
        </p:spPr>
        <p:txBody>
          <a:bodyPr lIns="34281" tIns="17140" rIns="34281" bIns="17140"/>
          <a:lstStyle>
            <a:lvl1pPr marL="779114" indent="-779114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88083" indent="-649262" algn="l" defTabSz="1038821" rtl="0" eaLnBrk="1" latinLnBrk="0" hangingPunct="1">
              <a:spcBef>
                <a:spcPct val="20000"/>
              </a:spcBef>
              <a:buFont typeface="Arial"/>
              <a:buChar char="–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97052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35870" indent="-519410" algn="l" defTabSz="1038821" rtl="0" eaLnBrk="1" latinLnBrk="0" hangingPunct="1">
              <a:spcBef>
                <a:spcPct val="20000"/>
              </a:spcBef>
              <a:buFont typeface="Arial"/>
              <a:buChar char="–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74691" indent="-519410" algn="l" defTabSz="1038821" rtl="0" eaLnBrk="1" latinLnBrk="0" hangingPunct="1">
              <a:spcBef>
                <a:spcPct val="20000"/>
              </a:spcBef>
              <a:buFont typeface="Arial"/>
              <a:buChar char="»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13512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752333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791154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829974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10%</a:t>
            </a:r>
            <a:endParaRPr 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89961" y="2309406"/>
            <a:ext cx="946938" cy="241596"/>
          </a:xfrm>
          <a:prstGeom prst="rect">
            <a:avLst/>
          </a:prstGeom>
        </p:spPr>
        <p:txBody>
          <a:bodyPr lIns="34281" tIns="17140" rIns="34281" bIns="17140"/>
          <a:lstStyle>
            <a:lvl1pPr marL="779114" indent="-779114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88083" indent="-649262" algn="l" defTabSz="1038821" rtl="0" eaLnBrk="1" latinLnBrk="0" hangingPunct="1">
              <a:spcBef>
                <a:spcPct val="20000"/>
              </a:spcBef>
              <a:buFont typeface="Arial"/>
              <a:buChar char="–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97052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35870" indent="-519410" algn="l" defTabSz="1038821" rtl="0" eaLnBrk="1" latinLnBrk="0" hangingPunct="1">
              <a:spcBef>
                <a:spcPct val="20000"/>
              </a:spcBef>
              <a:buFont typeface="Arial"/>
              <a:buChar char="–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74691" indent="-519410" algn="l" defTabSz="1038821" rtl="0" eaLnBrk="1" latinLnBrk="0" hangingPunct="1">
              <a:spcBef>
                <a:spcPct val="20000"/>
              </a:spcBef>
              <a:buFont typeface="Arial"/>
              <a:buChar char="»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13512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752333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791154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829974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自我介绍（简历）突出重点！</a:t>
            </a:r>
            <a:endParaRPr lang="id-ID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8" name="Down Arrow 91"/>
          <p:cNvSpPr/>
          <p:nvPr/>
        </p:nvSpPr>
        <p:spPr>
          <a:xfrm>
            <a:off x="1980770" y="1420387"/>
            <a:ext cx="1251181" cy="2728556"/>
          </a:xfrm>
          <a:prstGeom prst="downArrow">
            <a:avLst>
              <a:gd name="adj1" fmla="val 100000"/>
              <a:gd name="adj2" fmla="val 52223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1" tIns="17140" rIns="34281" bIns="17140" rtlCol="0" anchor="ctr"/>
          <a:lstStyle/>
          <a:p>
            <a:pPr algn="ctr"/>
            <a:endParaRPr lang="en-US"/>
          </a:p>
        </p:txBody>
      </p:sp>
      <p:sp>
        <p:nvSpPr>
          <p:cNvPr id="9" name="Rectangle 92"/>
          <p:cNvSpPr/>
          <p:nvPr/>
        </p:nvSpPr>
        <p:spPr>
          <a:xfrm>
            <a:off x="1970012" y="1419622"/>
            <a:ext cx="1251181" cy="786221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1" tIns="17140" rIns="34281" bIns="17140"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2106857" y="1627104"/>
            <a:ext cx="992703" cy="417707"/>
          </a:xfrm>
          <a:prstGeom prst="rect">
            <a:avLst/>
          </a:prstGeom>
        </p:spPr>
        <p:txBody>
          <a:bodyPr lIns="34281" tIns="17140" rIns="34281" bIns="17140"/>
          <a:lstStyle>
            <a:lvl1pPr marL="779114" indent="-779114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88083" indent="-649262" algn="l" defTabSz="1038821" rtl="0" eaLnBrk="1" latinLnBrk="0" hangingPunct="1">
              <a:spcBef>
                <a:spcPct val="20000"/>
              </a:spcBef>
              <a:buFont typeface="Arial"/>
              <a:buChar char="–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97052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35870" indent="-519410" algn="l" defTabSz="1038821" rtl="0" eaLnBrk="1" latinLnBrk="0" hangingPunct="1">
              <a:spcBef>
                <a:spcPct val="20000"/>
              </a:spcBef>
              <a:buFont typeface="Arial"/>
              <a:buChar char="–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74691" indent="-519410" algn="l" defTabSz="1038821" rtl="0" eaLnBrk="1" latinLnBrk="0" hangingPunct="1">
              <a:spcBef>
                <a:spcPct val="20000"/>
              </a:spcBef>
              <a:buFont typeface="Arial"/>
              <a:buChar char="»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13512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752333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791154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829974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2</a:t>
            </a:r>
            <a:r>
              <a:rPr 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0</a:t>
            </a:r>
            <a:r>
              <a:rPr 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%</a:t>
            </a: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2132892" y="2309406"/>
            <a:ext cx="946938" cy="241596"/>
          </a:xfrm>
          <a:prstGeom prst="rect">
            <a:avLst/>
          </a:prstGeom>
        </p:spPr>
        <p:txBody>
          <a:bodyPr lIns="34281" tIns="17140" rIns="34281" bIns="17140"/>
          <a:lstStyle>
            <a:lvl1pPr marL="779114" indent="-779114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88083" indent="-649262" algn="l" defTabSz="1038821" rtl="0" eaLnBrk="1" latinLnBrk="0" hangingPunct="1">
              <a:spcBef>
                <a:spcPct val="20000"/>
              </a:spcBef>
              <a:buFont typeface="Arial"/>
              <a:buChar char="–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97052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35870" indent="-519410" algn="l" defTabSz="1038821" rtl="0" eaLnBrk="1" latinLnBrk="0" hangingPunct="1">
              <a:spcBef>
                <a:spcPct val="20000"/>
              </a:spcBef>
              <a:buFont typeface="Arial"/>
              <a:buChar char="–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74691" indent="-519410" algn="l" defTabSz="1038821" rtl="0" eaLnBrk="1" latinLnBrk="0" hangingPunct="1">
              <a:spcBef>
                <a:spcPct val="20000"/>
              </a:spcBef>
              <a:buFont typeface="Arial"/>
              <a:buChar char="»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13512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752333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791154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829974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项目介绍，</a:t>
            </a:r>
            <a:r>
              <a:rPr lang="zh-CN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描述，</a:t>
            </a:r>
            <a:r>
              <a:rPr lang="zh-CN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将涉及方法的原理彻底吃透</a:t>
            </a:r>
            <a:endParaRPr lang="id-ID" altLang="zh-CN" sz="1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12" name="Text Placeholder 6"/>
          <p:cNvSpPr txBox="1">
            <a:spLocks/>
          </p:cNvSpPr>
          <p:nvPr/>
        </p:nvSpPr>
        <p:spPr>
          <a:xfrm>
            <a:off x="2034061" y="2556972"/>
            <a:ext cx="1132582" cy="623441"/>
          </a:xfrm>
          <a:prstGeom prst="rect">
            <a:avLst/>
          </a:prstGeom>
        </p:spPr>
        <p:txBody>
          <a:bodyPr lIns="34281" tIns="17140" rIns="34281" bIns="17140"/>
          <a:lstStyle>
            <a:lvl1pPr marL="779114" indent="-779114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88083" indent="-649262" algn="l" defTabSz="1038821" rtl="0" eaLnBrk="1" latinLnBrk="0" hangingPunct="1">
              <a:spcBef>
                <a:spcPct val="20000"/>
              </a:spcBef>
              <a:buFont typeface="Arial"/>
              <a:buChar char="–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97052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35870" indent="-519410" algn="l" defTabSz="1038821" rtl="0" eaLnBrk="1" latinLnBrk="0" hangingPunct="1">
              <a:spcBef>
                <a:spcPct val="20000"/>
              </a:spcBef>
              <a:buFont typeface="Arial"/>
              <a:buChar char="–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74691" indent="-519410" algn="l" defTabSz="1038821" rtl="0" eaLnBrk="1" latinLnBrk="0" hangingPunct="1">
              <a:spcBef>
                <a:spcPct val="20000"/>
              </a:spcBef>
              <a:buFont typeface="Arial"/>
              <a:buChar char="»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13512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752333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791154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829974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Down Arrow 96"/>
          <p:cNvSpPr/>
          <p:nvPr/>
        </p:nvSpPr>
        <p:spPr>
          <a:xfrm>
            <a:off x="3306518" y="1420387"/>
            <a:ext cx="1251181" cy="2728556"/>
          </a:xfrm>
          <a:prstGeom prst="downArrow">
            <a:avLst>
              <a:gd name="adj1" fmla="val 100000"/>
              <a:gd name="adj2" fmla="val 52223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1" tIns="17140" rIns="34281" bIns="17140" rtlCol="0" anchor="ctr"/>
          <a:lstStyle/>
          <a:p>
            <a:pPr algn="ctr"/>
            <a:endParaRPr lang="en-US"/>
          </a:p>
        </p:txBody>
      </p:sp>
      <p:sp>
        <p:nvSpPr>
          <p:cNvPr id="14" name="Rectangle 97"/>
          <p:cNvSpPr/>
          <p:nvPr/>
        </p:nvSpPr>
        <p:spPr>
          <a:xfrm>
            <a:off x="3306518" y="1419622"/>
            <a:ext cx="1251181" cy="786221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1" tIns="17140" rIns="34281" bIns="17140"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4"/>
          <p:cNvSpPr txBox="1">
            <a:spLocks/>
          </p:cNvSpPr>
          <p:nvPr/>
        </p:nvSpPr>
        <p:spPr>
          <a:xfrm>
            <a:off x="3443362" y="1627104"/>
            <a:ext cx="992703" cy="417707"/>
          </a:xfrm>
          <a:prstGeom prst="rect">
            <a:avLst/>
          </a:prstGeom>
        </p:spPr>
        <p:txBody>
          <a:bodyPr lIns="34281" tIns="17140" rIns="34281" bIns="17140"/>
          <a:lstStyle>
            <a:lvl1pPr marL="779114" indent="-779114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88083" indent="-649262" algn="l" defTabSz="1038821" rtl="0" eaLnBrk="1" latinLnBrk="0" hangingPunct="1">
              <a:spcBef>
                <a:spcPct val="20000"/>
              </a:spcBef>
              <a:buFont typeface="Arial"/>
              <a:buChar char="–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97052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35870" indent="-519410" algn="l" defTabSz="1038821" rtl="0" eaLnBrk="1" latinLnBrk="0" hangingPunct="1">
              <a:spcBef>
                <a:spcPct val="20000"/>
              </a:spcBef>
              <a:buFont typeface="Arial"/>
              <a:buChar char="–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74691" indent="-519410" algn="l" defTabSz="1038821" rtl="0" eaLnBrk="1" latinLnBrk="0" hangingPunct="1">
              <a:spcBef>
                <a:spcPct val="20000"/>
              </a:spcBef>
              <a:buFont typeface="Arial"/>
              <a:buChar char="»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13512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752333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791154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829974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30%</a:t>
            </a:r>
            <a:endParaRPr 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  <p:sp>
        <p:nvSpPr>
          <p:cNvPr id="16" name="Text Placeholder 4"/>
          <p:cNvSpPr txBox="1">
            <a:spLocks/>
          </p:cNvSpPr>
          <p:nvPr/>
        </p:nvSpPr>
        <p:spPr>
          <a:xfrm>
            <a:off x="3469398" y="2309406"/>
            <a:ext cx="946938" cy="241596"/>
          </a:xfrm>
          <a:prstGeom prst="rect">
            <a:avLst/>
          </a:prstGeom>
        </p:spPr>
        <p:txBody>
          <a:bodyPr lIns="34281" tIns="17140" rIns="34281" bIns="17140"/>
          <a:lstStyle>
            <a:lvl1pPr marL="779114" indent="-779114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88083" indent="-649262" algn="l" defTabSz="1038821" rtl="0" eaLnBrk="1" latinLnBrk="0" hangingPunct="1">
              <a:spcBef>
                <a:spcPct val="20000"/>
              </a:spcBef>
              <a:buFont typeface="Arial"/>
              <a:buChar char="–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97052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35870" indent="-519410" algn="l" defTabSz="1038821" rtl="0" eaLnBrk="1" latinLnBrk="0" hangingPunct="1">
              <a:spcBef>
                <a:spcPct val="20000"/>
              </a:spcBef>
              <a:buFont typeface="Arial"/>
              <a:buChar char="–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74691" indent="-519410" algn="l" defTabSz="1038821" rtl="0" eaLnBrk="1" latinLnBrk="0" hangingPunct="1">
              <a:spcBef>
                <a:spcPct val="20000"/>
              </a:spcBef>
              <a:buFont typeface="Arial"/>
              <a:buChar char="»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13512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752333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791154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829974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掌握基础的机器学习算法和项目中所涉及的算法，模型</a:t>
            </a:r>
            <a:endParaRPr lang="id-ID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18" name="Down Arrow 101"/>
          <p:cNvSpPr/>
          <p:nvPr/>
        </p:nvSpPr>
        <p:spPr>
          <a:xfrm>
            <a:off x="4655874" y="1420387"/>
            <a:ext cx="1251181" cy="2728556"/>
          </a:xfrm>
          <a:prstGeom prst="downArrow">
            <a:avLst>
              <a:gd name="adj1" fmla="val 100000"/>
              <a:gd name="adj2" fmla="val 52223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1" tIns="17140" rIns="34281" bIns="17140" rtlCol="0" anchor="ctr"/>
          <a:lstStyle/>
          <a:p>
            <a:pPr algn="ctr"/>
            <a:endParaRPr lang="en-US"/>
          </a:p>
        </p:txBody>
      </p:sp>
      <p:sp>
        <p:nvSpPr>
          <p:cNvPr id="19" name="Rectangle 102"/>
          <p:cNvSpPr/>
          <p:nvPr/>
        </p:nvSpPr>
        <p:spPr>
          <a:xfrm>
            <a:off x="4655874" y="1419622"/>
            <a:ext cx="1251181" cy="786221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1" tIns="17140" rIns="34281" bIns="17140" rtlCol="0" anchor="ctr"/>
          <a:lstStyle/>
          <a:p>
            <a:pPr algn="ctr"/>
            <a:endParaRPr lang="en-US" dirty="0"/>
          </a:p>
        </p:txBody>
      </p:sp>
      <p:sp>
        <p:nvSpPr>
          <p:cNvPr id="20" name="Text Placeholder 4"/>
          <p:cNvSpPr txBox="1">
            <a:spLocks/>
          </p:cNvSpPr>
          <p:nvPr/>
        </p:nvSpPr>
        <p:spPr>
          <a:xfrm>
            <a:off x="4792719" y="1627104"/>
            <a:ext cx="992703" cy="417707"/>
          </a:xfrm>
          <a:prstGeom prst="rect">
            <a:avLst/>
          </a:prstGeom>
        </p:spPr>
        <p:txBody>
          <a:bodyPr lIns="34281" tIns="17140" rIns="34281" bIns="17140"/>
          <a:lstStyle>
            <a:lvl1pPr marL="779114" indent="-779114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88083" indent="-649262" algn="l" defTabSz="1038821" rtl="0" eaLnBrk="1" latinLnBrk="0" hangingPunct="1">
              <a:spcBef>
                <a:spcPct val="20000"/>
              </a:spcBef>
              <a:buFont typeface="Arial"/>
              <a:buChar char="–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97052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35870" indent="-519410" algn="l" defTabSz="1038821" rtl="0" eaLnBrk="1" latinLnBrk="0" hangingPunct="1">
              <a:spcBef>
                <a:spcPct val="20000"/>
              </a:spcBef>
              <a:buFont typeface="Arial"/>
              <a:buChar char="–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74691" indent="-519410" algn="l" defTabSz="1038821" rtl="0" eaLnBrk="1" latinLnBrk="0" hangingPunct="1">
              <a:spcBef>
                <a:spcPct val="20000"/>
              </a:spcBef>
              <a:buFont typeface="Arial"/>
              <a:buChar char="»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13512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752333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791154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829974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1</a:t>
            </a:r>
            <a:r>
              <a:rPr 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5</a:t>
            </a:r>
            <a:r>
              <a:rPr 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%</a:t>
            </a:r>
          </a:p>
        </p:txBody>
      </p:sp>
      <p:sp>
        <p:nvSpPr>
          <p:cNvPr id="21" name="Text Placeholder 4"/>
          <p:cNvSpPr txBox="1">
            <a:spLocks/>
          </p:cNvSpPr>
          <p:nvPr/>
        </p:nvSpPr>
        <p:spPr>
          <a:xfrm>
            <a:off x="4818754" y="2309406"/>
            <a:ext cx="946938" cy="241596"/>
          </a:xfrm>
          <a:prstGeom prst="rect">
            <a:avLst/>
          </a:prstGeom>
        </p:spPr>
        <p:txBody>
          <a:bodyPr lIns="34281" tIns="17140" rIns="34281" bIns="17140"/>
          <a:lstStyle>
            <a:lvl1pPr marL="779114" indent="-779114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88083" indent="-649262" algn="l" defTabSz="1038821" rtl="0" eaLnBrk="1" latinLnBrk="0" hangingPunct="1">
              <a:spcBef>
                <a:spcPct val="20000"/>
              </a:spcBef>
              <a:buFont typeface="Arial"/>
              <a:buChar char="–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97052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35870" indent="-519410" algn="l" defTabSz="1038821" rtl="0" eaLnBrk="1" latinLnBrk="0" hangingPunct="1">
              <a:spcBef>
                <a:spcPct val="20000"/>
              </a:spcBef>
              <a:buFont typeface="Arial"/>
              <a:buChar char="–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74691" indent="-519410" algn="l" defTabSz="1038821" rtl="0" eaLnBrk="1" latinLnBrk="0" hangingPunct="1">
              <a:spcBef>
                <a:spcPct val="20000"/>
              </a:spcBef>
              <a:buFont typeface="Arial"/>
              <a:buChar char="»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13512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752333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791154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829974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体现</a:t>
            </a: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出</a:t>
            </a:r>
            <a:r>
              <a:rPr lang="zh-CN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扎实的代码能力（算法题）</a:t>
            </a:r>
            <a:endParaRPr lang="id-ID" altLang="zh-CN" sz="1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23" name="Down Arrow 106"/>
          <p:cNvSpPr/>
          <p:nvPr/>
        </p:nvSpPr>
        <p:spPr>
          <a:xfrm>
            <a:off x="6005231" y="1420387"/>
            <a:ext cx="1251181" cy="2728556"/>
          </a:xfrm>
          <a:prstGeom prst="downArrow">
            <a:avLst>
              <a:gd name="adj1" fmla="val 100000"/>
              <a:gd name="adj2" fmla="val 52223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1" tIns="17140" rIns="34281" bIns="17140" rtlCol="0" anchor="ctr"/>
          <a:lstStyle/>
          <a:p>
            <a:pPr algn="ctr"/>
            <a:endParaRPr lang="en-US"/>
          </a:p>
        </p:txBody>
      </p:sp>
      <p:sp>
        <p:nvSpPr>
          <p:cNvPr id="24" name="Rectangle 107"/>
          <p:cNvSpPr/>
          <p:nvPr/>
        </p:nvSpPr>
        <p:spPr>
          <a:xfrm>
            <a:off x="6005231" y="1419622"/>
            <a:ext cx="1251181" cy="786221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1" tIns="17140" rIns="34281" bIns="17140" rtlCol="0" anchor="ctr"/>
          <a:lstStyle/>
          <a:p>
            <a:pPr algn="ctr"/>
            <a:endParaRPr lang="en-US" dirty="0"/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6142076" y="1627104"/>
            <a:ext cx="992703" cy="417707"/>
          </a:xfrm>
          <a:prstGeom prst="rect">
            <a:avLst/>
          </a:prstGeom>
        </p:spPr>
        <p:txBody>
          <a:bodyPr lIns="34281" tIns="17140" rIns="34281" bIns="17140"/>
          <a:lstStyle>
            <a:lvl1pPr marL="779114" indent="-779114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88083" indent="-649262" algn="l" defTabSz="1038821" rtl="0" eaLnBrk="1" latinLnBrk="0" hangingPunct="1">
              <a:spcBef>
                <a:spcPct val="20000"/>
              </a:spcBef>
              <a:buFont typeface="Arial"/>
              <a:buChar char="–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97052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35870" indent="-519410" algn="l" defTabSz="1038821" rtl="0" eaLnBrk="1" latinLnBrk="0" hangingPunct="1">
              <a:spcBef>
                <a:spcPct val="20000"/>
              </a:spcBef>
              <a:buFont typeface="Arial"/>
              <a:buChar char="–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74691" indent="-519410" algn="l" defTabSz="1038821" rtl="0" eaLnBrk="1" latinLnBrk="0" hangingPunct="1">
              <a:spcBef>
                <a:spcPct val="20000"/>
              </a:spcBef>
              <a:buFont typeface="Arial"/>
              <a:buChar char="»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13512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752333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791154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829974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15%</a:t>
            </a:r>
            <a:endParaRPr 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  <p:sp>
        <p:nvSpPr>
          <p:cNvPr id="26" name="Text Placeholder 4"/>
          <p:cNvSpPr txBox="1">
            <a:spLocks/>
          </p:cNvSpPr>
          <p:nvPr/>
        </p:nvSpPr>
        <p:spPr>
          <a:xfrm>
            <a:off x="6168110" y="2309406"/>
            <a:ext cx="946938" cy="241596"/>
          </a:xfrm>
          <a:prstGeom prst="rect">
            <a:avLst/>
          </a:prstGeom>
        </p:spPr>
        <p:txBody>
          <a:bodyPr lIns="34281" tIns="17140" rIns="34281" bIns="17140"/>
          <a:lstStyle>
            <a:lvl1pPr marL="779114" indent="-779114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88083" indent="-649262" algn="l" defTabSz="1038821" rtl="0" eaLnBrk="1" latinLnBrk="0" hangingPunct="1">
              <a:spcBef>
                <a:spcPct val="20000"/>
              </a:spcBef>
              <a:buFont typeface="Arial"/>
              <a:buChar char="–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97052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35870" indent="-519410" algn="l" defTabSz="1038821" rtl="0" eaLnBrk="1" latinLnBrk="0" hangingPunct="1">
              <a:spcBef>
                <a:spcPct val="20000"/>
              </a:spcBef>
              <a:buFont typeface="Arial"/>
              <a:buChar char="–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74691" indent="-519410" algn="l" defTabSz="1038821" rtl="0" eaLnBrk="1" latinLnBrk="0" hangingPunct="1">
              <a:spcBef>
                <a:spcPct val="20000"/>
              </a:spcBef>
              <a:buFont typeface="Arial"/>
              <a:buChar char="»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13512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752333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791154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829974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解决开放性问题的能力，思维灵活性</a:t>
            </a:r>
            <a:endParaRPr lang="id-ID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28" name="Down Arrow 111"/>
          <p:cNvSpPr/>
          <p:nvPr/>
        </p:nvSpPr>
        <p:spPr>
          <a:xfrm>
            <a:off x="7361013" y="1420387"/>
            <a:ext cx="1251181" cy="2728556"/>
          </a:xfrm>
          <a:prstGeom prst="downArrow">
            <a:avLst>
              <a:gd name="adj1" fmla="val 100000"/>
              <a:gd name="adj2" fmla="val 52223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1" tIns="17140" rIns="34281" bIns="17140" rtlCol="0" anchor="ctr"/>
          <a:lstStyle/>
          <a:p>
            <a:pPr algn="ctr"/>
            <a:endParaRPr lang="en-US"/>
          </a:p>
        </p:txBody>
      </p:sp>
      <p:sp>
        <p:nvSpPr>
          <p:cNvPr id="29" name="Rectangle 112"/>
          <p:cNvSpPr/>
          <p:nvPr/>
        </p:nvSpPr>
        <p:spPr>
          <a:xfrm>
            <a:off x="7361013" y="1419622"/>
            <a:ext cx="1251181" cy="786221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1" tIns="17140" rIns="34281" bIns="17140" rtlCol="0" anchor="ctr"/>
          <a:lstStyle/>
          <a:p>
            <a:pPr algn="ctr"/>
            <a:endParaRPr lang="en-US" dirty="0"/>
          </a:p>
        </p:txBody>
      </p:sp>
      <p:sp>
        <p:nvSpPr>
          <p:cNvPr id="30" name="Text Placeholder 4"/>
          <p:cNvSpPr txBox="1">
            <a:spLocks/>
          </p:cNvSpPr>
          <p:nvPr/>
        </p:nvSpPr>
        <p:spPr>
          <a:xfrm>
            <a:off x="7497857" y="1627104"/>
            <a:ext cx="992703" cy="417707"/>
          </a:xfrm>
          <a:prstGeom prst="rect">
            <a:avLst/>
          </a:prstGeom>
        </p:spPr>
        <p:txBody>
          <a:bodyPr lIns="34281" tIns="17140" rIns="34281" bIns="17140"/>
          <a:lstStyle>
            <a:lvl1pPr marL="779114" indent="-779114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88083" indent="-649262" algn="l" defTabSz="1038821" rtl="0" eaLnBrk="1" latinLnBrk="0" hangingPunct="1">
              <a:spcBef>
                <a:spcPct val="20000"/>
              </a:spcBef>
              <a:buFont typeface="Arial"/>
              <a:buChar char="–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97052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35870" indent="-519410" algn="l" defTabSz="1038821" rtl="0" eaLnBrk="1" latinLnBrk="0" hangingPunct="1">
              <a:spcBef>
                <a:spcPct val="20000"/>
              </a:spcBef>
              <a:buFont typeface="Arial"/>
              <a:buChar char="–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74691" indent="-519410" algn="l" defTabSz="1038821" rtl="0" eaLnBrk="1" latinLnBrk="0" hangingPunct="1">
              <a:spcBef>
                <a:spcPct val="20000"/>
              </a:spcBef>
              <a:buFont typeface="Arial"/>
              <a:buChar char="»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13512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752333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791154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829974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10%</a:t>
            </a:r>
            <a:endParaRPr 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  <p:sp>
        <p:nvSpPr>
          <p:cNvPr id="31" name="Text Placeholder 4"/>
          <p:cNvSpPr txBox="1">
            <a:spLocks/>
          </p:cNvSpPr>
          <p:nvPr/>
        </p:nvSpPr>
        <p:spPr>
          <a:xfrm>
            <a:off x="7523893" y="2309406"/>
            <a:ext cx="946938" cy="241596"/>
          </a:xfrm>
          <a:prstGeom prst="rect">
            <a:avLst/>
          </a:prstGeom>
        </p:spPr>
        <p:txBody>
          <a:bodyPr lIns="34281" tIns="17140" rIns="34281" bIns="17140"/>
          <a:lstStyle>
            <a:lvl1pPr marL="779114" indent="-779114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88083" indent="-649262" algn="l" defTabSz="1038821" rtl="0" eaLnBrk="1" latinLnBrk="0" hangingPunct="1">
              <a:spcBef>
                <a:spcPct val="20000"/>
              </a:spcBef>
              <a:buFont typeface="Arial"/>
              <a:buChar char="–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97052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35870" indent="-519410" algn="l" defTabSz="1038821" rtl="0" eaLnBrk="1" latinLnBrk="0" hangingPunct="1">
              <a:spcBef>
                <a:spcPct val="20000"/>
              </a:spcBef>
              <a:buFont typeface="Arial"/>
              <a:buChar char="–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74691" indent="-519410" algn="l" defTabSz="1038821" rtl="0" eaLnBrk="1" latinLnBrk="0" hangingPunct="1">
              <a:spcBef>
                <a:spcPct val="20000"/>
              </a:spcBef>
              <a:buFont typeface="Arial"/>
              <a:buChar char="»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13512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752333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791154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829974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一些数学背景的题目，概率题等等</a:t>
            </a:r>
            <a:endParaRPr lang="id-ID" altLang="zh-CN" sz="1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</a:t>
            </a: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经浅谈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3163104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15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65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15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65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150"/>
                            </p:stCondLst>
                            <p:childTnLst>
                              <p:par>
                                <p:cTn id="1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  <p:bldP spid="8" grpId="0" animBg="1"/>
      <p:bldP spid="9" grpId="0" animBg="1"/>
      <p:bldP spid="10" grpId="0"/>
      <p:bldP spid="11" grpId="0"/>
      <p:bldP spid="12" grpId="0"/>
      <p:bldP spid="13" grpId="0" animBg="1"/>
      <p:bldP spid="14" grpId="0" animBg="1"/>
      <p:bldP spid="15" grpId="0"/>
      <p:bldP spid="16" grpId="0"/>
      <p:bldP spid="18" grpId="0" animBg="1"/>
      <p:bldP spid="19" grpId="0" animBg="1"/>
      <p:bldP spid="20" grpId="0"/>
      <p:bldP spid="21" grpId="0"/>
      <p:bldP spid="23" grpId="0" animBg="1"/>
      <p:bldP spid="24" grpId="0" animBg="1"/>
      <p:bldP spid="25" grpId="0"/>
      <p:bldP spid="26" grpId="0"/>
      <p:bldP spid="28" grpId="0" animBg="1"/>
      <p:bldP spid="29" grpId="0" animBg="1"/>
      <p:bldP spid="30" grpId="0"/>
      <p:bldP spid="31" grpId="0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</a:t>
            </a: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经浅谈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123728" y="2139701"/>
            <a:ext cx="7120969" cy="807915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indent="457200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自信</a:t>
            </a: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自圆其说</a:t>
            </a:r>
            <a:endParaRPr lang="en-GB" altLang="zh-CN" sz="4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0012589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/>
      <p:bldP spid="6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</a:t>
            </a: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经浅谈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547664" y="1707654"/>
            <a:ext cx="7120969" cy="1546579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indent="457200"/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一代更比一代</a:t>
            </a:r>
            <a:r>
              <a:rPr lang="zh-CN" altLang="en-US" sz="4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</a:t>
            </a:r>
            <a:endParaRPr lang="en-US" altLang="zh-CN" sz="4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一代更比一代</a:t>
            </a:r>
            <a:r>
              <a:rPr lang="zh-CN" altLang="en-US" sz="4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</a:t>
            </a:r>
            <a:endParaRPr lang="en-GB" altLang="zh-CN" sz="4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3394534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/>
      <p:bldP spid="6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>
            <a:spLocks/>
          </p:cNvSpPr>
          <p:nvPr/>
        </p:nvSpPr>
        <p:spPr>
          <a:xfrm>
            <a:off x="867224" y="908294"/>
            <a:ext cx="3056704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个人简介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1807967"/>
            <a:ext cx="5832648" cy="2219969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周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楠          网络数据实验室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研究方向：数据挖掘、信息检索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求职方向：算法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最终去向：微信搜索应用部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978872" y="1536767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1"/>
          <p:cNvSpPr/>
          <p:nvPr/>
        </p:nvSpPr>
        <p:spPr>
          <a:xfrm flipH="1" flipV="1">
            <a:off x="6894917" y="3273169"/>
            <a:ext cx="2267744" cy="1884354"/>
          </a:xfrm>
          <a:custGeom>
            <a:avLst/>
            <a:gdLst>
              <a:gd name="connsiteX0" fmla="*/ 0 w 2393156"/>
              <a:gd name="connsiteY0" fmla="*/ 0 h 2158466"/>
              <a:gd name="connsiteX1" fmla="*/ 2393156 w 2393156"/>
              <a:gd name="connsiteY1" fmla="*/ 0 h 2158466"/>
              <a:gd name="connsiteX2" fmla="*/ 2393156 w 2393156"/>
              <a:gd name="connsiteY2" fmla="*/ 2158466 h 2158466"/>
              <a:gd name="connsiteX3" fmla="*/ 0 w 2393156"/>
              <a:gd name="connsiteY3" fmla="*/ 2158466 h 2158466"/>
              <a:gd name="connsiteX4" fmla="*/ 0 w 2393156"/>
              <a:gd name="connsiteY4" fmla="*/ 0 h 2158466"/>
              <a:gd name="connsiteX0" fmla="*/ 0 w 2393156"/>
              <a:gd name="connsiteY0" fmla="*/ 0 h 2158466"/>
              <a:gd name="connsiteX1" fmla="*/ 2393156 w 2393156"/>
              <a:gd name="connsiteY1" fmla="*/ 0 h 2158466"/>
              <a:gd name="connsiteX2" fmla="*/ 0 w 2393156"/>
              <a:gd name="connsiteY2" fmla="*/ 2158466 h 2158466"/>
              <a:gd name="connsiteX3" fmla="*/ 0 w 2393156"/>
              <a:gd name="connsiteY3" fmla="*/ 0 h 215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3156" h="2158466">
                <a:moveTo>
                  <a:pt x="0" y="0"/>
                </a:moveTo>
                <a:lnTo>
                  <a:pt x="2393156" y="0"/>
                </a:lnTo>
                <a:lnTo>
                  <a:pt x="0" y="215846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26411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5" grpId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-1" y="1651830"/>
            <a:ext cx="9144000" cy="1814777"/>
            <a:chOff x="170694" y="177982"/>
            <a:chExt cx="3936003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8000" dirty="0" smtClean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04</a:t>
              </a:r>
              <a:endParaRPr lang="zh-CN" altLang="en-US" sz="8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977976" y="2046770"/>
            <a:ext cx="5050408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Offer</a:t>
            </a: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endParaRPr lang="en-GB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77976" y="2698179"/>
            <a:ext cx="3075708" cy="315473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eaLnBrk="0" hangingPunct="0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该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如何决定最终选择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898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6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9" grpId="1"/>
      <p:bldP spid="50" grpId="0"/>
      <p:bldP spid="50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Offer</a:t>
            </a: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822029" y="3972243"/>
            <a:ext cx="175604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578077" y="3972243"/>
            <a:ext cx="175604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200000" flipV="1">
            <a:off x="3700055" y="3094220"/>
            <a:ext cx="175604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2700000" flipH="1">
            <a:off x="3079195" y="3351386"/>
            <a:ext cx="175604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18900000">
            <a:off x="4320911" y="3351386"/>
            <a:ext cx="175604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1619672" y="3424708"/>
            <a:ext cx="1067456" cy="10842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689817" y="3630578"/>
            <a:ext cx="890944" cy="359590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练手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453144" y="2663168"/>
            <a:ext cx="2237712" cy="2948289"/>
            <a:chOff x="3815003" y="3087488"/>
            <a:chExt cx="2237712" cy="2948289"/>
          </a:xfrm>
        </p:grpSpPr>
        <p:sp>
          <p:nvSpPr>
            <p:cNvPr id="19" name="椭圆 18"/>
            <p:cNvSpPr/>
            <p:nvPr/>
          </p:nvSpPr>
          <p:spPr>
            <a:xfrm>
              <a:off x="3993415" y="3271064"/>
              <a:ext cx="1872208" cy="18722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3815003" y="3087488"/>
              <a:ext cx="2237712" cy="2948289"/>
              <a:chOff x="3692888" y="2889538"/>
              <a:chExt cx="2473262" cy="3258636"/>
            </a:xfrm>
          </p:grpSpPr>
          <p:sp>
            <p:nvSpPr>
              <p:cNvPr id="21" name="椭圆 4"/>
              <p:cNvSpPr/>
              <p:nvPr/>
            </p:nvSpPr>
            <p:spPr>
              <a:xfrm>
                <a:off x="3692888" y="2889538"/>
                <a:ext cx="2473262" cy="2473262"/>
              </a:xfrm>
              <a:custGeom>
                <a:avLst/>
                <a:gdLst/>
                <a:ahLst/>
                <a:cxnLst/>
                <a:rect l="l" t="t" r="r" b="b"/>
                <a:pathLst>
                  <a:path w="2473262" h="2473262">
                    <a:moveTo>
                      <a:pt x="1236631" y="235688"/>
                    </a:moveTo>
                    <a:cubicBezTo>
                      <a:pt x="683825" y="235688"/>
                      <a:pt x="235688" y="683825"/>
                      <a:pt x="235688" y="1236631"/>
                    </a:cubicBezTo>
                    <a:cubicBezTo>
                      <a:pt x="235688" y="1789437"/>
                      <a:pt x="683825" y="2237574"/>
                      <a:pt x="1236631" y="2237574"/>
                    </a:cubicBezTo>
                    <a:cubicBezTo>
                      <a:pt x="1789437" y="2237574"/>
                      <a:pt x="2237574" y="1789437"/>
                      <a:pt x="2237574" y="1236631"/>
                    </a:cubicBezTo>
                    <a:cubicBezTo>
                      <a:pt x="2237574" y="683825"/>
                      <a:pt x="1789437" y="235688"/>
                      <a:pt x="1236631" y="235688"/>
                    </a:cubicBezTo>
                    <a:close/>
                    <a:moveTo>
                      <a:pt x="1236631" y="0"/>
                    </a:moveTo>
                    <a:cubicBezTo>
                      <a:pt x="1919603" y="0"/>
                      <a:pt x="2473262" y="553659"/>
                      <a:pt x="2473262" y="1236631"/>
                    </a:cubicBezTo>
                    <a:cubicBezTo>
                      <a:pt x="2473262" y="1919603"/>
                      <a:pt x="1919603" y="2473262"/>
                      <a:pt x="1236631" y="2473262"/>
                    </a:cubicBezTo>
                    <a:cubicBezTo>
                      <a:pt x="553659" y="2473262"/>
                      <a:pt x="0" y="1919603"/>
                      <a:pt x="0" y="1236631"/>
                    </a:cubicBezTo>
                    <a:cubicBezTo>
                      <a:pt x="0" y="553659"/>
                      <a:pt x="553659" y="0"/>
                      <a:pt x="12366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4710544" y="5261738"/>
                <a:ext cx="437950" cy="886436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3" name="Rectangle 11"/>
          <p:cNvSpPr>
            <a:spLocks noChangeArrowheads="1"/>
          </p:cNvSpPr>
          <p:nvPr/>
        </p:nvSpPr>
        <p:spPr bwMode="gray">
          <a:xfrm>
            <a:off x="3836056" y="3376032"/>
            <a:ext cx="1463708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Offer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分类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280408" y="1707654"/>
            <a:ext cx="1067456" cy="10842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957219" y="960721"/>
            <a:ext cx="1245780" cy="12654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5652120" y="1707654"/>
            <a:ext cx="1067456" cy="10842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6456872" y="3424708"/>
            <a:ext cx="1067456" cy="10842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384912" y="1923228"/>
            <a:ext cx="890944" cy="359590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竞价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35840" y="1180902"/>
            <a:ext cx="1039781" cy="421145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战略性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24128" y="1941208"/>
            <a:ext cx="890944" cy="359590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保底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48712" y="3631402"/>
            <a:ext cx="890944" cy="359590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55576" y="1059582"/>
            <a:ext cx="2913592" cy="155555"/>
            <a:chOff x="539552" y="1182027"/>
            <a:chExt cx="2913592" cy="155555"/>
          </a:xfrm>
        </p:grpSpPr>
        <p:sp>
          <p:nvSpPr>
            <p:cNvPr id="41" name="TextBox 40"/>
            <p:cNvSpPr txBox="1"/>
            <p:nvPr/>
          </p:nvSpPr>
          <p:spPr>
            <a:xfrm>
              <a:off x="728900" y="1182027"/>
              <a:ext cx="2724244" cy="1555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dirty="0" smtClean="0"/>
                <a:t>Offer</a:t>
              </a:r>
              <a:r>
                <a:rPr lang="zh-CN" altLang="en-US" dirty="0" smtClean="0"/>
                <a:t>可以大致分为以下几种</a:t>
              </a:r>
              <a:endParaRPr lang="en-US" altLang="zh-CN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539552" y="1203485"/>
              <a:ext cx="120566" cy="1205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43698175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3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8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3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8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3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8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3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6" grpId="0" animBg="1"/>
      <p:bldP spid="17" grpId="0"/>
      <p:bldP spid="23" grpId="0"/>
      <p:bldP spid="24" grpId="0" animBg="1"/>
      <p:bldP spid="25" grpId="0" animBg="1"/>
      <p:bldP spid="35" grpId="0" animBg="1"/>
      <p:bldP spid="36" grpId="0" animBg="1"/>
      <p:bldP spid="37" grpId="0"/>
      <p:bldP spid="38" grpId="0"/>
      <p:bldP spid="39" grpId="0"/>
      <p:bldP spid="4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Offer</a:t>
            </a: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5957" y="3611976"/>
            <a:ext cx="842415" cy="269268"/>
          </a:xfrm>
          <a:prstGeom prst="rect">
            <a:avLst/>
          </a:prstGeom>
          <a:noFill/>
        </p:spPr>
        <p:txBody>
          <a:bodyPr wrap="square" lIns="68543" tIns="34272" rIns="68543" bIns="34272" rtlCol="0" anchor="ctr">
            <a:spAutoFit/>
          </a:bodyPr>
          <a:lstStyle>
            <a:defPPr>
              <a:defRPr lang="zh-CN"/>
            </a:defPPr>
            <a:lvl1pPr algn="ctr">
              <a:defRPr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工资</a:t>
            </a:r>
            <a:endParaRPr lang="en-US" altLang="zh-CN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23749" y="2600373"/>
            <a:ext cx="1193420" cy="269268"/>
          </a:xfrm>
          <a:prstGeom prst="rect">
            <a:avLst/>
          </a:prstGeom>
          <a:noFill/>
        </p:spPr>
        <p:txBody>
          <a:bodyPr wrap="square" lIns="68543" tIns="34272" rIns="68543" bIns="34272" rtlCol="0" anchor="ctr">
            <a:spAutoFit/>
          </a:bodyPr>
          <a:lstStyle/>
          <a:p>
            <a:pPr algn="ctr"/>
            <a:r>
              <a:rPr lang="zh-CN" alt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发展前景</a:t>
            </a:r>
            <a:endParaRPr lang="zh-CN" altLang="en-US" sz="13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07913" y="3436601"/>
            <a:ext cx="842415" cy="269268"/>
          </a:xfrm>
          <a:prstGeom prst="rect">
            <a:avLst/>
          </a:prstGeom>
          <a:noFill/>
        </p:spPr>
        <p:txBody>
          <a:bodyPr wrap="square" lIns="68543" tIns="34272" rIns="68543" bIns="34272" rtlCol="0" anchor="ctr">
            <a:spAutoFit/>
          </a:bodyPr>
          <a:lstStyle>
            <a:defPPr>
              <a:defRPr lang="zh-CN"/>
            </a:defPPr>
            <a:lvl1pPr algn="ctr">
              <a:defRPr sz="160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工作地点</a:t>
            </a:r>
            <a:endParaRPr lang="zh-CN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89429" y="2625673"/>
            <a:ext cx="1193420" cy="269268"/>
          </a:xfrm>
          <a:prstGeom prst="rect">
            <a:avLst/>
          </a:prstGeom>
          <a:noFill/>
        </p:spPr>
        <p:txBody>
          <a:bodyPr wrap="square" lIns="68543" tIns="34272" rIns="68543" bIns="34272" rtlCol="0" anchor="ctr">
            <a:spAutoFit/>
          </a:bodyPr>
          <a:lstStyle/>
          <a:p>
            <a:pPr algn="ctr"/>
            <a:r>
              <a: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方向</a:t>
            </a:r>
            <a:endParaRPr lang="en-US" altLang="zh-CN" sz="13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588224" y="2164324"/>
            <a:ext cx="1943204" cy="1315708"/>
          </a:xfrm>
          <a:prstGeom prst="rect">
            <a:avLst/>
          </a:prstGeom>
        </p:spPr>
        <p:txBody>
          <a:bodyPr wrap="square" lIns="68543" tIns="34272" rIns="68543" bIns="34272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玄学？</a:t>
            </a:r>
            <a:endParaRPr lang="en-US" altLang="zh-CN" sz="5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Freeform 4"/>
          <p:cNvSpPr>
            <a:spLocks/>
          </p:cNvSpPr>
          <p:nvPr/>
        </p:nvSpPr>
        <p:spPr bwMode="auto">
          <a:xfrm>
            <a:off x="1838595" y="1869787"/>
            <a:ext cx="1746805" cy="1747374"/>
          </a:xfrm>
          <a:custGeom>
            <a:avLst/>
            <a:gdLst/>
            <a:ahLst/>
            <a:cxnLst/>
            <a:rect l="l" t="t" r="r" b="b"/>
            <a:pathLst>
              <a:path w="2628619" h="2628031">
                <a:moveTo>
                  <a:pt x="1316980" y="400615"/>
                </a:moveTo>
                <a:cubicBezTo>
                  <a:pt x="813885" y="400615"/>
                  <a:pt x="406046" y="809559"/>
                  <a:pt x="406046" y="1314016"/>
                </a:cubicBezTo>
                <a:cubicBezTo>
                  <a:pt x="406046" y="1818473"/>
                  <a:pt x="813885" y="2227417"/>
                  <a:pt x="1316980" y="2227417"/>
                </a:cubicBezTo>
                <a:cubicBezTo>
                  <a:pt x="1820075" y="2227417"/>
                  <a:pt x="2227914" y="1818473"/>
                  <a:pt x="2227914" y="1314016"/>
                </a:cubicBezTo>
                <a:cubicBezTo>
                  <a:pt x="2227914" y="809559"/>
                  <a:pt x="1820075" y="400615"/>
                  <a:pt x="1316980" y="400615"/>
                </a:cubicBezTo>
                <a:close/>
                <a:moveTo>
                  <a:pt x="1151586" y="0"/>
                </a:moveTo>
                <a:lnTo>
                  <a:pt x="1254227" y="145306"/>
                </a:lnTo>
                <a:lnTo>
                  <a:pt x="1316813" y="142801"/>
                </a:lnTo>
                <a:lnTo>
                  <a:pt x="1379399" y="145306"/>
                </a:lnTo>
                <a:lnTo>
                  <a:pt x="1482041" y="0"/>
                </a:lnTo>
                <a:lnTo>
                  <a:pt x="1522096" y="5011"/>
                </a:lnTo>
                <a:lnTo>
                  <a:pt x="1564654" y="12526"/>
                </a:lnTo>
                <a:lnTo>
                  <a:pt x="1617227" y="182885"/>
                </a:lnTo>
                <a:lnTo>
                  <a:pt x="1679813" y="200422"/>
                </a:lnTo>
                <a:lnTo>
                  <a:pt x="1707351" y="210443"/>
                </a:lnTo>
                <a:lnTo>
                  <a:pt x="1737392" y="220464"/>
                </a:lnTo>
                <a:lnTo>
                  <a:pt x="1880089" y="115243"/>
                </a:lnTo>
                <a:lnTo>
                  <a:pt x="1917640" y="132780"/>
                </a:lnTo>
                <a:lnTo>
                  <a:pt x="1955192" y="152822"/>
                </a:lnTo>
                <a:lnTo>
                  <a:pt x="1952689" y="333201"/>
                </a:lnTo>
                <a:lnTo>
                  <a:pt x="2002758" y="368275"/>
                </a:lnTo>
                <a:lnTo>
                  <a:pt x="2027792" y="388317"/>
                </a:lnTo>
                <a:lnTo>
                  <a:pt x="2052827" y="405854"/>
                </a:lnTo>
                <a:lnTo>
                  <a:pt x="2223061" y="348233"/>
                </a:lnTo>
                <a:lnTo>
                  <a:pt x="2253102" y="378296"/>
                </a:lnTo>
                <a:lnTo>
                  <a:pt x="2283144" y="408360"/>
                </a:lnTo>
                <a:lnTo>
                  <a:pt x="2225564" y="578718"/>
                </a:lnTo>
                <a:lnTo>
                  <a:pt x="2263116" y="626318"/>
                </a:lnTo>
                <a:lnTo>
                  <a:pt x="2298164" y="678929"/>
                </a:lnTo>
                <a:lnTo>
                  <a:pt x="2475909" y="676424"/>
                </a:lnTo>
                <a:lnTo>
                  <a:pt x="2495937" y="711498"/>
                </a:lnTo>
                <a:lnTo>
                  <a:pt x="2515964" y="749077"/>
                </a:lnTo>
                <a:lnTo>
                  <a:pt x="2408316" y="891877"/>
                </a:lnTo>
                <a:lnTo>
                  <a:pt x="2428343" y="952004"/>
                </a:lnTo>
                <a:lnTo>
                  <a:pt x="2438357" y="984572"/>
                </a:lnTo>
                <a:lnTo>
                  <a:pt x="2445868" y="1014636"/>
                </a:lnTo>
                <a:lnTo>
                  <a:pt x="2616102" y="1067246"/>
                </a:lnTo>
                <a:lnTo>
                  <a:pt x="2628619" y="1149920"/>
                </a:lnTo>
                <a:lnTo>
                  <a:pt x="2483419" y="1252637"/>
                </a:lnTo>
                <a:lnTo>
                  <a:pt x="2485923" y="1312763"/>
                </a:lnTo>
                <a:lnTo>
                  <a:pt x="2483419" y="1375395"/>
                </a:lnTo>
                <a:lnTo>
                  <a:pt x="2628619" y="1478111"/>
                </a:lnTo>
                <a:lnTo>
                  <a:pt x="2623612" y="1520701"/>
                </a:lnTo>
                <a:lnTo>
                  <a:pt x="2616102" y="1560785"/>
                </a:lnTo>
                <a:lnTo>
                  <a:pt x="2445868" y="1615901"/>
                </a:lnTo>
                <a:lnTo>
                  <a:pt x="2428343" y="1676028"/>
                </a:lnTo>
                <a:lnTo>
                  <a:pt x="2418330" y="1706091"/>
                </a:lnTo>
                <a:lnTo>
                  <a:pt x="2408316" y="1736154"/>
                </a:lnTo>
                <a:lnTo>
                  <a:pt x="2515964" y="1878955"/>
                </a:lnTo>
                <a:lnTo>
                  <a:pt x="2495937" y="1916534"/>
                </a:lnTo>
                <a:lnTo>
                  <a:pt x="2475909" y="1951608"/>
                </a:lnTo>
                <a:lnTo>
                  <a:pt x="2298164" y="1949102"/>
                </a:lnTo>
                <a:lnTo>
                  <a:pt x="2263116" y="2001713"/>
                </a:lnTo>
                <a:lnTo>
                  <a:pt x="2245592" y="2026766"/>
                </a:lnTo>
                <a:lnTo>
                  <a:pt x="2225564" y="2049313"/>
                </a:lnTo>
                <a:lnTo>
                  <a:pt x="2283144" y="2219672"/>
                </a:lnTo>
                <a:lnTo>
                  <a:pt x="2253102" y="2252240"/>
                </a:lnTo>
                <a:lnTo>
                  <a:pt x="2223061" y="2282304"/>
                </a:lnTo>
                <a:lnTo>
                  <a:pt x="2052827" y="2224682"/>
                </a:lnTo>
                <a:lnTo>
                  <a:pt x="2002758" y="2262261"/>
                </a:lnTo>
                <a:lnTo>
                  <a:pt x="1952689" y="2297335"/>
                </a:lnTo>
                <a:lnTo>
                  <a:pt x="1955192" y="2475210"/>
                </a:lnTo>
                <a:lnTo>
                  <a:pt x="1917640" y="2495252"/>
                </a:lnTo>
                <a:lnTo>
                  <a:pt x="1880089" y="2512789"/>
                </a:lnTo>
                <a:lnTo>
                  <a:pt x="1737392" y="2407567"/>
                </a:lnTo>
                <a:lnTo>
                  <a:pt x="1679813" y="2427609"/>
                </a:lnTo>
                <a:lnTo>
                  <a:pt x="1647268" y="2435125"/>
                </a:lnTo>
                <a:lnTo>
                  <a:pt x="1617227" y="2445146"/>
                </a:lnTo>
                <a:lnTo>
                  <a:pt x="1564654" y="2615505"/>
                </a:lnTo>
                <a:lnTo>
                  <a:pt x="1482041" y="2628031"/>
                </a:lnTo>
                <a:lnTo>
                  <a:pt x="1379399" y="2482725"/>
                </a:lnTo>
                <a:lnTo>
                  <a:pt x="1316813" y="2482725"/>
                </a:lnTo>
                <a:lnTo>
                  <a:pt x="1254227" y="2482725"/>
                </a:lnTo>
                <a:lnTo>
                  <a:pt x="1151586" y="2628031"/>
                </a:lnTo>
                <a:lnTo>
                  <a:pt x="1109027" y="2623021"/>
                </a:lnTo>
                <a:lnTo>
                  <a:pt x="1066469" y="2615505"/>
                </a:lnTo>
                <a:lnTo>
                  <a:pt x="1013896" y="2445146"/>
                </a:lnTo>
                <a:lnTo>
                  <a:pt x="953813" y="2427609"/>
                </a:lnTo>
                <a:lnTo>
                  <a:pt x="923772" y="2417588"/>
                </a:lnTo>
                <a:lnTo>
                  <a:pt x="896234" y="2407567"/>
                </a:lnTo>
                <a:lnTo>
                  <a:pt x="753538" y="2512789"/>
                </a:lnTo>
                <a:lnTo>
                  <a:pt x="715986" y="2495252"/>
                </a:lnTo>
                <a:lnTo>
                  <a:pt x="678434" y="2475210"/>
                </a:lnTo>
                <a:lnTo>
                  <a:pt x="680938" y="2297335"/>
                </a:lnTo>
                <a:lnTo>
                  <a:pt x="630869" y="2262261"/>
                </a:lnTo>
                <a:lnTo>
                  <a:pt x="605834" y="2242219"/>
                </a:lnTo>
                <a:lnTo>
                  <a:pt x="580800" y="2224682"/>
                </a:lnTo>
                <a:lnTo>
                  <a:pt x="410566" y="2282304"/>
                </a:lnTo>
                <a:lnTo>
                  <a:pt x="380524" y="2252240"/>
                </a:lnTo>
                <a:lnTo>
                  <a:pt x="350483" y="2219672"/>
                </a:lnTo>
                <a:lnTo>
                  <a:pt x="408062" y="2049313"/>
                </a:lnTo>
                <a:lnTo>
                  <a:pt x="370510" y="2001713"/>
                </a:lnTo>
                <a:lnTo>
                  <a:pt x="335462" y="1949102"/>
                </a:lnTo>
                <a:lnTo>
                  <a:pt x="157717" y="1951608"/>
                </a:lnTo>
                <a:lnTo>
                  <a:pt x="137690" y="1916534"/>
                </a:lnTo>
                <a:lnTo>
                  <a:pt x="117662" y="1878955"/>
                </a:lnTo>
                <a:lnTo>
                  <a:pt x="225310" y="1736154"/>
                </a:lnTo>
                <a:lnTo>
                  <a:pt x="205283" y="1676028"/>
                </a:lnTo>
                <a:lnTo>
                  <a:pt x="195269" y="1645964"/>
                </a:lnTo>
                <a:lnTo>
                  <a:pt x="187759" y="1615901"/>
                </a:lnTo>
                <a:lnTo>
                  <a:pt x="15021" y="1560785"/>
                </a:lnTo>
                <a:lnTo>
                  <a:pt x="0" y="1478111"/>
                </a:lnTo>
                <a:lnTo>
                  <a:pt x="150207" y="1375395"/>
                </a:lnTo>
                <a:lnTo>
                  <a:pt x="147703" y="1312763"/>
                </a:lnTo>
                <a:lnTo>
                  <a:pt x="150207" y="1252637"/>
                </a:lnTo>
                <a:lnTo>
                  <a:pt x="0" y="1149920"/>
                </a:lnTo>
                <a:lnTo>
                  <a:pt x="7510" y="1107331"/>
                </a:lnTo>
                <a:lnTo>
                  <a:pt x="15021" y="1067246"/>
                </a:lnTo>
                <a:lnTo>
                  <a:pt x="187759" y="1014636"/>
                </a:lnTo>
                <a:lnTo>
                  <a:pt x="205283" y="952004"/>
                </a:lnTo>
                <a:lnTo>
                  <a:pt x="215297" y="921941"/>
                </a:lnTo>
                <a:lnTo>
                  <a:pt x="225310" y="891877"/>
                </a:lnTo>
                <a:lnTo>
                  <a:pt x="117662" y="749077"/>
                </a:lnTo>
                <a:lnTo>
                  <a:pt x="137690" y="711498"/>
                </a:lnTo>
                <a:lnTo>
                  <a:pt x="157717" y="676424"/>
                </a:lnTo>
                <a:lnTo>
                  <a:pt x="335462" y="678929"/>
                </a:lnTo>
                <a:lnTo>
                  <a:pt x="370510" y="626318"/>
                </a:lnTo>
                <a:lnTo>
                  <a:pt x="388034" y="601266"/>
                </a:lnTo>
                <a:lnTo>
                  <a:pt x="408062" y="578718"/>
                </a:lnTo>
                <a:lnTo>
                  <a:pt x="350483" y="408360"/>
                </a:lnTo>
                <a:lnTo>
                  <a:pt x="380524" y="378296"/>
                </a:lnTo>
                <a:lnTo>
                  <a:pt x="410566" y="348233"/>
                </a:lnTo>
                <a:lnTo>
                  <a:pt x="580800" y="405854"/>
                </a:lnTo>
                <a:lnTo>
                  <a:pt x="630869" y="368275"/>
                </a:lnTo>
                <a:lnTo>
                  <a:pt x="680938" y="333201"/>
                </a:lnTo>
                <a:lnTo>
                  <a:pt x="678434" y="152822"/>
                </a:lnTo>
                <a:lnTo>
                  <a:pt x="715986" y="132780"/>
                </a:lnTo>
                <a:lnTo>
                  <a:pt x="753538" y="115243"/>
                </a:lnTo>
                <a:lnTo>
                  <a:pt x="896234" y="220464"/>
                </a:lnTo>
                <a:lnTo>
                  <a:pt x="953813" y="200422"/>
                </a:lnTo>
                <a:lnTo>
                  <a:pt x="983855" y="190401"/>
                </a:lnTo>
                <a:lnTo>
                  <a:pt x="1013896" y="182885"/>
                </a:lnTo>
                <a:lnTo>
                  <a:pt x="1066469" y="12526"/>
                </a:lnTo>
                <a:close/>
              </a:path>
            </a:pathLst>
          </a:custGeom>
          <a:solidFill>
            <a:schemeClr val="accent1"/>
          </a:solidFill>
          <a:ln w="3175" cap="flat" cmpd="sng" algn="ctr">
            <a:noFill/>
            <a:prstDash val="solid"/>
          </a:ln>
          <a:effectLst/>
          <a:extLst/>
        </p:spPr>
        <p:txBody>
          <a:bodyPr lIns="0" tIns="34272" rIns="0" bIns="34272" anchor="ctr"/>
          <a:lstStyle/>
          <a:p>
            <a:pPr algn="ctr" defTabSz="685434" fontAlgn="base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defRPr/>
            </a:pPr>
            <a:endParaRPr lang="en-US" sz="21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Freeform 6"/>
          <p:cNvSpPr>
            <a:spLocks/>
          </p:cNvSpPr>
          <p:nvPr/>
        </p:nvSpPr>
        <p:spPr bwMode="auto">
          <a:xfrm>
            <a:off x="3330306" y="2822178"/>
            <a:ext cx="1380704" cy="1381156"/>
          </a:xfrm>
          <a:custGeom>
            <a:avLst/>
            <a:gdLst/>
            <a:ahLst/>
            <a:cxnLst/>
            <a:rect l="l" t="t" r="r" b="b"/>
            <a:pathLst>
              <a:path w="1487948" h="1487615">
                <a:moveTo>
                  <a:pt x="743975" y="297790"/>
                </a:moveTo>
                <a:cubicBezTo>
                  <a:pt x="496116" y="297790"/>
                  <a:pt x="295186" y="497479"/>
                  <a:pt x="295186" y="743808"/>
                </a:cubicBezTo>
                <a:cubicBezTo>
                  <a:pt x="295186" y="990137"/>
                  <a:pt x="496116" y="1189826"/>
                  <a:pt x="743975" y="1189826"/>
                </a:cubicBezTo>
                <a:cubicBezTo>
                  <a:pt x="991834" y="1189826"/>
                  <a:pt x="1192764" y="990137"/>
                  <a:pt x="1192764" y="743808"/>
                </a:cubicBezTo>
                <a:cubicBezTo>
                  <a:pt x="1192764" y="497479"/>
                  <a:pt x="991834" y="297790"/>
                  <a:pt x="743975" y="297790"/>
                </a:cubicBezTo>
                <a:close/>
                <a:moveTo>
                  <a:pt x="693753" y="0"/>
                </a:moveTo>
                <a:lnTo>
                  <a:pt x="770837" y="149228"/>
                </a:lnTo>
                <a:lnTo>
                  <a:pt x="801203" y="151560"/>
                </a:lnTo>
                <a:lnTo>
                  <a:pt x="829233" y="153891"/>
                </a:lnTo>
                <a:lnTo>
                  <a:pt x="857264" y="158555"/>
                </a:lnTo>
                <a:lnTo>
                  <a:pt x="885294" y="163218"/>
                </a:lnTo>
                <a:lnTo>
                  <a:pt x="997416" y="41970"/>
                </a:lnTo>
                <a:lnTo>
                  <a:pt x="1018439" y="48965"/>
                </a:lnTo>
                <a:lnTo>
                  <a:pt x="1037126" y="58292"/>
                </a:lnTo>
                <a:lnTo>
                  <a:pt x="1076835" y="74614"/>
                </a:lnTo>
                <a:lnTo>
                  <a:pt x="1069828" y="240164"/>
                </a:lnTo>
                <a:lnTo>
                  <a:pt x="1093186" y="256485"/>
                </a:lnTo>
                <a:lnTo>
                  <a:pt x="1116545" y="272807"/>
                </a:lnTo>
                <a:lnTo>
                  <a:pt x="1139904" y="291461"/>
                </a:lnTo>
                <a:lnTo>
                  <a:pt x="1160927" y="312446"/>
                </a:lnTo>
                <a:lnTo>
                  <a:pt x="1312758" y="261149"/>
                </a:lnTo>
                <a:lnTo>
                  <a:pt x="1340789" y="298456"/>
                </a:lnTo>
                <a:lnTo>
                  <a:pt x="1352468" y="317109"/>
                </a:lnTo>
                <a:lnTo>
                  <a:pt x="1368819" y="335763"/>
                </a:lnTo>
                <a:lnTo>
                  <a:pt x="1280056" y="468669"/>
                </a:lnTo>
                <a:lnTo>
                  <a:pt x="1287064" y="480327"/>
                </a:lnTo>
                <a:lnTo>
                  <a:pt x="1294071" y="496649"/>
                </a:lnTo>
                <a:lnTo>
                  <a:pt x="1305750" y="522298"/>
                </a:lnTo>
                <a:lnTo>
                  <a:pt x="1315094" y="547946"/>
                </a:lnTo>
                <a:lnTo>
                  <a:pt x="1324437" y="575926"/>
                </a:lnTo>
                <a:lnTo>
                  <a:pt x="1476269" y="608570"/>
                </a:lnTo>
                <a:lnTo>
                  <a:pt x="1483276" y="652872"/>
                </a:lnTo>
                <a:lnTo>
                  <a:pt x="1487948" y="701837"/>
                </a:lnTo>
                <a:lnTo>
                  <a:pt x="1350132" y="774120"/>
                </a:lnTo>
                <a:lnTo>
                  <a:pt x="1347796" y="802100"/>
                </a:lnTo>
                <a:lnTo>
                  <a:pt x="1345460" y="830080"/>
                </a:lnTo>
                <a:lnTo>
                  <a:pt x="1340789" y="855729"/>
                </a:lnTo>
                <a:lnTo>
                  <a:pt x="1333781" y="886040"/>
                </a:lnTo>
                <a:lnTo>
                  <a:pt x="1448238" y="988635"/>
                </a:lnTo>
                <a:lnTo>
                  <a:pt x="1431887" y="1032937"/>
                </a:lnTo>
                <a:lnTo>
                  <a:pt x="1410865" y="1077239"/>
                </a:lnTo>
                <a:lnTo>
                  <a:pt x="1259033" y="1067912"/>
                </a:lnTo>
                <a:lnTo>
                  <a:pt x="1242682" y="1093560"/>
                </a:lnTo>
                <a:lnTo>
                  <a:pt x="1226331" y="1116877"/>
                </a:lnTo>
                <a:lnTo>
                  <a:pt x="1209980" y="1137862"/>
                </a:lnTo>
                <a:lnTo>
                  <a:pt x="1191293" y="1158848"/>
                </a:lnTo>
                <a:lnTo>
                  <a:pt x="1235674" y="1303412"/>
                </a:lnTo>
                <a:lnTo>
                  <a:pt x="1198301" y="1336056"/>
                </a:lnTo>
                <a:lnTo>
                  <a:pt x="1179614" y="1350046"/>
                </a:lnTo>
                <a:lnTo>
                  <a:pt x="1158591" y="1364036"/>
                </a:lnTo>
                <a:lnTo>
                  <a:pt x="1030118" y="1282427"/>
                </a:lnTo>
                <a:lnTo>
                  <a:pt x="1006759" y="1294085"/>
                </a:lnTo>
                <a:lnTo>
                  <a:pt x="981065" y="1305744"/>
                </a:lnTo>
                <a:lnTo>
                  <a:pt x="955370" y="1315071"/>
                </a:lnTo>
                <a:lnTo>
                  <a:pt x="927340" y="1324397"/>
                </a:lnTo>
                <a:lnTo>
                  <a:pt x="892302" y="1475957"/>
                </a:lnTo>
                <a:lnTo>
                  <a:pt x="845584" y="1482952"/>
                </a:lnTo>
                <a:lnTo>
                  <a:pt x="798867" y="1487615"/>
                </a:lnTo>
                <a:lnTo>
                  <a:pt x="728791" y="1350046"/>
                </a:lnTo>
                <a:lnTo>
                  <a:pt x="700761" y="1350046"/>
                </a:lnTo>
                <a:lnTo>
                  <a:pt x="672730" y="1345382"/>
                </a:lnTo>
                <a:lnTo>
                  <a:pt x="642364" y="1343051"/>
                </a:lnTo>
                <a:lnTo>
                  <a:pt x="616669" y="1336056"/>
                </a:lnTo>
                <a:lnTo>
                  <a:pt x="511555" y="1450308"/>
                </a:lnTo>
                <a:lnTo>
                  <a:pt x="488197" y="1443313"/>
                </a:lnTo>
                <a:lnTo>
                  <a:pt x="467174" y="1436318"/>
                </a:lnTo>
                <a:lnTo>
                  <a:pt x="422792" y="1417665"/>
                </a:lnTo>
                <a:lnTo>
                  <a:pt x="429800" y="1259110"/>
                </a:lnTo>
                <a:lnTo>
                  <a:pt x="406441" y="1242788"/>
                </a:lnTo>
                <a:lnTo>
                  <a:pt x="383083" y="1226467"/>
                </a:lnTo>
                <a:lnTo>
                  <a:pt x="362060" y="1210145"/>
                </a:lnTo>
                <a:lnTo>
                  <a:pt x="341037" y="1191491"/>
                </a:lnTo>
                <a:lnTo>
                  <a:pt x="184534" y="1238125"/>
                </a:lnTo>
                <a:lnTo>
                  <a:pt x="156503" y="1205481"/>
                </a:lnTo>
                <a:lnTo>
                  <a:pt x="130809" y="1170506"/>
                </a:lnTo>
                <a:lnTo>
                  <a:pt x="219572" y="1032937"/>
                </a:lnTo>
                <a:lnTo>
                  <a:pt x="207893" y="1007288"/>
                </a:lnTo>
                <a:lnTo>
                  <a:pt x="193877" y="981640"/>
                </a:lnTo>
                <a:lnTo>
                  <a:pt x="182198" y="955991"/>
                </a:lnTo>
                <a:lnTo>
                  <a:pt x="172854" y="928011"/>
                </a:lnTo>
                <a:lnTo>
                  <a:pt x="14015" y="893036"/>
                </a:lnTo>
                <a:lnTo>
                  <a:pt x="7008" y="848734"/>
                </a:lnTo>
                <a:lnTo>
                  <a:pt x="0" y="806763"/>
                </a:lnTo>
                <a:lnTo>
                  <a:pt x="147160" y="732149"/>
                </a:lnTo>
                <a:lnTo>
                  <a:pt x="149496" y="701837"/>
                </a:lnTo>
                <a:lnTo>
                  <a:pt x="151832" y="671525"/>
                </a:lnTo>
                <a:lnTo>
                  <a:pt x="156503" y="643545"/>
                </a:lnTo>
                <a:lnTo>
                  <a:pt x="161175" y="615565"/>
                </a:lnTo>
                <a:lnTo>
                  <a:pt x="39710" y="501312"/>
                </a:lnTo>
                <a:lnTo>
                  <a:pt x="53725" y="461674"/>
                </a:lnTo>
                <a:lnTo>
                  <a:pt x="70076" y="424367"/>
                </a:lnTo>
                <a:lnTo>
                  <a:pt x="238259" y="431362"/>
                </a:lnTo>
                <a:lnTo>
                  <a:pt x="254610" y="408045"/>
                </a:lnTo>
                <a:lnTo>
                  <a:pt x="273297" y="384728"/>
                </a:lnTo>
                <a:lnTo>
                  <a:pt x="289648" y="361411"/>
                </a:lnTo>
                <a:lnTo>
                  <a:pt x="310671" y="340426"/>
                </a:lnTo>
                <a:lnTo>
                  <a:pt x="259282" y="177208"/>
                </a:lnTo>
                <a:lnTo>
                  <a:pt x="289648" y="151560"/>
                </a:lnTo>
                <a:lnTo>
                  <a:pt x="322350" y="128243"/>
                </a:lnTo>
                <a:lnTo>
                  <a:pt x="467174" y="219179"/>
                </a:lnTo>
                <a:lnTo>
                  <a:pt x="492868" y="205188"/>
                </a:lnTo>
                <a:lnTo>
                  <a:pt x="518563" y="193530"/>
                </a:lnTo>
                <a:lnTo>
                  <a:pt x="546593" y="184203"/>
                </a:lnTo>
                <a:lnTo>
                  <a:pt x="574624" y="174876"/>
                </a:lnTo>
                <a:lnTo>
                  <a:pt x="609662" y="9327"/>
                </a:lnTo>
                <a:lnTo>
                  <a:pt x="630685" y="6995"/>
                </a:lnTo>
                <a:lnTo>
                  <a:pt x="651707" y="2332"/>
                </a:lnTo>
                <a:close/>
              </a:path>
            </a:pathLst>
          </a:custGeom>
          <a:solidFill>
            <a:schemeClr val="accent2"/>
          </a:solidFill>
          <a:ln w="3175" cap="flat" cmpd="sng" algn="ctr">
            <a:noFill/>
            <a:prstDash val="solid"/>
          </a:ln>
          <a:effectLst/>
          <a:extLst/>
        </p:spPr>
        <p:txBody>
          <a:bodyPr lIns="0" tIns="34272" rIns="0" bIns="34272" anchor="ctr"/>
          <a:lstStyle/>
          <a:p>
            <a:pPr algn="ctr" defTabSz="685434" fontAlgn="base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defRPr/>
            </a:pPr>
            <a:endParaRPr lang="en-US" sz="2100" kern="0" dirty="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Freeform 8"/>
          <p:cNvSpPr>
            <a:spLocks/>
          </p:cNvSpPr>
          <p:nvPr/>
        </p:nvSpPr>
        <p:spPr bwMode="auto">
          <a:xfrm>
            <a:off x="685592" y="2955687"/>
            <a:ext cx="1523907" cy="1523500"/>
          </a:xfrm>
          <a:custGeom>
            <a:avLst/>
            <a:gdLst/>
            <a:ahLst/>
            <a:cxnLst/>
            <a:rect l="l" t="t" r="r" b="b"/>
            <a:pathLst>
              <a:path w="2075647" h="2080525">
                <a:moveTo>
                  <a:pt x="1036488" y="349870"/>
                </a:moveTo>
                <a:cubicBezTo>
                  <a:pt x="655847" y="349870"/>
                  <a:pt x="347277" y="658371"/>
                  <a:pt x="347277" y="1038927"/>
                </a:cubicBezTo>
                <a:cubicBezTo>
                  <a:pt x="347277" y="1419483"/>
                  <a:pt x="655847" y="1727984"/>
                  <a:pt x="1036488" y="1727984"/>
                </a:cubicBezTo>
                <a:cubicBezTo>
                  <a:pt x="1417129" y="1727984"/>
                  <a:pt x="1725699" y="1419483"/>
                  <a:pt x="1725699" y="1038927"/>
                </a:cubicBezTo>
                <a:cubicBezTo>
                  <a:pt x="1725699" y="658371"/>
                  <a:pt x="1417129" y="349870"/>
                  <a:pt x="1036488" y="349870"/>
                </a:cubicBezTo>
                <a:close/>
                <a:moveTo>
                  <a:pt x="1096908" y="0"/>
                </a:moveTo>
                <a:lnTo>
                  <a:pt x="1138010" y="2569"/>
                </a:lnTo>
                <a:lnTo>
                  <a:pt x="1179112" y="7706"/>
                </a:lnTo>
                <a:lnTo>
                  <a:pt x="1230489" y="174661"/>
                </a:lnTo>
                <a:lnTo>
                  <a:pt x="1261315" y="182367"/>
                </a:lnTo>
                <a:lnTo>
                  <a:pt x="1292142" y="192641"/>
                </a:lnTo>
                <a:lnTo>
                  <a:pt x="1322968" y="200347"/>
                </a:lnTo>
                <a:lnTo>
                  <a:pt x="1353795" y="213190"/>
                </a:lnTo>
                <a:lnTo>
                  <a:pt x="1487376" y="100173"/>
                </a:lnTo>
                <a:lnTo>
                  <a:pt x="1523340" y="118153"/>
                </a:lnTo>
                <a:lnTo>
                  <a:pt x="1559304" y="138702"/>
                </a:lnTo>
                <a:lnTo>
                  <a:pt x="1538753" y="313363"/>
                </a:lnTo>
                <a:lnTo>
                  <a:pt x="1569580" y="333912"/>
                </a:lnTo>
                <a:lnTo>
                  <a:pt x="1595269" y="354460"/>
                </a:lnTo>
                <a:lnTo>
                  <a:pt x="1618388" y="375008"/>
                </a:lnTo>
                <a:lnTo>
                  <a:pt x="1644077" y="398125"/>
                </a:lnTo>
                <a:lnTo>
                  <a:pt x="1811054" y="344186"/>
                </a:lnTo>
                <a:lnTo>
                  <a:pt x="1836742" y="375008"/>
                </a:lnTo>
                <a:lnTo>
                  <a:pt x="1862431" y="405831"/>
                </a:lnTo>
                <a:lnTo>
                  <a:pt x="1777658" y="562512"/>
                </a:lnTo>
                <a:lnTo>
                  <a:pt x="1811054" y="619021"/>
                </a:lnTo>
                <a:lnTo>
                  <a:pt x="1823898" y="647275"/>
                </a:lnTo>
                <a:lnTo>
                  <a:pt x="1839311" y="678097"/>
                </a:lnTo>
                <a:lnTo>
                  <a:pt x="2019132" y="693508"/>
                </a:lnTo>
                <a:lnTo>
                  <a:pt x="2031976" y="732037"/>
                </a:lnTo>
                <a:lnTo>
                  <a:pt x="2042252" y="770565"/>
                </a:lnTo>
                <a:lnTo>
                  <a:pt x="1900964" y="881013"/>
                </a:lnTo>
                <a:lnTo>
                  <a:pt x="1906102" y="914404"/>
                </a:lnTo>
                <a:lnTo>
                  <a:pt x="1911240" y="945226"/>
                </a:lnTo>
                <a:lnTo>
                  <a:pt x="1913808" y="981186"/>
                </a:lnTo>
                <a:lnTo>
                  <a:pt x="1913808" y="1014577"/>
                </a:lnTo>
                <a:lnTo>
                  <a:pt x="2075647" y="1096771"/>
                </a:lnTo>
                <a:lnTo>
                  <a:pt x="2073078" y="1135299"/>
                </a:lnTo>
                <a:lnTo>
                  <a:pt x="2067941" y="1173827"/>
                </a:lnTo>
                <a:lnTo>
                  <a:pt x="1893257" y="1225198"/>
                </a:lnTo>
                <a:lnTo>
                  <a:pt x="1885551" y="1258589"/>
                </a:lnTo>
                <a:lnTo>
                  <a:pt x="1875275" y="1289412"/>
                </a:lnTo>
                <a:lnTo>
                  <a:pt x="1865000" y="1320235"/>
                </a:lnTo>
                <a:lnTo>
                  <a:pt x="1854724" y="1351057"/>
                </a:lnTo>
                <a:lnTo>
                  <a:pt x="1975461" y="1494896"/>
                </a:lnTo>
                <a:lnTo>
                  <a:pt x="1957479" y="1528287"/>
                </a:lnTo>
                <a:lnTo>
                  <a:pt x="1942066" y="1559110"/>
                </a:lnTo>
                <a:lnTo>
                  <a:pt x="1754538" y="1538561"/>
                </a:lnTo>
                <a:lnTo>
                  <a:pt x="1736556" y="1564247"/>
                </a:lnTo>
                <a:lnTo>
                  <a:pt x="1716005" y="1592501"/>
                </a:lnTo>
                <a:lnTo>
                  <a:pt x="1692886" y="1615618"/>
                </a:lnTo>
                <a:lnTo>
                  <a:pt x="1672335" y="1641303"/>
                </a:lnTo>
                <a:lnTo>
                  <a:pt x="1728850" y="1821102"/>
                </a:lnTo>
                <a:lnTo>
                  <a:pt x="1700592" y="1844219"/>
                </a:lnTo>
                <a:lnTo>
                  <a:pt x="1672335" y="1864767"/>
                </a:lnTo>
                <a:lnTo>
                  <a:pt x="1507927" y="1774868"/>
                </a:lnTo>
                <a:lnTo>
                  <a:pt x="1451412" y="1808259"/>
                </a:lnTo>
                <a:lnTo>
                  <a:pt x="1420585" y="1823670"/>
                </a:lnTo>
                <a:lnTo>
                  <a:pt x="1392328" y="1839081"/>
                </a:lnTo>
                <a:lnTo>
                  <a:pt x="1374346" y="2026586"/>
                </a:lnTo>
                <a:lnTo>
                  <a:pt x="1340950" y="2039428"/>
                </a:lnTo>
                <a:lnTo>
                  <a:pt x="1307555" y="2047134"/>
                </a:lnTo>
                <a:lnTo>
                  <a:pt x="1186818" y="1898158"/>
                </a:lnTo>
                <a:lnTo>
                  <a:pt x="1155992" y="1903295"/>
                </a:lnTo>
                <a:lnTo>
                  <a:pt x="1122596" y="1908432"/>
                </a:lnTo>
                <a:lnTo>
                  <a:pt x="1091770" y="1911001"/>
                </a:lnTo>
                <a:lnTo>
                  <a:pt x="1058375" y="1911001"/>
                </a:lnTo>
                <a:lnTo>
                  <a:pt x="971033" y="2080525"/>
                </a:lnTo>
                <a:lnTo>
                  <a:pt x="935069" y="2077957"/>
                </a:lnTo>
                <a:lnTo>
                  <a:pt x="901674" y="2072819"/>
                </a:lnTo>
                <a:lnTo>
                  <a:pt x="845158" y="1890452"/>
                </a:lnTo>
                <a:lnTo>
                  <a:pt x="814332" y="1882747"/>
                </a:lnTo>
                <a:lnTo>
                  <a:pt x="780937" y="1875041"/>
                </a:lnTo>
                <a:lnTo>
                  <a:pt x="750110" y="1864767"/>
                </a:lnTo>
                <a:lnTo>
                  <a:pt x="719284" y="1851924"/>
                </a:lnTo>
                <a:lnTo>
                  <a:pt x="577996" y="1975215"/>
                </a:lnTo>
                <a:lnTo>
                  <a:pt x="544601" y="1959803"/>
                </a:lnTo>
                <a:lnTo>
                  <a:pt x="511205" y="1939255"/>
                </a:lnTo>
                <a:lnTo>
                  <a:pt x="531756" y="1754319"/>
                </a:lnTo>
                <a:lnTo>
                  <a:pt x="506068" y="1733771"/>
                </a:lnTo>
                <a:lnTo>
                  <a:pt x="480379" y="1713223"/>
                </a:lnTo>
                <a:lnTo>
                  <a:pt x="454690" y="1690106"/>
                </a:lnTo>
                <a:lnTo>
                  <a:pt x="431570" y="1669557"/>
                </a:lnTo>
                <a:lnTo>
                  <a:pt x="254318" y="1726065"/>
                </a:lnTo>
                <a:lnTo>
                  <a:pt x="231198" y="1697811"/>
                </a:lnTo>
                <a:lnTo>
                  <a:pt x="208079" y="1666989"/>
                </a:lnTo>
                <a:lnTo>
                  <a:pt x="297989" y="1505170"/>
                </a:lnTo>
                <a:lnTo>
                  <a:pt x="264594" y="1446093"/>
                </a:lnTo>
                <a:lnTo>
                  <a:pt x="249181" y="1417839"/>
                </a:lnTo>
                <a:lnTo>
                  <a:pt x="236336" y="1387017"/>
                </a:lnTo>
                <a:lnTo>
                  <a:pt x="51378" y="1371606"/>
                </a:lnTo>
                <a:lnTo>
                  <a:pt x="41102" y="1338214"/>
                </a:lnTo>
                <a:lnTo>
                  <a:pt x="30827" y="1302255"/>
                </a:lnTo>
                <a:lnTo>
                  <a:pt x="172114" y="1184101"/>
                </a:lnTo>
                <a:lnTo>
                  <a:pt x="166977" y="1153279"/>
                </a:lnTo>
                <a:lnTo>
                  <a:pt x="164408" y="1119888"/>
                </a:lnTo>
                <a:lnTo>
                  <a:pt x="161839" y="1086497"/>
                </a:lnTo>
                <a:lnTo>
                  <a:pt x="159270" y="1053105"/>
                </a:lnTo>
                <a:lnTo>
                  <a:pt x="0" y="970912"/>
                </a:lnTo>
                <a:lnTo>
                  <a:pt x="2569" y="929815"/>
                </a:lnTo>
                <a:lnTo>
                  <a:pt x="7707" y="893855"/>
                </a:lnTo>
                <a:lnTo>
                  <a:pt x="179821" y="842484"/>
                </a:lnTo>
                <a:lnTo>
                  <a:pt x="187528" y="811662"/>
                </a:lnTo>
                <a:lnTo>
                  <a:pt x="200372" y="778271"/>
                </a:lnTo>
                <a:lnTo>
                  <a:pt x="210647" y="747448"/>
                </a:lnTo>
                <a:lnTo>
                  <a:pt x="220923" y="714057"/>
                </a:lnTo>
                <a:lnTo>
                  <a:pt x="105324" y="577924"/>
                </a:lnTo>
                <a:lnTo>
                  <a:pt x="123306" y="544533"/>
                </a:lnTo>
                <a:lnTo>
                  <a:pt x="141288" y="511141"/>
                </a:lnTo>
                <a:lnTo>
                  <a:pt x="321109" y="529121"/>
                </a:lnTo>
                <a:lnTo>
                  <a:pt x="339091" y="503436"/>
                </a:lnTo>
                <a:lnTo>
                  <a:pt x="359642" y="477750"/>
                </a:lnTo>
                <a:lnTo>
                  <a:pt x="380193" y="449496"/>
                </a:lnTo>
                <a:lnTo>
                  <a:pt x="403313" y="426379"/>
                </a:lnTo>
                <a:lnTo>
                  <a:pt x="349366" y="259424"/>
                </a:lnTo>
                <a:lnTo>
                  <a:pt x="380193" y="233738"/>
                </a:lnTo>
                <a:lnTo>
                  <a:pt x="411019" y="205484"/>
                </a:lnTo>
                <a:lnTo>
                  <a:pt x="567720" y="292815"/>
                </a:lnTo>
                <a:lnTo>
                  <a:pt x="624236" y="259424"/>
                </a:lnTo>
                <a:lnTo>
                  <a:pt x="655062" y="244012"/>
                </a:lnTo>
                <a:lnTo>
                  <a:pt x="683320" y="231170"/>
                </a:lnTo>
                <a:lnTo>
                  <a:pt x="698733" y="53940"/>
                </a:lnTo>
                <a:lnTo>
                  <a:pt x="737266" y="41097"/>
                </a:lnTo>
                <a:lnTo>
                  <a:pt x="775799" y="30823"/>
                </a:lnTo>
                <a:lnTo>
                  <a:pt x="886260" y="166956"/>
                </a:lnTo>
                <a:lnTo>
                  <a:pt x="919656" y="161819"/>
                </a:lnTo>
                <a:lnTo>
                  <a:pt x="953051" y="159250"/>
                </a:lnTo>
                <a:lnTo>
                  <a:pt x="983877" y="156682"/>
                </a:lnTo>
                <a:lnTo>
                  <a:pt x="1017273" y="154113"/>
                </a:lnTo>
                <a:close/>
              </a:path>
            </a:pathLst>
          </a:custGeom>
          <a:solidFill>
            <a:schemeClr val="accent2"/>
          </a:solidFill>
          <a:ln w="3175" cap="flat" cmpd="sng" algn="ctr">
            <a:noFill/>
            <a:prstDash val="solid"/>
          </a:ln>
          <a:effectLst/>
          <a:extLst/>
        </p:spPr>
        <p:txBody>
          <a:bodyPr lIns="0" tIns="34272" rIns="0" bIns="34272" anchor="ctr"/>
          <a:lstStyle/>
          <a:p>
            <a:pPr algn="ctr" defTabSz="685434" fontAlgn="base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defRPr/>
            </a:pPr>
            <a:endParaRPr lang="en-US" sz="21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Freeform 6"/>
          <p:cNvSpPr>
            <a:spLocks/>
          </p:cNvSpPr>
          <p:nvPr/>
        </p:nvSpPr>
        <p:spPr bwMode="auto">
          <a:xfrm>
            <a:off x="4443769" y="1924815"/>
            <a:ext cx="1667814" cy="1668361"/>
          </a:xfrm>
          <a:custGeom>
            <a:avLst/>
            <a:gdLst/>
            <a:ahLst/>
            <a:cxnLst/>
            <a:rect l="l" t="t" r="r" b="b"/>
            <a:pathLst>
              <a:path w="1487948" h="1487615">
                <a:moveTo>
                  <a:pt x="743975" y="297790"/>
                </a:moveTo>
                <a:cubicBezTo>
                  <a:pt x="496116" y="297790"/>
                  <a:pt x="295186" y="497479"/>
                  <a:pt x="295186" y="743808"/>
                </a:cubicBezTo>
                <a:cubicBezTo>
                  <a:pt x="295186" y="990137"/>
                  <a:pt x="496116" y="1189826"/>
                  <a:pt x="743975" y="1189826"/>
                </a:cubicBezTo>
                <a:cubicBezTo>
                  <a:pt x="991834" y="1189826"/>
                  <a:pt x="1192764" y="990137"/>
                  <a:pt x="1192764" y="743808"/>
                </a:cubicBezTo>
                <a:cubicBezTo>
                  <a:pt x="1192764" y="497479"/>
                  <a:pt x="991834" y="297790"/>
                  <a:pt x="743975" y="297790"/>
                </a:cubicBezTo>
                <a:close/>
                <a:moveTo>
                  <a:pt x="693753" y="0"/>
                </a:moveTo>
                <a:lnTo>
                  <a:pt x="770837" y="149228"/>
                </a:lnTo>
                <a:lnTo>
                  <a:pt x="801203" y="151560"/>
                </a:lnTo>
                <a:lnTo>
                  <a:pt x="829233" y="153891"/>
                </a:lnTo>
                <a:lnTo>
                  <a:pt x="857264" y="158555"/>
                </a:lnTo>
                <a:lnTo>
                  <a:pt x="885294" y="163218"/>
                </a:lnTo>
                <a:lnTo>
                  <a:pt x="997416" y="41970"/>
                </a:lnTo>
                <a:lnTo>
                  <a:pt x="1018439" y="48965"/>
                </a:lnTo>
                <a:lnTo>
                  <a:pt x="1037126" y="58292"/>
                </a:lnTo>
                <a:lnTo>
                  <a:pt x="1076835" y="74614"/>
                </a:lnTo>
                <a:lnTo>
                  <a:pt x="1069828" y="240164"/>
                </a:lnTo>
                <a:lnTo>
                  <a:pt x="1093186" y="256485"/>
                </a:lnTo>
                <a:lnTo>
                  <a:pt x="1116545" y="272807"/>
                </a:lnTo>
                <a:lnTo>
                  <a:pt x="1139904" y="291461"/>
                </a:lnTo>
                <a:lnTo>
                  <a:pt x="1160927" y="312446"/>
                </a:lnTo>
                <a:lnTo>
                  <a:pt x="1312758" y="261149"/>
                </a:lnTo>
                <a:lnTo>
                  <a:pt x="1340789" y="298456"/>
                </a:lnTo>
                <a:lnTo>
                  <a:pt x="1352468" y="317109"/>
                </a:lnTo>
                <a:lnTo>
                  <a:pt x="1368819" y="335763"/>
                </a:lnTo>
                <a:lnTo>
                  <a:pt x="1280056" y="468669"/>
                </a:lnTo>
                <a:lnTo>
                  <a:pt x="1287064" y="480327"/>
                </a:lnTo>
                <a:lnTo>
                  <a:pt x="1294071" y="496649"/>
                </a:lnTo>
                <a:lnTo>
                  <a:pt x="1305750" y="522298"/>
                </a:lnTo>
                <a:lnTo>
                  <a:pt x="1315094" y="547946"/>
                </a:lnTo>
                <a:lnTo>
                  <a:pt x="1324437" y="575926"/>
                </a:lnTo>
                <a:lnTo>
                  <a:pt x="1476269" y="608570"/>
                </a:lnTo>
                <a:lnTo>
                  <a:pt x="1483276" y="652872"/>
                </a:lnTo>
                <a:lnTo>
                  <a:pt x="1487948" y="701837"/>
                </a:lnTo>
                <a:lnTo>
                  <a:pt x="1350132" y="774120"/>
                </a:lnTo>
                <a:lnTo>
                  <a:pt x="1347796" y="802100"/>
                </a:lnTo>
                <a:lnTo>
                  <a:pt x="1345460" y="830080"/>
                </a:lnTo>
                <a:lnTo>
                  <a:pt x="1340789" y="855729"/>
                </a:lnTo>
                <a:lnTo>
                  <a:pt x="1333781" y="886040"/>
                </a:lnTo>
                <a:lnTo>
                  <a:pt x="1448238" y="988635"/>
                </a:lnTo>
                <a:lnTo>
                  <a:pt x="1431887" y="1032937"/>
                </a:lnTo>
                <a:lnTo>
                  <a:pt x="1410865" y="1077239"/>
                </a:lnTo>
                <a:lnTo>
                  <a:pt x="1259033" y="1067912"/>
                </a:lnTo>
                <a:lnTo>
                  <a:pt x="1242682" y="1093560"/>
                </a:lnTo>
                <a:lnTo>
                  <a:pt x="1226331" y="1116877"/>
                </a:lnTo>
                <a:lnTo>
                  <a:pt x="1209980" y="1137862"/>
                </a:lnTo>
                <a:lnTo>
                  <a:pt x="1191293" y="1158848"/>
                </a:lnTo>
                <a:lnTo>
                  <a:pt x="1235674" y="1303412"/>
                </a:lnTo>
                <a:lnTo>
                  <a:pt x="1198301" y="1336056"/>
                </a:lnTo>
                <a:lnTo>
                  <a:pt x="1179614" y="1350046"/>
                </a:lnTo>
                <a:lnTo>
                  <a:pt x="1158591" y="1364036"/>
                </a:lnTo>
                <a:lnTo>
                  <a:pt x="1030118" y="1282427"/>
                </a:lnTo>
                <a:lnTo>
                  <a:pt x="1006759" y="1294085"/>
                </a:lnTo>
                <a:lnTo>
                  <a:pt x="981065" y="1305744"/>
                </a:lnTo>
                <a:lnTo>
                  <a:pt x="955370" y="1315071"/>
                </a:lnTo>
                <a:lnTo>
                  <a:pt x="927340" y="1324397"/>
                </a:lnTo>
                <a:lnTo>
                  <a:pt x="892302" y="1475957"/>
                </a:lnTo>
                <a:lnTo>
                  <a:pt x="845584" y="1482952"/>
                </a:lnTo>
                <a:lnTo>
                  <a:pt x="798867" y="1487615"/>
                </a:lnTo>
                <a:lnTo>
                  <a:pt x="728791" y="1350046"/>
                </a:lnTo>
                <a:lnTo>
                  <a:pt x="700761" y="1350046"/>
                </a:lnTo>
                <a:lnTo>
                  <a:pt x="672730" y="1345382"/>
                </a:lnTo>
                <a:lnTo>
                  <a:pt x="642364" y="1343051"/>
                </a:lnTo>
                <a:lnTo>
                  <a:pt x="616669" y="1336056"/>
                </a:lnTo>
                <a:lnTo>
                  <a:pt x="511555" y="1450308"/>
                </a:lnTo>
                <a:lnTo>
                  <a:pt x="488197" y="1443313"/>
                </a:lnTo>
                <a:lnTo>
                  <a:pt x="467174" y="1436318"/>
                </a:lnTo>
                <a:lnTo>
                  <a:pt x="422792" y="1417665"/>
                </a:lnTo>
                <a:lnTo>
                  <a:pt x="429800" y="1259110"/>
                </a:lnTo>
                <a:lnTo>
                  <a:pt x="406441" y="1242788"/>
                </a:lnTo>
                <a:lnTo>
                  <a:pt x="383083" y="1226467"/>
                </a:lnTo>
                <a:lnTo>
                  <a:pt x="362060" y="1210145"/>
                </a:lnTo>
                <a:lnTo>
                  <a:pt x="341037" y="1191491"/>
                </a:lnTo>
                <a:lnTo>
                  <a:pt x="184534" y="1238125"/>
                </a:lnTo>
                <a:lnTo>
                  <a:pt x="156503" y="1205481"/>
                </a:lnTo>
                <a:lnTo>
                  <a:pt x="130809" y="1170506"/>
                </a:lnTo>
                <a:lnTo>
                  <a:pt x="219572" y="1032937"/>
                </a:lnTo>
                <a:lnTo>
                  <a:pt x="207893" y="1007288"/>
                </a:lnTo>
                <a:lnTo>
                  <a:pt x="193877" y="981640"/>
                </a:lnTo>
                <a:lnTo>
                  <a:pt x="182198" y="955991"/>
                </a:lnTo>
                <a:lnTo>
                  <a:pt x="172854" y="928011"/>
                </a:lnTo>
                <a:lnTo>
                  <a:pt x="14015" y="893036"/>
                </a:lnTo>
                <a:lnTo>
                  <a:pt x="7008" y="848734"/>
                </a:lnTo>
                <a:lnTo>
                  <a:pt x="0" y="806763"/>
                </a:lnTo>
                <a:lnTo>
                  <a:pt x="147160" y="732149"/>
                </a:lnTo>
                <a:lnTo>
                  <a:pt x="149496" y="701837"/>
                </a:lnTo>
                <a:lnTo>
                  <a:pt x="151832" y="671525"/>
                </a:lnTo>
                <a:lnTo>
                  <a:pt x="156503" y="643545"/>
                </a:lnTo>
                <a:lnTo>
                  <a:pt x="161175" y="615565"/>
                </a:lnTo>
                <a:lnTo>
                  <a:pt x="39710" y="501312"/>
                </a:lnTo>
                <a:lnTo>
                  <a:pt x="53725" y="461674"/>
                </a:lnTo>
                <a:lnTo>
                  <a:pt x="70076" y="424367"/>
                </a:lnTo>
                <a:lnTo>
                  <a:pt x="238259" y="431362"/>
                </a:lnTo>
                <a:lnTo>
                  <a:pt x="254610" y="408045"/>
                </a:lnTo>
                <a:lnTo>
                  <a:pt x="273297" y="384728"/>
                </a:lnTo>
                <a:lnTo>
                  <a:pt x="289648" y="361411"/>
                </a:lnTo>
                <a:lnTo>
                  <a:pt x="310671" y="340426"/>
                </a:lnTo>
                <a:lnTo>
                  <a:pt x="259282" y="177208"/>
                </a:lnTo>
                <a:lnTo>
                  <a:pt x="289648" y="151560"/>
                </a:lnTo>
                <a:lnTo>
                  <a:pt x="322350" y="128243"/>
                </a:lnTo>
                <a:lnTo>
                  <a:pt x="467174" y="219179"/>
                </a:lnTo>
                <a:lnTo>
                  <a:pt x="492868" y="205188"/>
                </a:lnTo>
                <a:lnTo>
                  <a:pt x="518563" y="193530"/>
                </a:lnTo>
                <a:lnTo>
                  <a:pt x="546593" y="184203"/>
                </a:lnTo>
                <a:lnTo>
                  <a:pt x="574624" y="174876"/>
                </a:lnTo>
                <a:lnTo>
                  <a:pt x="609662" y="9327"/>
                </a:lnTo>
                <a:lnTo>
                  <a:pt x="630685" y="6995"/>
                </a:lnTo>
                <a:lnTo>
                  <a:pt x="651707" y="2332"/>
                </a:lnTo>
                <a:close/>
              </a:path>
            </a:pathLst>
          </a:custGeom>
          <a:solidFill>
            <a:schemeClr val="accent1"/>
          </a:solidFill>
          <a:ln w="3175" cap="flat" cmpd="sng" algn="ctr">
            <a:noFill/>
            <a:prstDash val="solid"/>
          </a:ln>
          <a:effectLst/>
          <a:extLst/>
        </p:spPr>
        <p:txBody>
          <a:bodyPr lIns="0" tIns="34272" rIns="0" bIns="34272" anchor="ctr"/>
          <a:lstStyle/>
          <a:p>
            <a:pPr algn="ctr" defTabSz="685434" fontAlgn="base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</a:pPr>
            <a:endParaRPr lang="en-US" sz="21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114597" y="1131590"/>
            <a:ext cx="2880301" cy="347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4" rIns="68567" bIns="34284"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战略性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Offer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3211154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86400000">
                                      <p:cBhvr>
                                        <p:cTn id="21" dur="8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mph" presetSubtype="0" repeatCount="indefinite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64800000">
                                      <p:cBhvr>
                                        <p:cTn id="31" dur="7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mph" presetSubtype="0" repeatCount="indefinite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-108000000">
                                      <p:cBhvr>
                                        <p:cTn id="41" dur="7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mph" presetSubtype="0" repeatCount="indefinite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Rot by="86400000">
                                      <p:cBhvr>
                                        <p:cTn id="51" dur="7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/>
      <p:bldP spid="32" grpId="0"/>
      <p:bldP spid="34" grpId="0"/>
      <p:bldP spid="35" grpId="0"/>
      <p:bldP spid="36" grpId="0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-1" y="1651830"/>
            <a:ext cx="9144000" cy="1814777"/>
            <a:chOff x="170694" y="177982"/>
            <a:chExt cx="3936003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8000" dirty="0" smtClean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05</a:t>
              </a:r>
              <a:endParaRPr lang="zh-CN" altLang="en-US" sz="8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977976" y="2046770"/>
            <a:ext cx="5050408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经验教训</a:t>
            </a:r>
            <a:endParaRPr lang="en-GB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77976" y="2698179"/>
            <a:ext cx="3075708" cy="315473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eaLnBrk="0" hangingPunct="0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要避免哪些坑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628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8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9" grpId="1"/>
      <p:bldP spid="50" grpId="0"/>
      <p:bldP spid="50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5136360" y="1299207"/>
            <a:ext cx="3142800" cy="3142800"/>
            <a:chOff x="5136360" y="1299207"/>
            <a:chExt cx="3142800" cy="3142800"/>
          </a:xfrm>
        </p:grpSpPr>
        <p:sp>
          <p:nvSpPr>
            <p:cNvPr id="5" name="Oval 18"/>
            <p:cNvSpPr/>
            <p:nvPr/>
          </p:nvSpPr>
          <p:spPr>
            <a:xfrm>
              <a:off x="5136360" y="1299207"/>
              <a:ext cx="3142800" cy="3142800"/>
            </a:xfrm>
            <a:prstGeom prst="ellipse">
              <a:avLst/>
            </a:prstGeom>
            <a:solidFill>
              <a:schemeClr val="accent2"/>
            </a:solidFill>
            <a:ln w="762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4" tIns="45712" rIns="91424" bIns="45712"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34936" y="3170672"/>
              <a:ext cx="1938908" cy="406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抓住时机、慎重选择、好好准备。</a:t>
              </a:r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96278" y="2039519"/>
              <a:ext cx="1846659" cy="7386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zh-CN" altLang="en-US" sz="4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Roboto Regular"/>
                </a:rPr>
                <a:t>内推！</a:t>
              </a:r>
              <a:endPara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 Regular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00433" y="2810631"/>
              <a:ext cx="175849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重要的事情说</a:t>
              </a:r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遍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09267" y="1241284"/>
            <a:ext cx="2506980" cy="2506980"/>
            <a:chOff x="909267" y="1241284"/>
            <a:chExt cx="2506980" cy="2506980"/>
          </a:xfrm>
        </p:grpSpPr>
        <p:sp>
          <p:nvSpPr>
            <p:cNvPr id="3" name="Oval 16"/>
            <p:cNvSpPr/>
            <p:nvPr/>
          </p:nvSpPr>
          <p:spPr>
            <a:xfrm>
              <a:off x="909267" y="1241284"/>
              <a:ext cx="2506980" cy="2506980"/>
            </a:xfrm>
            <a:prstGeom prst="ellipse">
              <a:avLst/>
            </a:prstGeom>
            <a:solidFill>
              <a:schemeClr val="accent1"/>
            </a:solidFill>
            <a:ln w="762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4" tIns="45712" rIns="91424" bIns="45712"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61338" y="2666615"/>
              <a:ext cx="179849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要注重和面试官的沟通和交流，不要闷头写</a:t>
              </a:r>
              <a:endPara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50671" y="1617358"/>
              <a:ext cx="1846659" cy="7386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Roboto Regular"/>
                </a:rPr>
                <a:t>现场面</a:t>
              </a:r>
              <a:endParaRPr 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 Regular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75655" y="2306575"/>
              <a:ext cx="138499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面影响发挥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经验教训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923938" y="2625442"/>
            <a:ext cx="2034540" cy="2034540"/>
            <a:chOff x="2923938" y="2625442"/>
            <a:chExt cx="2034540" cy="2034540"/>
          </a:xfrm>
        </p:grpSpPr>
        <p:sp>
          <p:nvSpPr>
            <p:cNvPr id="2" name="Oval 14"/>
            <p:cNvSpPr/>
            <p:nvPr/>
          </p:nvSpPr>
          <p:spPr>
            <a:xfrm>
              <a:off x="2923938" y="2625442"/>
              <a:ext cx="2034540" cy="2034540"/>
            </a:xfrm>
            <a:prstGeom prst="ellipse">
              <a:avLst/>
            </a:prstGeom>
            <a:solidFill>
              <a:schemeClr val="accent2"/>
            </a:solidFill>
            <a:ln w="762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4" tIns="45712" rIns="91424" bIns="45712"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56432" y="3700222"/>
              <a:ext cx="1400331" cy="2954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不要什么项目都往上堆！！要和投递的职位相匹配</a:t>
              </a:r>
              <a:endPara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42057" y="2957625"/>
              <a:ext cx="820738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Roboto Regular"/>
                </a:rPr>
                <a:t>简历</a:t>
              </a:r>
              <a:endPara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 Regular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92127" y="3499899"/>
              <a:ext cx="512962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zh-CN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突出重点</a:t>
              </a:r>
              <a:endPara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743074" y="1151562"/>
            <a:ext cx="1663582" cy="1663582"/>
            <a:chOff x="3743074" y="1151562"/>
            <a:chExt cx="1663582" cy="1663582"/>
          </a:xfrm>
        </p:grpSpPr>
        <p:sp>
          <p:nvSpPr>
            <p:cNvPr id="4" name="Oval 17"/>
            <p:cNvSpPr/>
            <p:nvPr/>
          </p:nvSpPr>
          <p:spPr>
            <a:xfrm>
              <a:off x="3743074" y="1151562"/>
              <a:ext cx="1663582" cy="1663582"/>
            </a:xfrm>
            <a:prstGeom prst="ellipse">
              <a:avLst/>
            </a:prstGeom>
            <a:solidFill>
              <a:schemeClr val="accent1"/>
            </a:solidFill>
            <a:ln w="762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4" tIns="45712" rIns="91424" bIns="45712"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89740" y="2007393"/>
              <a:ext cx="1330331" cy="2954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8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手头有</a:t>
              </a:r>
              <a:r>
                <a:rPr lang="en-US" altLang="zh-CN" sz="8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offer</a:t>
              </a:r>
              <a:r>
                <a:rPr lang="zh-CN" altLang="en-US" sz="8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才有选择和谈判的余地。</a:t>
              </a:r>
              <a:endParaRPr lang="en-US" altLang="zh-CN" sz="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75365" y="1314546"/>
              <a:ext cx="820738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Roboto Regular"/>
                </a:rPr>
                <a:t>多面</a:t>
              </a:r>
              <a:endParaRPr 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 Regular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31593" y="1802519"/>
              <a:ext cx="512962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累积</a:t>
              </a:r>
              <a:r>
                <a:rPr lang="zh-CN" altLang="en-US" sz="1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经验</a:t>
              </a:r>
              <a:endPara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349579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5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5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15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广告时间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7" y="771550"/>
            <a:ext cx="4812135" cy="401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77867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联系方式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740114"/>
            <a:ext cx="3312368" cy="44033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00192" y="2713970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zhounan19910314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1099589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>
            <a:spLocks/>
          </p:cNvSpPr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2" y="1059582"/>
            <a:ext cx="7649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339753" y="1419622"/>
            <a:ext cx="894259" cy="489631"/>
            <a:chOff x="2215144" y="927951"/>
            <a:chExt cx="1244730" cy="897673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816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339753" y="2099236"/>
            <a:ext cx="894259" cy="504163"/>
            <a:chOff x="2215144" y="1952311"/>
            <a:chExt cx="1244730" cy="924318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1952311"/>
              <a:ext cx="1066799" cy="816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339753" y="2801084"/>
            <a:ext cx="894259" cy="496081"/>
            <a:chOff x="2215144" y="3018134"/>
            <a:chExt cx="1244730" cy="909499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018134"/>
              <a:ext cx="1066799" cy="816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339753" y="3483574"/>
            <a:ext cx="894259" cy="508134"/>
            <a:chOff x="2215144" y="4047039"/>
            <a:chExt cx="1244730" cy="931598"/>
          </a:xfrm>
        </p:grpSpPr>
        <p:sp>
          <p:nvSpPr>
            <p:cNvPr id="55" name="平行四边形 54"/>
            <p:cNvSpPr/>
            <p:nvPr/>
          </p:nvSpPr>
          <p:spPr>
            <a:xfrm>
              <a:off x="2215144" y="4135856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6" name="文本框 12"/>
            <p:cNvSpPr txBox="1"/>
            <p:nvPr/>
          </p:nvSpPr>
          <p:spPr>
            <a:xfrm>
              <a:off x="2393075" y="4047039"/>
              <a:ext cx="1066799" cy="816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339752" y="4183115"/>
            <a:ext cx="884486" cy="502735"/>
            <a:chOff x="2215144" y="5107938"/>
            <a:chExt cx="1231128" cy="921702"/>
          </a:xfrm>
        </p:grpSpPr>
        <p:sp>
          <p:nvSpPr>
            <p:cNvPr id="58" name="平行四边形 57"/>
            <p:cNvSpPr/>
            <p:nvPr/>
          </p:nvSpPr>
          <p:spPr>
            <a:xfrm>
              <a:off x="2215144" y="5186859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9" name="文本框 13"/>
            <p:cNvSpPr txBox="1"/>
            <p:nvPr/>
          </p:nvSpPr>
          <p:spPr>
            <a:xfrm>
              <a:off x="2379473" y="5107938"/>
              <a:ext cx="1066799" cy="816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019006" y="1432933"/>
            <a:ext cx="3857250" cy="45969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目标与定位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019006" y="2127086"/>
            <a:ext cx="3857250" cy="45969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求职准备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019006" y="2821238"/>
            <a:ext cx="3857250" cy="45969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2424395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经浅谈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3019006" y="3515391"/>
            <a:ext cx="3857250" cy="459690"/>
            <a:chOff x="4315150" y="3035884"/>
            <a:chExt cx="3857250" cy="540057"/>
          </a:xfrm>
        </p:grpSpPr>
        <p:sp>
          <p:nvSpPr>
            <p:cNvPr id="70" name="矩形 69"/>
            <p:cNvSpPr/>
            <p:nvPr/>
          </p:nvSpPr>
          <p:spPr>
            <a:xfrm>
              <a:off x="4841196" y="3118548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Offer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平行四边形 70"/>
            <p:cNvSpPr/>
            <p:nvPr/>
          </p:nvSpPr>
          <p:spPr>
            <a:xfrm>
              <a:off x="4315150" y="3035884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3019006" y="4209545"/>
            <a:ext cx="3857250" cy="459690"/>
            <a:chOff x="4315150" y="3730038"/>
            <a:chExt cx="3857250" cy="540057"/>
          </a:xfrm>
        </p:grpSpPr>
        <p:sp>
          <p:nvSpPr>
            <p:cNvPr id="73" name="矩形 72"/>
            <p:cNvSpPr/>
            <p:nvPr/>
          </p:nvSpPr>
          <p:spPr>
            <a:xfrm>
              <a:off x="4841197" y="3812702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经验教训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>
              <a:off x="4315150" y="3730038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93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-1" y="1651830"/>
            <a:ext cx="9144000" cy="1814777"/>
            <a:chOff x="170694" y="177982"/>
            <a:chExt cx="3936003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8000" dirty="0" smtClean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01</a:t>
              </a:r>
              <a:endParaRPr lang="zh-CN" altLang="en-US" sz="8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977976" y="2046770"/>
            <a:ext cx="5050408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目标与定位</a:t>
            </a:r>
            <a:endParaRPr lang="en-GB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77976" y="2698179"/>
            <a:ext cx="3075708" cy="315473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eaLnBrk="0" hangingPunct="0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如何确定自己的求职方向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019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4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9" grpId="1"/>
      <p:bldP spid="50" grpId="0"/>
      <p:bldP spid="5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5343984" y="2417357"/>
            <a:ext cx="2614124" cy="483288"/>
            <a:chOff x="7125311" y="3386950"/>
            <a:chExt cx="3485499" cy="644384"/>
          </a:xfrm>
        </p:grpSpPr>
        <p:sp>
          <p:nvSpPr>
            <p:cNvPr id="7" name="Shape 533"/>
            <p:cNvSpPr/>
            <p:nvPr/>
          </p:nvSpPr>
          <p:spPr>
            <a:xfrm>
              <a:off x="7465374" y="3386950"/>
              <a:ext cx="3145436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Shape 534"/>
            <p:cNvSpPr/>
            <p:nvPr/>
          </p:nvSpPr>
          <p:spPr>
            <a:xfrm>
              <a:off x="7125311" y="3386950"/>
              <a:ext cx="345204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340"/>
                  </a:lnTo>
                  <a:lnTo>
                    <a:pt x="0" y="13486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Group 10"/>
          <p:cNvGrpSpPr/>
          <p:nvPr/>
        </p:nvGrpSpPr>
        <p:grpSpPr>
          <a:xfrm>
            <a:off x="1159320" y="2417357"/>
            <a:ext cx="2620452" cy="483288"/>
            <a:chOff x="1545760" y="3386950"/>
            <a:chExt cx="3493936" cy="644384"/>
          </a:xfrm>
        </p:grpSpPr>
        <p:sp>
          <p:nvSpPr>
            <p:cNvPr id="10" name="Shape 536"/>
            <p:cNvSpPr/>
            <p:nvPr/>
          </p:nvSpPr>
          <p:spPr>
            <a:xfrm>
              <a:off x="4694491" y="3386950"/>
              <a:ext cx="345205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340"/>
                  </a:lnTo>
                  <a:lnTo>
                    <a:pt x="21600" y="13486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Shape 537"/>
            <p:cNvSpPr/>
            <p:nvPr/>
          </p:nvSpPr>
          <p:spPr>
            <a:xfrm>
              <a:off x="1545760" y="3386950"/>
              <a:ext cx="3151081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Group 14"/>
          <p:cNvGrpSpPr/>
          <p:nvPr/>
        </p:nvGrpSpPr>
        <p:grpSpPr>
          <a:xfrm>
            <a:off x="5079491" y="1347614"/>
            <a:ext cx="2880085" cy="645054"/>
            <a:chOff x="6772654" y="2152648"/>
            <a:chExt cx="3840113" cy="860072"/>
          </a:xfrm>
        </p:grpSpPr>
        <p:sp>
          <p:nvSpPr>
            <p:cNvPr id="13" name="Shape 539"/>
            <p:cNvSpPr/>
            <p:nvPr/>
          </p:nvSpPr>
          <p:spPr>
            <a:xfrm>
              <a:off x="7289045" y="2152648"/>
              <a:ext cx="3323722" cy="644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Shape 540"/>
            <p:cNvSpPr/>
            <p:nvPr/>
          </p:nvSpPr>
          <p:spPr>
            <a:xfrm>
              <a:off x="6772654" y="2152648"/>
              <a:ext cx="516147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9997"/>
                  </a:lnTo>
                  <a:lnTo>
                    <a:pt x="2792" y="21600"/>
                  </a:lnTo>
                  <a:lnTo>
                    <a:pt x="21600" y="16183"/>
                  </a:lnTo>
                  <a:cubicBezTo>
                    <a:pt x="21600" y="16183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Group 18"/>
          <p:cNvGrpSpPr/>
          <p:nvPr/>
        </p:nvGrpSpPr>
        <p:grpSpPr>
          <a:xfrm>
            <a:off x="1159320" y="1347614"/>
            <a:ext cx="2890361" cy="645054"/>
            <a:chOff x="1545760" y="2152648"/>
            <a:chExt cx="3853814" cy="860072"/>
          </a:xfrm>
        </p:grpSpPr>
        <p:sp>
          <p:nvSpPr>
            <p:cNvPr id="16" name="Shape 542"/>
            <p:cNvSpPr/>
            <p:nvPr/>
          </p:nvSpPr>
          <p:spPr>
            <a:xfrm>
              <a:off x="1545760" y="2152648"/>
              <a:ext cx="3344236" cy="644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Shape 543"/>
            <p:cNvSpPr/>
            <p:nvPr/>
          </p:nvSpPr>
          <p:spPr>
            <a:xfrm>
              <a:off x="4883415" y="2152648"/>
              <a:ext cx="516159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9997"/>
                  </a:lnTo>
                  <a:lnTo>
                    <a:pt x="18808" y="21600"/>
                  </a:lnTo>
                  <a:lnTo>
                    <a:pt x="0" y="16183"/>
                  </a:lnTo>
                  <a:cubicBezTo>
                    <a:pt x="0" y="1618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Group 21"/>
          <p:cNvGrpSpPr/>
          <p:nvPr/>
        </p:nvGrpSpPr>
        <p:grpSpPr>
          <a:xfrm>
            <a:off x="5070045" y="3367676"/>
            <a:ext cx="2902381" cy="645054"/>
            <a:chOff x="6760059" y="4457519"/>
            <a:chExt cx="3869841" cy="860072"/>
          </a:xfrm>
        </p:grpSpPr>
        <p:sp>
          <p:nvSpPr>
            <p:cNvPr id="19" name="Shape 545"/>
            <p:cNvSpPr/>
            <p:nvPr/>
          </p:nvSpPr>
          <p:spPr>
            <a:xfrm>
              <a:off x="7276450" y="4671632"/>
              <a:ext cx="3353450" cy="64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Shape 546"/>
            <p:cNvSpPr/>
            <p:nvPr/>
          </p:nvSpPr>
          <p:spPr>
            <a:xfrm>
              <a:off x="6760059" y="4457519"/>
              <a:ext cx="516158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1603"/>
                  </a:lnTo>
                  <a:lnTo>
                    <a:pt x="2791" y="0"/>
                  </a:lnTo>
                  <a:lnTo>
                    <a:pt x="21600" y="5417"/>
                  </a:lnTo>
                  <a:cubicBezTo>
                    <a:pt x="21600" y="5417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Group 24"/>
          <p:cNvGrpSpPr/>
          <p:nvPr/>
        </p:nvGrpSpPr>
        <p:grpSpPr>
          <a:xfrm>
            <a:off x="1159320" y="3367676"/>
            <a:ext cx="2890356" cy="645054"/>
            <a:chOff x="1545760" y="4457519"/>
            <a:chExt cx="3853808" cy="860072"/>
          </a:xfrm>
        </p:grpSpPr>
        <p:sp>
          <p:nvSpPr>
            <p:cNvPr id="22" name="Shape 548"/>
            <p:cNvSpPr/>
            <p:nvPr/>
          </p:nvSpPr>
          <p:spPr>
            <a:xfrm>
              <a:off x="1545760" y="4671632"/>
              <a:ext cx="3336278" cy="64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ubicBezTo>
                    <a:pt x="21600" y="2160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Shape 549"/>
            <p:cNvSpPr/>
            <p:nvPr/>
          </p:nvSpPr>
          <p:spPr>
            <a:xfrm>
              <a:off x="4883415" y="4457519"/>
              <a:ext cx="516153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603"/>
                  </a:lnTo>
                  <a:lnTo>
                    <a:pt x="18808" y="0"/>
                  </a:lnTo>
                  <a:lnTo>
                    <a:pt x="0" y="5417"/>
                  </a:lnTo>
                  <a:cubicBezTo>
                    <a:pt x="0" y="5417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Shape 558"/>
          <p:cNvSpPr/>
          <p:nvPr/>
        </p:nvSpPr>
        <p:spPr>
          <a:xfrm>
            <a:off x="1159903" y="1522242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Shape 562"/>
          <p:cNvSpPr/>
          <p:nvPr/>
        </p:nvSpPr>
        <p:spPr>
          <a:xfrm>
            <a:off x="1159903" y="2593396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Shape 566"/>
          <p:cNvSpPr/>
          <p:nvPr/>
        </p:nvSpPr>
        <p:spPr>
          <a:xfrm>
            <a:off x="1159903" y="3713745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Shape 568"/>
          <p:cNvSpPr/>
          <p:nvPr/>
        </p:nvSpPr>
        <p:spPr>
          <a:xfrm>
            <a:off x="7814476" y="1522242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Shape 572"/>
          <p:cNvSpPr/>
          <p:nvPr/>
        </p:nvSpPr>
        <p:spPr>
          <a:xfrm>
            <a:off x="7814476" y="2593396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Shape 576"/>
          <p:cNvSpPr/>
          <p:nvPr/>
        </p:nvSpPr>
        <p:spPr>
          <a:xfrm>
            <a:off x="7814476" y="3713745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目标与定位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 Placeholder 12"/>
          <p:cNvSpPr txBox="1">
            <a:spLocks/>
          </p:cNvSpPr>
          <p:nvPr/>
        </p:nvSpPr>
        <p:spPr>
          <a:xfrm>
            <a:off x="1500188" y="1483769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个人兴趣</a:t>
            </a:r>
            <a:endParaRPr lang="en-GB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 Placeholder 12"/>
          <p:cNvSpPr txBox="1">
            <a:spLocks/>
          </p:cNvSpPr>
          <p:nvPr/>
        </p:nvSpPr>
        <p:spPr>
          <a:xfrm>
            <a:off x="1500188" y="2551180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既有的项目经历</a:t>
            </a:r>
            <a:endParaRPr lang="en-GB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 Placeholder 12"/>
          <p:cNvSpPr txBox="1">
            <a:spLocks/>
          </p:cNvSpPr>
          <p:nvPr/>
        </p:nvSpPr>
        <p:spPr>
          <a:xfrm>
            <a:off x="1500187" y="3661661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发展前景</a:t>
            </a:r>
            <a:endParaRPr lang="en-GB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 Placeholder 12"/>
          <p:cNvSpPr txBox="1">
            <a:spLocks/>
          </p:cNvSpPr>
          <p:nvPr/>
        </p:nvSpPr>
        <p:spPr>
          <a:xfrm>
            <a:off x="5660202" y="1483769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职业规划</a:t>
            </a:r>
            <a:endParaRPr lang="en-GB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 Placeholder 12"/>
          <p:cNvSpPr txBox="1">
            <a:spLocks/>
          </p:cNvSpPr>
          <p:nvPr/>
        </p:nvSpPr>
        <p:spPr>
          <a:xfrm>
            <a:off x="5660202" y="2551180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个人基础</a:t>
            </a:r>
            <a:endParaRPr lang="en-GB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 Placeholder 12"/>
          <p:cNvSpPr txBox="1">
            <a:spLocks/>
          </p:cNvSpPr>
          <p:nvPr/>
        </p:nvSpPr>
        <p:spPr>
          <a:xfrm>
            <a:off x="5660201" y="3661661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收入水平</a:t>
            </a:r>
            <a:endParaRPr lang="en-GB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566899" y="1677917"/>
            <a:ext cx="1997947" cy="1997946"/>
            <a:chOff x="3566899" y="1605909"/>
            <a:chExt cx="1997947" cy="1997946"/>
          </a:xfrm>
        </p:grpSpPr>
        <p:sp>
          <p:nvSpPr>
            <p:cNvPr id="30" name="Shape 551"/>
            <p:cNvSpPr/>
            <p:nvPr/>
          </p:nvSpPr>
          <p:spPr>
            <a:xfrm>
              <a:off x="3566899" y="1605909"/>
              <a:ext cx="1997947" cy="1997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699991" y="1747171"/>
              <a:ext cx="1728790" cy="17287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如何选择方向</a:t>
              </a:r>
              <a:endParaRPr lang="en-US" altLang="zh-CN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8006284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2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7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2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7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7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2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7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1"/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目标与定位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023031" y="2050533"/>
            <a:ext cx="7120969" cy="807915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indent="457200"/>
            <a:r>
              <a:rPr lang="zh-CN" altLang="en-US" sz="4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果断</a:t>
            </a: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决定 目标</a:t>
            </a:r>
            <a:r>
              <a:rPr lang="zh-CN" altLang="en-US" sz="4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明确</a:t>
            </a:r>
            <a:endParaRPr lang="en-GB" altLang="zh-CN" sz="4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9137506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50" grpId="0"/>
      <p:bldP spid="5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-1" y="1651830"/>
            <a:ext cx="9144000" cy="1814777"/>
            <a:chOff x="170694" y="177982"/>
            <a:chExt cx="3936003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8000" dirty="0" smtClean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02</a:t>
              </a:r>
              <a:endParaRPr lang="zh-CN" altLang="en-US" sz="8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977976" y="2046770"/>
            <a:ext cx="5050408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求职准备</a:t>
            </a:r>
            <a:endParaRPr lang="en-GB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77976" y="2698179"/>
            <a:ext cx="3075708" cy="315473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eaLnBrk="0" hangingPunct="0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求职准备有哪些关键点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768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8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9" grpId="1"/>
      <p:bldP spid="50" grpId="0"/>
      <p:bldP spid="5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目标与定位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331640" y="2139702"/>
            <a:ext cx="7120969" cy="74636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indent="457200"/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但凡是考试，</a:t>
            </a:r>
            <a:r>
              <a:rPr lang="zh-CN" altLang="en-US" sz="4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</a:t>
            </a: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必然有效</a:t>
            </a:r>
            <a:endParaRPr lang="en-GB" altLang="zh-CN" sz="4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5585054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/>
      <p:bldP spid="6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>
            <a:spLocks/>
          </p:cNvSpPr>
          <p:nvPr/>
        </p:nvSpPr>
        <p:spPr bwMode="auto">
          <a:xfrm>
            <a:off x="971600" y="2211710"/>
            <a:ext cx="1479797" cy="1334201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57155" y="2447923"/>
            <a:ext cx="90868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2800" b="1" dirty="0" smtClean="0"/>
              <a:t>基础知识</a:t>
            </a:r>
            <a:endParaRPr lang="zh-CN" altLang="en-US" sz="2800" b="1" dirty="0"/>
          </a:p>
        </p:txBody>
      </p:sp>
      <p:sp>
        <p:nvSpPr>
          <p:cNvPr id="4" name="圆角矩形 3"/>
          <p:cNvSpPr/>
          <p:nvPr/>
        </p:nvSpPr>
        <p:spPr>
          <a:xfrm>
            <a:off x="3356492" y="1254822"/>
            <a:ext cx="4479052" cy="596848"/>
          </a:xfrm>
          <a:prstGeom prst="roundRect">
            <a:avLst>
              <a:gd name="adj" fmla="val 2063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2650968" y="1335678"/>
            <a:ext cx="547516" cy="3108279"/>
          </a:xfrm>
          <a:custGeom>
            <a:avLst/>
            <a:gdLst>
              <a:gd name="T0" fmla="*/ 1999 w 3544"/>
              <a:gd name="T1" fmla="*/ 9150 h 14563"/>
              <a:gd name="T2" fmla="*/ 1999 w 3544"/>
              <a:gd name="T3" fmla="*/ 12306 h 14563"/>
              <a:gd name="T4" fmla="*/ 2353 w 3544"/>
              <a:gd name="T5" fmla="*/ 13628 h 14563"/>
              <a:gd name="T6" fmla="*/ 3544 w 3544"/>
              <a:gd name="T7" fmla="*/ 14112 h 14563"/>
              <a:gd name="T8" fmla="*/ 3544 w 3544"/>
              <a:gd name="T9" fmla="*/ 14563 h 14563"/>
              <a:gd name="T10" fmla="*/ 1933 w 3544"/>
              <a:gd name="T11" fmla="*/ 14016 h 14563"/>
              <a:gd name="T12" fmla="*/ 1419 w 3544"/>
              <a:gd name="T13" fmla="*/ 12050 h 14563"/>
              <a:gd name="T14" fmla="*/ 1419 w 3544"/>
              <a:gd name="T15" fmla="*/ 9279 h 14563"/>
              <a:gd name="T16" fmla="*/ 1160 w 3544"/>
              <a:gd name="T17" fmla="*/ 8022 h 14563"/>
              <a:gd name="T18" fmla="*/ 0 w 3544"/>
              <a:gd name="T19" fmla="*/ 7475 h 14563"/>
              <a:gd name="T20" fmla="*/ 0 w 3544"/>
              <a:gd name="T21" fmla="*/ 7088 h 14563"/>
              <a:gd name="T22" fmla="*/ 1127 w 3544"/>
              <a:gd name="T23" fmla="*/ 6571 h 14563"/>
              <a:gd name="T24" fmla="*/ 1419 w 3544"/>
              <a:gd name="T25" fmla="*/ 5284 h 14563"/>
              <a:gd name="T26" fmla="*/ 1419 w 3544"/>
              <a:gd name="T27" fmla="*/ 2513 h 14563"/>
              <a:gd name="T28" fmla="*/ 1933 w 3544"/>
              <a:gd name="T29" fmla="*/ 547 h 14563"/>
              <a:gd name="T30" fmla="*/ 3544 w 3544"/>
              <a:gd name="T31" fmla="*/ 0 h 14563"/>
              <a:gd name="T32" fmla="*/ 3544 w 3544"/>
              <a:gd name="T33" fmla="*/ 451 h 14563"/>
              <a:gd name="T34" fmla="*/ 2353 w 3544"/>
              <a:gd name="T35" fmla="*/ 902 h 14563"/>
              <a:gd name="T36" fmla="*/ 1999 w 3544"/>
              <a:gd name="T37" fmla="*/ 2254 h 14563"/>
              <a:gd name="T38" fmla="*/ 1999 w 3544"/>
              <a:gd name="T39" fmla="*/ 5413 h 14563"/>
              <a:gd name="T40" fmla="*/ 580 w 3544"/>
              <a:gd name="T41" fmla="*/ 7275 h 14563"/>
              <a:gd name="T42" fmla="*/ 580 w 3544"/>
              <a:gd name="T43" fmla="*/ 7304 h 14563"/>
              <a:gd name="T44" fmla="*/ 1999 w 3544"/>
              <a:gd name="T45" fmla="*/ 9150 h 14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675004" y="1338322"/>
            <a:ext cx="375850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算法基础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求职准备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356492" y="2580386"/>
            <a:ext cx="4479052" cy="596848"/>
          </a:xfrm>
          <a:prstGeom prst="roundRect">
            <a:avLst>
              <a:gd name="adj" fmla="val 2063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75004" y="2663886"/>
            <a:ext cx="3758504" cy="3380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语言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基础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347864" y="4063134"/>
            <a:ext cx="4479052" cy="596848"/>
          </a:xfrm>
          <a:prstGeom prst="roundRect">
            <a:avLst>
              <a:gd name="adj" fmla="val 2063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66376" y="4146634"/>
            <a:ext cx="3758504" cy="3380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机器学习基础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881859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650"/>
                            </p:stCondLst>
                            <p:childTnLst>
                              <p:par>
                                <p:cTn id="2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1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6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1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 animBg="1"/>
      <p:bldP spid="9" grpId="0"/>
      <p:bldP spid="16" grpId="0"/>
      <p:bldP spid="17" grpId="0" animBg="1"/>
      <p:bldP spid="18" grpId="0"/>
      <p:bldP spid="21" grpId="0" animBg="1"/>
      <p:bldP spid="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falsh"/>
  <p:tag name="ISPRING_RESOURCE_PATHS_HASH_PRESENTER" val="64343fd25122d4c848f085ebede3ab4747442f4"/>
</p:tagLst>
</file>

<file path=ppt/theme/theme1.xml><?xml version="1.0" encoding="utf-8"?>
<a:theme xmlns:a="http://schemas.openxmlformats.org/drawingml/2006/main" name="第一PPT，www.1ppt.com">
  <a:themeElements>
    <a:clrScheme name="自定义 2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A500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1861</TotalTime>
  <Words>507</Words>
  <Application>Microsoft Office PowerPoint</Application>
  <PresentationFormat>全屏显示(16:9)</PresentationFormat>
  <Paragraphs>166</Paragraphs>
  <Slides>26</Slides>
  <Notes>26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krakenzhou(周楠)</cp:lastModifiedBy>
  <cp:revision>181</cp:revision>
  <dcterms:created xsi:type="dcterms:W3CDTF">2015-12-11T17:46:17Z</dcterms:created>
  <dcterms:modified xsi:type="dcterms:W3CDTF">2017-06-14T13:40:18Z</dcterms:modified>
</cp:coreProperties>
</file>