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59" r:id="rId8"/>
    <p:sldId id="260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B78E3-B0BC-4E7F-8C08-6DC5737E3E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5BA85BC-3E29-49C1-A41C-8CD0C81B5C34}">
      <dgm:prSet custT="1"/>
      <dgm:spPr>
        <a:solidFill>
          <a:srgbClr val="00B0F0"/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 anchor="ctr"/>
        <a:lstStyle/>
        <a:p>
          <a:pPr algn="ctr"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Basics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0A9D0-62EE-4CE2-87E6-6AD939FDF7AB}" type="par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B458-FC46-4A0B-84D8-AA997B3507F5}" type="sib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DDDFF-F8B7-45EF-AEBA-EC5C80B8AE93}">
      <dgm:prSet custT="1"/>
      <dgm:spPr/>
      <dgm:t>
        <a:bodyPr/>
        <a:lstStyle/>
        <a:p>
          <a:pPr algn="just">
            <a:lnSpc>
              <a:spcPct val="200000"/>
            </a:lnSpc>
            <a:buFont typeface="Wingdings" panose="05000000000000000000" pitchFamily="2" charset="2"/>
            <a:buChar char="v"/>
          </a:pPr>
          <a:r>
            <a: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is sourced from lunar and solar tides, harnessed in regions with significant tidal ranges.</a:t>
          </a:r>
          <a:endParaRPr lang="en-IN" sz="14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B327C-002F-4A5A-B9ED-104E534A308C}" type="par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4DE08-9019-425A-872B-141C1B341887}" type="sib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A9904A-3CA7-44A8-AE50-572FEF6FEC0F}">
      <dgm:prSet custT="1"/>
      <dgm:spPr/>
      <dgm:t>
        <a:bodyPr/>
        <a:lstStyle/>
        <a:p>
          <a:pPr algn="just">
            <a:lnSpc>
              <a:spcPct val="200000"/>
            </a:lnSpc>
          </a:pPr>
          <a:endParaRPr lang="en-IN" sz="14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DB1AF3-EDF4-46AB-A209-E889FA3188CD}" type="parTrans" cxnId="{9D45D667-18B7-43E1-9285-7C7AAF193250}">
      <dgm:prSet/>
      <dgm:spPr/>
      <dgm:t>
        <a:bodyPr/>
        <a:lstStyle/>
        <a:p>
          <a:endParaRPr lang="en-IN" sz="1600"/>
        </a:p>
      </dgm:t>
    </dgm:pt>
    <dgm:pt modelId="{7915FFA3-E40F-4659-98BC-FF40735A21FE}" type="sibTrans" cxnId="{9D45D667-18B7-43E1-9285-7C7AAF193250}">
      <dgm:prSet/>
      <dgm:spPr/>
      <dgm:t>
        <a:bodyPr/>
        <a:lstStyle/>
        <a:p>
          <a:endParaRPr lang="en-IN" sz="1600"/>
        </a:p>
      </dgm:t>
    </dgm:pt>
    <dgm:pt modelId="{5469D020-8F17-42A0-82E5-2CFF0BB83FAB}">
      <dgm:prSet custT="1"/>
      <dgm:spPr/>
      <dgm:t>
        <a:bodyPr/>
        <a:lstStyle/>
        <a:p>
          <a:pPr algn="just">
            <a:lnSpc>
              <a:spcPct val="200000"/>
            </a:lnSpc>
            <a:buSzPct val="99000"/>
            <a:buFont typeface="Wingdings" panose="05000000000000000000" pitchFamily="2" charset="2"/>
            <a:buChar char="v"/>
          </a:pPr>
          <a:r>
            <a: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development includes early tidal mills and modern technologies like tidal stream and tidal range power plants.</a:t>
          </a:r>
          <a:endParaRPr lang="en-IN" sz="14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E9392-B4E2-49AF-86A4-E33EADA468E8}" type="parTrans" cxnId="{2A758949-2526-4F1C-B145-4135340B6AFE}">
      <dgm:prSet/>
      <dgm:spPr/>
      <dgm:t>
        <a:bodyPr/>
        <a:lstStyle/>
        <a:p>
          <a:endParaRPr lang="en-IN" sz="1600"/>
        </a:p>
      </dgm:t>
    </dgm:pt>
    <dgm:pt modelId="{CABD68B9-F1CB-434C-86E8-D362D8F20275}" type="sibTrans" cxnId="{2A758949-2526-4F1C-B145-4135340B6AFE}">
      <dgm:prSet/>
      <dgm:spPr/>
      <dgm:t>
        <a:bodyPr/>
        <a:lstStyle/>
        <a:p>
          <a:endParaRPr lang="en-IN" sz="1600"/>
        </a:p>
      </dgm:t>
    </dgm:pt>
    <dgm:pt modelId="{9720C9F7-B58F-4AB1-A118-B5B0776CF098}">
      <dgm:prSet custT="1"/>
      <dgm:spPr/>
      <dgm:t>
        <a:bodyPr/>
        <a:lstStyle/>
        <a:p>
          <a:pPr algn="just">
            <a:lnSpc>
              <a:spcPct val="200000"/>
            </a:lnSpc>
            <a:buSzPct val="99000"/>
            <a:buFont typeface="Wingdings" panose="05000000000000000000" pitchFamily="2" charset="2"/>
            <a:buChar char="v"/>
          </a:pPr>
          <a:r>
            <a: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Advantages include predictability, low environmental impact, energy security, and steady output, while challenges involve high initial costs and environmental considerations.</a:t>
          </a:r>
          <a:endParaRPr lang="en-IN" sz="14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751C51-55A8-4A0A-A133-3C76789DE5F0}" type="parTrans" cxnId="{111A4FE0-754F-4B23-BD49-136AFCCDC7B7}">
      <dgm:prSet/>
      <dgm:spPr/>
      <dgm:t>
        <a:bodyPr/>
        <a:lstStyle/>
        <a:p>
          <a:endParaRPr lang="en-IN" sz="1600"/>
        </a:p>
      </dgm:t>
    </dgm:pt>
    <dgm:pt modelId="{0F0C4F33-71F5-4E68-B171-0009C7A52A82}" type="sibTrans" cxnId="{111A4FE0-754F-4B23-BD49-136AFCCDC7B7}">
      <dgm:prSet/>
      <dgm:spPr/>
      <dgm:t>
        <a:bodyPr/>
        <a:lstStyle/>
        <a:p>
          <a:endParaRPr lang="en-IN" sz="1600"/>
        </a:p>
      </dgm:t>
    </dgm:pt>
    <dgm:pt modelId="{E53CA965-48E4-4DA1-9A2B-0217FFDD0551}" type="pres">
      <dgm:prSet presAssocID="{C43B78E3-B0BC-4E7F-8C08-6DC5737E3EC7}" presName="linear" presStyleCnt="0">
        <dgm:presLayoutVars>
          <dgm:animLvl val="lvl"/>
          <dgm:resizeHandles val="exact"/>
        </dgm:presLayoutVars>
      </dgm:prSet>
      <dgm:spPr/>
    </dgm:pt>
    <dgm:pt modelId="{987E801F-45AD-4398-A6B7-76B2FE3FD74F}" type="pres">
      <dgm:prSet presAssocID="{55BA85BC-3E29-49C1-A41C-8CD0C81B5C34}" presName="parentText" presStyleLbl="node1" presStyleIdx="0" presStyleCnt="1" custScaleY="46209" custLinFactNeighborY="-9411">
        <dgm:presLayoutVars>
          <dgm:chMax val="0"/>
          <dgm:bulletEnabled val="1"/>
        </dgm:presLayoutVars>
      </dgm:prSet>
      <dgm:spPr/>
    </dgm:pt>
    <dgm:pt modelId="{34C14184-1EB1-491E-9261-EE05A9741286}" type="pres">
      <dgm:prSet presAssocID="{55BA85BC-3E29-49C1-A41C-8CD0C81B5C34}" presName="childText" presStyleLbl="revTx" presStyleIdx="0" presStyleCnt="1" custScaleY="81507" custLinFactNeighborX="-1138" custLinFactNeighborY="-5315">
        <dgm:presLayoutVars>
          <dgm:bulletEnabled val="1"/>
        </dgm:presLayoutVars>
      </dgm:prSet>
      <dgm:spPr/>
    </dgm:pt>
  </dgm:ptLst>
  <dgm:cxnLst>
    <dgm:cxn modelId="{37077E22-17A9-482A-98CE-9FF373A4D6D0}" type="presOf" srcId="{5469D020-8F17-42A0-82E5-2CFF0BB83FAB}" destId="{34C14184-1EB1-491E-9261-EE05A9741286}" srcOrd="0" destOrd="1" presId="urn:microsoft.com/office/officeart/2005/8/layout/vList2"/>
    <dgm:cxn modelId="{9D45D667-18B7-43E1-9285-7C7AAF193250}" srcId="{55BA85BC-3E29-49C1-A41C-8CD0C81B5C34}" destId="{5DA9904A-3CA7-44A8-AE50-572FEF6FEC0F}" srcOrd="3" destOrd="0" parTransId="{21DB1AF3-EDF4-46AB-A209-E889FA3188CD}" sibTransId="{7915FFA3-E40F-4659-98BC-FF40735A21FE}"/>
    <dgm:cxn modelId="{2A758949-2526-4F1C-B145-4135340B6AFE}" srcId="{55BA85BC-3E29-49C1-A41C-8CD0C81B5C34}" destId="{5469D020-8F17-42A0-82E5-2CFF0BB83FAB}" srcOrd="1" destOrd="0" parTransId="{CF7E9392-B4E2-49AF-86A4-E33EADA468E8}" sibTransId="{CABD68B9-F1CB-434C-86E8-D362D8F20275}"/>
    <dgm:cxn modelId="{84485B6C-C3B8-45B4-B4F0-8C42BBD871D8}" type="presOf" srcId="{5DA9904A-3CA7-44A8-AE50-572FEF6FEC0F}" destId="{34C14184-1EB1-491E-9261-EE05A9741286}" srcOrd="0" destOrd="3" presId="urn:microsoft.com/office/officeart/2005/8/layout/vList2"/>
    <dgm:cxn modelId="{66367370-B6C2-48EE-8913-73ECEE6BD605}" type="presOf" srcId="{55BA85BC-3E29-49C1-A41C-8CD0C81B5C34}" destId="{987E801F-45AD-4398-A6B7-76B2FE3FD74F}" srcOrd="0" destOrd="0" presId="urn:microsoft.com/office/officeart/2005/8/layout/vList2"/>
    <dgm:cxn modelId="{F77965AC-E9A8-4CEF-BE82-2E80FEEF655A}" srcId="{C43B78E3-B0BC-4E7F-8C08-6DC5737E3EC7}" destId="{55BA85BC-3E29-49C1-A41C-8CD0C81B5C34}" srcOrd="0" destOrd="0" parTransId="{EDE0A9D0-62EE-4CE2-87E6-6AD939FDF7AB}" sibTransId="{232DB458-FC46-4A0B-84D8-AA997B3507F5}"/>
    <dgm:cxn modelId="{97BD4DB2-EB92-46C9-94AA-69CECC512B39}" type="presOf" srcId="{C43B78E3-B0BC-4E7F-8C08-6DC5737E3EC7}" destId="{E53CA965-48E4-4DA1-9A2B-0217FFDD0551}" srcOrd="0" destOrd="0" presId="urn:microsoft.com/office/officeart/2005/8/layout/vList2"/>
    <dgm:cxn modelId="{1C199EB9-CAB1-4E05-A0CA-5CE70ADC8A0D}" type="presOf" srcId="{E7ADDDFF-F8B7-45EF-AEBA-EC5C80B8AE93}" destId="{34C14184-1EB1-491E-9261-EE05A9741286}" srcOrd="0" destOrd="0" presId="urn:microsoft.com/office/officeart/2005/8/layout/vList2"/>
    <dgm:cxn modelId="{FAC0F7D5-B911-4097-B2BE-6DA42D695532}" srcId="{55BA85BC-3E29-49C1-A41C-8CD0C81B5C34}" destId="{E7ADDDFF-F8B7-45EF-AEBA-EC5C80B8AE93}" srcOrd="0" destOrd="0" parTransId="{620B327C-002F-4A5A-B9ED-104E534A308C}" sibTransId="{9304DE08-9019-425A-872B-141C1B341887}"/>
    <dgm:cxn modelId="{936903D6-23C6-4850-9C24-B448A325F20B}" type="presOf" srcId="{9720C9F7-B58F-4AB1-A118-B5B0776CF098}" destId="{34C14184-1EB1-491E-9261-EE05A9741286}" srcOrd="0" destOrd="2" presId="urn:microsoft.com/office/officeart/2005/8/layout/vList2"/>
    <dgm:cxn modelId="{111A4FE0-754F-4B23-BD49-136AFCCDC7B7}" srcId="{55BA85BC-3E29-49C1-A41C-8CD0C81B5C34}" destId="{9720C9F7-B58F-4AB1-A118-B5B0776CF098}" srcOrd="2" destOrd="0" parTransId="{0D751C51-55A8-4A0A-A133-3C76789DE5F0}" sibTransId="{0F0C4F33-71F5-4E68-B171-0009C7A52A82}"/>
    <dgm:cxn modelId="{DE6DCF6D-186B-45E3-A898-5480E415425E}" type="presParOf" srcId="{E53CA965-48E4-4DA1-9A2B-0217FFDD0551}" destId="{987E801F-45AD-4398-A6B7-76B2FE3FD74F}" srcOrd="0" destOrd="0" presId="urn:microsoft.com/office/officeart/2005/8/layout/vList2"/>
    <dgm:cxn modelId="{9B3E4EE5-1533-4162-9536-2E340DCBFEE6}" type="presParOf" srcId="{E53CA965-48E4-4DA1-9A2B-0217FFDD0551}" destId="{34C14184-1EB1-491E-9261-EE05A97412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B78E3-B0BC-4E7F-8C08-6DC5737E3E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5BA85BC-3E29-49C1-A41C-8CD0C81B5C34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 anchor="ctr"/>
        <a:lstStyle/>
        <a:p>
          <a:pPr algn="ctr">
            <a:lnSpc>
              <a:spcPct val="100000"/>
            </a:lnSpc>
          </a:pP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Role in Clean Energy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0A9D0-62EE-4CE2-87E6-6AD939FDF7AB}" type="par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B458-FC46-4A0B-84D8-AA997B3507F5}" type="sib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DDDFF-F8B7-45EF-AEBA-EC5C80B8AE93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Predictable and Reliable </a:t>
          </a:r>
          <a:r>
            <a:rPr lang="en-IN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regular patterns, driven by gravitational forces, offer a reliable and consistent power source, aiding in efficient energy planning and management.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B327C-002F-4A5A-B9ED-104E534A308C}" type="par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4DE08-9019-425A-872B-141C1B341887}" type="sib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A1EDD1-5EF3-4B19-8CFB-07B7048543C2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Low Environmental Impact: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minimal carbon footprint extends to reduced pollution and biodiversity impact, aligning with environmentally sustainable practices.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6EF0DB-6B65-40D9-8870-EEB937F6526A}" type="parTrans" cxnId="{086117B6-F1A3-40DA-9D0F-CCB622B3886E}">
      <dgm:prSet/>
      <dgm:spPr/>
      <dgm:t>
        <a:bodyPr/>
        <a:lstStyle/>
        <a:p>
          <a:endParaRPr lang="en-IN"/>
        </a:p>
      </dgm:t>
    </dgm:pt>
    <dgm:pt modelId="{63123200-5E76-4E56-969B-382FB8595950}" type="sibTrans" cxnId="{086117B6-F1A3-40DA-9D0F-CCB622B3886E}">
      <dgm:prSet/>
      <dgm:spPr/>
      <dgm:t>
        <a:bodyPr/>
        <a:lstStyle/>
        <a:p>
          <a:endParaRPr lang="en-IN"/>
        </a:p>
      </dgm:t>
    </dgm:pt>
    <dgm:pt modelId="{4382734E-1BB8-4390-A11C-A0CEE8152EDB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Steady Output for Grid Stability: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The dependable nature of tidal energy, with its fixed schedule of high and low tides, provides a steady output that supports grid stability, ensuring a continuous and reliable power supply.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4DB63-7122-4710-8297-247204182849}" type="parTrans" cxnId="{E0319540-BB7B-49D8-A78C-EEF13DA807BB}">
      <dgm:prSet/>
      <dgm:spPr/>
      <dgm:t>
        <a:bodyPr/>
        <a:lstStyle/>
        <a:p>
          <a:endParaRPr lang="en-IN"/>
        </a:p>
      </dgm:t>
    </dgm:pt>
    <dgm:pt modelId="{1BB8EB16-2587-4871-848D-BF709867BDFB}" type="sibTrans" cxnId="{E0319540-BB7B-49D8-A78C-EEF13DA807BB}">
      <dgm:prSet/>
      <dgm:spPr/>
      <dgm:t>
        <a:bodyPr/>
        <a:lstStyle/>
        <a:p>
          <a:endParaRPr lang="en-IN"/>
        </a:p>
      </dgm:t>
    </dgm:pt>
    <dgm:pt modelId="{DFBE3A35-3D5E-4730-BB1D-766822D4800C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Diversification of Energy Sources: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Coastal regions leveraging tidal energy contribute to energy security by diversifying their energy mix. This reduces vulnerability to supply chain disruptions and enhances resilience against the depletion of non-renewable resources.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30F97-C006-483F-94A5-AB2582DC1C6F}" type="parTrans" cxnId="{B9DE8ECE-50DD-4E07-99CC-3A058A0CAA89}">
      <dgm:prSet/>
      <dgm:spPr/>
      <dgm:t>
        <a:bodyPr/>
        <a:lstStyle/>
        <a:p>
          <a:endParaRPr lang="en-IN"/>
        </a:p>
      </dgm:t>
    </dgm:pt>
    <dgm:pt modelId="{BF99FF66-73A1-4319-A5AE-24D0E7A12FA1}" type="sibTrans" cxnId="{B9DE8ECE-50DD-4E07-99CC-3A058A0CAA89}">
      <dgm:prSet/>
      <dgm:spPr/>
      <dgm:t>
        <a:bodyPr/>
        <a:lstStyle/>
        <a:p>
          <a:endParaRPr lang="en-IN"/>
        </a:p>
      </dgm:t>
    </dgm:pt>
    <dgm:pt modelId="{04CA64DE-E184-424B-9E90-42BA39C779F5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Global Potential and Sustainability: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harnessing of gravitational forces on a global scale signifies a widespread, universally accessible resource. Its sustainability contributes to a long-term energy solution, fostering a cleaner and more sustainable energy future.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CAA2C7-2D7B-417F-B072-8EB529422B9E}" type="parTrans" cxnId="{AF5E4DB9-4D0D-4852-B6BA-208A028740C3}">
      <dgm:prSet/>
      <dgm:spPr/>
      <dgm:t>
        <a:bodyPr/>
        <a:lstStyle/>
        <a:p>
          <a:endParaRPr lang="en-IN"/>
        </a:p>
      </dgm:t>
    </dgm:pt>
    <dgm:pt modelId="{A341644A-C9D9-4D28-B5F0-37668BAD9078}" type="sibTrans" cxnId="{AF5E4DB9-4D0D-4852-B6BA-208A028740C3}">
      <dgm:prSet/>
      <dgm:spPr/>
      <dgm:t>
        <a:bodyPr/>
        <a:lstStyle/>
        <a:p>
          <a:endParaRPr lang="en-IN"/>
        </a:p>
      </dgm:t>
    </dgm:pt>
    <dgm:pt modelId="{247BE877-E099-4844-AA3A-30F18FAF22C6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Consistent Energy Production: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production maintains a consistent rhythm, allowing for stable energy generation. This consistency contrasts with some other renewable sources affected by weather patterns, reinforcing its reliability.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B07304-D90C-4FE3-AAFD-E0026AB6E31D}" type="parTrans" cxnId="{611AA774-93FB-4D1E-945D-0E6738105462}">
      <dgm:prSet/>
      <dgm:spPr/>
      <dgm:t>
        <a:bodyPr/>
        <a:lstStyle/>
        <a:p>
          <a:endParaRPr lang="en-IN"/>
        </a:p>
      </dgm:t>
    </dgm:pt>
    <dgm:pt modelId="{93C79D0F-9870-4360-AD9D-280B63581EE7}" type="sibTrans" cxnId="{611AA774-93FB-4D1E-945D-0E6738105462}">
      <dgm:prSet/>
      <dgm:spPr/>
      <dgm:t>
        <a:bodyPr/>
        <a:lstStyle/>
        <a:p>
          <a:endParaRPr lang="en-IN"/>
        </a:p>
      </dgm:t>
    </dgm:pt>
    <dgm:pt modelId="{9588BF2C-7328-43BD-9212-67251DAC8F25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Low Land Use Impact: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Unlike some land-intensive renewable projects, tidal energy often has a minimal impact on land use, making it suitable for coastal areas where the infrastructure can be integrated without significant disruption.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796FC-1140-419C-894D-A6124FF4B0E3}" type="parTrans" cxnId="{107EA0E2-02B7-4B3B-9F7D-209A0929A8A0}">
      <dgm:prSet/>
      <dgm:spPr/>
      <dgm:t>
        <a:bodyPr/>
        <a:lstStyle/>
        <a:p>
          <a:endParaRPr lang="en-IN"/>
        </a:p>
      </dgm:t>
    </dgm:pt>
    <dgm:pt modelId="{6DF4B764-6EF8-453E-849A-6100531D1AC2}" type="sibTrans" cxnId="{107EA0E2-02B7-4B3B-9F7D-209A0929A8A0}">
      <dgm:prSet/>
      <dgm:spPr/>
      <dgm:t>
        <a:bodyPr/>
        <a:lstStyle/>
        <a:p>
          <a:endParaRPr lang="en-IN"/>
        </a:p>
      </dgm:t>
    </dgm:pt>
    <dgm:pt modelId="{44318454-BFF3-4F48-B160-E12BA0241FB1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Reduced Dependency on Fossil Fuels: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Coastal regions embracing tidal energy reduce their reliance on fossil fuels, contributing to a reduction in greenhouse gas emissions and mitigating the environmental impact of traditional energy sources.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9DCC1-060F-4B5A-BC02-2BC7E46372A8}" type="parTrans" cxnId="{4B23FF57-A7BB-4A63-B06D-203F671DDBEE}">
      <dgm:prSet/>
      <dgm:spPr/>
      <dgm:t>
        <a:bodyPr/>
        <a:lstStyle/>
        <a:p>
          <a:endParaRPr lang="en-IN"/>
        </a:p>
      </dgm:t>
    </dgm:pt>
    <dgm:pt modelId="{068186D3-4F20-45A2-AD27-E7A46055BC49}" type="sibTrans" cxnId="{4B23FF57-A7BB-4A63-B06D-203F671DDBEE}">
      <dgm:prSet/>
      <dgm:spPr/>
      <dgm:t>
        <a:bodyPr/>
        <a:lstStyle/>
        <a:p>
          <a:endParaRPr lang="en-IN"/>
        </a:p>
      </dgm:t>
    </dgm:pt>
    <dgm:pt modelId="{C96692B1-6D77-4D28-887E-0FC7E1BF5C79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for Base Load Energy: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The steady and predictable nature of tidal energy makes it suitable for providing base load energy, complementing intermittent renewable sources and ensuring a reliable power supply.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DFC6A2-AEF2-4FF5-9DA9-0C91A9B759EE}" type="parTrans" cxnId="{67F7D262-2DB3-41F3-9D27-A797C8A496D2}">
      <dgm:prSet/>
      <dgm:spPr/>
      <dgm:t>
        <a:bodyPr/>
        <a:lstStyle/>
        <a:p>
          <a:endParaRPr lang="en-IN"/>
        </a:p>
      </dgm:t>
    </dgm:pt>
    <dgm:pt modelId="{87529047-4117-4D24-85AB-9A0690168381}" type="sibTrans" cxnId="{67F7D262-2DB3-41F3-9D27-A797C8A496D2}">
      <dgm:prSet/>
      <dgm:spPr/>
      <dgm:t>
        <a:bodyPr/>
        <a:lstStyle/>
        <a:p>
          <a:endParaRPr lang="en-IN"/>
        </a:p>
      </dgm:t>
    </dgm:pt>
    <dgm:pt modelId="{5E8F802F-F6BE-4A61-8884-E2D5B066ECE2}">
      <dgm:prSet custT="1"/>
      <dgm:spPr/>
      <dgm:t>
        <a:bodyPr/>
        <a:lstStyle/>
        <a:p>
          <a:pPr algn="just"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Adaptability to Local Conditions: </a:t>
          </a:r>
          <a:r>
            <a:rPr lang="en-US" sz="12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projects can be tailored to local conditions, accommodating variations in tidal patterns, depth, and coastline characteristics. This adaptability enhances its applicability across diverse geographical locations.</a:t>
          </a:r>
          <a:endParaRPr lang="en-IN" sz="12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7C04EF-AC8D-4F90-ACB3-13B23400CD1D}" type="parTrans" cxnId="{521D0751-6B4F-4EBE-AAF8-ACD977AD6A60}">
      <dgm:prSet/>
      <dgm:spPr/>
      <dgm:t>
        <a:bodyPr/>
        <a:lstStyle/>
        <a:p>
          <a:endParaRPr lang="en-IN"/>
        </a:p>
      </dgm:t>
    </dgm:pt>
    <dgm:pt modelId="{4B71C9A8-8F63-4B98-A610-A94A7FEF5156}" type="sibTrans" cxnId="{521D0751-6B4F-4EBE-AAF8-ACD977AD6A60}">
      <dgm:prSet/>
      <dgm:spPr/>
      <dgm:t>
        <a:bodyPr/>
        <a:lstStyle/>
        <a:p>
          <a:endParaRPr lang="en-IN"/>
        </a:p>
      </dgm:t>
    </dgm:pt>
    <dgm:pt modelId="{E53CA965-48E4-4DA1-9A2B-0217FFDD0551}" type="pres">
      <dgm:prSet presAssocID="{C43B78E3-B0BC-4E7F-8C08-6DC5737E3EC7}" presName="linear" presStyleCnt="0">
        <dgm:presLayoutVars>
          <dgm:animLvl val="lvl"/>
          <dgm:resizeHandles val="exact"/>
        </dgm:presLayoutVars>
      </dgm:prSet>
      <dgm:spPr/>
    </dgm:pt>
    <dgm:pt modelId="{987E801F-45AD-4398-A6B7-76B2FE3FD74F}" type="pres">
      <dgm:prSet presAssocID="{55BA85BC-3E29-49C1-A41C-8CD0C81B5C34}" presName="parentText" presStyleLbl="node1" presStyleIdx="0" presStyleCnt="1" custScaleY="39928" custLinFactNeighborY="-9411">
        <dgm:presLayoutVars>
          <dgm:chMax val="0"/>
          <dgm:bulletEnabled val="1"/>
        </dgm:presLayoutVars>
      </dgm:prSet>
      <dgm:spPr/>
    </dgm:pt>
    <dgm:pt modelId="{34C14184-1EB1-491E-9261-EE05A9741286}" type="pres">
      <dgm:prSet presAssocID="{55BA85BC-3E29-49C1-A41C-8CD0C81B5C34}" presName="childText" presStyleLbl="revTx" presStyleIdx="0" presStyleCnt="1" custScaleX="98387" custScaleY="112119" custLinFactNeighborX="87" custLinFactNeighborY="75172">
        <dgm:presLayoutVars>
          <dgm:bulletEnabled val="1"/>
        </dgm:presLayoutVars>
      </dgm:prSet>
      <dgm:spPr/>
    </dgm:pt>
  </dgm:ptLst>
  <dgm:cxnLst>
    <dgm:cxn modelId="{653A383A-AB6B-4BF3-8B35-2EEB494E3AD1}" type="presOf" srcId="{04CA64DE-E184-424B-9E90-42BA39C779F5}" destId="{34C14184-1EB1-491E-9261-EE05A9741286}" srcOrd="0" destOrd="4" presId="urn:microsoft.com/office/officeart/2005/8/layout/vList2"/>
    <dgm:cxn modelId="{E0319540-BB7B-49D8-A78C-EEF13DA807BB}" srcId="{55BA85BC-3E29-49C1-A41C-8CD0C81B5C34}" destId="{4382734E-1BB8-4390-A11C-A0CEE8152EDB}" srcOrd="2" destOrd="0" parTransId="{C0C4DB63-7122-4710-8297-247204182849}" sibTransId="{1BB8EB16-2587-4871-848D-BF709867BDFB}"/>
    <dgm:cxn modelId="{67F7D262-2DB3-41F3-9D27-A797C8A496D2}" srcId="{55BA85BC-3E29-49C1-A41C-8CD0C81B5C34}" destId="{C96692B1-6D77-4D28-887E-0FC7E1BF5C79}" srcOrd="8" destOrd="0" parTransId="{0ADFC6A2-AEF2-4FF5-9DA9-0C91A9B759EE}" sibTransId="{87529047-4117-4D24-85AB-9A0690168381}"/>
    <dgm:cxn modelId="{0D064245-88B5-4045-8077-DDE5DE89DF55}" type="presOf" srcId="{5E8F802F-F6BE-4A61-8884-E2D5B066ECE2}" destId="{34C14184-1EB1-491E-9261-EE05A9741286}" srcOrd="0" destOrd="9" presId="urn:microsoft.com/office/officeart/2005/8/layout/vList2"/>
    <dgm:cxn modelId="{91F2086C-BA6F-483C-BBB0-95163AE86CA9}" type="presOf" srcId="{44318454-BFF3-4F48-B160-E12BA0241FB1}" destId="{34C14184-1EB1-491E-9261-EE05A9741286}" srcOrd="0" destOrd="7" presId="urn:microsoft.com/office/officeart/2005/8/layout/vList2"/>
    <dgm:cxn modelId="{66367370-B6C2-48EE-8913-73ECEE6BD605}" type="presOf" srcId="{55BA85BC-3E29-49C1-A41C-8CD0C81B5C34}" destId="{987E801F-45AD-4398-A6B7-76B2FE3FD74F}" srcOrd="0" destOrd="0" presId="urn:microsoft.com/office/officeart/2005/8/layout/vList2"/>
    <dgm:cxn modelId="{521D0751-6B4F-4EBE-AAF8-ACD977AD6A60}" srcId="{55BA85BC-3E29-49C1-A41C-8CD0C81B5C34}" destId="{5E8F802F-F6BE-4A61-8884-E2D5B066ECE2}" srcOrd="9" destOrd="0" parTransId="{217C04EF-AC8D-4F90-ACB3-13B23400CD1D}" sibTransId="{4B71C9A8-8F63-4B98-A610-A94A7FEF5156}"/>
    <dgm:cxn modelId="{611AA774-93FB-4D1E-945D-0E6738105462}" srcId="{55BA85BC-3E29-49C1-A41C-8CD0C81B5C34}" destId="{247BE877-E099-4844-AA3A-30F18FAF22C6}" srcOrd="5" destOrd="0" parTransId="{DFB07304-D90C-4FE3-AAFD-E0026AB6E31D}" sibTransId="{93C79D0F-9870-4360-AD9D-280B63581EE7}"/>
    <dgm:cxn modelId="{CC44ED54-857B-46A3-B3C3-7B2C476377C6}" type="presOf" srcId="{C96692B1-6D77-4D28-887E-0FC7E1BF5C79}" destId="{34C14184-1EB1-491E-9261-EE05A9741286}" srcOrd="0" destOrd="8" presId="urn:microsoft.com/office/officeart/2005/8/layout/vList2"/>
    <dgm:cxn modelId="{ABA62277-8DC0-4B2B-BA63-46331D56576D}" type="presOf" srcId="{4382734E-1BB8-4390-A11C-A0CEE8152EDB}" destId="{34C14184-1EB1-491E-9261-EE05A9741286}" srcOrd="0" destOrd="2" presId="urn:microsoft.com/office/officeart/2005/8/layout/vList2"/>
    <dgm:cxn modelId="{4B23FF57-A7BB-4A63-B06D-203F671DDBEE}" srcId="{55BA85BC-3E29-49C1-A41C-8CD0C81B5C34}" destId="{44318454-BFF3-4F48-B160-E12BA0241FB1}" srcOrd="7" destOrd="0" parTransId="{46A9DCC1-060F-4B5A-BC02-2BC7E46372A8}" sibTransId="{068186D3-4F20-45A2-AD27-E7A46055BC49}"/>
    <dgm:cxn modelId="{FD035678-7BAC-4EE0-8173-472104A7FFCB}" type="presOf" srcId="{9588BF2C-7328-43BD-9212-67251DAC8F25}" destId="{34C14184-1EB1-491E-9261-EE05A9741286}" srcOrd="0" destOrd="6" presId="urn:microsoft.com/office/officeart/2005/8/layout/vList2"/>
    <dgm:cxn modelId="{5C2FF983-5BA1-443E-BEEE-710C639E386D}" type="presOf" srcId="{B7A1EDD1-5EF3-4B19-8CFB-07B7048543C2}" destId="{34C14184-1EB1-491E-9261-EE05A9741286}" srcOrd="0" destOrd="1" presId="urn:microsoft.com/office/officeart/2005/8/layout/vList2"/>
    <dgm:cxn modelId="{D59F2599-DDE4-411F-A377-6120AB49C239}" type="presOf" srcId="{247BE877-E099-4844-AA3A-30F18FAF22C6}" destId="{34C14184-1EB1-491E-9261-EE05A9741286}" srcOrd="0" destOrd="5" presId="urn:microsoft.com/office/officeart/2005/8/layout/vList2"/>
    <dgm:cxn modelId="{F77965AC-E9A8-4CEF-BE82-2E80FEEF655A}" srcId="{C43B78E3-B0BC-4E7F-8C08-6DC5737E3EC7}" destId="{55BA85BC-3E29-49C1-A41C-8CD0C81B5C34}" srcOrd="0" destOrd="0" parTransId="{EDE0A9D0-62EE-4CE2-87E6-6AD939FDF7AB}" sibTransId="{232DB458-FC46-4A0B-84D8-AA997B3507F5}"/>
    <dgm:cxn modelId="{97BD4DB2-EB92-46C9-94AA-69CECC512B39}" type="presOf" srcId="{C43B78E3-B0BC-4E7F-8C08-6DC5737E3EC7}" destId="{E53CA965-48E4-4DA1-9A2B-0217FFDD0551}" srcOrd="0" destOrd="0" presId="urn:microsoft.com/office/officeart/2005/8/layout/vList2"/>
    <dgm:cxn modelId="{086117B6-F1A3-40DA-9D0F-CCB622B3886E}" srcId="{55BA85BC-3E29-49C1-A41C-8CD0C81B5C34}" destId="{B7A1EDD1-5EF3-4B19-8CFB-07B7048543C2}" srcOrd="1" destOrd="0" parTransId="{FD6EF0DB-6B65-40D9-8870-EEB937F6526A}" sibTransId="{63123200-5E76-4E56-969B-382FB8595950}"/>
    <dgm:cxn modelId="{AF5E4DB9-4D0D-4852-B6BA-208A028740C3}" srcId="{55BA85BC-3E29-49C1-A41C-8CD0C81B5C34}" destId="{04CA64DE-E184-424B-9E90-42BA39C779F5}" srcOrd="4" destOrd="0" parTransId="{EDCAA2C7-2D7B-417F-B072-8EB529422B9E}" sibTransId="{A341644A-C9D9-4D28-B5F0-37668BAD9078}"/>
    <dgm:cxn modelId="{1C199EB9-CAB1-4E05-A0CA-5CE70ADC8A0D}" type="presOf" srcId="{E7ADDDFF-F8B7-45EF-AEBA-EC5C80B8AE93}" destId="{34C14184-1EB1-491E-9261-EE05A9741286}" srcOrd="0" destOrd="0" presId="urn:microsoft.com/office/officeart/2005/8/layout/vList2"/>
    <dgm:cxn modelId="{DE9A9DBE-D564-4B07-B0E5-60EF67314A61}" type="presOf" srcId="{DFBE3A35-3D5E-4730-BB1D-766822D4800C}" destId="{34C14184-1EB1-491E-9261-EE05A9741286}" srcOrd="0" destOrd="3" presId="urn:microsoft.com/office/officeart/2005/8/layout/vList2"/>
    <dgm:cxn modelId="{B9DE8ECE-50DD-4E07-99CC-3A058A0CAA89}" srcId="{55BA85BC-3E29-49C1-A41C-8CD0C81B5C34}" destId="{DFBE3A35-3D5E-4730-BB1D-766822D4800C}" srcOrd="3" destOrd="0" parTransId="{F9030F97-C006-483F-94A5-AB2582DC1C6F}" sibTransId="{BF99FF66-73A1-4319-A5AE-24D0E7A12FA1}"/>
    <dgm:cxn modelId="{FAC0F7D5-B911-4097-B2BE-6DA42D695532}" srcId="{55BA85BC-3E29-49C1-A41C-8CD0C81B5C34}" destId="{E7ADDDFF-F8B7-45EF-AEBA-EC5C80B8AE93}" srcOrd="0" destOrd="0" parTransId="{620B327C-002F-4A5A-B9ED-104E534A308C}" sibTransId="{9304DE08-9019-425A-872B-141C1B341887}"/>
    <dgm:cxn modelId="{107EA0E2-02B7-4B3B-9F7D-209A0929A8A0}" srcId="{55BA85BC-3E29-49C1-A41C-8CD0C81B5C34}" destId="{9588BF2C-7328-43BD-9212-67251DAC8F25}" srcOrd="6" destOrd="0" parTransId="{954796FC-1140-419C-894D-A6124FF4B0E3}" sibTransId="{6DF4B764-6EF8-453E-849A-6100531D1AC2}"/>
    <dgm:cxn modelId="{DE6DCF6D-186B-45E3-A898-5480E415425E}" type="presParOf" srcId="{E53CA965-48E4-4DA1-9A2B-0217FFDD0551}" destId="{987E801F-45AD-4398-A6B7-76B2FE3FD74F}" srcOrd="0" destOrd="0" presId="urn:microsoft.com/office/officeart/2005/8/layout/vList2"/>
    <dgm:cxn modelId="{9B3E4EE5-1533-4162-9536-2E340DCBFEE6}" type="presParOf" srcId="{E53CA965-48E4-4DA1-9A2B-0217FFDD0551}" destId="{34C14184-1EB1-491E-9261-EE05A97412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B78E3-B0BC-4E7F-8C08-6DC5737E3E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5BA85BC-3E29-49C1-A41C-8CD0C81B5C34}">
      <dgm:prSet custT="1"/>
      <dgm:spPr>
        <a:solidFill>
          <a:srgbClr val="00B0F0"/>
        </a:solidFill>
        <a:ln>
          <a:solidFill>
            <a:schemeClr val="tx1"/>
          </a:solidFill>
        </a:ln>
      </dgm:spPr>
      <dgm:t>
        <a:bodyPr anchor="ctr"/>
        <a:lstStyle/>
        <a:p>
          <a:pPr algn="ctr"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Fundamentals of Tidal Energy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0A9D0-62EE-4CE2-87E6-6AD939FDF7AB}" type="par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B458-FC46-4A0B-84D8-AA997B3507F5}" type="sib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DDDFF-F8B7-45EF-AEBA-EC5C80B8AE93}">
      <dgm:prSet custT="1"/>
      <dgm:spPr/>
      <dgm:t>
        <a:bodyPr/>
        <a:lstStyle/>
        <a:p>
          <a:pPr algn="just">
            <a:lnSpc>
              <a:spcPct val="200000"/>
            </a:lnSpc>
            <a:buNone/>
          </a:pPr>
          <a:r>
            <a: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energy, rooted in the gravitational pull of the moon and sun, harnesses the cyclical rise and fall of ocean tides.</a:t>
          </a: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B327C-002F-4A5A-B9ED-104E534A308C}" type="par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4DE08-9019-425A-872B-141C1B341887}" type="sib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A9904A-3CA7-44A8-AE50-572FEF6FEC0F}">
      <dgm:prSet custT="1"/>
      <dgm:spPr/>
      <dgm:t>
        <a:bodyPr/>
        <a:lstStyle/>
        <a:p>
          <a:pPr algn="just">
            <a:lnSpc>
              <a:spcPct val="150000"/>
            </a:lnSpc>
          </a:pPr>
          <a:endParaRPr lang="en-IN" sz="16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DB1AF3-EDF4-46AB-A209-E889FA3188CD}" type="parTrans" cxnId="{9D45D667-18B7-43E1-9285-7C7AAF193250}">
      <dgm:prSet/>
      <dgm:spPr/>
      <dgm:t>
        <a:bodyPr/>
        <a:lstStyle/>
        <a:p>
          <a:endParaRPr lang="en-IN"/>
        </a:p>
      </dgm:t>
    </dgm:pt>
    <dgm:pt modelId="{7915FFA3-E40F-4659-98BC-FF40735A21FE}" type="sibTrans" cxnId="{9D45D667-18B7-43E1-9285-7C7AAF193250}">
      <dgm:prSet/>
      <dgm:spPr/>
      <dgm:t>
        <a:bodyPr/>
        <a:lstStyle/>
        <a:p>
          <a:endParaRPr lang="en-IN"/>
        </a:p>
      </dgm:t>
    </dgm:pt>
    <dgm:pt modelId="{65ACA511-7BEA-45A8-B89B-8CE7AF60CBCE}">
      <dgm:prSet custT="1"/>
      <dgm:spPr/>
      <dgm:t>
        <a:bodyPr/>
        <a:lstStyle/>
        <a:p>
          <a:pPr algn="just">
            <a:lnSpc>
              <a:spcPct val="200000"/>
            </a:lnSpc>
            <a:buFont typeface="Wingdings" panose="05000000000000000000" pitchFamily="2" charset="2"/>
            <a:buChar char="v"/>
          </a:pPr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Development:</a:t>
          </a:r>
        </a:p>
      </dgm:t>
    </dgm:pt>
    <dgm:pt modelId="{1BA74BF2-5BE5-4476-8DEB-2FAD3D16F1CF}" type="parTrans" cxnId="{53F638C9-F9ED-49B3-86FE-EA7505978B37}">
      <dgm:prSet/>
      <dgm:spPr/>
      <dgm:t>
        <a:bodyPr/>
        <a:lstStyle/>
        <a:p>
          <a:endParaRPr lang="en-IN"/>
        </a:p>
      </dgm:t>
    </dgm:pt>
    <dgm:pt modelId="{B58CB2E2-A049-4801-8EE3-649EBD7919D1}" type="sibTrans" cxnId="{53F638C9-F9ED-49B3-86FE-EA7505978B37}">
      <dgm:prSet/>
      <dgm:spPr/>
      <dgm:t>
        <a:bodyPr/>
        <a:lstStyle/>
        <a:p>
          <a:endParaRPr lang="en-IN"/>
        </a:p>
      </dgm:t>
    </dgm:pt>
    <dgm:pt modelId="{1CF7FEFA-A2F8-4465-9285-CC9576886C12}">
      <dgm:prSet custT="1"/>
      <dgm:spPr/>
      <dgm:t>
        <a:bodyPr/>
        <a:lstStyle/>
        <a:p>
          <a:pPr algn="just"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Early utilization includes tidal mills, with notable instances dating back to the 7th century.</a:t>
          </a: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53C06A-1D87-495C-AEB5-70F77FDBBD0B}" type="parTrans" cxnId="{09CC531A-E723-4975-A340-CE6ED163035B}">
      <dgm:prSet/>
      <dgm:spPr/>
      <dgm:t>
        <a:bodyPr/>
        <a:lstStyle/>
        <a:p>
          <a:endParaRPr lang="en-IN"/>
        </a:p>
      </dgm:t>
    </dgm:pt>
    <dgm:pt modelId="{E755013B-EF69-46C1-A68B-E0A0FC0E0D69}" type="sibTrans" cxnId="{09CC531A-E723-4975-A340-CE6ED163035B}">
      <dgm:prSet/>
      <dgm:spPr/>
      <dgm:t>
        <a:bodyPr/>
        <a:lstStyle/>
        <a:p>
          <a:endParaRPr lang="en-IN"/>
        </a:p>
      </dgm:t>
    </dgm:pt>
    <dgm:pt modelId="{9CAD2260-4B43-457A-B230-C42688929086}">
      <dgm:prSet custT="1"/>
      <dgm:spPr/>
      <dgm:t>
        <a:bodyPr/>
        <a:lstStyle/>
        <a:p>
          <a:pPr algn="just"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Modern technologies, like tidal stream and tidal range power plants, mark significant advancements, with the Rance Tidal Power Station in 1966 being a pioneering project.</a:t>
          </a: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47477A-F940-4387-AA53-9C4846D35456}" type="parTrans" cxnId="{733089AE-B55C-41B2-8992-816E4F4F0D54}">
      <dgm:prSet/>
      <dgm:spPr/>
      <dgm:t>
        <a:bodyPr/>
        <a:lstStyle/>
        <a:p>
          <a:endParaRPr lang="en-IN"/>
        </a:p>
      </dgm:t>
    </dgm:pt>
    <dgm:pt modelId="{B1717ECA-23B4-4E8D-9E86-37B96EF3F6DD}" type="sibTrans" cxnId="{733089AE-B55C-41B2-8992-816E4F4F0D54}">
      <dgm:prSet/>
      <dgm:spPr/>
      <dgm:t>
        <a:bodyPr/>
        <a:lstStyle/>
        <a:p>
          <a:endParaRPr lang="en-IN"/>
        </a:p>
      </dgm:t>
    </dgm:pt>
    <dgm:pt modelId="{31301102-37D9-4263-BDCF-A27AD8810385}">
      <dgm:prSet custT="1"/>
      <dgm:spPr/>
      <dgm:t>
        <a:bodyPr/>
        <a:lstStyle/>
        <a:p>
          <a:pPr algn="just">
            <a:lnSpc>
              <a:spcPct val="200000"/>
            </a:lnSpc>
            <a:buFont typeface="Wingdings" panose="05000000000000000000" pitchFamily="2" charset="2"/>
            <a:buChar char="v"/>
          </a:pPr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Advantages:</a:t>
          </a:r>
        </a:p>
      </dgm:t>
    </dgm:pt>
    <dgm:pt modelId="{2C9B6FAE-8E18-4E73-8357-0B257FF2CEFC}" type="parTrans" cxnId="{0AF55718-D612-449A-8F80-39244C7A65A2}">
      <dgm:prSet/>
      <dgm:spPr/>
      <dgm:t>
        <a:bodyPr/>
        <a:lstStyle/>
        <a:p>
          <a:endParaRPr lang="en-IN"/>
        </a:p>
      </dgm:t>
    </dgm:pt>
    <dgm:pt modelId="{E17D3CAA-B854-4B96-A3AF-BFD9B1FF6BE3}" type="sibTrans" cxnId="{0AF55718-D612-449A-8F80-39244C7A65A2}">
      <dgm:prSet/>
      <dgm:spPr/>
      <dgm:t>
        <a:bodyPr/>
        <a:lstStyle/>
        <a:p>
          <a:endParaRPr lang="en-IN"/>
        </a:p>
      </dgm:t>
    </dgm:pt>
    <dgm:pt modelId="{C397C72A-903A-4BCE-BBB5-0687328643B9}">
      <dgm:prSet custT="1"/>
      <dgm:spPr/>
      <dgm:t>
        <a:bodyPr/>
        <a:lstStyle/>
        <a:p>
          <a:pPr algn="just"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Predictability: </a:t>
          </a:r>
          <a:r>
            <a: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operates on fixed schedules, offering precise forecasting years in advance.</a:t>
          </a: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23EE3D-261D-4CFD-8D1D-0982D8B0ED12}" type="parTrans" cxnId="{EAA4557F-EEAF-4C0B-8DDC-765803F62BF6}">
      <dgm:prSet/>
      <dgm:spPr/>
      <dgm:t>
        <a:bodyPr/>
        <a:lstStyle/>
        <a:p>
          <a:endParaRPr lang="en-IN"/>
        </a:p>
      </dgm:t>
    </dgm:pt>
    <dgm:pt modelId="{EAA2B6C6-BD2A-474F-957A-D0088BB9A34F}" type="sibTrans" cxnId="{EAA4557F-EEAF-4C0B-8DDC-765803F62BF6}">
      <dgm:prSet/>
      <dgm:spPr/>
      <dgm:t>
        <a:bodyPr/>
        <a:lstStyle/>
        <a:p>
          <a:endParaRPr lang="en-IN"/>
        </a:p>
      </dgm:t>
    </dgm:pt>
    <dgm:pt modelId="{1A345F68-7E70-4E71-B9B7-0638773E5C9D}">
      <dgm:prSet custT="1"/>
      <dgm:spPr/>
      <dgm:t>
        <a:bodyPr/>
        <a:lstStyle/>
        <a:p>
          <a:pPr algn="just"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Low Environmental Impact: </a:t>
          </a:r>
          <a:r>
            <a: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Minimal carbon footprint, generating electricity without direct greenhouse gas emissions.</a:t>
          </a: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C4B4EE-78EB-4D28-AD6C-829C0EAB566B}" type="parTrans" cxnId="{E00B6030-BBAC-4086-A0FC-55A1CE304EE8}">
      <dgm:prSet/>
      <dgm:spPr/>
      <dgm:t>
        <a:bodyPr/>
        <a:lstStyle/>
        <a:p>
          <a:endParaRPr lang="en-IN"/>
        </a:p>
      </dgm:t>
    </dgm:pt>
    <dgm:pt modelId="{FAB93CF8-0C42-4419-9302-04CDBD2FAE5A}" type="sibTrans" cxnId="{E00B6030-BBAC-4086-A0FC-55A1CE304EE8}">
      <dgm:prSet/>
      <dgm:spPr/>
      <dgm:t>
        <a:bodyPr/>
        <a:lstStyle/>
        <a:p>
          <a:endParaRPr lang="en-IN"/>
        </a:p>
      </dgm:t>
    </dgm:pt>
    <dgm:pt modelId="{E9600A74-A69C-4BB1-8093-62358468B3ED}">
      <dgm:prSet custT="1"/>
      <dgm:spPr/>
      <dgm:t>
        <a:bodyPr/>
        <a:lstStyle/>
        <a:p>
          <a:pPr algn="just">
            <a:lnSpc>
              <a:spcPct val="200000"/>
            </a:lnSpc>
            <a:buFont typeface="Wingdings" panose="05000000000000000000" pitchFamily="2" charset="2"/>
            <a:buChar char="v"/>
          </a:pPr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Challenges:</a:t>
          </a:r>
        </a:p>
      </dgm:t>
    </dgm:pt>
    <dgm:pt modelId="{78C9DEEC-BFB3-44FB-A49A-EE46D358A38E}" type="parTrans" cxnId="{C119085A-9F90-4B50-A451-CDA74EDE5619}">
      <dgm:prSet/>
      <dgm:spPr/>
      <dgm:t>
        <a:bodyPr/>
        <a:lstStyle/>
        <a:p>
          <a:endParaRPr lang="en-IN"/>
        </a:p>
      </dgm:t>
    </dgm:pt>
    <dgm:pt modelId="{D421222A-0557-49C1-8303-1EDFEEA85E6C}" type="sibTrans" cxnId="{C119085A-9F90-4B50-A451-CDA74EDE5619}">
      <dgm:prSet/>
      <dgm:spPr/>
      <dgm:t>
        <a:bodyPr/>
        <a:lstStyle/>
        <a:p>
          <a:endParaRPr lang="en-IN"/>
        </a:p>
      </dgm:t>
    </dgm:pt>
    <dgm:pt modelId="{0DD0EDE9-C1A9-4ABD-9308-88C83D9284C0}">
      <dgm:prSet custT="1"/>
      <dgm:spPr/>
      <dgm:t>
        <a:bodyPr/>
        <a:lstStyle/>
        <a:p>
          <a:pPr algn="just"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High Initial Costs: </a:t>
          </a:r>
          <a:r>
            <a: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Construction of tidal power plants can be capital-intensive.</a:t>
          </a: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6ABD42-9BED-4CD3-82D3-F032A334E0BA}" type="parTrans" cxnId="{C367F691-B57A-426A-B8D3-336C3E2965DB}">
      <dgm:prSet/>
      <dgm:spPr/>
      <dgm:t>
        <a:bodyPr/>
        <a:lstStyle/>
        <a:p>
          <a:endParaRPr lang="en-IN"/>
        </a:p>
      </dgm:t>
    </dgm:pt>
    <dgm:pt modelId="{5A673091-60A5-42A4-8CAF-DE1A00F62089}" type="sibTrans" cxnId="{C367F691-B57A-426A-B8D3-336C3E2965DB}">
      <dgm:prSet/>
      <dgm:spPr/>
      <dgm:t>
        <a:bodyPr/>
        <a:lstStyle/>
        <a:p>
          <a:endParaRPr lang="en-IN"/>
        </a:p>
      </dgm:t>
    </dgm:pt>
    <dgm:pt modelId="{EC8998BB-DE0F-4573-A4E6-68351967D5E6}">
      <dgm:prSet custT="1"/>
      <dgm:spPr/>
      <dgm:t>
        <a:bodyPr/>
        <a:lstStyle/>
        <a:p>
          <a:pPr algn="just">
            <a:lnSpc>
              <a:spcPct val="200000"/>
            </a:lnSpc>
            <a:buFont typeface="Arial" panose="020B0604020202020204" pitchFamily="34" charset="0"/>
            <a:buChar char="•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Considerations: </a:t>
          </a:r>
          <a:r>
            <a: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Mitigation strategies are crucial to address potential impacts on marine ecosystems.</a:t>
          </a: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47325E-AB25-4E14-B47F-1D5D657007E4}" type="parTrans" cxnId="{90AF8B2D-E6E9-4F5C-B9A9-66E2C5BFADB6}">
      <dgm:prSet/>
      <dgm:spPr/>
      <dgm:t>
        <a:bodyPr/>
        <a:lstStyle/>
        <a:p>
          <a:endParaRPr lang="en-IN"/>
        </a:p>
      </dgm:t>
    </dgm:pt>
    <dgm:pt modelId="{B206B016-127B-4D23-BCDC-ECBDB4597F14}" type="sibTrans" cxnId="{90AF8B2D-E6E9-4F5C-B9A9-66E2C5BFADB6}">
      <dgm:prSet/>
      <dgm:spPr/>
      <dgm:t>
        <a:bodyPr/>
        <a:lstStyle/>
        <a:p>
          <a:endParaRPr lang="en-IN"/>
        </a:p>
      </dgm:t>
    </dgm:pt>
    <dgm:pt modelId="{E53CA965-48E4-4DA1-9A2B-0217FFDD0551}" type="pres">
      <dgm:prSet presAssocID="{C43B78E3-B0BC-4E7F-8C08-6DC5737E3EC7}" presName="linear" presStyleCnt="0">
        <dgm:presLayoutVars>
          <dgm:animLvl val="lvl"/>
          <dgm:resizeHandles val="exact"/>
        </dgm:presLayoutVars>
      </dgm:prSet>
      <dgm:spPr/>
    </dgm:pt>
    <dgm:pt modelId="{987E801F-45AD-4398-A6B7-76B2FE3FD74F}" type="pres">
      <dgm:prSet presAssocID="{55BA85BC-3E29-49C1-A41C-8CD0C81B5C34}" presName="parentText" presStyleLbl="node1" presStyleIdx="0" presStyleCnt="1" custScaleY="104659" custLinFactNeighborY="-9411">
        <dgm:presLayoutVars>
          <dgm:chMax val="0"/>
          <dgm:bulletEnabled val="1"/>
        </dgm:presLayoutVars>
      </dgm:prSet>
      <dgm:spPr/>
    </dgm:pt>
    <dgm:pt modelId="{34C14184-1EB1-491E-9261-EE05A9741286}" type="pres">
      <dgm:prSet presAssocID="{55BA85BC-3E29-49C1-A41C-8CD0C81B5C34}" presName="childText" presStyleLbl="revTx" presStyleIdx="0" presStyleCnt="1" custScaleY="123612" custLinFactNeighborY="40118">
        <dgm:presLayoutVars>
          <dgm:bulletEnabled val="1"/>
        </dgm:presLayoutVars>
      </dgm:prSet>
      <dgm:spPr/>
    </dgm:pt>
  </dgm:ptLst>
  <dgm:cxnLst>
    <dgm:cxn modelId="{E079EC07-1BDF-489F-9219-2E245F06ED06}" type="presOf" srcId="{9CAD2260-4B43-457A-B230-C42688929086}" destId="{34C14184-1EB1-491E-9261-EE05A9741286}" srcOrd="0" destOrd="3" presId="urn:microsoft.com/office/officeart/2005/8/layout/vList2"/>
    <dgm:cxn modelId="{A7326313-3196-42DB-99CF-3DF4910A2EE8}" type="presOf" srcId="{EC8998BB-DE0F-4573-A4E6-68351967D5E6}" destId="{34C14184-1EB1-491E-9261-EE05A9741286}" srcOrd="0" destOrd="9" presId="urn:microsoft.com/office/officeart/2005/8/layout/vList2"/>
    <dgm:cxn modelId="{0AF55718-D612-449A-8F80-39244C7A65A2}" srcId="{55BA85BC-3E29-49C1-A41C-8CD0C81B5C34}" destId="{31301102-37D9-4263-BDCF-A27AD8810385}" srcOrd="4" destOrd="0" parTransId="{2C9B6FAE-8E18-4E73-8357-0B257FF2CEFC}" sibTransId="{E17D3CAA-B854-4B96-A3AF-BFD9B1FF6BE3}"/>
    <dgm:cxn modelId="{09CC531A-E723-4975-A340-CE6ED163035B}" srcId="{55BA85BC-3E29-49C1-A41C-8CD0C81B5C34}" destId="{1CF7FEFA-A2F8-4465-9285-CC9576886C12}" srcOrd="2" destOrd="0" parTransId="{BC53C06A-1D87-495C-AEB5-70F77FDBBD0B}" sibTransId="{E755013B-EF69-46C1-A68B-E0A0FC0E0D69}"/>
    <dgm:cxn modelId="{01DC2A21-A67D-4D38-8C00-06006E918DF6}" type="presOf" srcId="{1A345F68-7E70-4E71-B9B7-0638773E5C9D}" destId="{34C14184-1EB1-491E-9261-EE05A9741286}" srcOrd="0" destOrd="6" presId="urn:microsoft.com/office/officeart/2005/8/layout/vList2"/>
    <dgm:cxn modelId="{F8547722-C490-44B4-9C2D-EDE341984AF2}" type="presOf" srcId="{1CF7FEFA-A2F8-4465-9285-CC9576886C12}" destId="{34C14184-1EB1-491E-9261-EE05A9741286}" srcOrd="0" destOrd="2" presId="urn:microsoft.com/office/officeart/2005/8/layout/vList2"/>
    <dgm:cxn modelId="{90AF8B2D-E6E9-4F5C-B9A9-66E2C5BFADB6}" srcId="{55BA85BC-3E29-49C1-A41C-8CD0C81B5C34}" destId="{EC8998BB-DE0F-4573-A4E6-68351967D5E6}" srcOrd="9" destOrd="0" parTransId="{1347325E-AB25-4E14-B47F-1D5D657007E4}" sibTransId="{B206B016-127B-4D23-BCDC-ECBDB4597F14}"/>
    <dgm:cxn modelId="{E00B6030-BBAC-4086-A0FC-55A1CE304EE8}" srcId="{55BA85BC-3E29-49C1-A41C-8CD0C81B5C34}" destId="{1A345F68-7E70-4E71-B9B7-0638773E5C9D}" srcOrd="6" destOrd="0" parTransId="{0CC4B4EE-78EB-4D28-AD6C-829C0EAB566B}" sibTransId="{FAB93CF8-0C42-4419-9302-04CDBD2FAE5A}"/>
    <dgm:cxn modelId="{9D45D667-18B7-43E1-9285-7C7AAF193250}" srcId="{55BA85BC-3E29-49C1-A41C-8CD0C81B5C34}" destId="{5DA9904A-3CA7-44A8-AE50-572FEF6FEC0F}" srcOrd="10" destOrd="0" parTransId="{21DB1AF3-EDF4-46AB-A209-E889FA3188CD}" sibTransId="{7915FFA3-E40F-4659-98BC-FF40735A21FE}"/>
    <dgm:cxn modelId="{84485B6C-C3B8-45B4-B4F0-8C42BBD871D8}" type="presOf" srcId="{5DA9904A-3CA7-44A8-AE50-572FEF6FEC0F}" destId="{34C14184-1EB1-491E-9261-EE05A9741286}" srcOrd="0" destOrd="10" presId="urn:microsoft.com/office/officeart/2005/8/layout/vList2"/>
    <dgm:cxn modelId="{66367370-B6C2-48EE-8913-73ECEE6BD605}" type="presOf" srcId="{55BA85BC-3E29-49C1-A41C-8CD0C81B5C34}" destId="{987E801F-45AD-4398-A6B7-76B2FE3FD74F}" srcOrd="0" destOrd="0" presId="urn:microsoft.com/office/officeart/2005/8/layout/vList2"/>
    <dgm:cxn modelId="{C119085A-9F90-4B50-A451-CDA74EDE5619}" srcId="{55BA85BC-3E29-49C1-A41C-8CD0C81B5C34}" destId="{E9600A74-A69C-4BB1-8093-62358468B3ED}" srcOrd="7" destOrd="0" parTransId="{78C9DEEC-BFB3-44FB-A49A-EE46D358A38E}" sibTransId="{D421222A-0557-49C1-8303-1EDFEEA85E6C}"/>
    <dgm:cxn modelId="{EAA4557F-EEAF-4C0B-8DDC-765803F62BF6}" srcId="{55BA85BC-3E29-49C1-A41C-8CD0C81B5C34}" destId="{C397C72A-903A-4BCE-BBB5-0687328643B9}" srcOrd="5" destOrd="0" parTransId="{1823EE3D-261D-4CFD-8D1D-0982D8B0ED12}" sibTransId="{EAA2B6C6-BD2A-474F-957A-D0088BB9A34F}"/>
    <dgm:cxn modelId="{C367F691-B57A-426A-B8D3-336C3E2965DB}" srcId="{55BA85BC-3E29-49C1-A41C-8CD0C81B5C34}" destId="{0DD0EDE9-C1A9-4ABD-9308-88C83D9284C0}" srcOrd="8" destOrd="0" parTransId="{7A6ABD42-9BED-4CD3-82D3-F032A334E0BA}" sibTransId="{5A673091-60A5-42A4-8CAF-DE1A00F62089}"/>
    <dgm:cxn modelId="{1BF8CC94-773B-4386-ACC8-36D61BBE7C58}" type="presOf" srcId="{C397C72A-903A-4BCE-BBB5-0687328643B9}" destId="{34C14184-1EB1-491E-9261-EE05A9741286}" srcOrd="0" destOrd="5" presId="urn:microsoft.com/office/officeart/2005/8/layout/vList2"/>
    <dgm:cxn modelId="{E108BE98-99F1-4DB8-9EA3-104E076634C9}" type="presOf" srcId="{E9600A74-A69C-4BB1-8093-62358468B3ED}" destId="{34C14184-1EB1-491E-9261-EE05A9741286}" srcOrd="0" destOrd="7" presId="urn:microsoft.com/office/officeart/2005/8/layout/vList2"/>
    <dgm:cxn modelId="{511BB199-3675-449C-8A01-8323A5A394DA}" type="presOf" srcId="{65ACA511-7BEA-45A8-B89B-8CE7AF60CBCE}" destId="{34C14184-1EB1-491E-9261-EE05A9741286}" srcOrd="0" destOrd="1" presId="urn:microsoft.com/office/officeart/2005/8/layout/vList2"/>
    <dgm:cxn modelId="{F77965AC-E9A8-4CEF-BE82-2E80FEEF655A}" srcId="{C43B78E3-B0BC-4E7F-8C08-6DC5737E3EC7}" destId="{55BA85BC-3E29-49C1-A41C-8CD0C81B5C34}" srcOrd="0" destOrd="0" parTransId="{EDE0A9D0-62EE-4CE2-87E6-6AD939FDF7AB}" sibTransId="{232DB458-FC46-4A0B-84D8-AA997B3507F5}"/>
    <dgm:cxn modelId="{733089AE-B55C-41B2-8992-816E4F4F0D54}" srcId="{55BA85BC-3E29-49C1-A41C-8CD0C81B5C34}" destId="{9CAD2260-4B43-457A-B230-C42688929086}" srcOrd="3" destOrd="0" parTransId="{0547477A-F940-4387-AA53-9C4846D35456}" sibTransId="{B1717ECA-23B4-4E8D-9E86-37B96EF3F6DD}"/>
    <dgm:cxn modelId="{2AE65DAF-F75D-4633-B18F-D142E861A236}" type="presOf" srcId="{0DD0EDE9-C1A9-4ABD-9308-88C83D9284C0}" destId="{34C14184-1EB1-491E-9261-EE05A9741286}" srcOrd="0" destOrd="8" presId="urn:microsoft.com/office/officeart/2005/8/layout/vList2"/>
    <dgm:cxn modelId="{97BD4DB2-EB92-46C9-94AA-69CECC512B39}" type="presOf" srcId="{C43B78E3-B0BC-4E7F-8C08-6DC5737E3EC7}" destId="{E53CA965-48E4-4DA1-9A2B-0217FFDD0551}" srcOrd="0" destOrd="0" presId="urn:microsoft.com/office/officeart/2005/8/layout/vList2"/>
    <dgm:cxn modelId="{1C199EB9-CAB1-4E05-A0CA-5CE70ADC8A0D}" type="presOf" srcId="{E7ADDDFF-F8B7-45EF-AEBA-EC5C80B8AE93}" destId="{34C14184-1EB1-491E-9261-EE05A9741286}" srcOrd="0" destOrd="0" presId="urn:microsoft.com/office/officeart/2005/8/layout/vList2"/>
    <dgm:cxn modelId="{53F638C9-F9ED-49B3-86FE-EA7505978B37}" srcId="{55BA85BC-3E29-49C1-A41C-8CD0C81B5C34}" destId="{65ACA511-7BEA-45A8-B89B-8CE7AF60CBCE}" srcOrd="1" destOrd="0" parTransId="{1BA74BF2-5BE5-4476-8DEB-2FAD3D16F1CF}" sibTransId="{B58CB2E2-A049-4801-8EE3-649EBD7919D1}"/>
    <dgm:cxn modelId="{FAC0F7D5-B911-4097-B2BE-6DA42D695532}" srcId="{55BA85BC-3E29-49C1-A41C-8CD0C81B5C34}" destId="{E7ADDDFF-F8B7-45EF-AEBA-EC5C80B8AE93}" srcOrd="0" destOrd="0" parTransId="{620B327C-002F-4A5A-B9ED-104E534A308C}" sibTransId="{9304DE08-9019-425A-872B-141C1B341887}"/>
    <dgm:cxn modelId="{FB888ED7-69E4-4DEA-B1CC-D35B1B37A5BA}" type="presOf" srcId="{31301102-37D9-4263-BDCF-A27AD8810385}" destId="{34C14184-1EB1-491E-9261-EE05A9741286}" srcOrd="0" destOrd="4" presId="urn:microsoft.com/office/officeart/2005/8/layout/vList2"/>
    <dgm:cxn modelId="{DE6DCF6D-186B-45E3-A898-5480E415425E}" type="presParOf" srcId="{E53CA965-48E4-4DA1-9A2B-0217FFDD0551}" destId="{987E801F-45AD-4398-A6B7-76B2FE3FD74F}" srcOrd="0" destOrd="0" presId="urn:microsoft.com/office/officeart/2005/8/layout/vList2"/>
    <dgm:cxn modelId="{9B3E4EE5-1533-4162-9536-2E340DCBFEE6}" type="presParOf" srcId="{E53CA965-48E4-4DA1-9A2B-0217FFDD0551}" destId="{34C14184-1EB1-491E-9261-EE05A97412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3B78E3-B0BC-4E7F-8C08-6DC5737E3E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5BA85BC-3E29-49C1-A41C-8CD0C81B5C34}">
      <dgm:prSet custT="1"/>
      <dgm:spPr>
        <a:solidFill>
          <a:srgbClr val="92D050"/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 anchor="ctr"/>
        <a:lstStyle/>
        <a:p>
          <a:pPr algn="ctr">
            <a:lnSpc>
              <a:spcPct val="100000"/>
            </a:lnSpc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Generation Mechanisms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0A9D0-62EE-4CE2-87E6-6AD939FDF7AB}" type="par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B458-FC46-4A0B-84D8-AA997B3507F5}" type="sib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DDDFF-F8B7-45EF-AEBA-EC5C80B8AE93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generation relies on three key mechanisms, each contributing to its efficiency: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B327C-002F-4A5A-B9ED-104E534A308C}" type="par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4DE08-9019-425A-872B-141C1B341887}" type="sib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A9904A-3CA7-44A8-AE50-572FEF6FEC0F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DB1AF3-EDF4-46AB-A209-E889FA3188CD}" type="parTrans" cxnId="{9D45D667-18B7-43E1-9285-7C7AAF193250}">
      <dgm:prSet/>
      <dgm:spPr/>
      <dgm:t>
        <a:bodyPr/>
        <a:lstStyle/>
        <a:p>
          <a:endParaRPr lang="en-IN"/>
        </a:p>
      </dgm:t>
    </dgm:pt>
    <dgm:pt modelId="{7915FFA3-E40F-4659-98BC-FF40735A21FE}" type="sibTrans" cxnId="{9D45D667-18B7-43E1-9285-7C7AAF193250}">
      <dgm:prSet/>
      <dgm:spPr/>
      <dgm:t>
        <a:bodyPr/>
        <a:lstStyle/>
        <a:p>
          <a:endParaRPr lang="en-IN"/>
        </a:p>
      </dgm:t>
    </dgm:pt>
    <dgm:pt modelId="{BA53763C-4F0F-4C59-A78D-058B66F7FBA2}">
      <dgm:prSet custT="1"/>
      <dgm:spPr/>
      <dgm:t>
        <a:bodyPr/>
        <a:lstStyle/>
        <a:p>
          <a:pPr algn="l">
            <a:lnSpc>
              <a:spcPct val="150000"/>
            </a:lnSpc>
            <a:buFont typeface="Wingdings" panose="05000000000000000000" pitchFamily="2" charset="2"/>
            <a:buChar char="§"/>
          </a:pPr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Range:</a:t>
          </a:r>
        </a:p>
      </dgm:t>
    </dgm:pt>
    <dgm:pt modelId="{BF7D2CD0-FF2D-454F-BBE0-6CCDBB5A9ED9}" type="parTrans" cxnId="{B6936365-630E-484C-AFB9-272E79421743}">
      <dgm:prSet/>
      <dgm:spPr/>
      <dgm:t>
        <a:bodyPr/>
        <a:lstStyle/>
        <a:p>
          <a:endParaRPr lang="en-IN"/>
        </a:p>
      </dgm:t>
    </dgm:pt>
    <dgm:pt modelId="{A07C6E92-F51E-46BC-9A9C-008FF90AA1DC}" type="sibTrans" cxnId="{B6936365-630E-484C-AFB9-272E79421743}">
      <dgm:prSet/>
      <dgm:spPr/>
      <dgm:t>
        <a:bodyPr/>
        <a:lstStyle/>
        <a:p>
          <a:endParaRPr lang="en-IN"/>
        </a:p>
      </dgm:t>
    </dgm:pt>
    <dgm:pt modelId="{75AAEA7F-8609-4FEE-91EB-D3CC027C6958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Involves the vertical difference in water levels between high and low tides.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8EEDE-E981-4E9B-9B8C-881F84A9E529}" type="parTrans" cxnId="{C977FE8C-3368-464A-8022-15D85E6AE563}">
      <dgm:prSet/>
      <dgm:spPr/>
      <dgm:t>
        <a:bodyPr/>
        <a:lstStyle/>
        <a:p>
          <a:endParaRPr lang="en-IN"/>
        </a:p>
      </dgm:t>
    </dgm:pt>
    <dgm:pt modelId="{FC09AEBF-12C7-42D1-BC1E-825F681CEEA2}" type="sibTrans" cxnId="{C977FE8C-3368-464A-8022-15D85E6AE563}">
      <dgm:prSet/>
      <dgm:spPr/>
      <dgm:t>
        <a:bodyPr/>
        <a:lstStyle/>
        <a:p>
          <a:endParaRPr lang="en-IN"/>
        </a:p>
      </dgm:t>
    </dgm:pt>
    <dgm:pt modelId="{AF33BF33-A466-4DA1-B63D-EACDBE2F20D2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Represents the potential energy harnessed during tidal changes.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FD395A-72CE-480D-85A2-CFA346DE7497}" type="parTrans" cxnId="{B41288AA-650E-4E23-866C-41E14137E815}">
      <dgm:prSet/>
      <dgm:spPr/>
      <dgm:t>
        <a:bodyPr/>
        <a:lstStyle/>
        <a:p>
          <a:endParaRPr lang="en-IN"/>
        </a:p>
      </dgm:t>
    </dgm:pt>
    <dgm:pt modelId="{4BDCFE38-5CFE-47EB-983F-AD351AEBEE70}" type="sibTrans" cxnId="{B41288AA-650E-4E23-866C-41E14137E815}">
      <dgm:prSet/>
      <dgm:spPr/>
      <dgm:t>
        <a:bodyPr/>
        <a:lstStyle/>
        <a:p>
          <a:endParaRPr lang="en-IN"/>
        </a:p>
      </dgm:t>
    </dgm:pt>
    <dgm:pt modelId="{11ECFC16-B237-4E81-B90F-705C9989B90B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Kinetic Energy from Tidal Currents:</a:t>
          </a:r>
          <a:endParaRPr lang="en-IN" sz="16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2A8C7A-82EA-4639-98B0-DE67977E2EB5}" type="parTrans" cxnId="{0268F45A-7BF4-4CC4-8A7E-BBC9A6635736}">
      <dgm:prSet/>
      <dgm:spPr/>
      <dgm:t>
        <a:bodyPr/>
        <a:lstStyle/>
        <a:p>
          <a:endParaRPr lang="en-IN"/>
        </a:p>
      </dgm:t>
    </dgm:pt>
    <dgm:pt modelId="{02E43528-677E-48A0-931E-0195365C0EDD}" type="sibTrans" cxnId="{0268F45A-7BF4-4CC4-8A7E-BBC9A6635736}">
      <dgm:prSet/>
      <dgm:spPr/>
      <dgm:t>
        <a:bodyPr/>
        <a:lstStyle/>
        <a:p>
          <a:endParaRPr lang="en-IN"/>
        </a:p>
      </dgm:t>
    </dgm:pt>
    <dgm:pt modelId="{B8B033B7-AA92-4812-8650-9A5044AACEF3}">
      <dgm:prSet custT="1"/>
      <dgm:spPr/>
      <dgm:t>
        <a:bodyPr/>
        <a:lstStyle/>
        <a:p>
          <a:pPr algn="l"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stream systems capture the kinetic energy generated by the horizontal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00D606-0200-4308-A1D8-E3BF894AB2F8}" type="parTrans" cxnId="{3EA3200C-52F4-4947-B1F9-43C4F07E5DEA}">
      <dgm:prSet/>
      <dgm:spPr/>
      <dgm:t>
        <a:bodyPr/>
        <a:lstStyle/>
        <a:p>
          <a:endParaRPr lang="en-IN"/>
        </a:p>
      </dgm:t>
    </dgm:pt>
    <dgm:pt modelId="{3481A423-33A1-4B24-929F-4191041AB0DD}" type="sibTrans" cxnId="{3EA3200C-52F4-4947-B1F9-43C4F07E5DEA}">
      <dgm:prSet/>
      <dgm:spPr/>
      <dgm:t>
        <a:bodyPr/>
        <a:lstStyle/>
        <a:p>
          <a:endParaRPr lang="en-IN"/>
        </a:p>
      </dgm:t>
    </dgm:pt>
    <dgm:pt modelId="{568BBC09-C7D0-4B5C-BBAF-D9B5B3B62A78}">
      <dgm:prSet custT="1"/>
      <dgm:spPr/>
      <dgm:t>
        <a:bodyPr/>
        <a:lstStyle/>
        <a:p>
          <a:pPr algn="l"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Utilizes underwater turbines to convert this kinetic energy into electricity.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41CF8C-4888-4D99-84AC-C152CC5ECF5A}" type="parTrans" cxnId="{8AC1465E-BE69-48FA-A961-B236724DD49A}">
      <dgm:prSet/>
      <dgm:spPr/>
      <dgm:t>
        <a:bodyPr/>
        <a:lstStyle/>
        <a:p>
          <a:endParaRPr lang="en-IN"/>
        </a:p>
      </dgm:t>
    </dgm:pt>
    <dgm:pt modelId="{7EAECD7C-920E-4BAC-B984-C7A7DC24A012}" type="sibTrans" cxnId="{8AC1465E-BE69-48FA-A961-B236724DD49A}">
      <dgm:prSet/>
      <dgm:spPr/>
      <dgm:t>
        <a:bodyPr/>
        <a:lstStyle/>
        <a:p>
          <a:endParaRPr lang="en-IN"/>
        </a:p>
      </dgm:t>
    </dgm:pt>
    <dgm:pt modelId="{A12E1ECE-7F23-4B62-819D-84A9A60745EC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Energy from Water Level Differentials:</a:t>
          </a:r>
          <a:endParaRPr lang="en-IN" sz="16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09E90-2EB9-42B9-B18F-573B75D48775}" type="parTrans" cxnId="{B841C034-07A8-4AB9-BA4D-0C8FF68FA193}">
      <dgm:prSet/>
      <dgm:spPr/>
      <dgm:t>
        <a:bodyPr/>
        <a:lstStyle/>
        <a:p>
          <a:endParaRPr lang="en-IN"/>
        </a:p>
      </dgm:t>
    </dgm:pt>
    <dgm:pt modelId="{163A9AE6-8F80-4CA8-BF8C-47BAA5A30B0F}" type="sibTrans" cxnId="{B841C034-07A8-4AB9-BA4D-0C8FF68FA193}">
      <dgm:prSet/>
      <dgm:spPr/>
      <dgm:t>
        <a:bodyPr/>
        <a:lstStyle/>
        <a:p>
          <a:endParaRPr lang="en-IN"/>
        </a:p>
      </dgm:t>
    </dgm:pt>
    <dgm:pt modelId="{1DF6F36D-A142-4F6E-9F51-69DD07A2702C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   Tidal range systems, such as barrages, harness potential energy by allowing water to flow from high tide areas to low tide areas through turbines.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E8BBB2-EC43-4FB9-9C5F-744C66A84043}" type="parTrans" cxnId="{E2D8CB49-99EB-4AA0-B843-EABDB1137E5D}">
      <dgm:prSet/>
      <dgm:spPr/>
      <dgm:t>
        <a:bodyPr/>
        <a:lstStyle/>
        <a:p>
          <a:endParaRPr lang="en-IN"/>
        </a:p>
      </dgm:t>
    </dgm:pt>
    <dgm:pt modelId="{2BED40AC-24A0-47AB-80A2-97B438CEA92D}" type="sibTrans" cxnId="{E2D8CB49-99EB-4AA0-B843-EABDB1137E5D}">
      <dgm:prSet/>
      <dgm:spPr/>
      <dgm:t>
        <a:bodyPr/>
        <a:lstStyle/>
        <a:p>
          <a:endParaRPr lang="en-IN"/>
        </a:p>
      </dgm:t>
    </dgm:pt>
    <dgm:pt modelId="{CC0BA2FB-58DB-46C9-B364-65D2A20C3EB7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Differentiation:</a:t>
          </a:r>
        </a:p>
      </dgm:t>
    </dgm:pt>
    <dgm:pt modelId="{D3F72A13-CECB-43A6-BDC1-47FC1C1A4A4C}" type="parTrans" cxnId="{7A45D5A6-4690-4CB6-A93A-5A691F0A4AA9}">
      <dgm:prSet/>
      <dgm:spPr/>
      <dgm:t>
        <a:bodyPr/>
        <a:lstStyle/>
        <a:p>
          <a:endParaRPr lang="en-IN"/>
        </a:p>
      </dgm:t>
    </dgm:pt>
    <dgm:pt modelId="{F7BEA240-9BBE-484F-8B27-1487750A02DD}" type="sibTrans" cxnId="{7A45D5A6-4690-4CB6-A93A-5A691F0A4AA9}">
      <dgm:prSet/>
      <dgm:spPr/>
      <dgm:t>
        <a:bodyPr/>
        <a:lstStyle/>
        <a:p>
          <a:endParaRPr lang="en-IN"/>
        </a:p>
      </dgm:t>
    </dgm:pt>
    <dgm:pt modelId="{B42FBF88-9143-4452-93DD-DCF4A7664EE5}">
      <dgm:prSet custT="1"/>
      <dgm:spPr/>
      <dgm:t>
        <a:bodyPr/>
        <a:lstStyle/>
        <a:p>
          <a:pPr algn="l"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Stream Systems</a:t>
          </a: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: Capture kinetic energy with underwater turbines.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6E76EA-E357-40A5-B029-08D1FCD866DA}" type="parTrans" cxnId="{6D56F84D-3E3B-4D61-9AD6-0F8929E93057}">
      <dgm:prSet/>
      <dgm:spPr/>
      <dgm:t>
        <a:bodyPr/>
        <a:lstStyle/>
        <a:p>
          <a:endParaRPr lang="en-IN"/>
        </a:p>
      </dgm:t>
    </dgm:pt>
    <dgm:pt modelId="{7F52A05B-59C1-4471-8EBD-1D0DA38682AA}" type="sibTrans" cxnId="{6D56F84D-3E3B-4D61-9AD6-0F8929E93057}">
      <dgm:prSet/>
      <dgm:spPr/>
      <dgm:t>
        <a:bodyPr/>
        <a:lstStyle/>
        <a:p>
          <a:endParaRPr lang="en-IN"/>
        </a:p>
      </dgm:t>
    </dgm:pt>
    <dgm:pt modelId="{37D410D4-807D-4DDF-B613-40B54F2EAB6D}">
      <dgm:prSet custT="1"/>
      <dgm:spPr/>
      <dgm:t>
        <a:bodyPr/>
        <a:lstStyle/>
        <a:p>
          <a:pPr algn="l"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Range Systems</a:t>
          </a: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: Focus on potential energy from variations in high and low tides.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307D3-5806-484B-9E51-6C68F7377171}" type="parTrans" cxnId="{8B04FC35-0773-440A-86B3-5D1E28F198A4}">
      <dgm:prSet/>
      <dgm:spPr/>
      <dgm:t>
        <a:bodyPr/>
        <a:lstStyle/>
        <a:p>
          <a:endParaRPr lang="en-IN"/>
        </a:p>
      </dgm:t>
    </dgm:pt>
    <dgm:pt modelId="{88ABB321-0429-49E3-8A58-3EB5CD909720}" type="sibTrans" cxnId="{8B04FC35-0773-440A-86B3-5D1E28F198A4}">
      <dgm:prSet/>
      <dgm:spPr/>
      <dgm:t>
        <a:bodyPr/>
        <a:lstStyle/>
        <a:p>
          <a:endParaRPr lang="en-IN"/>
        </a:p>
      </dgm:t>
    </dgm:pt>
    <dgm:pt modelId="{A7856CEB-CD9A-4218-8C40-91BC2D7A14DA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920A1B-D5A7-4A05-B0C9-A0280C06F7DB}" type="parTrans" cxnId="{08421C8E-107E-48DA-9482-4D958DF88ACD}">
      <dgm:prSet/>
      <dgm:spPr/>
      <dgm:t>
        <a:bodyPr/>
        <a:lstStyle/>
        <a:p>
          <a:endParaRPr lang="en-IN"/>
        </a:p>
      </dgm:t>
    </dgm:pt>
    <dgm:pt modelId="{2E9D4657-1683-47DF-BE2C-B4FB684BFAEF}" type="sibTrans" cxnId="{08421C8E-107E-48DA-9482-4D958DF88ACD}">
      <dgm:prSet/>
      <dgm:spPr/>
      <dgm:t>
        <a:bodyPr/>
        <a:lstStyle/>
        <a:p>
          <a:endParaRPr lang="en-IN"/>
        </a:p>
      </dgm:t>
    </dgm:pt>
    <dgm:pt modelId="{D493D526-8EB6-4624-BFF2-809DD50EFDAA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40F90B-FAC7-4192-87C5-E596FFE37D99}" type="parTrans" cxnId="{5EB4B119-0AEC-4BDF-88C3-445AEFBB2C2E}">
      <dgm:prSet/>
      <dgm:spPr/>
      <dgm:t>
        <a:bodyPr/>
        <a:lstStyle/>
        <a:p>
          <a:endParaRPr lang="en-IN"/>
        </a:p>
      </dgm:t>
    </dgm:pt>
    <dgm:pt modelId="{48674C49-C509-4020-9F35-C733E66131DA}" type="sibTrans" cxnId="{5EB4B119-0AEC-4BDF-88C3-445AEFBB2C2E}">
      <dgm:prSet/>
      <dgm:spPr/>
      <dgm:t>
        <a:bodyPr/>
        <a:lstStyle/>
        <a:p>
          <a:endParaRPr lang="en-IN"/>
        </a:p>
      </dgm:t>
    </dgm:pt>
    <dgm:pt modelId="{15018A62-D70C-4DF4-B9EA-21A8C3194527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0006D5-FE44-4CFE-9DF3-4809CF45DC06}" type="parTrans" cxnId="{96850143-F3DB-4E8C-AF4B-8CE3E85A50F0}">
      <dgm:prSet/>
      <dgm:spPr/>
      <dgm:t>
        <a:bodyPr/>
        <a:lstStyle/>
        <a:p>
          <a:endParaRPr lang="en-IN"/>
        </a:p>
      </dgm:t>
    </dgm:pt>
    <dgm:pt modelId="{5ACDC7D4-C783-4741-8EBD-B7141EA39855}" type="sibTrans" cxnId="{96850143-F3DB-4E8C-AF4B-8CE3E85A50F0}">
      <dgm:prSet/>
      <dgm:spPr/>
      <dgm:t>
        <a:bodyPr/>
        <a:lstStyle/>
        <a:p>
          <a:endParaRPr lang="en-IN"/>
        </a:p>
      </dgm:t>
    </dgm:pt>
    <dgm:pt modelId="{3B8D35C5-84FC-4CA4-A05B-2ECBC997BD3E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BD3124-907F-48B9-94B2-04D5E7273890}" type="parTrans" cxnId="{984BDF46-73E0-4382-BA89-C41A28F6C10D}">
      <dgm:prSet/>
      <dgm:spPr/>
      <dgm:t>
        <a:bodyPr/>
        <a:lstStyle/>
        <a:p>
          <a:endParaRPr lang="en-IN"/>
        </a:p>
      </dgm:t>
    </dgm:pt>
    <dgm:pt modelId="{237340E9-CD25-42C8-AD66-9E021B1C3FE5}" type="sibTrans" cxnId="{984BDF46-73E0-4382-BA89-C41A28F6C10D}">
      <dgm:prSet/>
      <dgm:spPr/>
      <dgm:t>
        <a:bodyPr/>
        <a:lstStyle/>
        <a:p>
          <a:endParaRPr lang="en-IN"/>
        </a:p>
      </dgm:t>
    </dgm:pt>
    <dgm:pt modelId="{96ED847B-8C8B-49EE-AFA9-F5FCDD6584FE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    movement of water during tidal changes.</a:t>
          </a:r>
          <a:endParaRPr lang="en-IN" sz="16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BF81A-29DC-4736-90B4-D01ED0F2E412}" type="parTrans" cxnId="{241D9358-7A66-4566-8049-22EDE290A46A}">
      <dgm:prSet/>
      <dgm:spPr/>
      <dgm:t>
        <a:bodyPr/>
        <a:lstStyle/>
        <a:p>
          <a:endParaRPr lang="en-IN"/>
        </a:p>
      </dgm:t>
    </dgm:pt>
    <dgm:pt modelId="{ADD49C57-5162-479C-8246-8C0DB9D0A23A}" type="sibTrans" cxnId="{241D9358-7A66-4566-8049-22EDE290A46A}">
      <dgm:prSet/>
      <dgm:spPr/>
      <dgm:t>
        <a:bodyPr/>
        <a:lstStyle/>
        <a:p>
          <a:endParaRPr lang="en-IN"/>
        </a:p>
      </dgm:t>
    </dgm:pt>
    <dgm:pt modelId="{E53CA965-48E4-4DA1-9A2B-0217FFDD0551}" type="pres">
      <dgm:prSet presAssocID="{C43B78E3-B0BC-4E7F-8C08-6DC5737E3EC7}" presName="linear" presStyleCnt="0">
        <dgm:presLayoutVars>
          <dgm:animLvl val="lvl"/>
          <dgm:resizeHandles val="exact"/>
        </dgm:presLayoutVars>
      </dgm:prSet>
      <dgm:spPr/>
    </dgm:pt>
    <dgm:pt modelId="{987E801F-45AD-4398-A6B7-76B2FE3FD74F}" type="pres">
      <dgm:prSet presAssocID="{55BA85BC-3E29-49C1-A41C-8CD0C81B5C34}" presName="parentText" presStyleLbl="node1" presStyleIdx="0" presStyleCnt="1" custScaleY="46209" custLinFactNeighborY="-6961">
        <dgm:presLayoutVars>
          <dgm:chMax val="0"/>
          <dgm:bulletEnabled val="1"/>
        </dgm:presLayoutVars>
      </dgm:prSet>
      <dgm:spPr/>
    </dgm:pt>
    <dgm:pt modelId="{34C14184-1EB1-491E-9261-EE05A9741286}" type="pres">
      <dgm:prSet presAssocID="{55BA85BC-3E29-49C1-A41C-8CD0C81B5C34}" presName="childText" presStyleLbl="revTx" presStyleIdx="0" presStyleCnt="1" custScaleY="69611" custLinFactNeighborY="-36276">
        <dgm:presLayoutVars>
          <dgm:bulletEnabled val="1"/>
        </dgm:presLayoutVars>
      </dgm:prSet>
      <dgm:spPr/>
    </dgm:pt>
  </dgm:ptLst>
  <dgm:cxnLst>
    <dgm:cxn modelId="{A5575E01-81FD-422B-82CD-FA2E3B305FEC}" type="presOf" srcId="{15018A62-D70C-4DF4-B9EA-21A8C3194527}" destId="{34C14184-1EB1-491E-9261-EE05A9741286}" srcOrd="0" destOrd="15" presId="urn:microsoft.com/office/officeart/2005/8/layout/vList2"/>
    <dgm:cxn modelId="{3EA3200C-52F4-4947-B1F9-43C4F07E5DEA}" srcId="{55BA85BC-3E29-49C1-A41C-8CD0C81B5C34}" destId="{B8B033B7-AA92-4812-8650-9A5044AACEF3}" srcOrd="5" destOrd="0" parTransId="{7100D606-0200-4308-A1D8-E3BF894AB2F8}" sibTransId="{3481A423-33A1-4B24-929F-4191041AB0DD}"/>
    <dgm:cxn modelId="{C424360E-8855-4884-A3E6-69053FA0B046}" type="presOf" srcId="{A7856CEB-CD9A-4218-8C40-91BC2D7A14DA}" destId="{34C14184-1EB1-491E-9261-EE05A9741286}" srcOrd="0" destOrd="13" presId="urn:microsoft.com/office/officeart/2005/8/layout/vList2"/>
    <dgm:cxn modelId="{2CC0530E-0B2A-42A6-9F18-99C6887C71D3}" type="presOf" srcId="{BA53763C-4F0F-4C59-A78D-058B66F7FBA2}" destId="{34C14184-1EB1-491E-9261-EE05A9741286}" srcOrd="0" destOrd="1" presId="urn:microsoft.com/office/officeart/2005/8/layout/vList2"/>
    <dgm:cxn modelId="{5EB4B119-0AEC-4BDF-88C3-445AEFBB2C2E}" srcId="{55BA85BC-3E29-49C1-A41C-8CD0C81B5C34}" destId="{D493D526-8EB6-4624-BFF2-809DD50EFDAA}" srcOrd="14" destOrd="0" parTransId="{E040F90B-FAC7-4192-87C5-E596FFE37D99}" sibTransId="{48674C49-C509-4020-9F35-C733E66131DA}"/>
    <dgm:cxn modelId="{B841C034-07A8-4AB9-BA4D-0C8FF68FA193}" srcId="{55BA85BC-3E29-49C1-A41C-8CD0C81B5C34}" destId="{A12E1ECE-7F23-4B62-819D-84A9A60745EC}" srcOrd="8" destOrd="0" parTransId="{38209E90-2EB9-42B9-B18F-573B75D48775}" sibTransId="{163A9AE6-8F80-4CA8-BF8C-47BAA5A30B0F}"/>
    <dgm:cxn modelId="{8B04FC35-0773-440A-86B3-5D1E28F198A4}" srcId="{55BA85BC-3E29-49C1-A41C-8CD0C81B5C34}" destId="{37D410D4-807D-4DDF-B613-40B54F2EAB6D}" srcOrd="12" destOrd="0" parTransId="{915307D3-5806-484B-9E51-6C68F7377171}" sibTransId="{88ABB321-0429-49E3-8A58-3EB5CD909720}"/>
    <dgm:cxn modelId="{8AC1465E-BE69-48FA-A961-B236724DD49A}" srcId="{55BA85BC-3E29-49C1-A41C-8CD0C81B5C34}" destId="{568BBC09-C7D0-4B5C-BBAF-D9B5B3B62A78}" srcOrd="7" destOrd="0" parTransId="{D941CF8C-4888-4D99-84AC-C152CC5ECF5A}" sibTransId="{7EAECD7C-920E-4BAC-B984-C7A7DC24A012}"/>
    <dgm:cxn modelId="{96850143-F3DB-4E8C-AF4B-8CE3E85A50F0}" srcId="{55BA85BC-3E29-49C1-A41C-8CD0C81B5C34}" destId="{15018A62-D70C-4DF4-B9EA-21A8C3194527}" srcOrd="15" destOrd="0" parTransId="{830006D5-FE44-4CFE-9DF3-4809CF45DC06}" sibTransId="{5ACDC7D4-C783-4741-8EBD-B7141EA39855}"/>
    <dgm:cxn modelId="{B6936365-630E-484C-AFB9-272E79421743}" srcId="{55BA85BC-3E29-49C1-A41C-8CD0C81B5C34}" destId="{BA53763C-4F0F-4C59-A78D-058B66F7FBA2}" srcOrd="1" destOrd="0" parTransId="{BF7D2CD0-FF2D-454F-BBE0-6CCDBB5A9ED9}" sibTransId="{A07C6E92-F51E-46BC-9A9C-008FF90AA1DC}"/>
    <dgm:cxn modelId="{984BDF46-73E0-4382-BA89-C41A28F6C10D}" srcId="{55BA85BC-3E29-49C1-A41C-8CD0C81B5C34}" destId="{3B8D35C5-84FC-4CA4-A05B-2ECBC997BD3E}" srcOrd="16" destOrd="0" parTransId="{59BD3124-907F-48B9-94B2-04D5E7273890}" sibTransId="{237340E9-CD25-42C8-AD66-9E021B1C3FE5}"/>
    <dgm:cxn modelId="{9D45D667-18B7-43E1-9285-7C7AAF193250}" srcId="{55BA85BC-3E29-49C1-A41C-8CD0C81B5C34}" destId="{5DA9904A-3CA7-44A8-AE50-572FEF6FEC0F}" srcOrd="17" destOrd="0" parTransId="{21DB1AF3-EDF4-46AB-A209-E889FA3188CD}" sibTransId="{7915FFA3-E40F-4659-98BC-FF40735A21FE}"/>
    <dgm:cxn modelId="{E2D8CB49-99EB-4AA0-B843-EABDB1137E5D}" srcId="{55BA85BC-3E29-49C1-A41C-8CD0C81B5C34}" destId="{1DF6F36D-A142-4F6E-9F51-69DD07A2702C}" srcOrd="9" destOrd="0" parTransId="{12E8BBB2-EC43-4FB9-9C5F-744C66A84043}" sibTransId="{2BED40AC-24A0-47AB-80A2-97B438CEA92D}"/>
    <dgm:cxn modelId="{84485B6C-C3B8-45B4-B4F0-8C42BBD871D8}" type="presOf" srcId="{5DA9904A-3CA7-44A8-AE50-572FEF6FEC0F}" destId="{34C14184-1EB1-491E-9261-EE05A9741286}" srcOrd="0" destOrd="17" presId="urn:microsoft.com/office/officeart/2005/8/layout/vList2"/>
    <dgm:cxn modelId="{6D56F84D-3E3B-4D61-9AD6-0F8929E93057}" srcId="{55BA85BC-3E29-49C1-A41C-8CD0C81B5C34}" destId="{B42FBF88-9143-4452-93DD-DCF4A7664EE5}" srcOrd="11" destOrd="0" parTransId="{476E76EA-E357-40A5-B029-08D1FCD866DA}" sibTransId="{7F52A05B-59C1-4471-8EBD-1D0DA38682AA}"/>
    <dgm:cxn modelId="{66367370-B6C2-48EE-8913-73ECEE6BD605}" type="presOf" srcId="{55BA85BC-3E29-49C1-A41C-8CD0C81B5C34}" destId="{987E801F-45AD-4398-A6B7-76B2FE3FD74F}" srcOrd="0" destOrd="0" presId="urn:microsoft.com/office/officeart/2005/8/layout/vList2"/>
    <dgm:cxn modelId="{13A74F52-E25B-4420-9D74-C2CDD981BBB8}" type="presOf" srcId="{B42FBF88-9143-4452-93DD-DCF4A7664EE5}" destId="{34C14184-1EB1-491E-9261-EE05A9741286}" srcOrd="0" destOrd="11" presId="urn:microsoft.com/office/officeart/2005/8/layout/vList2"/>
    <dgm:cxn modelId="{0517B077-BA54-48B6-85FD-37F80118D171}" type="presOf" srcId="{CC0BA2FB-58DB-46C9-B364-65D2A20C3EB7}" destId="{34C14184-1EB1-491E-9261-EE05A9741286}" srcOrd="0" destOrd="10" presId="urn:microsoft.com/office/officeart/2005/8/layout/vList2"/>
    <dgm:cxn modelId="{241D9358-7A66-4566-8049-22EDE290A46A}" srcId="{55BA85BC-3E29-49C1-A41C-8CD0C81B5C34}" destId="{96ED847B-8C8B-49EE-AFA9-F5FCDD6584FE}" srcOrd="6" destOrd="0" parTransId="{942BF81A-29DC-4736-90B4-D01ED0F2E412}" sibTransId="{ADD49C57-5162-479C-8246-8C0DB9D0A23A}"/>
    <dgm:cxn modelId="{E707A179-7BFC-4F00-A0C2-74D40D76F579}" type="presOf" srcId="{D493D526-8EB6-4624-BFF2-809DD50EFDAA}" destId="{34C14184-1EB1-491E-9261-EE05A9741286}" srcOrd="0" destOrd="14" presId="urn:microsoft.com/office/officeart/2005/8/layout/vList2"/>
    <dgm:cxn modelId="{94150B5A-4F3A-413B-A0EA-DF53E5884D31}" type="presOf" srcId="{B8B033B7-AA92-4812-8650-9A5044AACEF3}" destId="{34C14184-1EB1-491E-9261-EE05A9741286}" srcOrd="0" destOrd="5" presId="urn:microsoft.com/office/officeart/2005/8/layout/vList2"/>
    <dgm:cxn modelId="{0268F45A-7BF4-4CC4-8A7E-BBC9A6635736}" srcId="{55BA85BC-3E29-49C1-A41C-8CD0C81B5C34}" destId="{11ECFC16-B237-4E81-B90F-705C9989B90B}" srcOrd="4" destOrd="0" parTransId="{482A8C7A-82EA-4639-98B0-DE67977E2EB5}" sibTransId="{02E43528-677E-48A0-931E-0195365C0EDD}"/>
    <dgm:cxn modelId="{69BC277D-575F-4BA6-8995-E1154D0D522E}" type="presOf" srcId="{96ED847B-8C8B-49EE-AFA9-F5FCDD6584FE}" destId="{34C14184-1EB1-491E-9261-EE05A9741286}" srcOrd="0" destOrd="6" presId="urn:microsoft.com/office/officeart/2005/8/layout/vList2"/>
    <dgm:cxn modelId="{C977FE8C-3368-464A-8022-15D85E6AE563}" srcId="{55BA85BC-3E29-49C1-A41C-8CD0C81B5C34}" destId="{75AAEA7F-8609-4FEE-91EB-D3CC027C6958}" srcOrd="2" destOrd="0" parTransId="{EDE8EEDE-E981-4E9B-9B8C-881F84A9E529}" sibTransId="{FC09AEBF-12C7-42D1-BC1E-825F681CEEA2}"/>
    <dgm:cxn modelId="{08421C8E-107E-48DA-9482-4D958DF88ACD}" srcId="{55BA85BC-3E29-49C1-A41C-8CD0C81B5C34}" destId="{A7856CEB-CD9A-4218-8C40-91BC2D7A14DA}" srcOrd="13" destOrd="0" parTransId="{F8920A1B-D5A7-4A05-B0C9-A0280C06F7DB}" sibTransId="{2E9D4657-1683-47DF-BE2C-B4FB684BFAEF}"/>
    <dgm:cxn modelId="{D96F189B-88C3-4126-85D6-FB1531D00451}" type="presOf" srcId="{568BBC09-C7D0-4B5C-BBAF-D9B5B3B62A78}" destId="{34C14184-1EB1-491E-9261-EE05A9741286}" srcOrd="0" destOrd="7" presId="urn:microsoft.com/office/officeart/2005/8/layout/vList2"/>
    <dgm:cxn modelId="{7A45D5A6-4690-4CB6-A93A-5A691F0A4AA9}" srcId="{55BA85BC-3E29-49C1-A41C-8CD0C81B5C34}" destId="{CC0BA2FB-58DB-46C9-B364-65D2A20C3EB7}" srcOrd="10" destOrd="0" parTransId="{D3F72A13-CECB-43A6-BDC1-47FC1C1A4A4C}" sibTransId="{F7BEA240-9BBE-484F-8B27-1487750A02DD}"/>
    <dgm:cxn modelId="{B41288AA-650E-4E23-866C-41E14137E815}" srcId="{55BA85BC-3E29-49C1-A41C-8CD0C81B5C34}" destId="{AF33BF33-A466-4DA1-B63D-EACDBE2F20D2}" srcOrd="3" destOrd="0" parTransId="{4DFD395A-72CE-480D-85A2-CFA346DE7497}" sibTransId="{4BDCFE38-5CFE-47EB-983F-AD351AEBEE70}"/>
    <dgm:cxn modelId="{F77965AC-E9A8-4CEF-BE82-2E80FEEF655A}" srcId="{C43B78E3-B0BC-4E7F-8C08-6DC5737E3EC7}" destId="{55BA85BC-3E29-49C1-A41C-8CD0C81B5C34}" srcOrd="0" destOrd="0" parTransId="{EDE0A9D0-62EE-4CE2-87E6-6AD939FDF7AB}" sibTransId="{232DB458-FC46-4A0B-84D8-AA997B3507F5}"/>
    <dgm:cxn modelId="{9B6A96AF-9562-4F04-AB38-1A6D976CE56E}" type="presOf" srcId="{A12E1ECE-7F23-4B62-819D-84A9A60745EC}" destId="{34C14184-1EB1-491E-9261-EE05A9741286}" srcOrd="0" destOrd="8" presId="urn:microsoft.com/office/officeart/2005/8/layout/vList2"/>
    <dgm:cxn modelId="{97BD4DB2-EB92-46C9-94AA-69CECC512B39}" type="presOf" srcId="{C43B78E3-B0BC-4E7F-8C08-6DC5737E3EC7}" destId="{E53CA965-48E4-4DA1-9A2B-0217FFDD0551}" srcOrd="0" destOrd="0" presId="urn:microsoft.com/office/officeart/2005/8/layout/vList2"/>
    <dgm:cxn modelId="{E6F09CB7-4CE5-4D98-A5EB-7B9D6A4394E5}" type="presOf" srcId="{1DF6F36D-A142-4F6E-9F51-69DD07A2702C}" destId="{34C14184-1EB1-491E-9261-EE05A9741286}" srcOrd="0" destOrd="9" presId="urn:microsoft.com/office/officeart/2005/8/layout/vList2"/>
    <dgm:cxn modelId="{1C199EB9-CAB1-4E05-A0CA-5CE70ADC8A0D}" type="presOf" srcId="{E7ADDDFF-F8B7-45EF-AEBA-EC5C80B8AE93}" destId="{34C14184-1EB1-491E-9261-EE05A9741286}" srcOrd="0" destOrd="0" presId="urn:microsoft.com/office/officeart/2005/8/layout/vList2"/>
    <dgm:cxn modelId="{B507F1C3-54F4-44C7-B6A7-63CF837643F5}" type="presOf" srcId="{AF33BF33-A466-4DA1-B63D-EACDBE2F20D2}" destId="{34C14184-1EB1-491E-9261-EE05A9741286}" srcOrd="0" destOrd="3" presId="urn:microsoft.com/office/officeart/2005/8/layout/vList2"/>
    <dgm:cxn modelId="{02C1A7D5-DCCC-4B0D-9A3E-DD4197D7008D}" type="presOf" srcId="{37D410D4-807D-4DDF-B613-40B54F2EAB6D}" destId="{34C14184-1EB1-491E-9261-EE05A9741286}" srcOrd="0" destOrd="12" presId="urn:microsoft.com/office/officeart/2005/8/layout/vList2"/>
    <dgm:cxn modelId="{FAC0F7D5-B911-4097-B2BE-6DA42D695532}" srcId="{55BA85BC-3E29-49C1-A41C-8CD0C81B5C34}" destId="{E7ADDDFF-F8B7-45EF-AEBA-EC5C80B8AE93}" srcOrd="0" destOrd="0" parTransId="{620B327C-002F-4A5A-B9ED-104E534A308C}" sibTransId="{9304DE08-9019-425A-872B-141C1B341887}"/>
    <dgm:cxn modelId="{785F72D8-3926-4B10-BF99-6BFE100E1CC4}" type="presOf" srcId="{3B8D35C5-84FC-4CA4-A05B-2ECBC997BD3E}" destId="{34C14184-1EB1-491E-9261-EE05A9741286}" srcOrd="0" destOrd="16" presId="urn:microsoft.com/office/officeart/2005/8/layout/vList2"/>
    <dgm:cxn modelId="{7C0C9AE2-1DB6-4609-A9A1-F55D0CB53E32}" type="presOf" srcId="{75AAEA7F-8609-4FEE-91EB-D3CC027C6958}" destId="{34C14184-1EB1-491E-9261-EE05A9741286}" srcOrd="0" destOrd="2" presId="urn:microsoft.com/office/officeart/2005/8/layout/vList2"/>
    <dgm:cxn modelId="{7EDFAEE9-86F5-422F-901E-5C44EB279851}" type="presOf" srcId="{11ECFC16-B237-4E81-B90F-705C9989B90B}" destId="{34C14184-1EB1-491E-9261-EE05A9741286}" srcOrd="0" destOrd="4" presId="urn:microsoft.com/office/officeart/2005/8/layout/vList2"/>
    <dgm:cxn modelId="{DE6DCF6D-186B-45E3-A898-5480E415425E}" type="presParOf" srcId="{E53CA965-48E4-4DA1-9A2B-0217FFDD0551}" destId="{987E801F-45AD-4398-A6B7-76B2FE3FD74F}" srcOrd="0" destOrd="0" presId="urn:microsoft.com/office/officeart/2005/8/layout/vList2"/>
    <dgm:cxn modelId="{9B3E4EE5-1533-4162-9536-2E340DCBFEE6}" type="presParOf" srcId="{E53CA965-48E4-4DA1-9A2B-0217FFDD0551}" destId="{34C14184-1EB1-491E-9261-EE05A97412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3B78E3-B0BC-4E7F-8C08-6DC5737E3E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5BA85BC-3E29-49C1-A41C-8CD0C81B5C34}">
      <dgm:prSet custT="1"/>
      <dgm:spPr>
        <a:solidFill>
          <a:srgbClr val="00B0F0"/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 anchor="ctr"/>
        <a:lstStyle/>
        <a:p>
          <a:pPr algn="ctr">
            <a:lnSpc>
              <a:spcPct val="100000"/>
            </a:lnSpc>
          </a:pP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vs Other Renewables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0A9D0-62EE-4CE2-87E6-6AD939FDF7AB}" type="par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B458-FC46-4A0B-84D8-AA997B3507F5}" type="sibTrans" cxnId="{F77965AC-E9A8-4CEF-BE82-2E80FEEF655A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DDDFF-F8B7-45EF-AEBA-EC5C80B8AE93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Predictability and Steady Output:</a:t>
          </a:r>
        </a:p>
      </dgm:t>
    </dgm:pt>
    <dgm:pt modelId="{620B327C-002F-4A5A-B9ED-104E534A308C}" type="par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4DE08-9019-425A-872B-141C1B341887}" type="sibTrans" cxnId="{FAC0F7D5-B911-4097-B2BE-6DA42D695532}">
      <dgm:prSet/>
      <dgm:spPr/>
      <dgm:t>
        <a:bodyPr/>
        <a:lstStyle/>
        <a:p>
          <a:pPr>
            <a:lnSpc>
              <a:spcPct val="200000"/>
            </a:lnSpc>
          </a:pPr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A9904A-3CA7-44A8-AE50-572FEF6FEC0F}">
      <dgm:prSet custT="1"/>
      <dgm:spPr/>
      <dgm:t>
        <a:bodyPr/>
        <a:lstStyle/>
        <a:p>
          <a:pPr algn="just">
            <a:lnSpc>
              <a:spcPct val="150000"/>
            </a:lnSpc>
          </a:pPr>
          <a:endParaRPr lang="en-IN" sz="16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DB1AF3-EDF4-46AB-A209-E889FA3188CD}" type="parTrans" cxnId="{9D45D667-18B7-43E1-9285-7C7AAF193250}">
      <dgm:prSet/>
      <dgm:spPr/>
      <dgm:t>
        <a:bodyPr/>
        <a:lstStyle/>
        <a:p>
          <a:endParaRPr lang="en-IN"/>
        </a:p>
      </dgm:t>
    </dgm:pt>
    <dgm:pt modelId="{7915FFA3-E40F-4659-98BC-FF40735A21FE}" type="sibTrans" cxnId="{9D45D667-18B7-43E1-9285-7C7AAF193250}">
      <dgm:prSet/>
      <dgm:spPr/>
      <dgm:t>
        <a:bodyPr/>
        <a:lstStyle/>
        <a:p>
          <a:endParaRPr lang="en-IN"/>
        </a:p>
      </dgm:t>
    </dgm:pt>
    <dgm:pt modelId="{43423A2E-65BB-4C97-B8AD-0491BC1C7D39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Fixed Schedule: Tidal energy operates on a predetermined schedule, guaranteeing reliable and consistent energy production.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1F5C13-4786-4CA0-BA0A-4B9C8E5F0F7C}" type="parTrans" cxnId="{2807D459-1330-4CDD-AF4D-A027752EA5AB}">
      <dgm:prSet/>
      <dgm:spPr/>
      <dgm:t>
        <a:bodyPr/>
        <a:lstStyle/>
        <a:p>
          <a:endParaRPr lang="en-IN"/>
        </a:p>
      </dgm:t>
    </dgm:pt>
    <dgm:pt modelId="{E01A9309-E7E9-443B-A7D7-B80C2C720437}" type="sibTrans" cxnId="{2807D459-1330-4CDD-AF4D-A027752EA5AB}">
      <dgm:prSet/>
      <dgm:spPr/>
      <dgm:t>
        <a:bodyPr/>
        <a:lstStyle/>
        <a:p>
          <a:endParaRPr lang="en-IN"/>
        </a:p>
      </dgm:t>
    </dgm:pt>
    <dgm:pt modelId="{5F1D1790-2149-4C28-9736-713429376350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Contrast with Solar and Wind: Unlike solar and wind energy, which are subject to weather conditions and daylight variations, tidal energy follows a predictable pattern, ensuring a steady output.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7B1CE-303E-4AA1-8E2A-B14D7F49A820}" type="parTrans" cxnId="{E98598EE-7F73-4ED8-8CB3-097DF5AE8A68}">
      <dgm:prSet/>
      <dgm:spPr/>
      <dgm:t>
        <a:bodyPr/>
        <a:lstStyle/>
        <a:p>
          <a:endParaRPr lang="en-IN"/>
        </a:p>
      </dgm:t>
    </dgm:pt>
    <dgm:pt modelId="{6A5BF591-E70C-4B7F-91C7-C7E154B985DA}" type="sibTrans" cxnId="{E98598EE-7F73-4ED8-8CB3-097DF5AE8A68}">
      <dgm:prSet/>
      <dgm:spPr/>
      <dgm:t>
        <a:bodyPr/>
        <a:lstStyle/>
        <a:p>
          <a:endParaRPr lang="en-IN"/>
        </a:p>
      </dgm:t>
    </dgm:pt>
    <dgm:pt modelId="{24C4F657-1ACB-4674-B72D-FFD848B71806}">
      <dgm:prSet custT="1"/>
      <dgm:spPr/>
      <dgm:t>
        <a:bodyPr/>
        <a:lstStyle/>
        <a:p>
          <a:pPr algn="just">
            <a:lnSpc>
              <a:spcPct val="150000"/>
            </a:lnSpc>
            <a:buNone/>
          </a:pPr>
          <a:r>
            <a: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Advantages:</a:t>
          </a:r>
        </a:p>
      </dgm:t>
    </dgm:pt>
    <dgm:pt modelId="{1D58AD45-04C6-4BC7-B0F7-050F3E702709}" type="parTrans" cxnId="{F0298E38-7F76-40DB-8993-3ECFB15E1C8E}">
      <dgm:prSet/>
      <dgm:spPr/>
      <dgm:t>
        <a:bodyPr/>
        <a:lstStyle/>
        <a:p>
          <a:endParaRPr lang="en-IN"/>
        </a:p>
      </dgm:t>
    </dgm:pt>
    <dgm:pt modelId="{FFEFA1F9-8354-49B1-B125-C31FF4DD6869}" type="sibTrans" cxnId="{F0298E38-7F76-40DB-8993-3ECFB15E1C8E}">
      <dgm:prSet/>
      <dgm:spPr/>
      <dgm:t>
        <a:bodyPr/>
        <a:lstStyle/>
        <a:p>
          <a:endParaRPr lang="en-IN"/>
        </a:p>
      </dgm:t>
    </dgm:pt>
    <dgm:pt modelId="{4188908B-5C90-452C-8CE8-93A09F61099A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Low Environmental Impact: Tidal energy has a minimal carbon footprint, making it an environmentally friendly and sustainable option.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7054CC-8113-4878-BCC7-8354CC993CD6}" type="parTrans" cxnId="{49EE8CD0-FD5F-484C-88BB-BE83CBA660C2}">
      <dgm:prSet/>
      <dgm:spPr/>
      <dgm:t>
        <a:bodyPr/>
        <a:lstStyle/>
        <a:p>
          <a:endParaRPr lang="en-IN"/>
        </a:p>
      </dgm:t>
    </dgm:pt>
    <dgm:pt modelId="{3E88B51F-8166-4A98-8D79-16E03F2D3B78}" type="sibTrans" cxnId="{49EE8CD0-FD5F-484C-88BB-BE83CBA660C2}">
      <dgm:prSet/>
      <dgm:spPr/>
      <dgm:t>
        <a:bodyPr/>
        <a:lstStyle/>
        <a:p>
          <a:endParaRPr lang="en-IN"/>
        </a:p>
      </dgm:t>
    </dgm:pt>
    <dgm:pt modelId="{7211E0E0-61C8-4D3D-8D8C-A3C7C6825040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Energy Security: Provides a stable and reliable source of energy, contributing to enhanced energy security by reducing dependence on variable sources.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120A0-CA70-4313-A2E4-C205C583079B}" type="parTrans" cxnId="{224B807A-4D94-4D34-AA71-C4B31201791B}">
      <dgm:prSet/>
      <dgm:spPr/>
      <dgm:t>
        <a:bodyPr/>
        <a:lstStyle/>
        <a:p>
          <a:endParaRPr lang="en-IN"/>
        </a:p>
      </dgm:t>
    </dgm:pt>
    <dgm:pt modelId="{CF7CDA69-7F97-4731-B766-4D1D950D8796}" type="sibTrans" cxnId="{224B807A-4D94-4D34-AA71-C4B31201791B}">
      <dgm:prSet/>
      <dgm:spPr/>
      <dgm:t>
        <a:bodyPr/>
        <a:lstStyle/>
        <a:p>
          <a:endParaRPr lang="en-IN"/>
        </a:p>
      </dgm:t>
    </dgm:pt>
    <dgm:pt modelId="{9E9A74CB-C385-4D6B-8A02-423F4106680A}">
      <dgm:prSet custT="1"/>
      <dgm:spPr/>
      <dgm:t>
        <a:bodyPr/>
        <a:lstStyle/>
        <a:p>
          <a:pPr algn="just">
            <a:lnSpc>
              <a:spcPct val="150000"/>
            </a:lnSpc>
            <a:buNone/>
          </a:pPr>
          <a:r>
            <a: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Drawbacks:</a:t>
          </a:r>
        </a:p>
      </dgm:t>
    </dgm:pt>
    <dgm:pt modelId="{67CAEC11-841F-4700-8062-5AAEC7309E91}" type="parTrans" cxnId="{5EC013EE-6B2F-41B7-8DBC-663D60250BA9}">
      <dgm:prSet/>
      <dgm:spPr/>
      <dgm:t>
        <a:bodyPr/>
        <a:lstStyle/>
        <a:p>
          <a:endParaRPr lang="en-IN"/>
        </a:p>
      </dgm:t>
    </dgm:pt>
    <dgm:pt modelId="{69BBDD9C-1277-4FDF-840B-069225BB97DA}" type="sibTrans" cxnId="{5EC013EE-6B2F-41B7-8DBC-663D60250BA9}">
      <dgm:prSet/>
      <dgm:spPr/>
      <dgm:t>
        <a:bodyPr/>
        <a:lstStyle/>
        <a:p>
          <a:endParaRPr lang="en-IN"/>
        </a:p>
      </dgm:t>
    </dgm:pt>
    <dgm:pt modelId="{DF7CB09E-DBDC-4608-8635-3B470EF03536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High Initial Costs: Construction and maintenance of tidal power plants can be capital-intensive, posing a financial challenge.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9B1617-67A3-4979-A695-111AD0520946}" type="parTrans" cxnId="{2F6E0B53-CFC3-4EB6-8D3C-72A214D9E1B9}">
      <dgm:prSet/>
      <dgm:spPr/>
      <dgm:t>
        <a:bodyPr/>
        <a:lstStyle/>
        <a:p>
          <a:endParaRPr lang="en-IN"/>
        </a:p>
      </dgm:t>
    </dgm:pt>
    <dgm:pt modelId="{5C243506-8BE3-42DC-B840-DDE639FCFEDB}" type="sibTrans" cxnId="{2F6E0B53-CFC3-4EB6-8D3C-72A214D9E1B9}">
      <dgm:prSet/>
      <dgm:spPr/>
      <dgm:t>
        <a:bodyPr/>
        <a:lstStyle/>
        <a:p>
          <a:endParaRPr lang="en-IN"/>
        </a:p>
      </dgm:t>
    </dgm:pt>
    <dgm:pt modelId="{FBF5A38D-8D1E-4FC8-9F14-24527690EB87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Geographic Limitations: Tidal energy is location-specific, limiting its applicability compared to more universally deployable renewable sources like solar and wind.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999E54-76C5-41A9-B3AA-423BE9B45E51}" type="parTrans" cxnId="{A954B9ED-5E22-45EC-81DB-14465E6EAA85}">
      <dgm:prSet/>
      <dgm:spPr/>
      <dgm:t>
        <a:bodyPr/>
        <a:lstStyle/>
        <a:p>
          <a:endParaRPr lang="en-IN"/>
        </a:p>
      </dgm:t>
    </dgm:pt>
    <dgm:pt modelId="{0F2D160C-814E-479E-BF1C-19CB2FE8A059}" type="sibTrans" cxnId="{A954B9ED-5E22-45EC-81DB-14465E6EAA85}">
      <dgm:prSet/>
      <dgm:spPr/>
      <dgm:t>
        <a:bodyPr/>
        <a:lstStyle/>
        <a:p>
          <a:endParaRPr lang="en-IN"/>
        </a:p>
      </dgm:t>
    </dgm:pt>
    <dgm:pt modelId="{BF03EC31-47EA-4100-91F1-3A340D214CD9}">
      <dgm:prSet custT="1"/>
      <dgm:spPr/>
      <dgm:t>
        <a:bodyPr/>
        <a:lstStyle/>
        <a:p>
          <a:pPr algn="just">
            <a:lnSpc>
              <a:spcPct val="150000"/>
            </a:lnSpc>
            <a:buNone/>
          </a:pPr>
          <a:r>
            <a: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Considerations:</a:t>
          </a:r>
        </a:p>
      </dgm:t>
    </dgm:pt>
    <dgm:pt modelId="{6ECA499F-8AE2-438B-A2B6-E28DCBEB92E4}" type="parTrans" cxnId="{37DE95C8-D2CE-4304-9CE4-47F38836EBAE}">
      <dgm:prSet/>
      <dgm:spPr/>
      <dgm:t>
        <a:bodyPr/>
        <a:lstStyle/>
        <a:p>
          <a:endParaRPr lang="en-IN"/>
        </a:p>
      </dgm:t>
    </dgm:pt>
    <dgm:pt modelId="{7C9A5155-C710-4464-9D50-89CB4A8879CB}" type="sibTrans" cxnId="{37DE95C8-D2CE-4304-9CE4-47F38836EBAE}">
      <dgm:prSet/>
      <dgm:spPr/>
      <dgm:t>
        <a:bodyPr/>
        <a:lstStyle/>
        <a:p>
          <a:endParaRPr lang="en-IN"/>
        </a:p>
      </dgm:t>
    </dgm:pt>
    <dgm:pt modelId="{E0B3F3E0-D3A2-4823-8909-51C524FEC734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low impact on visual landscapes compared to wind turbines.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32905A-5E1A-4651-BF6F-E5DC130E1341}" type="parTrans" cxnId="{793ECEFB-8F64-4B03-AFC1-AE575A8AFA7A}">
      <dgm:prSet/>
      <dgm:spPr/>
      <dgm:t>
        <a:bodyPr/>
        <a:lstStyle/>
        <a:p>
          <a:endParaRPr lang="en-IN"/>
        </a:p>
      </dgm:t>
    </dgm:pt>
    <dgm:pt modelId="{6502F27C-53C0-4468-A457-D2B743DFD3AD}" type="sibTrans" cxnId="{793ECEFB-8F64-4B03-AFC1-AE575A8AFA7A}">
      <dgm:prSet/>
      <dgm:spPr/>
      <dgm:t>
        <a:bodyPr/>
        <a:lstStyle/>
        <a:p>
          <a:endParaRPr lang="en-IN"/>
        </a:p>
      </dgm:t>
    </dgm:pt>
    <dgm:pt modelId="{354F236C-E547-486E-894B-55128ACD6BCA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for synergy with other renewables in hybrid energy systems for a more comprehensive energy solution.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42E296-8B1F-4B9D-AAFF-7B7FE119BB81}" type="parTrans" cxnId="{F29DBA68-F246-40E7-8D19-932FCAA32EFB}">
      <dgm:prSet/>
      <dgm:spPr/>
      <dgm:t>
        <a:bodyPr/>
        <a:lstStyle/>
        <a:p>
          <a:endParaRPr lang="en-IN"/>
        </a:p>
      </dgm:t>
    </dgm:pt>
    <dgm:pt modelId="{31437F71-9577-411B-A732-1AFFD5AB9972}" type="sibTrans" cxnId="{F29DBA68-F246-40E7-8D19-932FCAA32EFB}">
      <dgm:prSet/>
      <dgm:spPr/>
      <dgm:t>
        <a:bodyPr/>
        <a:lstStyle/>
        <a:p>
          <a:endParaRPr lang="en-IN"/>
        </a:p>
      </dgm:t>
    </dgm:pt>
    <dgm:pt modelId="{090FA89A-2057-477D-BFDA-38CA7D08004C}">
      <dgm:prSet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potential role in base load power generation due to its consistent output.</a:t>
          </a:r>
          <a:endParaRPr lang="en-IN" sz="1400" b="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72E61F-7161-49F3-B00F-41C36C404B02}" type="parTrans" cxnId="{59563377-73F8-4E28-B283-11D909D331C5}">
      <dgm:prSet/>
      <dgm:spPr/>
      <dgm:t>
        <a:bodyPr/>
        <a:lstStyle/>
        <a:p>
          <a:endParaRPr lang="en-IN"/>
        </a:p>
      </dgm:t>
    </dgm:pt>
    <dgm:pt modelId="{EDEB9CBC-4860-4FC3-A520-FC289F952A78}" type="sibTrans" cxnId="{59563377-73F8-4E28-B283-11D909D331C5}">
      <dgm:prSet/>
      <dgm:spPr/>
      <dgm:t>
        <a:bodyPr/>
        <a:lstStyle/>
        <a:p>
          <a:endParaRPr lang="en-IN"/>
        </a:p>
      </dgm:t>
    </dgm:pt>
    <dgm:pt modelId="{E53CA965-48E4-4DA1-9A2B-0217FFDD0551}" type="pres">
      <dgm:prSet presAssocID="{C43B78E3-B0BC-4E7F-8C08-6DC5737E3EC7}" presName="linear" presStyleCnt="0">
        <dgm:presLayoutVars>
          <dgm:animLvl val="lvl"/>
          <dgm:resizeHandles val="exact"/>
        </dgm:presLayoutVars>
      </dgm:prSet>
      <dgm:spPr/>
    </dgm:pt>
    <dgm:pt modelId="{987E801F-45AD-4398-A6B7-76B2FE3FD74F}" type="pres">
      <dgm:prSet presAssocID="{55BA85BC-3E29-49C1-A41C-8CD0C81B5C34}" presName="parentText" presStyleLbl="node1" presStyleIdx="0" presStyleCnt="1" custScaleY="46209" custLinFactNeighborY="-9411">
        <dgm:presLayoutVars>
          <dgm:chMax val="0"/>
          <dgm:bulletEnabled val="1"/>
        </dgm:presLayoutVars>
      </dgm:prSet>
      <dgm:spPr/>
    </dgm:pt>
    <dgm:pt modelId="{34C14184-1EB1-491E-9261-EE05A9741286}" type="pres">
      <dgm:prSet presAssocID="{55BA85BC-3E29-49C1-A41C-8CD0C81B5C34}" presName="childText" presStyleLbl="revTx" presStyleIdx="0" presStyleCnt="1" custScaleY="97248" custLinFactNeighborY="-3931">
        <dgm:presLayoutVars>
          <dgm:bulletEnabled val="1"/>
        </dgm:presLayoutVars>
      </dgm:prSet>
      <dgm:spPr/>
    </dgm:pt>
  </dgm:ptLst>
  <dgm:cxnLst>
    <dgm:cxn modelId="{412E6428-B833-4AC6-8AF1-67532D8481EC}" type="presOf" srcId="{43423A2E-65BB-4C97-B8AD-0491BC1C7D39}" destId="{34C14184-1EB1-491E-9261-EE05A9741286}" srcOrd="0" destOrd="1" presId="urn:microsoft.com/office/officeart/2005/8/layout/vList2"/>
    <dgm:cxn modelId="{F0298E38-7F76-40DB-8993-3ECFB15E1C8E}" srcId="{55BA85BC-3E29-49C1-A41C-8CD0C81B5C34}" destId="{24C4F657-1ACB-4674-B72D-FFD848B71806}" srcOrd="3" destOrd="0" parTransId="{1D58AD45-04C6-4BC7-B0F7-050F3E702709}" sibTransId="{FFEFA1F9-8354-49B1-B125-C31FF4DD6869}"/>
    <dgm:cxn modelId="{C469485D-6F68-43EF-8928-8700900DF863}" type="presOf" srcId="{090FA89A-2057-477D-BFDA-38CA7D08004C}" destId="{34C14184-1EB1-491E-9261-EE05A9741286}" srcOrd="0" destOrd="12" presId="urn:microsoft.com/office/officeart/2005/8/layout/vList2"/>
    <dgm:cxn modelId="{9D45D667-18B7-43E1-9285-7C7AAF193250}" srcId="{55BA85BC-3E29-49C1-A41C-8CD0C81B5C34}" destId="{5DA9904A-3CA7-44A8-AE50-572FEF6FEC0F}" srcOrd="13" destOrd="0" parTransId="{21DB1AF3-EDF4-46AB-A209-E889FA3188CD}" sibTransId="{7915FFA3-E40F-4659-98BC-FF40735A21FE}"/>
    <dgm:cxn modelId="{F29DBA68-F246-40E7-8D19-932FCAA32EFB}" srcId="{55BA85BC-3E29-49C1-A41C-8CD0C81B5C34}" destId="{354F236C-E547-486E-894B-55128ACD6BCA}" srcOrd="11" destOrd="0" parTransId="{3242E296-8B1F-4B9D-AAFF-7B7FE119BB81}" sibTransId="{31437F71-9577-411B-A732-1AFFD5AB9972}"/>
    <dgm:cxn modelId="{84485B6C-C3B8-45B4-B4F0-8C42BBD871D8}" type="presOf" srcId="{5DA9904A-3CA7-44A8-AE50-572FEF6FEC0F}" destId="{34C14184-1EB1-491E-9261-EE05A9741286}" srcOrd="0" destOrd="13" presId="urn:microsoft.com/office/officeart/2005/8/layout/vList2"/>
    <dgm:cxn modelId="{5B36656E-9EC4-4EB1-8B8F-5BA6F0ED53D7}" type="presOf" srcId="{DF7CB09E-DBDC-4608-8635-3B470EF03536}" destId="{34C14184-1EB1-491E-9261-EE05A9741286}" srcOrd="0" destOrd="7" presId="urn:microsoft.com/office/officeart/2005/8/layout/vList2"/>
    <dgm:cxn modelId="{66367370-B6C2-48EE-8913-73ECEE6BD605}" type="presOf" srcId="{55BA85BC-3E29-49C1-A41C-8CD0C81B5C34}" destId="{987E801F-45AD-4398-A6B7-76B2FE3FD74F}" srcOrd="0" destOrd="0" presId="urn:microsoft.com/office/officeart/2005/8/layout/vList2"/>
    <dgm:cxn modelId="{2F6E0B53-CFC3-4EB6-8D3C-72A214D9E1B9}" srcId="{55BA85BC-3E29-49C1-A41C-8CD0C81B5C34}" destId="{DF7CB09E-DBDC-4608-8635-3B470EF03536}" srcOrd="7" destOrd="0" parTransId="{0D9B1617-67A3-4979-A695-111AD0520946}" sibTransId="{5C243506-8BE3-42DC-B840-DDE639FCFEDB}"/>
    <dgm:cxn modelId="{88C21A76-0623-4E2F-B96E-5E8BA09F3646}" type="presOf" srcId="{354F236C-E547-486E-894B-55128ACD6BCA}" destId="{34C14184-1EB1-491E-9261-EE05A9741286}" srcOrd="0" destOrd="11" presId="urn:microsoft.com/office/officeart/2005/8/layout/vList2"/>
    <dgm:cxn modelId="{59563377-73F8-4E28-B283-11D909D331C5}" srcId="{55BA85BC-3E29-49C1-A41C-8CD0C81B5C34}" destId="{090FA89A-2057-477D-BFDA-38CA7D08004C}" srcOrd="12" destOrd="0" parTransId="{7072E61F-7161-49F3-B00F-41C36C404B02}" sibTransId="{EDEB9CBC-4860-4FC3-A520-FC289F952A78}"/>
    <dgm:cxn modelId="{2C17A658-A6C0-4C32-80A6-49C4E93158A7}" type="presOf" srcId="{FBF5A38D-8D1E-4FC8-9F14-24527690EB87}" destId="{34C14184-1EB1-491E-9261-EE05A9741286}" srcOrd="0" destOrd="8" presId="urn:microsoft.com/office/officeart/2005/8/layout/vList2"/>
    <dgm:cxn modelId="{2807D459-1330-4CDD-AF4D-A027752EA5AB}" srcId="{55BA85BC-3E29-49C1-A41C-8CD0C81B5C34}" destId="{43423A2E-65BB-4C97-B8AD-0491BC1C7D39}" srcOrd="1" destOrd="0" parTransId="{5A1F5C13-4786-4CA0-BA0A-4B9C8E5F0F7C}" sibTransId="{E01A9309-E7E9-443B-A7D7-B80C2C720437}"/>
    <dgm:cxn modelId="{224B807A-4D94-4D34-AA71-C4B31201791B}" srcId="{55BA85BC-3E29-49C1-A41C-8CD0C81B5C34}" destId="{7211E0E0-61C8-4D3D-8D8C-A3C7C6825040}" srcOrd="5" destOrd="0" parTransId="{0F1120A0-CA70-4313-A2E4-C205C583079B}" sibTransId="{CF7CDA69-7F97-4731-B766-4D1D950D8796}"/>
    <dgm:cxn modelId="{35321480-F321-4D18-8735-4051C37FA712}" type="presOf" srcId="{5F1D1790-2149-4C28-9736-713429376350}" destId="{34C14184-1EB1-491E-9261-EE05A9741286}" srcOrd="0" destOrd="2" presId="urn:microsoft.com/office/officeart/2005/8/layout/vList2"/>
    <dgm:cxn modelId="{7ABA1288-71C1-4578-A7FE-6BF3CB0A04C6}" type="presOf" srcId="{4188908B-5C90-452C-8CE8-93A09F61099A}" destId="{34C14184-1EB1-491E-9261-EE05A9741286}" srcOrd="0" destOrd="4" presId="urn:microsoft.com/office/officeart/2005/8/layout/vList2"/>
    <dgm:cxn modelId="{B1883594-7A67-4393-9AC8-DBC263BA51DC}" type="presOf" srcId="{7211E0E0-61C8-4D3D-8D8C-A3C7C6825040}" destId="{34C14184-1EB1-491E-9261-EE05A9741286}" srcOrd="0" destOrd="5" presId="urn:microsoft.com/office/officeart/2005/8/layout/vList2"/>
    <dgm:cxn modelId="{F77965AC-E9A8-4CEF-BE82-2E80FEEF655A}" srcId="{C43B78E3-B0BC-4E7F-8C08-6DC5737E3EC7}" destId="{55BA85BC-3E29-49C1-A41C-8CD0C81B5C34}" srcOrd="0" destOrd="0" parTransId="{EDE0A9D0-62EE-4CE2-87E6-6AD939FDF7AB}" sibTransId="{232DB458-FC46-4A0B-84D8-AA997B3507F5}"/>
    <dgm:cxn modelId="{97BD4DB2-EB92-46C9-94AA-69CECC512B39}" type="presOf" srcId="{C43B78E3-B0BC-4E7F-8C08-6DC5737E3EC7}" destId="{E53CA965-48E4-4DA1-9A2B-0217FFDD0551}" srcOrd="0" destOrd="0" presId="urn:microsoft.com/office/officeart/2005/8/layout/vList2"/>
    <dgm:cxn modelId="{D37F2EB7-2952-47CC-82AF-8C6C4713EA6D}" type="presOf" srcId="{24C4F657-1ACB-4674-B72D-FFD848B71806}" destId="{34C14184-1EB1-491E-9261-EE05A9741286}" srcOrd="0" destOrd="3" presId="urn:microsoft.com/office/officeart/2005/8/layout/vList2"/>
    <dgm:cxn modelId="{1C199EB9-CAB1-4E05-A0CA-5CE70ADC8A0D}" type="presOf" srcId="{E7ADDDFF-F8B7-45EF-AEBA-EC5C80B8AE93}" destId="{34C14184-1EB1-491E-9261-EE05A9741286}" srcOrd="0" destOrd="0" presId="urn:microsoft.com/office/officeart/2005/8/layout/vList2"/>
    <dgm:cxn modelId="{B13F72C1-D4F2-4FAD-9FBC-E7CF48966E87}" type="presOf" srcId="{BF03EC31-47EA-4100-91F1-3A340D214CD9}" destId="{34C14184-1EB1-491E-9261-EE05A9741286}" srcOrd="0" destOrd="9" presId="urn:microsoft.com/office/officeart/2005/8/layout/vList2"/>
    <dgm:cxn modelId="{BF17CBC2-FD2C-4527-8CCF-C84F0CECD07B}" type="presOf" srcId="{9E9A74CB-C385-4D6B-8A02-423F4106680A}" destId="{34C14184-1EB1-491E-9261-EE05A9741286}" srcOrd="0" destOrd="6" presId="urn:microsoft.com/office/officeart/2005/8/layout/vList2"/>
    <dgm:cxn modelId="{37DE95C8-D2CE-4304-9CE4-47F38836EBAE}" srcId="{55BA85BC-3E29-49C1-A41C-8CD0C81B5C34}" destId="{BF03EC31-47EA-4100-91F1-3A340D214CD9}" srcOrd="9" destOrd="0" parTransId="{6ECA499F-8AE2-438B-A2B6-E28DCBEB92E4}" sibTransId="{7C9A5155-C710-4464-9D50-89CB4A8879CB}"/>
    <dgm:cxn modelId="{49EE8CD0-FD5F-484C-88BB-BE83CBA660C2}" srcId="{55BA85BC-3E29-49C1-A41C-8CD0C81B5C34}" destId="{4188908B-5C90-452C-8CE8-93A09F61099A}" srcOrd="4" destOrd="0" parTransId="{847054CC-8113-4878-BCC7-8354CC993CD6}" sibTransId="{3E88B51F-8166-4A98-8D79-16E03F2D3B78}"/>
    <dgm:cxn modelId="{FAC0F7D5-B911-4097-B2BE-6DA42D695532}" srcId="{55BA85BC-3E29-49C1-A41C-8CD0C81B5C34}" destId="{E7ADDDFF-F8B7-45EF-AEBA-EC5C80B8AE93}" srcOrd="0" destOrd="0" parTransId="{620B327C-002F-4A5A-B9ED-104E534A308C}" sibTransId="{9304DE08-9019-425A-872B-141C1B341887}"/>
    <dgm:cxn modelId="{A954B9ED-5E22-45EC-81DB-14465E6EAA85}" srcId="{55BA85BC-3E29-49C1-A41C-8CD0C81B5C34}" destId="{FBF5A38D-8D1E-4FC8-9F14-24527690EB87}" srcOrd="8" destOrd="0" parTransId="{07999E54-76C5-41A9-B3AA-423BE9B45E51}" sibTransId="{0F2D160C-814E-479E-BF1C-19CB2FE8A059}"/>
    <dgm:cxn modelId="{5EC013EE-6B2F-41B7-8DBC-663D60250BA9}" srcId="{55BA85BC-3E29-49C1-A41C-8CD0C81B5C34}" destId="{9E9A74CB-C385-4D6B-8A02-423F4106680A}" srcOrd="6" destOrd="0" parTransId="{67CAEC11-841F-4700-8062-5AAEC7309E91}" sibTransId="{69BBDD9C-1277-4FDF-840B-069225BB97DA}"/>
    <dgm:cxn modelId="{E98598EE-7F73-4ED8-8CB3-097DF5AE8A68}" srcId="{55BA85BC-3E29-49C1-A41C-8CD0C81B5C34}" destId="{5F1D1790-2149-4C28-9736-713429376350}" srcOrd="2" destOrd="0" parTransId="{4E07B1CE-303E-4AA1-8E2A-B14D7F49A820}" sibTransId="{6A5BF591-E70C-4B7F-91C7-C7E154B985DA}"/>
    <dgm:cxn modelId="{4D318DF2-2892-4B66-91A8-068D9EA3BAF8}" type="presOf" srcId="{E0B3F3E0-D3A2-4823-8909-51C524FEC734}" destId="{34C14184-1EB1-491E-9261-EE05A9741286}" srcOrd="0" destOrd="10" presId="urn:microsoft.com/office/officeart/2005/8/layout/vList2"/>
    <dgm:cxn modelId="{793ECEFB-8F64-4B03-AFC1-AE575A8AFA7A}" srcId="{55BA85BC-3E29-49C1-A41C-8CD0C81B5C34}" destId="{E0B3F3E0-D3A2-4823-8909-51C524FEC734}" srcOrd="10" destOrd="0" parTransId="{4332905A-5E1A-4651-BF6F-E5DC130E1341}" sibTransId="{6502F27C-53C0-4468-A457-D2B743DFD3AD}"/>
    <dgm:cxn modelId="{DE6DCF6D-186B-45E3-A898-5480E415425E}" type="presParOf" srcId="{E53CA965-48E4-4DA1-9A2B-0217FFDD0551}" destId="{987E801F-45AD-4398-A6B7-76B2FE3FD74F}" srcOrd="0" destOrd="0" presId="urn:microsoft.com/office/officeart/2005/8/layout/vList2"/>
    <dgm:cxn modelId="{9B3E4EE5-1533-4162-9536-2E340DCBFEE6}" type="presParOf" srcId="{E53CA965-48E4-4DA1-9A2B-0217FFDD0551}" destId="{34C14184-1EB1-491E-9261-EE05A97412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E801F-45AD-4398-A6B7-76B2FE3FD74F}">
      <dsp:nvSpPr>
        <dsp:cNvPr id="0" name=""/>
        <dsp:cNvSpPr/>
      </dsp:nvSpPr>
      <dsp:spPr>
        <a:xfrm>
          <a:off x="0" y="0"/>
          <a:ext cx="6735806" cy="55308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Basics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99" y="26999"/>
        <a:ext cx="6681808" cy="499082"/>
      </dsp:txXfrm>
    </dsp:sp>
    <dsp:sp modelId="{34C14184-1EB1-491E-9261-EE05A9741286}">
      <dsp:nvSpPr>
        <dsp:cNvPr id="0" name=""/>
        <dsp:cNvSpPr/>
      </dsp:nvSpPr>
      <dsp:spPr>
        <a:xfrm>
          <a:off x="0" y="609029"/>
          <a:ext cx="6735806" cy="2750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62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is sourced from lunar and solar tides, harnessed in regions with significant tidal ranges.</a:t>
          </a:r>
          <a:endParaRPr lang="en-IN" sz="14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SzPct val="99000"/>
            <a:buFont typeface="Wingdings" panose="05000000000000000000" pitchFamily="2" charset="2"/>
            <a:buChar char="v"/>
          </a:pPr>
          <a:r>
            <a:rPr lang="en-US" sz="1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development includes early tidal mills and modern technologies like tidal stream and tidal range power plants.</a:t>
          </a:r>
          <a:endParaRPr lang="en-IN" sz="14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SzPct val="99000"/>
            <a:buFont typeface="Wingdings" panose="05000000000000000000" pitchFamily="2" charset="2"/>
            <a:buChar char="v"/>
          </a:pPr>
          <a:r>
            <a:rPr lang="en-US" sz="1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Advantages include predictability, low environmental impact, energy security, and steady output, while challenges involve high initial costs and environmental considerations.</a:t>
          </a:r>
          <a:endParaRPr lang="en-IN" sz="14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09029"/>
        <a:ext cx="6735806" cy="2750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E801F-45AD-4398-A6B7-76B2FE3FD74F}">
      <dsp:nvSpPr>
        <dsp:cNvPr id="0" name=""/>
        <dsp:cNvSpPr/>
      </dsp:nvSpPr>
      <dsp:spPr>
        <a:xfrm>
          <a:off x="0" y="0"/>
          <a:ext cx="11812076" cy="426047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Role in Clean Energy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98" y="20798"/>
        <a:ext cx="11770480" cy="384451"/>
      </dsp:txXfrm>
    </dsp:sp>
    <dsp:sp modelId="{34C14184-1EB1-491E-9261-EE05A9741286}">
      <dsp:nvSpPr>
        <dsp:cNvPr id="0" name=""/>
        <dsp:cNvSpPr/>
      </dsp:nvSpPr>
      <dsp:spPr>
        <a:xfrm>
          <a:off x="105540" y="519114"/>
          <a:ext cx="11621547" cy="595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033" tIns="15240" rIns="85344" bIns="15240" numCol="1" spcCol="1270" anchor="t" anchorCtr="0">
          <a:noAutofit/>
        </a:bodyPr>
        <a:lstStyle/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Predictable and Reliable </a:t>
          </a:r>
          <a:r>
            <a:rPr lang="en-IN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regular patterns, driven by gravitational forces, offer a reliable and consistent power source, aiding in efficient energy planning and management.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 Environmental Impact: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minimal carbon footprint extends to reduced pollution and biodiversity impact, aligning with environmentally sustainable practices.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Steady Output for Grid Stability: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dependable nature of tidal energy, with its fixed schedule of high and low tides, provides a steady output that supports grid stability, ensuring a continuous and reliable power supply.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Diversification of Energy Sources: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Coastal regions leveraging tidal energy contribute to energy security by diversifying their energy mix. This reduces vulnerability to supply chain disruptions and enhances resilience against the depletion of non-renewable resources.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Global Potential and Sustainability: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harnessing of gravitational forces on a global scale signifies a widespread, universally accessible resource. Its sustainability contributes to a long-term energy solution, fostering a cleaner and more sustainable energy future.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Consistent Energy Production: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production maintains a consistent rhythm, allowing for stable energy generation. This consistency contrasts with some other renewable sources affected by weather patterns, reinforcing its reliability.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 Land Use Impact: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Unlike some land-intensive renewable projects, tidal energy often has a minimal impact on land use, making it suitable for coastal areas where the infrastructure can be integrated without significant disruption.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Reduced Dependency on Fossil Fuels: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Coastal regions embracing tidal energy reduce their reliance on fossil fuels, contributing to a reduction in greenhouse gas emissions and mitigating the environmental impact of traditional energy sources.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for Base Load Energy: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steady and predictable nature of tidal energy makes it suitable for providing base load energy, complementing intermittent renewable sources and ensuring a reliable power supply.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Adaptability to Local Conditions: </a:t>
          </a:r>
          <a:r>
            <a:rPr lang="en-US" sz="12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projects can be tailored to local conditions, accommodating variations in tidal patterns, depth, and coastline characteristics. This adaptability enhances its applicability across diverse geographical locations.</a:t>
          </a:r>
          <a:endParaRPr lang="en-IN" sz="12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540" y="519114"/>
        <a:ext cx="11621547" cy="5953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E801F-45AD-4398-A6B7-76B2FE3FD74F}">
      <dsp:nvSpPr>
        <dsp:cNvPr id="0" name=""/>
        <dsp:cNvSpPr/>
      </dsp:nvSpPr>
      <dsp:spPr>
        <a:xfrm>
          <a:off x="0" y="0"/>
          <a:ext cx="11832202" cy="486431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Fundamentals of Tidal Energy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46" y="23746"/>
        <a:ext cx="11784710" cy="438939"/>
      </dsp:txXfrm>
    </dsp:sp>
    <dsp:sp modelId="{34C14184-1EB1-491E-9261-EE05A9741286}">
      <dsp:nvSpPr>
        <dsp:cNvPr id="0" name=""/>
        <dsp:cNvSpPr/>
      </dsp:nvSpPr>
      <dsp:spPr>
        <a:xfrm>
          <a:off x="0" y="492964"/>
          <a:ext cx="11832202" cy="597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72" tIns="20320" rIns="113792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energy, rooted in the gravitational pull of the moon and sun, harnesses the cyclical rise and fall of ocean tides.</a:t>
          </a: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Development:</a:t>
          </a: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Early utilization includes tidal mills, with notable instances dating back to the 7th century.</a:t>
          </a: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Modern technologies, like tidal stream and tidal range power plants, mark significant advancements, with the Rance Tidal Power Station in 1966 being a pioneering project.</a:t>
          </a: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Advantages:</a:t>
          </a: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Predictability: </a:t>
          </a:r>
          <a:r>
            <a:rPr lang="en-US" sz="16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operates on fixed schedules, offering precise forecasting years in advance.</a:t>
          </a: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 Environmental Impact: </a:t>
          </a:r>
          <a:r>
            <a:rPr lang="en-US" sz="16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Minimal carbon footprint, generating electricity without direct greenhouse gas emissions.</a:t>
          </a: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Challenges:</a:t>
          </a: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Initial Costs: </a:t>
          </a:r>
          <a:r>
            <a:rPr lang="en-US" sz="16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Construction of tidal power plants can be capital-intensive.</a:t>
          </a: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Considerations: </a:t>
          </a:r>
          <a:r>
            <a:rPr lang="en-US" sz="16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Mitigation strategies are crucial to address potential impacts on marine ecosystems.</a:t>
          </a: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92964"/>
        <a:ext cx="11832202" cy="5978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E801F-45AD-4398-A6B7-76B2FE3FD74F}">
      <dsp:nvSpPr>
        <dsp:cNvPr id="0" name=""/>
        <dsp:cNvSpPr/>
      </dsp:nvSpPr>
      <dsp:spPr>
        <a:xfrm>
          <a:off x="0" y="1601"/>
          <a:ext cx="11832202" cy="55308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Generation Mechanisms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99" y="28600"/>
        <a:ext cx="11778204" cy="499082"/>
      </dsp:txXfrm>
    </dsp:sp>
    <dsp:sp modelId="{34C14184-1EB1-491E-9261-EE05A9741286}">
      <dsp:nvSpPr>
        <dsp:cNvPr id="0" name=""/>
        <dsp:cNvSpPr/>
      </dsp:nvSpPr>
      <dsp:spPr>
        <a:xfrm>
          <a:off x="0" y="645627"/>
          <a:ext cx="11832202" cy="525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7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generation relies on three key mechanisms, each contributing to its efficiency: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Range: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Involves the vertical difference in water levels between high and low tides.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Represents the potential energy harnessed during tidal changes.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Kinetic Energy from Tidal Currents:</a:t>
          </a:r>
          <a:endParaRPr lang="en-IN" sz="16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stream systems capture the kinetic energy generated by the horizontal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movement of water during tidal changes.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Utilizes underwater turbines to convert this kinetic energy into electricity.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Energy from Water Level Differentials:</a:t>
          </a:r>
          <a:endParaRPr lang="en-IN" sz="16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Tidal range systems, such as barrages, harness potential energy by allowing water to flow from high tide areas to low tide areas through turbines.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Differentiation: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Stream Systems</a:t>
          </a: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Capture kinetic energy with underwater turbines.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Range Systems</a:t>
          </a:r>
          <a:r>
            <a:rPr 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Focus on potential energy from variations in high and low tides.</a:t>
          </a: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45627"/>
        <a:ext cx="11832202" cy="52514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E801F-45AD-4398-A6B7-76B2FE3FD74F}">
      <dsp:nvSpPr>
        <dsp:cNvPr id="0" name=""/>
        <dsp:cNvSpPr/>
      </dsp:nvSpPr>
      <dsp:spPr>
        <a:xfrm>
          <a:off x="0" y="0"/>
          <a:ext cx="11832202" cy="55308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 vs Other Renewables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99" y="26999"/>
        <a:ext cx="11778204" cy="499082"/>
      </dsp:txXfrm>
    </dsp:sp>
    <dsp:sp modelId="{34C14184-1EB1-491E-9261-EE05A9741286}">
      <dsp:nvSpPr>
        <dsp:cNvPr id="0" name=""/>
        <dsp:cNvSpPr/>
      </dsp:nvSpPr>
      <dsp:spPr>
        <a:xfrm>
          <a:off x="0" y="795988"/>
          <a:ext cx="11832202" cy="540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7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Predictability and Steady Output: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Fixed Schedule: Tidal energy operates on a predetermined schedule, guaranteeing reliable and consistent energy production.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Contrast with Solar and Wind: Unlike solar and wind energy, which are subject to weather conditions and daylight variations, tidal energy follows a predictable pattern, ensuring a steady output.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Advantages: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 Environmental Impact: Tidal energy has a minimal carbon footprint, making it an environmentally friendly and sustainable option.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Energy Security: Provides a stable and reliable source of energy, contributing to enhanced energy security by reducing dependence on variable sources.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Drawbacks: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Initial Costs: Construction and maintenance of tidal power plants can be capital-intensive, posing a financial challenge.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Geographic Limitations: Tidal energy is location-specific, limiting its applicability compared to more universally deployable renewable sources like solar and wind.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Considerations: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low impact on visual landscapes compared to wind turbines.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for synergy with other renewables in hybrid energy systems for a more comprehensive energy solution.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Tidal energy's potential role in base load power generation due to its consistent output.</a:t>
          </a:r>
          <a:endParaRPr lang="en-IN" sz="14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b="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95988"/>
        <a:ext cx="11832202" cy="5405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1C65-50A8-B739-05BF-566B31E0E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9EC52-73FC-D816-E521-88159A89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D411-EC2E-FC93-57F7-E25F1713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2725-9BB0-69BA-CB5B-D0F66A79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EF9F-5631-F060-23C0-4D939306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B223-8A83-C0E2-740E-02C2889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A38E8-1B6B-56FE-A001-D467E588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C078-5520-8451-7CFA-0FBA1276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B582-358A-4C9C-AD75-E9A52EEE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72E0-F5A5-2DAF-6D19-CFC437E7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5BED0-0F45-602A-C502-5C1FB3C8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C37DC-E307-6688-1F72-EC1F4FBE2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86CD-4DED-CCC0-0457-3903A638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80C9-31A2-C394-AE89-0B53E986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AF85-CC2F-AED8-E7D9-9A9D9EC2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1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605-7B7A-0AFC-9990-45F73F59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E715-97AF-E878-4428-0C58C2D2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8DC5-CC6A-AFDE-4E7F-D6BE59DA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D386-A219-F6F0-8BD5-6ABFEC23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087A-E305-39AE-4833-8DA765C1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AC9A-A8DD-95D3-E913-8EC7CCE9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5E81-5944-2186-78DF-D3E61008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7AC3-0974-BB20-547F-17501D6D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8E5D-C86F-1366-4942-9C1D2DF8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EB6D-59F6-BE14-05BD-78BEEDC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2EE5-C993-910B-6755-55230634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817A-85F3-4140-9D2B-F89C49E1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5B7B8-E395-1CE7-27B5-8ECC9FD7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867F-09FD-B259-29DF-4BFE9EFC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7DBF-589C-5BE9-0F20-11F4F9AF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7D31-669A-0A23-8F34-D32D222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6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8A47-2F2E-BD93-04E1-718C65B4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658D-9CF0-E6CE-1388-560EC65A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08A61-CFD4-3098-5925-572DFEEDD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24ED7-F4DF-28FB-D58F-E9AEF0B9B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5F97C-9888-1DC0-FC93-A19215097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ADF4-E13C-D581-AEB9-4BB56E52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5AC54-84CB-3FF6-7F33-B8D63411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AB202-BE62-DA27-86AB-FB2A8226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43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21C8-7F40-D157-8890-F7E42FB9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E6FF0-A663-F106-8A1A-87B241BF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052B4-7228-1885-E161-FDFF7D2D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B88A-18B6-3AC0-F47D-81BFB1EB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B49EE-EC69-5D6F-9199-BAB178D5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D6DD7-4AC6-6C6D-8B94-8991A5D1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F1A1E-DE1C-497C-193C-167D3162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0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A4C3-F439-8B7F-331F-D9C8C7FD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D6A-0B58-E787-328F-69A88D0C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71676-15FB-40E2-8534-11E3A2F0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93C9-E2CD-1E98-C1A3-EB58E78F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5A6D-17EA-86C6-554B-F8CF0030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F905B-DD38-B2F9-085F-3B0F307C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2352-FC69-FF88-AECB-A7796E78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24933-DC94-F333-E15E-93707E743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63DB-D24F-BED1-34C5-FB02CFF5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27003-F369-4302-8EE4-0069EE57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31A56-A54F-8F87-3BFD-D20C3E5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DA7A4-77D0-754B-F122-CD40B872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FA1E7-346B-33AB-E1DE-93B6E3CE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05E2-B5FF-7812-6F14-F2028F2F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CF8F-DBA3-D656-08C1-A8C387201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8235-D38D-452D-AEB1-C353D442DD17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32C7-9B47-D907-83CF-3B700ED0C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901B-6799-E806-840D-A5AA42382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1022-4238-46A3-8537-9ED8C491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indoman.com/the-mystical-resurrection-or-reincarnation-of-the-ocean-in-every-wav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://www.nasa.gov/audience/formedia/features/MP_Photo_Guidelines.html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seagenraised.jp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irla Institute of Technology, Mesra - Wikipedia">
            <a:extLst>
              <a:ext uri="{FF2B5EF4-FFF2-40B4-BE49-F238E27FC236}">
                <a16:creationId xmlns:a16="http://schemas.microsoft.com/office/drawing/2014/main" id="{2EB1FD5E-E9FF-A0BD-6D7F-689DB243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88" y="4304492"/>
            <a:ext cx="1455219" cy="1425521"/>
          </a:xfrm>
          <a:prstGeom prst="rect">
            <a:avLst/>
          </a:prstGeom>
          <a:noFill/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ADE5EBF4-7F65-0E3F-57BA-B37A390D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47" y="405351"/>
            <a:ext cx="5727700" cy="170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Assignment Presentation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endParaRPr kumimoji="0" lang="en-US" altLang="en-US" sz="7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2400" b="1" i="1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Tidal Energy as a Renewable Resource</a:t>
            </a:r>
            <a:r>
              <a:rPr kumimoji="0" lang="en-US" altLang="en-US" sz="24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kumimoji="0" lang="en-US" altLang="en-US" sz="1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1E93685B-8E71-8E85-9D20-4B976FB49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48" y="2163276"/>
            <a:ext cx="5791200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 Sibalika Kundu</a:t>
            </a:r>
            <a:endParaRPr kumimoji="0" lang="en-US" altLang="en-US" sz="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No: PHD/RS/10001/23</a:t>
            </a:r>
            <a:endParaRPr kumimoji="0" lang="en-US" altLang="en-US" sz="1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60A52D3-414A-1F0B-D937-C9E007D7B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397" y="3387439"/>
            <a:ext cx="5791200" cy="115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 </a:t>
            </a:r>
            <a:r>
              <a:rPr kumimoji="0" lang="en-US" altLang="en-US" sz="2000" b="1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 683</a:t>
            </a:r>
            <a:endParaRPr kumimoji="0" lang="en-US" altLang="en-US" sz="800" b="1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RENEWABLE SOURCE OF ENERGY</a:t>
            </a:r>
            <a:endParaRPr kumimoji="0" lang="en-US" altLang="en-US" sz="1800" b="1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AC0EF-2A26-F3BB-D30B-A410758E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2" y="4123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b="1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C6CA4-C8AA-A224-A2AF-624758E2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43" y="5271400"/>
            <a:ext cx="481311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Arial" panose="020B0604020202020204" pitchFamily="34" charset="0"/>
              </a:rPr>
            </a:br>
            <a:endParaRPr kumimoji="0" lang="en-US" altLang="en-US" sz="1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REMOTE SENSING</a:t>
            </a:r>
            <a:endParaRPr kumimoji="0" lang="en-US" altLang="en-US" sz="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BIRLA INSTITUTE OF TECHNOLOGY, MESRA, Ranchi,</a:t>
            </a:r>
            <a:endParaRPr kumimoji="0" lang="en-US" altLang="en-US" sz="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Jharkhand-835215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0" u="none" strike="noStrike" normalizeH="0" baseline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429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29000"/>
                    </a:prstClr>
                  </a:outerShdw>
                  <a:reflection stA="45000" endPos="24000" dist="50800" dir="5400000" sy="-10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1" i="0" u="none" strike="noStrike" normalizeH="0" baseline="0" dirty="0">
              <a:ln w="10160">
                <a:solidFill>
                  <a:srgbClr val="002060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42900">
                  <a:schemeClr val="bg1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29000"/>
                  </a:prstClr>
                </a:outerShdw>
                <a:reflection stA="45000" endPos="2400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7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2D7E6D-4F63-54A2-0B32-A424341FC69E}"/>
              </a:ext>
            </a:extLst>
          </p:cNvPr>
          <p:cNvGrpSpPr/>
          <p:nvPr/>
        </p:nvGrpSpPr>
        <p:grpSpPr>
          <a:xfrm>
            <a:off x="179899" y="183947"/>
            <a:ext cx="11832202" cy="562271"/>
            <a:chOff x="0" y="956648"/>
            <a:chExt cx="11832202" cy="562271"/>
          </a:xfrm>
          <a:solidFill>
            <a:srgbClr val="00B0F0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8AE3BE3-B612-DD90-D445-87FB12C732CA}"/>
                </a:ext>
              </a:extLst>
            </p:cNvPr>
            <p:cNvSpPr/>
            <p:nvPr/>
          </p:nvSpPr>
          <p:spPr>
            <a:xfrm>
              <a:off x="0" y="956648"/>
              <a:ext cx="11832202" cy="56227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59C0D13F-1F48-A81F-CE10-B92088D9672E}"/>
                </a:ext>
              </a:extLst>
            </p:cNvPr>
            <p:cNvSpPr txBox="1"/>
            <p:nvPr/>
          </p:nvSpPr>
          <p:spPr>
            <a:xfrm>
              <a:off x="27448" y="984096"/>
              <a:ext cx="11777306" cy="507375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IN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038139-11C2-2F29-A9B2-4986BB233A22}"/>
              </a:ext>
            </a:extLst>
          </p:cNvPr>
          <p:cNvSpPr txBox="1"/>
          <p:nvPr/>
        </p:nvSpPr>
        <p:spPr>
          <a:xfrm>
            <a:off x="179899" y="898632"/>
            <a:ext cx="9705080" cy="59593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5672" tIns="20320" rIns="113792" bIns="20320" numCol="1" spcCol="1270" anchor="t" anchorCtr="0">
            <a:noAutofit/>
          </a:bodyPr>
          <a:lstStyle/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Consistency: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energy is a consistent and reliable renewable resource, offering stability in energy production</a:t>
            </a: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Responsibility: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low carbon footprint and environmental responsibility in tidal energy projects.</a:t>
            </a:r>
          </a:p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Support: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the importance of regulatory frameworks to encourage tidal energy development.</a:t>
            </a:r>
          </a:p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ongoing innovations improving efficiency, addressing challenges, and reducing costs.</a:t>
            </a:r>
          </a:p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Applications: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versatility of tidal energy in power generation, desalination, and hybrid systems.</a:t>
            </a:r>
          </a:p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Collaborations: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the need for international collaboration to accelerate tidal energy's global growth.</a:t>
            </a:r>
          </a:p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Opportunities: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potential economic benefits, including job creation and local development.</a:t>
            </a:r>
          </a:p>
          <a:p>
            <a:pPr marL="0" lvl="1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involving local communities for holistic and sustainable tidal energy projects.</a:t>
            </a:r>
            <a:endPara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747FA0-8C3E-9758-6028-F7C43B133972}"/>
              </a:ext>
            </a:extLst>
          </p:cNvPr>
          <p:cNvGrpSpPr/>
          <p:nvPr/>
        </p:nvGrpSpPr>
        <p:grpSpPr>
          <a:xfrm>
            <a:off x="207347" y="388133"/>
            <a:ext cx="11832202" cy="562271"/>
            <a:chOff x="0" y="956648"/>
            <a:chExt cx="11832202" cy="562271"/>
          </a:xfrm>
          <a:solidFill>
            <a:srgbClr val="92D050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365E7F6-AC9E-B474-A23B-ED5DE18D0FF1}"/>
                </a:ext>
              </a:extLst>
            </p:cNvPr>
            <p:cNvSpPr/>
            <p:nvPr/>
          </p:nvSpPr>
          <p:spPr>
            <a:xfrm>
              <a:off x="0" y="956648"/>
              <a:ext cx="11832202" cy="562271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EFA3B7ED-8EB8-F4C5-BDDB-D9D903FD6C72}"/>
                </a:ext>
              </a:extLst>
            </p:cNvPr>
            <p:cNvSpPr txBox="1"/>
            <p:nvPr/>
          </p:nvSpPr>
          <p:spPr>
            <a:xfrm>
              <a:off x="27448" y="984096"/>
              <a:ext cx="11777306" cy="507375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endParaRPr lang="en-IN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C1699B6-0EFA-CB22-111F-53EE87518CF9}"/>
              </a:ext>
            </a:extLst>
          </p:cNvPr>
          <p:cNvSpPr txBox="1"/>
          <p:nvPr/>
        </p:nvSpPr>
        <p:spPr>
          <a:xfrm>
            <a:off x="207347" y="1196423"/>
            <a:ext cx="117773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Haas, K. A., &amp; Kraemer, R. A. (2019). The potential for tidal power in the US: Impacts and costs. Energy Policy, 132, 520-528.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Polagye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Malte, P. (2014). Tidal energy resource assessment. Progress in Oceanography, 120, 116-132.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Charlier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H., &amp;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Lambot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(2017). Review on the influence of tidal stream energy extraction on sediment transport processes. Renewable and Sustainable Energy Reviews, 80, 586-598.</a:t>
            </a:r>
          </a:p>
        </p:txBody>
      </p:sp>
    </p:spTree>
    <p:extLst>
      <p:ext uri="{BB962C8B-B14F-4D97-AF65-F5344CB8AC3E}">
        <p14:creationId xmlns:p14="http://schemas.microsoft.com/office/powerpoint/2010/main" val="279834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90CB1D-A79D-13DB-C088-3E07645A11F0}"/>
              </a:ext>
            </a:extLst>
          </p:cNvPr>
          <p:cNvSpPr/>
          <p:nvPr/>
        </p:nvSpPr>
        <p:spPr>
          <a:xfrm>
            <a:off x="2313373" y="2612227"/>
            <a:ext cx="75652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onotype Corsiva" panose="03010101010201010101" pitchFamily="66" charset="0"/>
              </a:rPr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331256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de phenomena  ">
            <a:extLst>
              <a:ext uri="{FF2B5EF4-FFF2-40B4-BE49-F238E27FC236}">
                <a16:creationId xmlns:a16="http://schemas.microsoft.com/office/drawing/2014/main" id="{E410D940-6768-E184-3545-30D3A91E6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1" y="194720"/>
            <a:ext cx="3557600" cy="27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1FD5790-6A3D-52A2-C1E2-9A3F3AD32D2D}"/>
              </a:ext>
            </a:extLst>
          </p:cNvPr>
          <p:cNvGrpSpPr/>
          <p:nvPr/>
        </p:nvGrpSpPr>
        <p:grpSpPr>
          <a:xfrm>
            <a:off x="3471169" y="70432"/>
            <a:ext cx="8540932" cy="3016496"/>
            <a:chOff x="4341181" y="184456"/>
            <a:chExt cx="7670920" cy="288256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CD9D7C-C9CE-740C-6691-2BB75C4C3AE6}"/>
                </a:ext>
              </a:extLst>
            </p:cNvPr>
            <p:cNvSpPr/>
            <p:nvPr/>
          </p:nvSpPr>
          <p:spPr>
            <a:xfrm>
              <a:off x="4341181" y="184456"/>
              <a:ext cx="7670920" cy="553080"/>
            </a:xfrm>
            <a:custGeom>
              <a:avLst/>
              <a:gdLst>
                <a:gd name="connsiteX0" fmla="*/ 0 w 7670920"/>
                <a:gd name="connsiteY0" fmla="*/ 92182 h 553080"/>
                <a:gd name="connsiteX1" fmla="*/ 92182 w 7670920"/>
                <a:gd name="connsiteY1" fmla="*/ 0 h 553080"/>
                <a:gd name="connsiteX2" fmla="*/ 7578738 w 7670920"/>
                <a:gd name="connsiteY2" fmla="*/ 0 h 553080"/>
                <a:gd name="connsiteX3" fmla="*/ 7670920 w 7670920"/>
                <a:gd name="connsiteY3" fmla="*/ 92182 h 553080"/>
                <a:gd name="connsiteX4" fmla="*/ 7670920 w 7670920"/>
                <a:gd name="connsiteY4" fmla="*/ 460898 h 553080"/>
                <a:gd name="connsiteX5" fmla="*/ 7578738 w 7670920"/>
                <a:gd name="connsiteY5" fmla="*/ 553080 h 553080"/>
                <a:gd name="connsiteX6" fmla="*/ 92182 w 7670920"/>
                <a:gd name="connsiteY6" fmla="*/ 553080 h 553080"/>
                <a:gd name="connsiteX7" fmla="*/ 0 w 7670920"/>
                <a:gd name="connsiteY7" fmla="*/ 460898 h 553080"/>
                <a:gd name="connsiteX8" fmla="*/ 0 w 7670920"/>
                <a:gd name="connsiteY8" fmla="*/ 92182 h 55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70920" h="553080">
                  <a:moveTo>
                    <a:pt x="0" y="92182"/>
                  </a:moveTo>
                  <a:cubicBezTo>
                    <a:pt x="0" y="41271"/>
                    <a:pt x="41271" y="0"/>
                    <a:pt x="92182" y="0"/>
                  </a:cubicBezTo>
                  <a:lnTo>
                    <a:pt x="7578738" y="0"/>
                  </a:lnTo>
                  <a:cubicBezTo>
                    <a:pt x="7629649" y="0"/>
                    <a:pt x="7670920" y="41271"/>
                    <a:pt x="7670920" y="92182"/>
                  </a:cubicBezTo>
                  <a:lnTo>
                    <a:pt x="7670920" y="460898"/>
                  </a:lnTo>
                  <a:cubicBezTo>
                    <a:pt x="7670920" y="511809"/>
                    <a:pt x="7629649" y="553080"/>
                    <a:pt x="7578738" y="553080"/>
                  </a:cubicBezTo>
                  <a:lnTo>
                    <a:pt x="92182" y="553080"/>
                  </a:lnTo>
                  <a:cubicBezTo>
                    <a:pt x="41271" y="553080"/>
                    <a:pt x="0" y="511809"/>
                    <a:pt x="0" y="460898"/>
                  </a:cubicBezTo>
                  <a:lnTo>
                    <a:pt x="0" y="92182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339" tIns="80339" rIns="80339" bIns="8033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 of Tidal Energy</a:t>
              </a:r>
              <a:endPara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DF8552-E815-9E6E-AC57-AFFC9F3F412C}"/>
                </a:ext>
              </a:extLst>
            </p:cNvPr>
            <p:cNvSpPr/>
            <p:nvPr/>
          </p:nvSpPr>
          <p:spPr>
            <a:xfrm>
              <a:off x="4563139" y="855580"/>
              <a:ext cx="7227003" cy="2211437"/>
            </a:xfrm>
            <a:custGeom>
              <a:avLst/>
              <a:gdLst>
                <a:gd name="connsiteX0" fmla="*/ 0 w 7227003"/>
                <a:gd name="connsiteY0" fmla="*/ 0 h 2211437"/>
                <a:gd name="connsiteX1" fmla="*/ 7227003 w 7227003"/>
                <a:gd name="connsiteY1" fmla="*/ 0 h 2211437"/>
                <a:gd name="connsiteX2" fmla="*/ 7227003 w 7227003"/>
                <a:gd name="connsiteY2" fmla="*/ 2211437 h 2211437"/>
                <a:gd name="connsiteX3" fmla="*/ 0 w 7227003"/>
                <a:gd name="connsiteY3" fmla="*/ 2211437 h 2211437"/>
                <a:gd name="connsiteX4" fmla="*/ 0 w 7227003"/>
                <a:gd name="connsiteY4" fmla="*/ 0 h 221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7003" h="2211437">
                  <a:moveTo>
                    <a:pt x="0" y="0"/>
                  </a:moveTo>
                  <a:lnTo>
                    <a:pt x="7227003" y="0"/>
                  </a:lnTo>
                  <a:lnTo>
                    <a:pt x="7227003" y="2211437"/>
                  </a:lnTo>
                  <a:lnTo>
                    <a:pt x="0" y="22114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3552" tIns="17780" rIns="99568" bIns="17780" numCol="1" spcCol="1270" anchor="t" anchorCtr="0">
              <a:noAutofit/>
            </a:bodyPr>
            <a:lstStyle/>
            <a:p>
              <a:pPr marL="285750" lvl="1" indent="-285750" algn="just" defTabSz="6223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v"/>
              </a:pPr>
              <a:r>
                <a:rPr lang="en-US" sz="14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Tidal energy, harnessed from the gravitational forces of the moon and the sun, is a compelling renewable resource.</a:t>
              </a:r>
              <a:endParaRPr lang="en-IN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622300">
                <a:lnSpc>
                  <a:spcPct val="20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v"/>
              </a:pPr>
              <a:r>
                <a:rPr lang="en-US" sz="14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derives its predictability and consistency from the rhythmic ebb and flow of lunar and solar tides.</a:t>
              </a:r>
              <a:endParaRPr lang="en-IN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622300">
                <a:lnSpc>
                  <a:spcPct val="20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v"/>
              </a:pPr>
              <a:r>
                <a:rPr lang="en-US" sz="14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presentation explores the potential of tidal energy in contributing to a sustainable and reliable energy landscape.</a:t>
              </a:r>
              <a:endParaRPr lang="en-IN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just" defTabSz="6223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en-IN" sz="14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388C24-06F1-A490-CB38-5ED905AF1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945719"/>
              </p:ext>
            </p:extLst>
          </p:nvPr>
        </p:nvGraphicFramePr>
        <p:xfrm>
          <a:off x="160701" y="3120256"/>
          <a:ext cx="6735806" cy="3543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258D79E-0901-62F6-4943-38F4D8B0F0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8226" y="3210457"/>
            <a:ext cx="4685196" cy="3016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58ACC-6414-6212-6724-CB0679E0DE29}"/>
              </a:ext>
            </a:extLst>
          </p:cNvPr>
          <p:cNvSpPr txBox="1"/>
          <p:nvPr/>
        </p:nvSpPr>
        <p:spPr>
          <a:xfrm>
            <a:off x="7439487" y="6187403"/>
            <a:ext cx="43254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lunar tidal component as measured by the U.S./French satellite TOPEX/Poseidon. [6-8] (Courtesy of </a:t>
            </a:r>
            <a:r>
              <a:rPr lang="en-US" sz="1100" b="0" i="0" dirty="0">
                <a:effectLst/>
                <a:latin typeface="Times New Roman" panose="02020603050405020304" pitchFamily="18" charset="0"/>
                <a:hlinkClick r:id="rId10"/>
              </a:rPr>
              <a:t>NASA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51820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4F2009-33F2-8194-F566-95BC93C89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574138"/>
              </p:ext>
            </p:extLst>
          </p:nvPr>
        </p:nvGraphicFramePr>
        <p:xfrm>
          <a:off x="179899" y="283778"/>
          <a:ext cx="11812076" cy="6472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8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55BB74-7699-CA92-20D0-7F16C6D10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968020"/>
              </p:ext>
            </p:extLst>
          </p:nvPr>
        </p:nvGraphicFramePr>
        <p:xfrm>
          <a:off x="179899" y="193127"/>
          <a:ext cx="11832202" cy="647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414880-0943-3AA4-594F-36AC43A0B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57640"/>
              </p:ext>
            </p:extLst>
          </p:nvPr>
        </p:nvGraphicFramePr>
        <p:xfrm>
          <a:off x="179899" y="157656"/>
          <a:ext cx="1183220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32FA20D-B958-DC48-0E87-8F1D19DC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188" y="805204"/>
            <a:ext cx="3544595" cy="311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62D5C-4ADB-6288-8F9F-A8BBC3EFF331}"/>
              </a:ext>
            </a:extLst>
          </p:cNvPr>
          <p:cNvSpPr txBox="1"/>
          <p:nvPr/>
        </p:nvSpPr>
        <p:spPr>
          <a:xfrm>
            <a:off x="8250188" y="3924448"/>
            <a:ext cx="37619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Tidal Turbines of </a:t>
            </a:r>
            <a:r>
              <a:rPr lang="en-US" sz="1100" b="0" i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SeaGen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(Source: </a:t>
            </a:r>
            <a:r>
              <a:rPr lang="en-US" sz="1100" b="0" i="1" dirty="0">
                <a:effectLst/>
                <a:latin typeface="Times New Roman" panose="02020603050405020304" pitchFamily="18" charset="0"/>
                <a:hlinkClick r:id="rId8"/>
              </a:rPr>
              <a:t>Wikimedia Commons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IN" sz="1100" i="1" dirty="0"/>
          </a:p>
        </p:txBody>
      </p:sp>
    </p:spTree>
    <p:extLst>
      <p:ext uri="{BB962C8B-B14F-4D97-AF65-F5344CB8AC3E}">
        <p14:creationId xmlns:p14="http://schemas.microsoft.com/office/powerpoint/2010/main" val="207402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23768D-4833-B5ED-CA22-7F57D21F5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250893"/>
              </p:ext>
            </p:extLst>
          </p:nvPr>
        </p:nvGraphicFramePr>
        <p:xfrm>
          <a:off x="179899" y="193127"/>
          <a:ext cx="11832202" cy="653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0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3C016C-45C1-DB81-20C8-EE1982BC7A3F}"/>
              </a:ext>
            </a:extLst>
          </p:cNvPr>
          <p:cNvGrpSpPr/>
          <p:nvPr/>
        </p:nvGrpSpPr>
        <p:grpSpPr>
          <a:xfrm>
            <a:off x="179899" y="693682"/>
            <a:ext cx="11832202" cy="6149468"/>
            <a:chOff x="0" y="176790"/>
            <a:chExt cx="11832202" cy="263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F03C35-C04E-DB7C-63F3-D00769DA6541}"/>
                </a:ext>
              </a:extLst>
            </p:cNvPr>
            <p:cNvSpPr/>
            <p:nvPr/>
          </p:nvSpPr>
          <p:spPr>
            <a:xfrm>
              <a:off x="0" y="176790"/>
              <a:ext cx="11832202" cy="2527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DAFEFD-AEC7-463D-E541-B8CDF8DA5E8E}"/>
                </a:ext>
              </a:extLst>
            </p:cNvPr>
            <p:cNvSpPr txBox="1"/>
            <p:nvPr/>
          </p:nvSpPr>
          <p:spPr>
            <a:xfrm>
              <a:off x="552642" y="285324"/>
              <a:ext cx="7632451" cy="2527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5672" tIns="20320" rIns="113792" bIns="20320" numCol="1" spcCol="1270" anchor="t" anchorCtr="0">
              <a:noAutofit/>
            </a:bodyPr>
            <a:lstStyle/>
            <a:p>
              <a:pPr marL="0" lvl="1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IN" sz="14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IN" sz="14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Tidal Stream Systems:</a:t>
              </a: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Design: Captures kinetic energy from tidal currents.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Operation: Focuses on horizontal water movement during tidal changes.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Location: Ideally placed in areas with strong, predictable tidal flows.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IN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Examples: Horizontal-Axis Turbines, Vertical-Axis Turbines.</a:t>
              </a:r>
            </a:p>
            <a:p>
              <a:pPr marL="0" lvl="1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IN" sz="14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Tidal Range Systems:</a:t>
              </a: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Design: Harnesses potential energy from tidal level differences.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Operation: Concentrates on vertical water movement during tidal changes.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Location: Deployed in regions with significant tidal ranges.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Examples: Tidal Stream Plants, Tidal Range Barrages.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IN" sz="14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Dynamic Tidal Systems:</a:t>
              </a: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Design: Extracts energy from dynamic water movement within tidal basins.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Operation: Uses hydrokinetic turbines or oscillating water columns.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Location: Implemented in tidal basins, estuaries, and coastal inlets.</a:t>
              </a: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IN" sz="14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Examples: Various experimental technologies.</a:t>
              </a:r>
            </a:p>
            <a:p>
              <a:pPr marL="171450" lvl="1" indent="-171450" algn="just" defTabSz="7112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en-IN" sz="14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8AD16DE8-D3E1-C0F5-0DCF-0652CB7D6099}"/>
              </a:ext>
            </a:extLst>
          </p:cNvPr>
          <p:cNvSpPr txBox="1"/>
          <p:nvPr/>
        </p:nvSpPr>
        <p:spPr>
          <a:xfrm>
            <a:off x="536541" y="211845"/>
            <a:ext cx="11255964" cy="50737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Tidal Power Plants</a:t>
            </a:r>
            <a:endParaRPr lang="en-IN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10B1F-770A-4197-B18D-1196106B6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863" y="3240318"/>
            <a:ext cx="3507788" cy="3116231"/>
          </a:xfrm>
          <a:prstGeom prst="rect">
            <a:avLst/>
          </a:prstGeom>
        </p:spPr>
      </p:pic>
      <p:pic>
        <p:nvPicPr>
          <p:cNvPr id="1026" name="Picture 2" descr="Tidal Energy: Advantages, Disadvantages, and Future Trends">
            <a:extLst>
              <a:ext uri="{FF2B5EF4-FFF2-40B4-BE49-F238E27FC236}">
                <a16:creationId xmlns:a16="http://schemas.microsoft.com/office/drawing/2014/main" id="{7B686F9C-D499-3A56-4BFA-90116A8D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055" y="961695"/>
            <a:ext cx="3327404" cy="21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7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2D7E6D-4F63-54A2-0B32-A424341FC69E}"/>
              </a:ext>
            </a:extLst>
          </p:cNvPr>
          <p:cNvGrpSpPr/>
          <p:nvPr/>
        </p:nvGrpSpPr>
        <p:grpSpPr>
          <a:xfrm>
            <a:off x="179899" y="183947"/>
            <a:ext cx="11832202" cy="562271"/>
            <a:chOff x="0" y="956648"/>
            <a:chExt cx="11832202" cy="562271"/>
          </a:xfrm>
          <a:solidFill>
            <a:srgbClr val="00B0F0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8AE3BE3-B612-DD90-D445-87FB12C732CA}"/>
                </a:ext>
              </a:extLst>
            </p:cNvPr>
            <p:cNvSpPr/>
            <p:nvPr/>
          </p:nvSpPr>
          <p:spPr>
            <a:xfrm>
              <a:off x="0" y="956648"/>
              <a:ext cx="11832202" cy="56227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59C0D13F-1F48-A81F-CE10-B92088D9672E}"/>
                </a:ext>
              </a:extLst>
            </p:cNvPr>
            <p:cNvSpPr txBox="1"/>
            <p:nvPr/>
          </p:nvSpPr>
          <p:spPr>
            <a:xfrm>
              <a:off x="27448" y="984096"/>
              <a:ext cx="11777306" cy="5073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 and Environmental Considerations</a:t>
              </a:r>
              <a:endParaRPr lang="en-IN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038139-11C2-2F29-A9B2-4986BB233A22}"/>
              </a:ext>
            </a:extLst>
          </p:cNvPr>
          <p:cNvSpPr txBox="1"/>
          <p:nvPr/>
        </p:nvSpPr>
        <p:spPr>
          <a:xfrm>
            <a:off x="207347" y="1115295"/>
            <a:ext cx="11804754" cy="44143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5672" tIns="20320" rIns="113792" bIns="20320" numCol="1" spcCol="1270" anchor="t" anchorCtr="0">
            <a:noAutofit/>
          </a:bodyPr>
          <a:lstStyle/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v"/>
            </a:pPr>
            <a:r>
              <a:rPr lang="en-US" sz="16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 Challenges: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costs for construction and ongoing operational expenses pose economic challenges.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on investments may take several years, requiring patience from investors.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v"/>
            </a:pPr>
            <a:r>
              <a:rPr lang="en-US" sz="16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stream systems can impact marine ecosystems; mitigation involves careful site selection and technology adaptation.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range barrages may lead to habitat changes, necessitating the creation of fish passes and habitat preservation.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v"/>
            </a:pPr>
            <a:r>
              <a:rPr lang="en-US" sz="16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Aspects: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Licensing and permitting processes are complex, requiring adherence to environmental and safety standards.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integration necessitates supportive government policies and regulations.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Incentives, such as subsidies and tax benefits, can play a crucial role in making tidal energy projects economically attractive.</a:t>
            </a:r>
            <a:endPara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8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DBB108-EC65-C292-9EF9-2D07A6B341FD}"/>
              </a:ext>
            </a:extLst>
          </p:cNvPr>
          <p:cNvGrpSpPr/>
          <p:nvPr/>
        </p:nvGrpSpPr>
        <p:grpSpPr>
          <a:xfrm>
            <a:off x="179899" y="278539"/>
            <a:ext cx="11832202" cy="562271"/>
            <a:chOff x="0" y="956648"/>
            <a:chExt cx="11832202" cy="562271"/>
          </a:xfrm>
          <a:solidFill>
            <a:srgbClr val="92D050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CDE8CF-47C4-2A7C-1881-A177027308F7}"/>
                </a:ext>
              </a:extLst>
            </p:cNvPr>
            <p:cNvSpPr/>
            <p:nvPr/>
          </p:nvSpPr>
          <p:spPr>
            <a:xfrm>
              <a:off x="0" y="956648"/>
              <a:ext cx="11832202" cy="56227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497725CB-4852-59DE-D4C7-68A7DD868800}"/>
                </a:ext>
              </a:extLst>
            </p:cNvPr>
            <p:cNvSpPr txBox="1"/>
            <p:nvPr/>
          </p:nvSpPr>
          <p:spPr>
            <a:xfrm>
              <a:off x="27448" y="984096"/>
              <a:ext cx="11777306" cy="5073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Challenges and Future Prospects</a:t>
              </a:r>
              <a:endPara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B24452-2EBE-FD05-2BB8-8A6BDE448813}"/>
              </a:ext>
            </a:extLst>
          </p:cNvPr>
          <p:cNvSpPr txBox="1"/>
          <p:nvPr/>
        </p:nvSpPr>
        <p:spPr>
          <a:xfrm>
            <a:off x="179899" y="1056287"/>
            <a:ext cx="11804754" cy="47138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5672" tIns="20320" rIns="113792" bIns="20320" numCol="1" spcCol="1270" anchor="t" anchorCtr="0">
            <a:noAutofit/>
          </a:bodyPr>
          <a:lstStyle/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v"/>
            </a:pPr>
            <a:r>
              <a:rPr lang="en-US" sz="16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Challenges: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limitations restrict the global applicability of tidal energy.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environmental concerns require continuous assessment and adaptation of technology.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costs remain a critical obstacle.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with other renewables, such as wind and solar, adds complexity.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v"/>
            </a:pPr>
            <a:r>
              <a:rPr lang="en-US" sz="16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Research and Innovation: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need for ongoing research and innovation to address challenges and improve efficiency.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v"/>
            </a:pPr>
            <a:r>
              <a:rPr lang="en-US" sz="16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 of Tidal Energy: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with the potential of tidal energy as a significant contributor to a cleaner, sustainable energy future.</a:t>
            </a:r>
          </a:p>
          <a:p>
            <a:pPr marL="285750" lvl="1" indent="-285750" algn="just" defTabSz="7112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challenges, the unique advantages of tidal energy make it a promising and impactful renewable energy source</a:t>
            </a:r>
            <a:endPara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9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1670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sibalika kundu</dc:creator>
  <cp:lastModifiedBy>sibalika kundu</cp:lastModifiedBy>
  <cp:revision>2</cp:revision>
  <dcterms:created xsi:type="dcterms:W3CDTF">2023-11-15T03:01:03Z</dcterms:created>
  <dcterms:modified xsi:type="dcterms:W3CDTF">2023-11-15T03:35:58Z</dcterms:modified>
</cp:coreProperties>
</file>