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06CF5-472D-4C4F-A51D-519EEA91B3BE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E8C5A-9B6F-48E8-A1B9-C84A17555BD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3538AD-C9CD-4BB9-9F56-74ABE7EB1ED3}" type="slidenum">
              <a:rPr lang="en-GB" sz="1200" smtClean="0"/>
              <a:pPr eaLnBrk="1" hangingPunct="1"/>
              <a:t>1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4F5744-D087-4DCE-A716-C9F884EE57D6}" type="slidenum">
              <a:rPr lang="en-GB" sz="1200" smtClean="0"/>
              <a:pPr eaLnBrk="1" hangingPunct="1"/>
              <a:t>10</a:t>
            </a:fld>
            <a:endParaRPr lang="en-GB" sz="1200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See pages 97/98 to Reference C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F26563-44F6-4403-8DEB-27432D1E7B17}" type="slidenum">
              <a:rPr lang="en-GB" sz="1200" smtClean="0"/>
              <a:pPr eaLnBrk="1" hangingPunct="1"/>
              <a:t>11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63F3F2-BCC4-4FCD-B554-25192302D95A}" type="slidenum">
              <a:rPr lang="en-GB" sz="1200" smtClean="0"/>
              <a:pPr eaLnBrk="1" hangingPunct="1"/>
              <a:t>12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FA438F-9D04-4C17-85FA-9FC961BDD879}" type="slidenum">
              <a:rPr lang="en-GB" sz="1200" smtClean="0"/>
              <a:pPr eaLnBrk="1" hangingPunct="1"/>
              <a:t>13</a:t>
            </a:fld>
            <a:endParaRPr lang="en-GB" sz="1200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AEC9C1-6808-48FE-91EB-3CE73E4769DE}" type="slidenum">
              <a:rPr lang="en-GB" sz="1200" smtClean="0"/>
              <a:pPr eaLnBrk="1" hangingPunct="1"/>
              <a:t>14</a:t>
            </a:fld>
            <a:endParaRPr lang="en-GB" sz="1200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A39E23-9668-4576-8961-366110B4B8FD}" type="slidenum">
              <a:rPr lang="en-GB" sz="1200" smtClean="0"/>
              <a:pPr eaLnBrk="1" hangingPunct="1"/>
              <a:t>15</a:t>
            </a:fld>
            <a:endParaRPr lang="en-GB" sz="1200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0AB4FA-6BDF-4687-A94F-C8853A282D35}" type="slidenum">
              <a:rPr lang="en-GB" sz="1200" smtClean="0"/>
              <a:pPr eaLnBrk="1" hangingPunct="1"/>
              <a:t>16</a:t>
            </a:fld>
            <a:endParaRPr lang="en-GB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5785BA-9E9C-4B34-B8E8-3096358922AB}" type="slidenum">
              <a:rPr lang="en-GB" sz="1200" smtClean="0"/>
              <a:pPr eaLnBrk="1" hangingPunct="1"/>
              <a:t>17</a:t>
            </a:fld>
            <a:endParaRPr lang="en-GB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9AADFD-5FB3-4B66-989B-BC04E38268E3}" type="slidenum">
              <a:rPr lang="en-GB" sz="1200" smtClean="0"/>
              <a:pPr eaLnBrk="1" hangingPunct="1"/>
              <a:t>18</a:t>
            </a:fld>
            <a:endParaRPr lang="en-GB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A4386A-01D5-4F2C-BB15-4BD270268B9A}" type="slidenum">
              <a:rPr lang="en-GB" sz="1200" smtClean="0"/>
              <a:pPr eaLnBrk="1" hangingPunct="1"/>
              <a:t>19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164520-F2AE-42B6-A8AB-F32D08216197}" type="slidenum">
              <a:rPr lang="en-GB" sz="1200" smtClean="0"/>
              <a:pPr eaLnBrk="1" hangingPunct="1"/>
              <a:t>2</a:t>
            </a:fld>
            <a:endParaRPr lang="en-GB" sz="120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5F9591-96C6-4CDA-AA38-C2B71664A4B7}" type="slidenum">
              <a:rPr lang="en-GB" sz="1200" smtClean="0"/>
              <a:pPr eaLnBrk="1" hangingPunct="1"/>
              <a:t>3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43E590-14F0-41FC-B4A4-D94689C04C08}" type="slidenum">
              <a:rPr lang="en-GB" sz="1200" smtClean="0"/>
              <a:pPr eaLnBrk="1" hangingPunct="1"/>
              <a:t>4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03CD8D-2DF9-46CD-A40C-99E93CA33EF5}" type="slidenum">
              <a:rPr lang="en-GB" sz="1200" smtClean="0"/>
              <a:pPr eaLnBrk="1" hangingPunct="1"/>
              <a:t>5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24EB0-7E2C-400E-B80F-AC5B85B3A8A0}" type="slidenum">
              <a:rPr lang="en-GB" sz="1200" smtClean="0"/>
              <a:pPr eaLnBrk="1" hangingPunct="1"/>
              <a:t>6</a:t>
            </a:fld>
            <a:endParaRPr lang="en-GB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B0DCC1-2A0C-46FB-AAA6-29129F323B78}" type="slidenum">
              <a:rPr lang="en-GB" sz="1200" smtClean="0"/>
              <a:pPr eaLnBrk="1" hangingPunct="1"/>
              <a:t>7</a:t>
            </a:fld>
            <a:endParaRPr lang="en-GB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18" indent="-171418"/>
            <a:r>
              <a:rPr lang="en-GB" dirty="0"/>
              <a:t>There are many types of assets, including:</a:t>
            </a:r>
          </a:p>
          <a:p>
            <a:pPr marL="171418" indent="-171418"/>
            <a:endParaRPr lang="en-GB" dirty="0"/>
          </a:p>
          <a:p>
            <a:pPr marL="171418" indent="-171418"/>
            <a:r>
              <a:rPr lang="en-GB" dirty="0"/>
              <a:t>a)	Information: databases and data files, contracts and agreements, system documentation, research information, user manuals, training material, operational or support procedures, business continuity plans, fallback arrangements, audit trails, and archived information;</a:t>
            </a:r>
          </a:p>
          <a:p>
            <a:pPr marL="171418" indent="-171418"/>
            <a:r>
              <a:rPr lang="en-GB" dirty="0"/>
              <a:t>b)	Software assets: application software, system software, development tools, and utilities;</a:t>
            </a:r>
          </a:p>
          <a:p>
            <a:pPr marL="171418" indent="-171418"/>
            <a:r>
              <a:rPr lang="en-GB" dirty="0"/>
              <a:t>c)	Physical assets: computer equipment, communications equipment, removable media, and other equipment;</a:t>
            </a:r>
          </a:p>
          <a:p>
            <a:pPr marL="171418" indent="-171418"/>
            <a:r>
              <a:rPr lang="en-GB" dirty="0"/>
              <a:t>d)	Services: computing and communications services, general utilities, e.g. heating, lighting, power, and air-conditioning;</a:t>
            </a:r>
          </a:p>
          <a:p>
            <a:pPr marL="171418" indent="-171418"/>
            <a:r>
              <a:rPr lang="en-GB" dirty="0"/>
              <a:t>e)	People, and their qualifications, skills, and experience;</a:t>
            </a:r>
          </a:p>
          <a:p>
            <a:pPr marL="171418" indent="-171418"/>
            <a:r>
              <a:rPr lang="en-GB" dirty="0"/>
              <a:t>f)	Intangibles, such as reputation and image of the organization.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4E59A5-7EE5-4B8A-B889-6C4A1E7523DB}" type="slidenum">
              <a:rPr lang="en-GB" sz="1200" smtClean="0"/>
              <a:pPr eaLnBrk="1" hangingPunct="1"/>
              <a:t>8</a:t>
            </a:fld>
            <a:endParaRPr lang="en-GB" sz="1200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See page 80 to Reference 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47F5BD-99EF-40B2-91CC-DBFC5B6016DE}" type="slidenum">
              <a:rPr lang="en-GB" sz="1200" smtClean="0"/>
              <a:pPr eaLnBrk="1" hangingPunct="1"/>
              <a:t>9</a:t>
            </a:fld>
            <a:endParaRPr lang="en-GB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20C9C0-9D3A-4E93-99EF-C5152E2F1814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B5E04F-ACBA-4AA3-8566-11A6CF68B29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4534" y="2232842"/>
            <a:ext cx="7772400" cy="1519646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ISMS Implementation and</a:t>
            </a:r>
            <a:br>
              <a:rPr lang="en-GB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Process Overview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8032" y="765175"/>
            <a:ext cx="7772400" cy="9144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Prepare Risk Treatment</a:t>
            </a:r>
            <a:br>
              <a:rPr lang="en-GB" dirty="0"/>
            </a:br>
            <a:r>
              <a:rPr lang="en-GB" dirty="0"/>
              <a:t>Plan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92375"/>
            <a:ext cx="5976937" cy="41084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sz="1600" dirty="0"/>
              <a:t>The organisation should formulate a risk treatment plan (</a:t>
            </a:r>
            <a:r>
              <a:rPr lang="en-GB" sz="1600" b="1" dirty="0">
                <a:solidFill>
                  <a:srgbClr val="FF0000"/>
                </a:solidFill>
              </a:rPr>
              <a:t>RTP</a:t>
            </a:r>
            <a:r>
              <a:rPr lang="en-GB" sz="1600" dirty="0"/>
              <a:t>) identifying the appropriate management actions, resources, responsibilities and priorities for dealing with its information security risks.</a:t>
            </a:r>
          </a:p>
          <a:p>
            <a:pPr eaLnBrk="1" hangingPunct="1">
              <a:spcBef>
                <a:spcPts val="600"/>
              </a:spcBef>
            </a:pPr>
            <a:r>
              <a:rPr lang="en-GB" sz="1600" dirty="0"/>
              <a:t>The RTP should be set within the context of the organization's information security policy and should clearly identify the approach to risk and the criteria for accepting risk. </a:t>
            </a:r>
          </a:p>
          <a:p>
            <a:pPr eaLnBrk="1" hangingPunct="1">
              <a:spcBef>
                <a:spcPts val="600"/>
              </a:spcBef>
            </a:pPr>
            <a:r>
              <a:rPr lang="en-GB" sz="1600" dirty="0"/>
              <a:t>The RTP is the key document that links all four phases of the PDCA cycle for the ISMS (next 2 slides).</a:t>
            </a:r>
          </a:p>
        </p:txBody>
      </p:sp>
      <p:pic>
        <p:nvPicPr>
          <p:cNvPr id="36867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8015288" y="1044575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/>
              <a:t>Prepare Risk</a:t>
            </a:r>
          </a:p>
          <a:p>
            <a:pPr algn="ctr" eaLnBrk="0" hangingPunct="0"/>
            <a:r>
              <a:rPr lang="en-GB" sz="1800"/>
              <a:t>Treatment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548680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PDCA Model</a:t>
            </a:r>
          </a:p>
        </p:txBody>
      </p:sp>
      <p:sp>
        <p:nvSpPr>
          <p:cNvPr id="3891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43100"/>
            <a:ext cx="4324350" cy="4108450"/>
          </a:xfrm>
        </p:spPr>
        <p:txBody>
          <a:bodyPr/>
          <a:lstStyle/>
          <a:p>
            <a:pPr eaLnBrk="1" hangingPunct="1"/>
            <a:r>
              <a:rPr lang="en-GB" sz="1600" dirty="0"/>
              <a:t>The "Plan-Do-Check-Act" (</a:t>
            </a:r>
            <a:r>
              <a:rPr lang="en-GB" sz="1600" b="1" dirty="0">
                <a:solidFill>
                  <a:srgbClr val="FF0000"/>
                </a:solidFill>
              </a:rPr>
              <a:t>PDCA</a:t>
            </a:r>
            <a:r>
              <a:rPr lang="en-GB" sz="1600" dirty="0"/>
              <a:t>) model applies at different levels throughout the ISMS (cycles within cycles). </a:t>
            </a:r>
          </a:p>
          <a:p>
            <a:pPr eaLnBrk="1" hangingPunct="1"/>
            <a:r>
              <a:rPr lang="en-GB" sz="1600" dirty="0"/>
              <a:t>The same approach is used for quality management in ISO9000.</a:t>
            </a:r>
          </a:p>
          <a:p>
            <a:pPr eaLnBrk="1" hangingPunct="1"/>
            <a:r>
              <a:rPr lang="en-GB" sz="1600" dirty="0"/>
              <a:t>The diagram illustrates how an ISMS takes as input the </a:t>
            </a:r>
            <a:r>
              <a:rPr lang="en-GB" sz="1600" dirty="0">
                <a:solidFill>
                  <a:srgbClr val="FF0000"/>
                </a:solidFill>
              </a:rPr>
              <a:t>information security requirements and expectations </a:t>
            </a:r>
            <a:r>
              <a:rPr lang="en-GB" sz="1600" dirty="0"/>
              <a:t>and through the PDCA cycle produces managed information security </a:t>
            </a:r>
            <a:r>
              <a:rPr lang="en-GB" sz="1600" dirty="0">
                <a:solidFill>
                  <a:srgbClr val="FF0000"/>
                </a:solidFill>
              </a:rPr>
              <a:t>outcomes</a:t>
            </a:r>
            <a:r>
              <a:rPr lang="en-GB" sz="1600" dirty="0"/>
              <a:t> that satisfy those requirements and expectations. </a:t>
            </a:r>
          </a:p>
        </p:txBody>
      </p:sp>
      <p:pic>
        <p:nvPicPr>
          <p:cNvPr id="38915" name="Picture 9" descr="PDCA Mo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1927225"/>
            <a:ext cx="425450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9763" y="1958975"/>
            <a:ext cx="8504237" cy="43846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sz="1800" b="1" dirty="0">
                <a:solidFill>
                  <a:srgbClr val="FF9933"/>
                </a:solidFill>
              </a:rPr>
              <a:t>Plan</a:t>
            </a:r>
            <a:r>
              <a:rPr lang="en-GB" sz="1800" dirty="0"/>
              <a:t> (establish the ISMS)	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Establish ISMS policy, objectives, processes and procedures relevant to managing risk and improving information security to deliver results in accordance with an organization’s overall policies and objectives.</a:t>
            </a:r>
            <a:endParaRPr lang="en-GB" sz="1800" dirty="0"/>
          </a:p>
          <a:p>
            <a:pPr eaLnBrk="1" hangingPunct="1">
              <a:spcBef>
                <a:spcPts val="600"/>
              </a:spcBef>
            </a:pPr>
            <a:r>
              <a:rPr lang="en-GB" sz="1800" b="1" dirty="0">
                <a:solidFill>
                  <a:srgbClr val="000099"/>
                </a:solidFill>
              </a:rPr>
              <a:t>Do</a:t>
            </a:r>
            <a:r>
              <a:rPr lang="en-GB" sz="1800" dirty="0"/>
              <a:t> (implement and operate the ISMS)	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Implement and operate the ISMS policy, controls, processes and procedures.</a:t>
            </a:r>
            <a:endParaRPr lang="en-GB" sz="1800" dirty="0"/>
          </a:p>
          <a:p>
            <a:pPr eaLnBrk="1" hangingPunct="1">
              <a:spcBef>
                <a:spcPts val="600"/>
              </a:spcBef>
            </a:pPr>
            <a:r>
              <a:rPr lang="en-GB" sz="1800" b="1" dirty="0">
                <a:solidFill>
                  <a:srgbClr val="FF0000"/>
                </a:solidFill>
              </a:rPr>
              <a:t>Check</a:t>
            </a:r>
            <a:r>
              <a:rPr lang="en-GB" sz="1800" dirty="0"/>
              <a:t> (monitor and review the ISMS)	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Assess and, where applicable, measure process performance against ISMS policy, objectives and practical experience and report the results to management for review.</a:t>
            </a:r>
            <a:endParaRPr lang="en-GB" sz="1800" dirty="0"/>
          </a:p>
          <a:p>
            <a:pPr eaLnBrk="1" hangingPunct="1">
              <a:spcBef>
                <a:spcPts val="600"/>
              </a:spcBef>
            </a:pPr>
            <a:r>
              <a:rPr lang="en-GB" sz="1800" b="1" dirty="0">
                <a:solidFill>
                  <a:srgbClr val="008000"/>
                </a:solidFill>
              </a:rPr>
              <a:t>Act</a:t>
            </a:r>
            <a:r>
              <a:rPr lang="en-GB" sz="1800" dirty="0"/>
              <a:t> (maintain and improve the ISMS)	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Take corrective and preventive actions, based on the results of the internal ISMS audit and management review or other relevant information, to achieve continual improvement of the ISMS.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404813"/>
            <a:ext cx="5735638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PDCA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0040" y="762000"/>
            <a:ext cx="7772400" cy="9144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ISMS Implementation </a:t>
            </a:r>
            <a:br>
              <a:rPr lang="en-GB" dirty="0"/>
            </a:br>
            <a:r>
              <a:rPr lang="en-GB" dirty="0"/>
              <a:t>Programme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25700"/>
            <a:ext cx="5976937" cy="410845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en-GB" sz="1600" dirty="0"/>
          </a:p>
          <a:p>
            <a:pPr eaLnBrk="1" hangingPunct="1"/>
            <a:r>
              <a:rPr lang="en-GB" sz="1600" dirty="0"/>
              <a:t>Implement the Risk Treatment Plan in order to achieve the identified control objectives, which includes consideration of funding and allocation of roles and responsibilities.</a:t>
            </a:r>
          </a:p>
          <a:p>
            <a:pPr eaLnBrk="1" hangingPunct="1"/>
            <a:r>
              <a:rPr lang="en-GB" sz="1600" dirty="0"/>
              <a:t>Implement controls selected during establishing the ISMS to meet the control objectives.</a:t>
            </a:r>
          </a:p>
          <a:p>
            <a:pPr eaLnBrk="1" hangingPunct="1"/>
            <a:r>
              <a:rPr lang="en-GB" sz="1600" dirty="0"/>
              <a:t>Define how to measure the effectiveness of controls to allows managers and staff to determine how well controls achieve planned control objectives.</a:t>
            </a:r>
          </a:p>
          <a:p>
            <a:pPr eaLnBrk="1" hangingPunct="1"/>
            <a:r>
              <a:rPr lang="en-GB" sz="1600" dirty="0"/>
              <a:t>Implement security training and awareness programmes.</a:t>
            </a:r>
          </a:p>
        </p:txBody>
      </p:sp>
      <p:pic>
        <p:nvPicPr>
          <p:cNvPr id="43011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8186738" y="1244600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 dirty="0"/>
              <a:t>Implement the </a:t>
            </a:r>
          </a:p>
          <a:p>
            <a:pPr algn="ctr" eaLnBrk="0" hangingPunct="0"/>
            <a:r>
              <a:rPr lang="en-GB" sz="1800" dirty="0"/>
              <a:t>programme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0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The ISMS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25700"/>
            <a:ext cx="5976937" cy="410845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GB" sz="1600" dirty="0"/>
              <a:t>It is important to be able to demonstrate the relationship from the selected controls back to the risk assessment and risk treatment process, and subsequently back to the ISMS policy and objectives.</a:t>
            </a:r>
          </a:p>
          <a:p>
            <a:pPr eaLnBrk="1" hangingPunct="1">
              <a:spcBef>
                <a:spcPts val="300"/>
              </a:spcBef>
            </a:pPr>
            <a:r>
              <a:rPr lang="en-GB" sz="1600" dirty="0"/>
              <a:t>ISMS documentation should include: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Documented statements of the ISMS </a:t>
            </a:r>
            <a:r>
              <a:rPr lang="en-GB" sz="1400" b="1" dirty="0"/>
              <a:t>policy </a:t>
            </a:r>
            <a:r>
              <a:rPr lang="en-GB" sz="1400" dirty="0"/>
              <a:t>and objectives;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The </a:t>
            </a:r>
            <a:r>
              <a:rPr lang="en-GB" sz="1400" b="1" dirty="0"/>
              <a:t>scope </a:t>
            </a:r>
            <a:r>
              <a:rPr lang="en-GB" sz="1400" dirty="0"/>
              <a:t>of the ISMS;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Procedures and other controls in support of the ISMS;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A description of the risk assessment methodology;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A risk assessment report and Risk Treatment Plan (</a:t>
            </a:r>
            <a:r>
              <a:rPr lang="en-GB" sz="1400" b="1" dirty="0"/>
              <a:t>RTP</a:t>
            </a:r>
            <a:r>
              <a:rPr lang="en-GB" sz="1400" dirty="0"/>
              <a:t>);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Procedures for effective planning, operation and control of the information security processes, describing how to measure the effectiveness of controls;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Various records specifically required by the standard;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1400" dirty="0"/>
              <a:t>The Statement of Applicability (</a:t>
            </a:r>
            <a:r>
              <a:rPr lang="en-GB" sz="1400" b="1" dirty="0"/>
              <a:t>SOA</a:t>
            </a:r>
            <a:r>
              <a:rPr lang="en-GB" sz="1400" dirty="0"/>
              <a:t>).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GB" sz="1400" dirty="0"/>
          </a:p>
        </p:txBody>
      </p:sp>
      <p:pic>
        <p:nvPicPr>
          <p:cNvPr id="45059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Oval 5"/>
          <p:cNvSpPr>
            <a:spLocks noChangeArrowheads="1"/>
          </p:cNvSpPr>
          <p:nvPr/>
        </p:nvSpPr>
        <p:spPr bwMode="auto">
          <a:xfrm>
            <a:off x="7527925" y="1362075"/>
            <a:ext cx="414338" cy="3000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 dirty="0"/>
              <a:t>Information Security</a:t>
            </a:r>
          </a:p>
          <a:p>
            <a:pPr algn="ctr" eaLnBrk="0" hangingPunct="0"/>
            <a:r>
              <a:rPr lang="en-GB" sz="1800" dirty="0"/>
              <a:t>Management</a:t>
            </a:r>
          </a:p>
          <a:p>
            <a:pPr algn="ctr" eaLnBrk="0" hangingPunct="0"/>
            <a:r>
              <a:rPr lang="en-GB" sz="1800" dirty="0"/>
              <a:t>System (ISMS)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2048" y="762000"/>
            <a:ext cx="7772400" cy="9144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Compliance Review and</a:t>
            </a:r>
            <a:br>
              <a:rPr lang="en-GB" dirty="0"/>
            </a:br>
            <a:r>
              <a:rPr lang="en-GB" dirty="0"/>
              <a:t>Corrective Actions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233613"/>
            <a:ext cx="5976937" cy="410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z="1600" dirty="0"/>
          </a:p>
          <a:p>
            <a:pPr marL="263525" indent="-153988" eaLnBrk="1" hangingPunct="1"/>
            <a:r>
              <a:rPr lang="en-GB" sz="1600" dirty="0"/>
              <a:t>Management must review the organization’s ISMS at least once a year to ensure its continuing suitability, adequacy and effectiveness. </a:t>
            </a:r>
          </a:p>
          <a:p>
            <a:pPr marL="263525" indent="-153988" eaLnBrk="1" hangingPunct="1"/>
            <a:r>
              <a:rPr lang="en-GB" sz="1600" dirty="0"/>
              <a:t>They must assess opportunities for improvement and the need for changes to the ISMS, including the information security policy and information security objectives. </a:t>
            </a:r>
          </a:p>
          <a:p>
            <a:pPr marL="263525" indent="-153988" eaLnBrk="1" hangingPunct="1"/>
            <a:r>
              <a:rPr lang="en-GB" sz="1600" dirty="0"/>
              <a:t>The results of these reviews must be clearly documented and maintained (“records”).</a:t>
            </a:r>
          </a:p>
          <a:p>
            <a:pPr marL="263525" indent="-153988" eaLnBrk="1" hangingPunct="1"/>
            <a:r>
              <a:rPr lang="en-GB" sz="1600" dirty="0"/>
              <a:t>Reviews are part of the ‘Check’ phase of the PDCA cycle: any corrective actions arising must be managed accordingly.</a:t>
            </a:r>
          </a:p>
        </p:txBody>
      </p:sp>
      <p:sp>
        <p:nvSpPr>
          <p:cNvPr id="47107" name="AutoShape 7"/>
          <p:cNvSpPr>
            <a:spLocks noChangeArrowheads="1"/>
          </p:cNvSpPr>
          <p:nvPr/>
        </p:nvSpPr>
        <p:spPr bwMode="auto">
          <a:xfrm>
            <a:off x="215900" y="384175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800"/>
          </a:p>
          <a:p>
            <a:pPr algn="ctr" eaLnBrk="0" hangingPunct="0"/>
            <a:r>
              <a:rPr lang="en-GB" sz="1800"/>
              <a:t>Corrective actions</a:t>
            </a:r>
          </a:p>
        </p:txBody>
      </p:sp>
      <p:pic>
        <p:nvPicPr>
          <p:cNvPr id="47108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7473950" y="1692275"/>
            <a:ext cx="552450" cy="2254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31813" y="3060700"/>
            <a:ext cx="2265362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/>
              <a:t>Compliance</a:t>
            </a:r>
          </a:p>
          <a:p>
            <a:pPr algn="ctr" eaLnBrk="0" hangingPunct="0"/>
            <a:r>
              <a:rPr lang="en-GB" sz="180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0"/>
            <a:ext cx="7772400" cy="9144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Pre-Certification </a:t>
            </a:r>
            <a:br>
              <a:rPr lang="en-GB" dirty="0"/>
            </a:br>
            <a:r>
              <a:rPr lang="en-GB" dirty="0"/>
              <a:t>Assessment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25700"/>
            <a:ext cx="5976937" cy="410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z="1600" dirty="0"/>
          </a:p>
          <a:p>
            <a:pPr eaLnBrk="1" hangingPunct="1"/>
            <a:r>
              <a:rPr lang="en-GB" sz="1600" dirty="0"/>
              <a:t>Prior to certification, the organization should carry out a comprehensive review of the ISMS and SOA.</a:t>
            </a:r>
          </a:p>
          <a:p>
            <a:pPr eaLnBrk="1" hangingPunct="1"/>
            <a:r>
              <a:rPr lang="en-GB" sz="1600" dirty="0"/>
              <a:t>The organization will need to demonstrate compliance with both the full PDCA cycle and clause 8 of ISO27001, the requirement for continual improvement.</a:t>
            </a:r>
          </a:p>
          <a:p>
            <a:pPr eaLnBrk="1" hangingPunct="1"/>
            <a:r>
              <a:rPr lang="en-GB" sz="1600" dirty="0"/>
              <a:t>Certification auditors will seek evidence (in the form of records of processes such as risk assessments, management reviews, incident reports, corrective actions </a:t>
            </a:r>
            <a:r>
              <a:rPr lang="en-GB" sz="1600" i="1" dirty="0"/>
              <a:t>etc.</a:t>
            </a:r>
            <a:r>
              <a:rPr lang="en-GB" sz="1600" dirty="0"/>
              <a:t>) that the ISMS is operating and continually improving.</a:t>
            </a:r>
          </a:p>
          <a:p>
            <a:pPr eaLnBrk="1" hangingPunct="1"/>
            <a:r>
              <a:rPr lang="en-GB" sz="1600" dirty="0"/>
              <a:t>The ISMS therefore needs a while to settle down, operate normally and generate the records after it has been implemented.</a:t>
            </a:r>
          </a:p>
          <a:p>
            <a:pPr eaLnBrk="1" hangingPunct="1"/>
            <a:endParaRPr lang="en-GB" sz="2000" dirty="0"/>
          </a:p>
        </p:txBody>
      </p:sp>
      <p:pic>
        <p:nvPicPr>
          <p:cNvPr id="49155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7485063" y="1882775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57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/>
              <a:t>Pre-Certification</a:t>
            </a:r>
          </a:p>
          <a:p>
            <a:pPr algn="ctr" eaLnBrk="0" hangingPunct="0"/>
            <a:r>
              <a:rPr lang="en-GB" sz="1800"/>
              <a:t>Assessment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2008" y="762000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Certification Audit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25700"/>
            <a:ext cx="5976937" cy="4108450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800" dirty="0"/>
          </a:p>
          <a:p>
            <a:pPr marL="263525" indent="-153988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100" dirty="0"/>
              <a:t>Certification involves the organization’s ISMS being assessed for compliance with ISO27001.</a:t>
            </a:r>
          </a:p>
          <a:p>
            <a:pPr marL="263525" indent="-153988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100" dirty="0"/>
              <a:t>The certification body needs to gain assurance that the organization’s information security risk assessment properly reflects its business activities for the full scope of the ISMS. </a:t>
            </a:r>
          </a:p>
          <a:p>
            <a:pPr marL="263525" indent="-153988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100" dirty="0"/>
              <a:t>The assessors will check that the organization has properly analysed and treated its information security risks and continues managing its information security risks systematically.</a:t>
            </a:r>
          </a:p>
          <a:p>
            <a:pPr marL="263525" indent="-153988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100" dirty="0"/>
              <a:t>A certificate of compliance from an accredited certification body has credibility with other organizations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GB" sz="1600" dirty="0"/>
          </a:p>
        </p:txBody>
      </p:sp>
      <p:pic>
        <p:nvPicPr>
          <p:cNvPr id="51203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7485063" y="2082800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/>
              <a:t>Certification</a:t>
            </a:r>
          </a:p>
          <a:p>
            <a:pPr algn="ctr" eaLnBrk="0" hangingPunct="0"/>
            <a:r>
              <a:rPr lang="en-GB" sz="1800"/>
              <a:t>Audit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762000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Certification Audit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25700"/>
            <a:ext cx="5976937" cy="410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z="2000"/>
          </a:p>
          <a:p>
            <a:pPr eaLnBrk="1" hangingPunct="1"/>
            <a:r>
              <a:rPr lang="en-GB" sz="1600"/>
              <a:t>The organization shall continually improve the effectiveness of the ISMS through the use of:</a:t>
            </a:r>
          </a:p>
          <a:p>
            <a:pPr eaLnBrk="1" hangingPunct="1">
              <a:buFont typeface="Wingdings" pitchFamily="2" charset="2"/>
              <a:buNone/>
            </a:pPr>
            <a:endParaRPr lang="en-GB" sz="1600"/>
          </a:p>
          <a:p>
            <a:pPr lvl="1" eaLnBrk="1" hangingPunct="1"/>
            <a:r>
              <a:rPr lang="en-GB" sz="1600"/>
              <a:t>The information security policy; </a:t>
            </a:r>
          </a:p>
          <a:p>
            <a:pPr lvl="1" eaLnBrk="1" hangingPunct="1"/>
            <a:r>
              <a:rPr lang="en-GB" sz="1600"/>
              <a:t>Information security objectives; </a:t>
            </a:r>
          </a:p>
          <a:p>
            <a:pPr lvl="1" eaLnBrk="1" hangingPunct="1"/>
            <a:r>
              <a:rPr lang="en-GB" sz="1600"/>
              <a:t>Audit results; </a:t>
            </a:r>
          </a:p>
          <a:p>
            <a:pPr lvl="1" eaLnBrk="1" hangingPunct="1"/>
            <a:r>
              <a:rPr lang="en-GB" sz="1600"/>
              <a:t>Analysis of monitored events; </a:t>
            </a:r>
          </a:p>
          <a:p>
            <a:pPr lvl="1" eaLnBrk="1" hangingPunct="1"/>
            <a:r>
              <a:rPr lang="en-GB" sz="1600"/>
              <a:t>Corrective and preventive actions; </a:t>
            </a:r>
          </a:p>
          <a:p>
            <a:pPr lvl="1" eaLnBrk="1" hangingPunct="1"/>
            <a:r>
              <a:rPr lang="en-GB" sz="1600"/>
              <a:t>Management review.</a:t>
            </a:r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</p:txBody>
      </p:sp>
      <p:pic>
        <p:nvPicPr>
          <p:cNvPr id="53251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8037513" y="2082800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/>
              <a:t>Continual</a:t>
            </a:r>
          </a:p>
          <a:p>
            <a:pPr algn="ctr" eaLnBrk="0" hangingPunct="0"/>
            <a:r>
              <a:rPr lang="en-GB" sz="1800"/>
              <a:t>Improvement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GB" sz="2000" dirty="0"/>
              <a:t>ISO/IEC 27001:2005.  </a:t>
            </a:r>
            <a:r>
              <a:rPr lang="en-GB" sz="2000" i="1" dirty="0"/>
              <a:t>Information Technology - Security Techniques – Information Security Management Systems – Requirements.  </a:t>
            </a:r>
            <a:r>
              <a:rPr lang="en-GB" sz="2000" dirty="0"/>
              <a:t>Known as </a:t>
            </a:r>
            <a:r>
              <a:rPr lang="en-GB" sz="2000" b="1" dirty="0"/>
              <a:t>ISO 27001.</a:t>
            </a:r>
            <a:endParaRPr lang="en-GB" sz="2000" i="1" dirty="0"/>
          </a:p>
          <a:p>
            <a:pPr eaLnBrk="1" hangingPunct="1">
              <a:buFont typeface="Wingdings 3" pitchFamily="18" charset="2"/>
              <a:buNone/>
            </a:pPr>
            <a:endParaRPr lang="en-GB" sz="2000" dirty="0"/>
          </a:p>
          <a:p>
            <a:pPr eaLnBrk="1" hangingPunct="1"/>
            <a:r>
              <a:rPr lang="en-GB" sz="2000" dirty="0"/>
              <a:t>ISO/IEC 27002:2005.  </a:t>
            </a:r>
            <a:r>
              <a:rPr lang="en-GB" sz="2000" i="1" dirty="0"/>
              <a:t>Information Technology - Security Techniques - Code of Practice for Information Security Management.  </a:t>
            </a:r>
            <a:r>
              <a:rPr lang="en-GB" sz="2000" dirty="0"/>
              <a:t>Known as </a:t>
            </a:r>
            <a:r>
              <a:rPr lang="en-GB" sz="2000" b="1" dirty="0"/>
              <a:t>ISO 27002</a:t>
            </a:r>
            <a:r>
              <a:rPr lang="en-GB" sz="2000" dirty="0"/>
              <a:t>.</a:t>
            </a:r>
            <a:endParaRPr lang="en-GB" sz="2000" i="1" dirty="0"/>
          </a:p>
          <a:p>
            <a:pPr eaLnBrk="1" hangingPunct="1">
              <a:buFont typeface="Wingdings 3" pitchFamily="18" charset="2"/>
              <a:buNone/>
            </a:pPr>
            <a:endParaRPr lang="en-GB" sz="2000" dirty="0"/>
          </a:p>
          <a:p>
            <a:pPr eaLnBrk="1" hangingPunct="1"/>
            <a:r>
              <a:rPr lang="en-GB" sz="2000" dirty="0"/>
              <a:t>Alan Calder &amp; Steve Watkins (2012).  </a:t>
            </a:r>
            <a:r>
              <a:rPr lang="en-GB" sz="2000" i="1" dirty="0"/>
              <a:t>IT Governance: </a:t>
            </a:r>
            <a:r>
              <a:rPr lang="en-NZ" sz="2000" i="1" dirty="0"/>
              <a:t>an International Guide to Data Security and ISO27001/ISO27002. </a:t>
            </a:r>
            <a:r>
              <a:rPr lang="en-GB" sz="2000" dirty="0"/>
              <a:t>5</a:t>
            </a:r>
            <a:r>
              <a:rPr lang="en-GB" sz="2000" baseline="30000" dirty="0"/>
              <a:t>th</a:t>
            </a:r>
            <a:r>
              <a:rPr lang="en-GB" sz="2000" dirty="0"/>
              <a:t> edition.  </a:t>
            </a:r>
            <a:r>
              <a:rPr lang="en-GB" sz="2000" dirty="0" err="1"/>
              <a:t>Kogan</a:t>
            </a:r>
            <a:r>
              <a:rPr lang="en-GB" sz="2000" dirty="0"/>
              <a:t> Page Publishing.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8229600" cy="1143000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71600" y="188640"/>
            <a:ext cx="6029325" cy="77628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ISO27001 - Roadmap</a:t>
            </a:r>
          </a:p>
        </p:txBody>
      </p:sp>
      <p:pic>
        <p:nvPicPr>
          <p:cNvPr id="1026" name="Picture 2" descr="C:\Users\sony\Desktop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29" y="878941"/>
            <a:ext cx="7725295" cy="51423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476672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ISO27001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547938"/>
            <a:ext cx="5976937" cy="3709987"/>
          </a:xfrm>
        </p:spPr>
        <p:txBody>
          <a:bodyPr>
            <a:noAutofit/>
          </a:bodyPr>
          <a:lstStyle/>
          <a:p>
            <a:pPr marL="179388" indent="-179388" eaLnBrk="1" fontAlgn="auto" hangingPunct="1">
              <a:spcBef>
                <a:spcPts val="9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GB" sz="1400" dirty="0"/>
              <a:t>ISO27001 formally specifies how to establish an Information Security Management System (</a:t>
            </a:r>
            <a:r>
              <a:rPr lang="en-GB" sz="1400" b="1" dirty="0">
                <a:solidFill>
                  <a:srgbClr val="FF0000"/>
                </a:solidFill>
              </a:rPr>
              <a:t>ISMS</a:t>
            </a:r>
            <a:r>
              <a:rPr lang="en-GB" sz="1400" dirty="0"/>
              <a:t>). </a:t>
            </a:r>
          </a:p>
          <a:p>
            <a:pPr marL="179388" indent="-179388" eaLnBrk="1" fontAlgn="auto" hangingPunct="1">
              <a:spcBef>
                <a:spcPts val="9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GB" sz="1400" dirty="0"/>
              <a:t>The adoption of an ISMS is a </a:t>
            </a:r>
            <a:r>
              <a:rPr lang="en-GB" sz="1400" dirty="0">
                <a:solidFill>
                  <a:srgbClr val="FF0000"/>
                </a:solidFill>
              </a:rPr>
              <a:t>strategic decision</a:t>
            </a:r>
            <a:r>
              <a:rPr lang="en-GB" sz="1400" dirty="0"/>
              <a:t>. </a:t>
            </a:r>
          </a:p>
          <a:p>
            <a:pPr marL="179388" indent="-179388" eaLnBrk="1" fontAlgn="auto" hangingPunct="1">
              <a:spcBef>
                <a:spcPts val="9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GB" sz="1400" dirty="0"/>
              <a:t>The design and implementation of an organization’s ISMS is influenced by its </a:t>
            </a:r>
            <a:r>
              <a:rPr lang="en-GB" sz="1400" dirty="0">
                <a:solidFill>
                  <a:srgbClr val="FF0000"/>
                </a:solidFill>
              </a:rPr>
              <a:t>business and security objectives</a:t>
            </a:r>
            <a:r>
              <a:rPr lang="en-GB" sz="1400" dirty="0"/>
              <a:t>, its </a:t>
            </a:r>
            <a:r>
              <a:rPr lang="en-GB" sz="1400" dirty="0">
                <a:solidFill>
                  <a:srgbClr val="FF0000"/>
                </a:solidFill>
              </a:rPr>
              <a:t>security risks and control requirements, </a:t>
            </a:r>
            <a:r>
              <a:rPr lang="en-GB" sz="1400" dirty="0"/>
              <a:t>the</a:t>
            </a:r>
            <a:r>
              <a:rPr lang="en-GB" sz="1400" dirty="0">
                <a:solidFill>
                  <a:srgbClr val="FF0000"/>
                </a:solidFill>
              </a:rPr>
              <a:t> processes employed </a:t>
            </a:r>
            <a:r>
              <a:rPr lang="en-GB" sz="1400" dirty="0"/>
              <a:t>and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/>
              <a:t>the</a:t>
            </a:r>
            <a:r>
              <a:rPr lang="en-GB" sz="1400" dirty="0">
                <a:solidFill>
                  <a:srgbClr val="FF0000"/>
                </a:solidFill>
              </a:rPr>
              <a:t> size and structure </a:t>
            </a:r>
            <a:r>
              <a:rPr lang="en-GB" sz="1400" dirty="0"/>
              <a:t>of the organization: a simple situation requires a simple ISMS.</a:t>
            </a:r>
          </a:p>
          <a:p>
            <a:pPr marL="179388" indent="-179388" eaLnBrk="1" fontAlgn="auto" hangingPunct="1">
              <a:spcBef>
                <a:spcPts val="9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GB" sz="1400" dirty="0"/>
              <a:t>The ISMS will </a:t>
            </a:r>
            <a:r>
              <a:rPr lang="en-GB" sz="1400" dirty="0">
                <a:solidFill>
                  <a:srgbClr val="FF0000"/>
                </a:solidFill>
              </a:rPr>
              <a:t>evolve systematically </a:t>
            </a:r>
            <a:r>
              <a:rPr lang="en-GB" sz="1400" dirty="0"/>
              <a:t>in response to changing risks.</a:t>
            </a:r>
          </a:p>
          <a:p>
            <a:pPr marL="179388" indent="-179388" eaLnBrk="1" fontAlgn="auto" hangingPunct="1">
              <a:spcBef>
                <a:spcPts val="9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GB" sz="1400" dirty="0"/>
              <a:t>Compliance with ISO27001 can be formally assessed and </a:t>
            </a:r>
            <a:r>
              <a:rPr lang="en-GB" sz="1400" dirty="0">
                <a:solidFill>
                  <a:srgbClr val="FF0000"/>
                </a:solidFill>
              </a:rPr>
              <a:t>certified</a:t>
            </a:r>
            <a:r>
              <a:rPr lang="en-GB" sz="1400" dirty="0"/>
              <a:t>.  A certified ISMS builds confidence in the organization’s approach to information security management among stakeholders.</a:t>
            </a:r>
          </a:p>
        </p:txBody>
      </p:sp>
      <p:pic>
        <p:nvPicPr>
          <p:cNvPr id="22532" name="Picture 5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46" y="315615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7308304" y="1700808"/>
            <a:ext cx="287338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11188" y="2852738"/>
            <a:ext cx="1944687" cy="1439862"/>
          </a:xfrm>
          <a:prstGeom prst="flowChartDocumen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b="1" dirty="0"/>
              <a:t>ISO27001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404664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ISO27002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92375"/>
            <a:ext cx="5976937" cy="4108450"/>
          </a:xfrm>
        </p:spPr>
        <p:txBody>
          <a:bodyPr/>
          <a:lstStyle/>
          <a:p>
            <a:pPr marL="271463" indent="-161925" eaLnBrk="1" hangingPunct="1"/>
            <a:r>
              <a:rPr lang="en-GB" sz="1600" dirty="0"/>
              <a:t>ISO27002 is a “Code of Practice” recommending a large number of information security controls. </a:t>
            </a:r>
          </a:p>
          <a:p>
            <a:pPr marL="271463" indent="-161925" eaLnBrk="1" hangingPunct="1"/>
            <a:r>
              <a:rPr lang="en-GB" sz="1600" dirty="0">
                <a:solidFill>
                  <a:srgbClr val="FF0000"/>
                </a:solidFill>
              </a:rPr>
              <a:t>Control objectives </a:t>
            </a:r>
            <a:r>
              <a:rPr lang="en-GB" sz="1600" dirty="0"/>
              <a:t>throughout the standard are generic, high-level statements of business requirements for securing or protecting information  assets.</a:t>
            </a:r>
          </a:p>
          <a:p>
            <a:pPr marL="271463" indent="-161925" eaLnBrk="1" hangingPunct="1"/>
            <a:r>
              <a:rPr lang="en-GB" sz="1600" dirty="0"/>
              <a:t>The numerous </a:t>
            </a:r>
            <a:r>
              <a:rPr lang="en-GB" sz="1600" dirty="0">
                <a:solidFill>
                  <a:srgbClr val="FF0000"/>
                </a:solidFill>
              </a:rPr>
              <a:t>information security controls </a:t>
            </a:r>
            <a:r>
              <a:rPr lang="en-GB" sz="1600" dirty="0"/>
              <a:t>recommended by the standard are meant to be implemented in the context of an ISMS, in order to address risks and satisfy applicable control objectives systematically.</a:t>
            </a:r>
          </a:p>
          <a:p>
            <a:pPr marL="271463" indent="-161925" eaLnBrk="1" hangingPunct="1"/>
            <a:r>
              <a:rPr lang="en-GB" sz="1600" dirty="0"/>
              <a:t>Compliance with ISO27002 implies that the organization has adopted a comprehensive, good practice approach to securing information.</a:t>
            </a:r>
          </a:p>
        </p:txBody>
      </p:sp>
      <p:pic>
        <p:nvPicPr>
          <p:cNvPr id="24580" name="Picture 19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15615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Oval 20"/>
          <p:cNvSpPr>
            <a:spLocks noChangeArrowheads="1"/>
          </p:cNvSpPr>
          <p:nvPr/>
        </p:nvSpPr>
        <p:spPr bwMode="auto">
          <a:xfrm>
            <a:off x="7067550" y="404664"/>
            <a:ext cx="287338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63588" y="3005138"/>
            <a:ext cx="1944687" cy="1439862"/>
          </a:xfrm>
          <a:prstGeom prst="flowChartDocumen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b="1" dirty="0"/>
              <a:t>ISO27002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Management Support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555875"/>
            <a:ext cx="5976937" cy="272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GB" sz="1600" dirty="0"/>
              <a:t>Management should </a:t>
            </a:r>
            <a:r>
              <a:rPr lang="en-GB" sz="1600" dirty="0">
                <a:solidFill>
                  <a:srgbClr val="FF0000"/>
                </a:solidFill>
              </a:rPr>
              <a:t>actively support information security</a:t>
            </a:r>
            <a:r>
              <a:rPr lang="en-GB" sz="1600" dirty="0"/>
              <a:t> by giving clear direction (</a:t>
            </a:r>
            <a:r>
              <a:rPr lang="en-GB" sz="1600" i="1" dirty="0"/>
              <a:t>e.g</a:t>
            </a:r>
            <a:r>
              <a:rPr lang="en-GB" sz="1600" dirty="0"/>
              <a:t>. policies), demonstrating the organization’s commitment, plus explicitly assigning information security responsibilities to suitable people.</a:t>
            </a:r>
          </a:p>
          <a:p>
            <a:pPr eaLnBrk="1" hangingPunct="1">
              <a:spcBef>
                <a:spcPts val="600"/>
              </a:spcBef>
            </a:pPr>
            <a:r>
              <a:rPr lang="en-GB" sz="1600" dirty="0"/>
              <a:t>Management should approve the information security policy, allocate resources, assign security roles and co-ordinate and review the implementation of security across the organization.</a:t>
            </a:r>
          </a:p>
          <a:p>
            <a:pPr eaLnBrk="1" hangingPunct="1">
              <a:spcBef>
                <a:spcPts val="600"/>
              </a:spcBef>
            </a:pPr>
            <a:r>
              <a:rPr lang="en-GB" sz="1600" dirty="0"/>
              <a:t>Overt management support makes information security more effective throughout the organization, not least by aligning it with business and strategic objectives.</a:t>
            </a:r>
          </a:p>
          <a:p>
            <a:pPr eaLnBrk="1" hangingPunct="1"/>
            <a:endParaRPr lang="en-GB" sz="1600" dirty="0"/>
          </a:p>
        </p:txBody>
      </p:sp>
      <p:pic>
        <p:nvPicPr>
          <p:cNvPr id="26627" name="Picture 5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59631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6907213" y="950913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 dirty="0"/>
              <a:t>Management</a:t>
            </a:r>
          </a:p>
          <a:p>
            <a:pPr algn="ctr" eaLnBrk="0" hangingPunct="0"/>
            <a:r>
              <a:rPr lang="en-GB" sz="1800" dirty="0"/>
              <a:t>support is vital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8032" y="498376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Defining ISMS scope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92375"/>
            <a:ext cx="5976937" cy="26543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1600" dirty="0"/>
              <a:t>Management should define the scope of the ISMS in terms of the </a:t>
            </a:r>
            <a:r>
              <a:rPr lang="en-GB" sz="1600" dirty="0">
                <a:solidFill>
                  <a:srgbClr val="FF0000"/>
                </a:solidFill>
              </a:rPr>
              <a:t>nature of the business</a:t>
            </a:r>
            <a:r>
              <a:rPr lang="en-GB" sz="1600" dirty="0"/>
              <a:t>, the </a:t>
            </a:r>
            <a:r>
              <a:rPr lang="en-GB" sz="1600" dirty="0">
                <a:solidFill>
                  <a:srgbClr val="FF0000"/>
                </a:solidFill>
              </a:rPr>
              <a:t>organization</a:t>
            </a:r>
            <a:r>
              <a:rPr lang="en-GB" sz="1600" dirty="0"/>
              <a:t>, its </a:t>
            </a:r>
            <a:r>
              <a:rPr lang="en-GB" sz="1600" dirty="0">
                <a:solidFill>
                  <a:srgbClr val="FF0000"/>
                </a:solidFill>
              </a:rPr>
              <a:t>location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FF0000"/>
                </a:solidFill>
              </a:rPr>
              <a:t>information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assets </a:t>
            </a:r>
            <a:r>
              <a:rPr lang="en-GB" sz="1600" dirty="0"/>
              <a:t>and</a:t>
            </a:r>
            <a:r>
              <a:rPr lang="en-GB" sz="1600" dirty="0">
                <a:solidFill>
                  <a:srgbClr val="FF0000"/>
                </a:solidFill>
              </a:rPr>
              <a:t> technologies.</a:t>
            </a:r>
          </a:p>
          <a:p>
            <a:pPr eaLnBrk="1" hangingPunct="1"/>
            <a:r>
              <a:rPr lang="en-GB" sz="1600" dirty="0"/>
              <a:t>Any exclusions from the ISMS scope should be justified and documented.</a:t>
            </a:r>
          </a:p>
          <a:p>
            <a:pPr lvl="1" eaLnBrk="1" hangingPunct="1"/>
            <a:r>
              <a:rPr lang="en-GB" sz="1200" dirty="0"/>
              <a:t>Areas outside the ISMS are inherently less trustworthy, hence additional security controls may be needed for any business processes passing information across the boundary.</a:t>
            </a:r>
          </a:p>
          <a:p>
            <a:pPr lvl="1" eaLnBrk="1" hangingPunct="1"/>
            <a:r>
              <a:rPr lang="en-GB" sz="1200" dirty="0"/>
              <a:t>De-scoping usually reduces the business benefits of the ISMS.</a:t>
            </a:r>
          </a:p>
          <a:p>
            <a:pPr eaLnBrk="1" hangingPunct="1"/>
            <a:r>
              <a:rPr lang="en-GB" sz="1600" dirty="0"/>
              <a:t>If commonplace controls are deemed not applicable, this should be justified and documented in the Statement of Applicability (SOA)</a:t>
            </a:r>
          </a:p>
          <a:p>
            <a:pPr eaLnBrk="1" hangingPunct="1"/>
            <a:r>
              <a:rPr lang="en-GB" sz="1600" dirty="0"/>
              <a:t>The certification auditors will check the documentation.</a:t>
            </a:r>
          </a:p>
        </p:txBody>
      </p:sp>
      <p:pic>
        <p:nvPicPr>
          <p:cNvPr id="28675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59631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183438" y="962025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/>
              <a:t>Define ISMS</a:t>
            </a:r>
          </a:p>
          <a:p>
            <a:pPr algn="ctr" eaLnBrk="0" hangingPunct="0"/>
            <a:r>
              <a:rPr lang="en-GB" sz="1800"/>
              <a:t>scope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76672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Inventory of Assets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92375"/>
            <a:ext cx="5976937" cy="4108450"/>
          </a:xfrm>
        </p:spPr>
        <p:txBody>
          <a:bodyPr/>
          <a:lstStyle/>
          <a:p>
            <a:pPr eaLnBrk="1" hangingPunct="1"/>
            <a:r>
              <a:rPr lang="en-GB" sz="1600" dirty="0"/>
              <a:t>An </a:t>
            </a:r>
            <a:r>
              <a:rPr lang="en-GB" sz="1600" dirty="0">
                <a:solidFill>
                  <a:srgbClr val="FF0000"/>
                </a:solidFill>
              </a:rPr>
              <a:t>inventory</a:t>
            </a:r>
            <a:r>
              <a:rPr lang="en-GB" sz="1600" dirty="0"/>
              <a:t> of all important information assets should be developed and maintained, recording details such as:</a:t>
            </a:r>
          </a:p>
          <a:p>
            <a:pPr lvl="1" eaLnBrk="1" hangingPunct="1"/>
            <a:r>
              <a:rPr lang="en-GB" sz="1600" dirty="0"/>
              <a:t>Type of asset; </a:t>
            </a:r>
          </a:p>
          <a:p>
            <a:pPr lvl="1" eaLnBrk="1" hangingPunct="1"/>
            <a:r>
              <a:rPr lang="en-GB" sz="1600" dirty="0"/>
              <a:t>Format (</a:t>
            </a:r>
            <a:r>
              <a:rPr lang="en-GB" sz="1600" i="1" dirty="0"/>
              <a:t>i.e. </a:t>
            </a:r>
            <a:r>
              <a:rPr lang="en-GB" sz="1600" dirty="0"/>
              <a:t>software, physical/printed, services, people, intangibles) </a:t>
            </a:r>
          </a:p>
          <a:p>
            <a:pPr lvl="1" eaLnBrk="1" hangingPunct="1"/>
            <a:r>
              <a:rPr lang="en-GB" sz="1600" dirty="0"/>
              <a:t>Location;</a:t>
            </a:r>
          </a:p>
          <a:p>
            <a:pPr lvl="1" eaLnBrk="1" hangingPunct="1"/>
            <a:r>
              <a:rPr lang="en-GB" sz="1600" dirty="0"/>
              <a:t>Backup information; </a:t>
            </a:r>
          </a:p>
          <a:p>
            <a:pPr lvl="1" eaLnBrk="1" hangingPunct="1"/>
            <a:r>
              <a:rPr lang="en-GB" sz="1600" dirty="0"/>
              <a:t>License information; </a:t>
            </a:r>
          </a:p>
          <a:p>
            <a:pPr lvl="1" eaLnBrk="1" hangingPunct="1"/>
            <a:r>
              <a:rPr lang="en-GB" sz="1600" dirty="0"/>
              <a:t>Business value (</a:t>
            </a:r>
            <a:r>
              <a:rPr lang="en-GB" sz="1600" i="1" dirty="0"/>
              <a:t>e.g. </a:t>
            </a:r>
            <a:r>
              <a:rPr lang="en-GB" sz="1600" dirty="0"/>
              <a:t>what business processes depend on it?).</a:t>
            </a:r>
          </a:p>
        </p:txBody>
      </p:sp>
      <p:pic>
        <p:nvPicPr>
          <p:cNvPr id="30723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4664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Oval 5"/>
          <p:cNvSpPr>
            <a:spLocks noChangeArrowheads="1"/>
          </p:cNvSpPr>
          <p:nvPr/>
        </p:nvSpPr>
        <p:spPr bwMode="auto">
          <a:xfrm rot="16200000">
            <a:off x="7560618" y="872430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339725" y="3200400"/>
            <a:ext cx="2360067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 dirty="0"/>
              <a:t>Inventory information</a:t>
            </a:r>
          </a:p>
          <a:p>
            <a:pPr algn="ctr" eaLnBrk="0" hangingPunct="0"/>
            <a:r>
              <a:rPr lang="en-GB" sz="1800" dirty="0"/>
              <a:t>assets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0"/>
            <a:ext cx="77724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Risk Assessment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92375"/>
            <a:ext cx="5976937" cy="4108450"/>
          </a:xfrm>
        </p:spPr>
        <p:txBody>
          <a:bodyPr/>
          <a:lstStyle/>
          <a:p>
            <a:pPr marL="263525" indent="-153988" eaLnBrk="1" hangingPunct="1"/>
            <a:r>
              <a:rPr lang="en-GB" sz="1400" dirty="0"/>
              <a:t>Risk assessments should identify, quantify, and prioritize information security risks against defined criteria for risk acceptance and objectives relevant to the organization. </a:t>
            </a:r>
          </a:p>
          <a:p>
            <a:pPr marL="263525" indent="-153988" eaLnBrk="1" hangingPunct="1"/>
            <a:r>
              <a:rPr lang="en-GB" sz="1400" dirty="0"/>
              <a:t>The results should guide and determine the appropriate management action and priorities for managing information security risks and for implementing controls selected to protect against these risks. </a:t>
            </a:r>
          </a:p>
          <a:p>
            <a:pPr marL="263525" indent="-153988" eaLnBrk="1" hangingPunct="1"/>
            <a:r>
              <a:rPr lang="en-GB" sz="1400" dirty="0"/>
              <a:t>Assessing risks and selecting controls may need to be performed repeatedly across different parts of the organization and information systems, and to respond to changes.</a:t>
            </a:r>
          </a:p>
          <a:p>
            <a:pPr marL="263525" indent="-153988" eaLnBrk="1" hangingPunct="1"/>
            <a:r>
              <a:rPr lang="en-GB" sz="1400" dirty="0"/>
              <a:t>The process should systematically estimate the magnitude of risks (risk analysis) and compare risks against risk criteria to determine their significance (risk evaluation).</a:t>
            </a:r>
          </a:p>
          <a:p>
            <a:pPr marL="263525" indent="-153988" eaLnBrk="1" hangingPunct="1"/>
            <a:r>
              <a:rPr lang="en-GB" sz="1400" dirty="0"/>
              <a:t>The information security risk assessment should have a clearly defined scope and complement risk assessments in other aspects of the business, where appropriate.</a:t>
            </a:r>
          </a:p>
        </p:txBody>
      </p:sp>
      <p:pic>
        <p:nvPicPr>
          <p:cNvPr id="32771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7716838" y="962025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 dirty="0"/>
              <a:t>Assess information</a:t>
            </a:r>
            <a:br>
              <a:rPr lang="en-GB" sz="1800" dirty="0"/>
            </a:br>
            <a:r>
              <a:rPr lang="en-GB" sz="1800" dirty="0"/>
              <a:t>security risks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2088" y="762000"/>
            <a:ext cx="7772400" cy="9144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Prepare Statement of</a:t>
            </a:r>
            <a:br>
              <a:rPr lang="en-GB" dirty="0"/>
            </a:br>
            <a:r>
              <a:rPr lang="en-GB" dirty="0"/>
              <a:t>Applicability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7063" y="2492375"/>
            <a:ext cx="5976937" cy="41084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sz="1600" dirty="0"/>
              <a:t>The Statement of Applicability (</a:t>
            </a:r>
            <a:r>
              <a:rPr lang="en-GB" sz="1600" b="1" dirty="0">
                <a:solidFill>
                  <a:srgbClr val="FF0000"/>
                </a:solidFill>
              </a:rPr>
              <a:t>SOA</a:t>
            </a:r>
            <a:r>
              <a:rPr lang="en-GB" sz="1600" dirty="0"/>
              <a:t>) is a key ISMS document listing the organization’s information security control objectives and controls. </a:t>
            </a:r>
          </a:p>
          <a:p>
            <a:pPr eaLnBrk="1" hangingPunct="1">
              <a:spcBef>
                <a:spcPts val="600"/>
              </a:spcBef>
            </a:pPr>
            <a:r>
              <a:rPr lang="en-GB" sz="1600" dirty="0"/>
              <a:t>The SOA is derived from the results of the risk assessment, where: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Risk treatments have been selected;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All relevant legal and regulatory requirements have been identified; 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Contractual obligations are fully understood; 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1600" dirty="0"/>
              <a:t>A review the organization’s own business needs and requirements has been carried out. </a:t>
            </a:r>
          </a:p>
        </p:txBody>
      </p:sp>
      <p:pic>
        <p:nvPicPr>
          <p:cNvPr id="34819" name="Picture 4" descr="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92150"/>
            <a:ext cx="23939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8015288" y="855663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339725" y="3200400"/>
            <a:ext cx="2265363" cy="1328738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800" dirty="0"/>
              <a:t>SOA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1769</Words>
  <Application>Microsoft Office PowerPoint</Application>
  <PresentationFormat>On-screen Show (4:3)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ISMS Implementation and Certification Process Overview</vt:lpstr>
      <vt:lpstr>PowerPoint Presentation</vt:lpstr>
      <vt:lpstr>ISO27001</vt:lpstr>
      <vt:lpstr>ISO27002</vt:lpstr>
      <vt:lpstr>Management Support</vt:lpstr>
      <vt:lpstr>Defining ISMS scope</vt:lpstr>
      <vt:lpstr>Inventory of Assets</vt:lpstr>
      <vt:lpstr>Risk Assessment</vt:lpstr>
      <vt:lpstr>Prepare Statement of Applicability</vt:lpstr>
      <vt:lpstr>Prepare Risk Treatment Plan</vt:lpstr>
      <vt:lpstr>PDCA Model</vt:lpstr>
      <vt:lpstr>PDCA Model</vt:lpstr>
      <vt:lpstr>ISMS Implementation  Programme</vt:lpstr>
      <vt:lpstr>The ISMS</vt:lpstr>
      <vt:lpstr>Compliance Review and Corrective Actions</vt:lpstr>
      <vt:lpstr>Pre-Certification  Assessment</vt:lpstr>
      <vt:lpstr>Certification Audit</vt:lpstr>
      <vt:lpstr>Certification Audit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ISMS implementation and certification process overview</dc:title>
  <dc:creator>sony</dc:creator>
  <cp:lastModifiedBy>Tushar Cool</cp:lastModifiedBy>
  <cp:revision>7</cp:revision>
  <dcterms:created xsi:type="dcterms:W3CDTF">2020-04-10T16:33:46Z</dcterms:created>
  <dcterms:modified xsi:type="dcterms:W3CDTF">2020-04-15T05:45:49Z</dcterms:modified>
</cp:coreProperties>
</file>