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9800" y="365760"/>
            <a:ext cx="10484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69800" y="1828800"/>
            <a:ext cx="10484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9800" y="4101480"/>
            <a:ext cx="10484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9800" y="365760"/>
            <a:ext cx="10484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69800" y="1828800"/>
            <a:ext cx="51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842440" y="1828800"/>
            <a:ext cx="51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9800" y="4101480"/>
            <a:ext cx="51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842440" y="4101480"/>
            <a:ext cx="51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69800" y="365760"/>
            <a:ext cx="10484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69800" y="1828800"/>
            <a:ext cx="3375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014720" y="1828800"/>
            <a:ext cx="3375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559640" y="1828800"/>
            <a:ext cx="3375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9800" y="4101480"/>
            <a:ext cx="3375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014720" y="4101480"/>
            <a:ext cx="3375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559640" y="4101480"/>
            <a:ext cx="33757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69800" y="365760"/>
            <a:ext cx="10484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69800" y="1828800"/>
            <a:ext cx="1048428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69800" y="365760"/>
            <a:ext cx="10484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69800" y="1828800"/>
            <a:ext cx="104842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69800" y="365760"/>
            <a:ext cx="10484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69800" y="1828800"/>
            <a:ext cx="51163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842440" y="1828800"/>
            <a:ext cx="51163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9800" y="365760"/>
            <a:ext cx="10484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91440"/>
              </a:solidFill>
              <a:latin typeface="Century School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69800" y="365760"/>
            <a:ext cx="1048428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69800" y="365760"/>
            <a:ext cx="10484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69800" y="1828800"/>
            <a:ext cx="51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842440" y="1828800"/>
            <a:ext cx="51163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9800" y="4101480"/>
            <a:ext cx="51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69800" y="365760"/>
            <a:ext cx="10484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69800" y="1828800"/>
            <a:ext cx="51163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842440" y="1828800"/>
            <a:ext cx="51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842440" y="4101480"/>
            <a:ext cx="51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9800" y="365760"/>
            <a:ext cx="104842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69800" y="1828800"/>
            <a:ext cx="51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842440" y="1828800"/>
            <a:ext cx="51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9800" y="4101480"/>
            <a:ext cx="104842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4" descr="A picture containing drawing&#10;&#10;Description automatically generated"/>
          <p:cNvPicPr/>
          <p:nvPr/>
        </p:nvPicPr>
        <p:blipFill>
          <a:blip r:embed="rId2"/>
          <a:stretch/>
        </p:blipFill>
        <p:spPr>
          <a:xfrm rot="16200000">
            <a:off x="9948960" y="4779000"/>
            <a:ext cx="3601800" cy="10933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69800" y="365760"/>
            <a:ext cx="1048428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192734"/>
                </a:solidFill>
                <a:latin typeface="Century Schoolbook"/>
              </a:rPr>
              <a:t>Click </a:t>
            </a:r>
            <a:r>
              <a:rPr b="0" lang="en-US" sz="4400" spc="-52" strike="noStrike">
                <a:solidFill>
                  <a:srgbClr val="192734"/>
                </a:solidFill>
                <a:latin typeface="Century Schoolbook"/>
              </a:rPr>
              <a:t>to edit </a:t>
            </a:r>
            <a:r>
              <a:rPr b="0" lang="en-US" sz="4400" spc="-52" strike="noStrike">
                <a:solidFill>
                  <a:srgbClr val="192734"/>
                </a:solidFill>
                <a:latin typeface="Century Schoolbook"/>
              </a:rPr>
              <a:t>Maste</a:t>
            </a:r>
            <a:r>
              <a:rPr b="0" lang="en-US" sz="4400" spc="-52" strike="noStrike">
                <a:solidFill>
                  <a:srgbClr val="192734"/>
                </a:solidFill>
                <a:latin typeface="Century Schoolbook"/>
              </a:rPr>
              <a:t>r title </a:t>
            </a:r>
            <a:r>
              <a:rPr b="0" lang="en-US" sz="4400" spc="-52" strike="noStrike">
                <a:solidFill>
                  <a:srgbClr val="192734"/>
                </a:solidFill>
                <a:latin typeface="Century Schoolbook"/>
              </a:rPr>
              <a:t>style</a:t>
            </a:r>
            <a:endParaRPr b="0" lang="en-US" sz="4400" spc="-1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69800" y="1828800"/>
            <a:ext cx="10484280" cy="43509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n-US" sz="2800" spc="9" strike="noStrike">
                <a:solidFill>
                  <a:srgbClr val="192734"/>
                </a:solidFill>
                <a:latin typeface="Century Schoolbook"/>
              </a:rPr>
              <a:t>Edit Master text styles</a:t>
            </a:r>
            <a:endParaRPr b="0" lang="en-US" sz="2800" spc="9" strike="noStrike">
              <a:solidFill>
                <a:srgbClr val="091440"/>
              </a:solidFill>
              <a:latin typeface="Century Schoolbook"/>
            </a:endParaRPr>
          </a:p>
          <a:p>
            <a:pPr marL="27432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b="0" lang="en-US" sz="2400" spc="-1" strike="noStrike">
                <a:solidFill>
                  <a:srgbClr val="192734"/>
                </a:solidFill>
                <a:latin typeface="Century Schoolbook"/>
              </a:rPr>
              <a:t>Second level</a:t>
            </a:r>
            <a:endParaRPr b="0" lang="en-US" sz="2400" spc="9" strike="noStrike">
              <a:solidFill>
                <a:srgbClr val="091440"/>
              </a:solidFill>
              <a:latin typeface="Century Schoolbook"/>
            </a:endParaRPr>
          </a:p>
          <a:p>
            <a:pPr marL="54864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b="0" lang="en-US" sz="2000" spc="-1" strike="noStrike">
                <a:solidFill>
                  <a:srgbClr val="192734"/>
                </a:solidFill>
                <a:latin typeface="Century Schoolbook"/>
              </a:rPr>
              <a:t>Third level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marL="82296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b="0" lang="en-US" sz="2000" spc="-1" strike="noStrike">
                <a:solidFill>
                  <a:srgbClr val="192734"/>
                </a:solidFill>
                <a:latin typeface="Century Schoolbook"/>
              </a:rPr>
              <a:t>Fourth level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marL="109728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b="0" lang="en-US" sz="2000" spc="-1" strike="noStrike">
                <a:solidFill>
                  <a:srgbClr val="192734"/>
                </a:solidFill>
                <a:latin typeface="Century Schoolbook"/>
              </a:rPr>
              <a:t>Fifth level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11277720" y="0"/>
            <a:ext cx="914040" cy="593280"/>
          </a:xfrm>
          <a:prstGeom prst="rect">
            <a:avLst/>
          </a:prstGeom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BA111906-80B4-4DDC-ABB5-E24332372F99}" type="slidenum">
              <a:rPr b="0" lang="en-AU" sz="18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AU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explorer.dcrdata.org/" TargetMode="External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bitcoin-only.com/" TargetMode="External"/><Relationship Id="rId2" Type="http://schemas.openxmlformats.org/officeDocument/2006/relationships/hyperlink" Target="https://www.lookintobitcoin.com/" TargetMode="External"/><Relationship Id="rId3" Type="http://schemas.openxmlformats.org/officeDocument/2006/relationships/hyperlink" Target="http://charts.woobull.com/" TargetMode="External"/><Relationship Id="rId4" Type="http://schemas.openxmlformats.org/officeDocument/2006/relationships/hyperlink" Target="https://studio.glassnode.com/" TargetMode="External"/><Relationship Id="rId5" Type="http://schemas.openxmlformats.org/officeDocument/2006/relationships/hyperlink" Target="https://digitalik.net/btc/" TargetMode="External"/><Relationship Id="rId6" Type="http://schemas.openxmlformats.org/officeDocument/2006/relationships/hyperlink" Target="https://frankbraun.org/" TargetMode="External"/><Relationship Id="rId7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NOyyAx6Ab_0" TargetMode="External"/><Relationship Id="rId2" Type="http://schemas.openxmlformats.org/officeDocument/2006/relationships/hyperlink" Target="https://www.youtube.com/watch?v=H_COE9A-t3I&amp;t=16s" TargetMode="External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checkmatey/checkonchain/blob/master/research_articles/checkonchain_charts/checkonchain_charts.md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69800" y="365760"/>
            <a:ext cx="10484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5400" spc="-52" strike="noStrike">
                <a:solidFill>
                  <a:srgbClr val="192734"/>
                </a:solidFill>
                <a:latin typeface="Century Schoolbook"/>
              </a:rPr>
              <a:t>de</a:t>
            </a:r>
            <a:r>
              <a:rPr b="1" lang="en-US" sz="5400" spc="-52" strike="noStrike">
                <a:solidFill>
                  <a:srgbClr val="192734"/>
                </a:solidFill>
                <a:latin typeface="Century Schoolbook"/>
              </a:rPr>
              <a:t>ᴄʀᴇᴅ</a:t>
            </a:r>
            <a:r>
              <a:rPr b="0" lang="en-US" sz="4400" spc="-52" strike="noStrike">
                <a:solidFill>
                  <a:srgbClr val="192734"/>
                </a:solidFill>
                <a:latin typeface="Century Schoolbook"/>
              </a:rPr>
              <a:t>ucation</a:t>
            </a:r>
            <a:endParaRPr b="0" lang="en-US" sz="4400" spc="-1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69800" y="1828800"/>
            <a:ext cx="104842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n-US" sz="2000" spc="9" strike="noStrike">
                <a:solidFill>
                  <a:srgbClr val="192734"/>
                </a:solidFill>
                <a:latin typeface="Century Schoolbook"/>
              </a:rPr>
              <a:t>The following slides present an overview of CM8s ideas for the website. 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1" lang="en-US" sz="2000" spc="9" strike="noStrike" u="sng">
                <a:solidFill>
                  <a:srgbClr val="192734"/>
                </a:solidFill>
                <a:uFillTx/>
                <a:latin typeface="Century Schoolbook"/>
              </a:rPr>
              <a:t>Goals and Objectives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marL="457200" indent="-45684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192734"/>
                </a:solidFill>
                <a:latin typeface="Century Schoolbook"/>
              </a:rPr>
              <a:t>The Go-to community resource for charts, data and research.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marL="457200" indent="-45684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192734"/>
                </a:solidFill>
                <a:latin typeface="Century Schoolbook"/>
              </a:rPr>
              <a:t>An attraction point for researchers, on-chain analysis and traders, big and small.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marL="457200" indent="-45684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192734"/>
                </a:solidFill>
                <a:latin typeface="Century Schoolbook"/>
              </a:rPr>
              <a:t>Of value and quality that it get shared in snip and link format throughout social channels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marL="457200" indent="-45684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192734"/>
                </a:solidFill>
                <a:latin typeface="Century Schoolbook"/>
              </a:rPr>
              <a:t>Be a concise and accurate tool which helps people learn and feel empowered to promote, defend and debate Decred fundamentals. 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469800" y="365760"/>
            <a:ext cx="10484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192734"/>
                </a:solidFill>
                <a:latin typeface="Century Schoolbook"/>
              </a:rPr>
              <a:t>Desig</a:t>
            </a:r>
            <a:r>
              <a:rPr b="0" lang="en-US" sz="4400" spc="-52" strike="noStrike">
                <a:solidFill>
                  <a:srgbClr val="192734"/>
                </a:solidFill>
                <a:latin typeface="Century Schoolbook"/>
              </a:rPr>
              <a:t>n </a:t>
            </a:r>
            <a:r>
              <a:rPr b="0" lang="en-US" sz="4400" spc="-52" strike="noStrike">
                <a:solidFill>
                  <a:srgbClr val="192734"/>
                </a:solidFill>
                <a:latin typeface="Century Schoolbook"/>
              </a:rPr>
              <a:t>Requi</a:t>
            </a:r>
            <a:r>
              <a:rPr b="0" lang="en-US" sz="4400" spc="-52" strike="noStrike">
                <a:solidFill>
                  <a:srgbClr val="192734"/>
                </a:solidFill>
                <a:latin typeface="Century Schoolbook"/>
              </a:rPr>
              <a:t>remen</a:t>
            </a:r>
            <a:r>
              <a:rPr b="0" lang="en-US" sz="4400" spc="-52" strike="noStrike">
                <a:solidFill>
                  <a:srgbClr val="192734"/>
                </a:solidFill>
                <a:latin typeface="Century Schoolbook"/>
              </a:rPr>
              <a:t>ts</a:t>
            </a:r>
            <a:endParaRPr b="0" lang="en-US" sz="4400" spc="-1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469800" y="1828800"/>
            <a:ext cx="104842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marL="457200" indent="-45684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192734"/>
                </a:solidFill>
                <a:latin typeface="Century Schoolbook"/>
              </a:rPr>
              <a:t>Open Source for community input and review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marL="457200" indent="-45684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192734"/>
                </a:solidFill>
                <a:latin typeface="Century Schoolbook"/>
              </a:rPr>
              <a:t>Modular design for including new charts – there will be many so this part is key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marL="457200" indent="-45684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192734"/>
                </a:solidFill>
                <a:latin typeface="Century Schoolbook"/>
              </a:rPr>
              <a:t>Dual Language support (Eng and ES to start)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marL="457200" indent="-45684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192734"/>
                </a:solidFill>
                <a:latin typeface="Century Schoolbook"/>
              </a:rPr>
              <a:t>Dark/Light mode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marL="457200" indent="-45684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192734"/>
                </a:solidFill>
                <a:latin typeface="Century Schoolbook"/>
              </a:rPr>
              <a:t>Compliment </a:t>
            </a:r>
            <a:r>
              <a:rPr b="0" lang="en-US" sz="2000" spc="9" strike="noStrike">
                <a:solidFill>
                  <a:srgbClr val="192734"/>
                </a:solidFill>
                <a:latin typeface="Century Schoolbook"/>
                <a:hlinkClick r:id="rId1"/>
              </a:rPr>
              <a:t>https://explorer.dcrdata.org/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469800" y="365760"/>
            <a:ext cx="10484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192734"/>
                </a:solidFill>
                <a:latin typeface="Century Schoolbook"/>
              </a:rPr>
              <a:t>Exam</a:t>
            </a:r>
            <a:r>
              <a:rPr b="0" lang="en-US" sz="4400" spc="-52" strike="noStrike">
                <a:solidFill>
                  <a:srgbClr val="192734"/>
                </a:solidFill>
                <a:latin typeface="Century Schoolbook"/>
              </a:rPr>
              <a:t>ples</a:t>
            </a:r>
            <a:endParaRPr b="0" lang="en-US" sz="4400" spc="-1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469800" y="1828800"/>
            <a:ext cx="104842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9" strike="noStrike">
                <a:solidFill>
                  <a:srgbClr val="091440"/>
                </a:solidFill>
                <a:latin typeface="Century Schoolbook"/>
              </a:rPr>
              <a:t>Liked components of example sites for reference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9" strike="noStrike">
                <a:solidFill>
                  <a:srgbClr val="091440"/>
                </a:solidFill>
                <a:latin typeface="Century Schoolbook"/>
                <a:hlinkClick r:id="rId1"/>
              </a:rPr>
              <a:t>https://bitcoin-only.com/</a:t>
            </a:r>
            <a:r>
              <a:rPr b="0" lang="en-US" sz="2000" spc="9" strike="noStrike">
                <a:solidFill>
                  <a:srgbClr val="091440"/>
                </a:solidFill>
                <a:latin typeface="Century Schoolbook"/>
              </a:rPr>
              <a:t> - Like the tile format and intuitive reference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9" strike="noStrike">
                <a:solidFill>
                  <a:srgbClr val="091440"/>
                </a:solidFill>
                <a:latin typeface="Century Schoolbook"/>
                <a:hlinkClick r:id="rId2"/>
              </a:rPr>
              <a:t>https://www.lookintobitcoin.com/</a:t>
            </a:r>
            <a:r>
              <a:rPr b="0" lang="en-US" sz="2000" spc="9" strike="noStrike">
                <a:solidFill>
                  <a:srgbClr val="091440"/>
                </a:solidFill>
                <a:latin typeface="Century Schoolbook"/>
              </a:rPr>
              <a:t> - Charts and descriptions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9" strike="noStrike">
                <a:solidFill>
                  <a:srgbClr val="091440"/>
                </a:solidFill>
                <a:latin typeface="Century Schoolbook"/>
                <a:hlinkClick r:id="rId3"/>
              </a:rPr>
              <a:t>http://charts.woobull.com/</a:t>
            </a:r>
            <a:r>
              <a:rPr b="0" lang="en-US" sz="2000" spc="9" strike="noStrike">
                <a:solidFill>
                  <a:srgbClr val="091440"/>
                </a:solidFill>
                <a:latin typeface="Century Schoolbook"/>
              </a:rPr>
              <a:t> - Charts and descriptions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9" strike="noStrike">
                <a:solidFill>
                  <a:srgbClr val="091440"/>
                </a:solidFill>
                <a:latin typeface="Century Schoolbook"/>
                <a:hlinkClick r:id="rId4"/>
              </a:rPr>
              <a:t>https://studio.glassnode.com/</a:t>
            </a:r>
            <a:r>
              <a:rPr b="0" lang="en-US" sz="2000" spc="9" strike="noStrike">
                <a:solidFill>
                  <a:srgbClr val="091440"/>
                </a:solidFill>
                <a:latin typeface="Century Schoolbook"/>
              </a:rPr>
              <a:t> - dashboards + categories of charts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9" strike="noStrike">
                <a:solidFill>
                  <a:srgbClr val="091440"/>
                </a:solidFill>
                <a:latin typeface="Century Schoolbook"/>
                <a:hlinkClick r:id="rId5"/>
              </a:rPr>
              <a:t>https://digitalik.net/btc/</a:t>
            </a:r>
            <a:r>
              <a:rPr b="0" lang="en-US" sz="2000" spc="9" strike="noStrike">
                <a:solidFill>
                  <a:srgbClr val="091440"/>
                </a:solidFill>
                <a:latin typeface="Century Schoolbook"/>
              </a:rPr>
              <a:t> - Page layout for charts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9" strike="noStrike">
                <a:solidFill>
                  <a:srgbClr val="091440"/>
                </a:solidFill>
                <a:latin typeface="Century Schoolbook"/>
                <a:hlinkClick r:id="rId6"/>
              </a:rPr>
              <a:t>https://frankbraun.org/</a:t>
            </a:r>
            <a:r>
              <a:rPr b="0" lang="en-US" sz="2000" spc="9" strike="noStrike">
                <a:solidFill>
                  <a:srgbClr val="091440"/>
                </a:solidFill>
                <a:latin typeface="Century Schoolbook"/>
              </a:rPr>
              <a:t> - Cypher-punk minimalist style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469800" y="365760"/>
            <a:ext cx="10484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192734"/>
                </a:solidFill>
                <a:latin typeface="Century Schoolbook"/>
              </a:rPr>
              <a:t>Prima</a:t>
            </a:r>
            <a:r>
              <a:rPr b="0" lang="en-US" sz="4400" spc="-52" strike="noStrike">
                <a:solidFill>
                  <a:srgbClr val="192734"/>
                </a:solidFill>
                <a:latin typeface="Century Schoolbook"/>
              </a:rPr>
              <a:t>ry </a:t>
            </a:r>
            <a:r>
              <a:rPr b="0" lang="en-US" sz="4400" spc="-52" strike="noStrike">
                <a:solidFill>
                  <a:srgbClr val="192734"/>
                </a:solidFill>
                <a:latin typeface="Century Schoolbook"/>
              </a:rPr>
              <a:t>Pages</a:t>
            </a:r>
            <a:endParaRPr b="0" lang="en-US" sz="4400" spc="-1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469800" y="1049040"/>
            <a:ext cx="104842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</a:pPr>
            <a:r>
              <a:rPr b="0" lang="en-US" sz="2000" spc="9" strike="noStrike">
                <a:solidFill>
                  <a:srgbClr val="192734"/>
                </a:solidFill>
                <a:latin typeface="Century Schoolbook"/>
              </a:rPr>
              <a:t> 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marL="457200" indent="-45684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192734"/>
                </a:solidFill>
                <a:latin typeface="Century Schoolbook"/>
              </a:rPr>
              <a:t>Homepage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9" strike="noStrike">
                <a:solidFill>
                  <a:srgbClr val="192734"/>
                </a:solidFill>
                <a:latin typeface="Century Schoolbook"/>
              </a:rPr>
              <a:t>Design/UI to come up with a concept (maybe featured chart, dashboard of metrics, latest research paper etc)</a:t>
            </a:r>
            <a:endParaRPr b="0" lang="en-US" sz="2000" spc="-1" strike="noStrike">
              <a:solidFill>
                <a:srgbClr val="112679"/>
              </a:solidFill>
              <a:latin typeface="Century Schoolbook"/>
            </a:endParaRPr>
          </a:p>
          <a:p>
            <a:pPr marL="457200" indent="-45684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192734"/>
                </a:solidFill>
                <a:latin typeface="Century Schoolbook"/>
              </a:rPr>
              <a:t>Charts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9" strike="noStrike">
                <a:solidFill>
                  <a:srgbClr val="192734"/>
                </a:solidFill>
                <a:latin typeface="Century Schoolbook"/>
              </a:rPr>
              <a:t>Three categories (Pricing Models, Oscillators and Performance)</a:t>
            </a:r>
            <a:endParaRPr b="0" lang="en-US" sz="2000" spc="-1" strike="noStrike">
              <a:solidFill>
                <a:srgbClr val="112679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9" strike="noStrike">
                <a:solidFill>
                  <a:srgbClr val="192734"/>
                </a:solidFill>
                <a:latin typeface="Century Schoolbook"/>
              </a:rPr>
              <a:t>Blurb for each metric under the chart w/ links</a:t>
            </a:r>
            <a:endParaRPr b="0" lang="en-US" sz="2000" spc="-1" strike="noStrike">
              <a:solidFill>
                <a:srgbClr val="112679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9" strike="noStrike">
                <a:solidFill>
                  <a:srgbClr val="192734"/>
                </a:solidFill>
                <a:latin typeface="Century Schoolbook"/>
              </a:rPr>
              <a:t>More detailed research piece linked to associated research page</a:t>
            </a:r>
            <a:endParaRPr b="0" lang="en-US" sz="2000" spc="-1" strike="noStrike">
              <a:solidFill>
                <a:srgbClr val="112679"/>
              </a:solidFill>
              <a:latin typeface="Century Schoolbook"/>
            </a:endParaRPr>
          </a:p>
          <a:p>
            <a:pPr marL="457200" indent="-45684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192734"/>
                </a:solidFill>
                <a:latin typeface="Century Schoolbook"/>
              </a:rPr>
              <a:t>Research – curated research papers, content and directory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9" strike="noStrike">
                <a:solidFill>
                  <a:srgbClr val="192734"/>
                </a:solidFill>
                <a:latin typeface="Century Schoolbook"/>
              </a:rPr>
              <a:t>Topics (Valuation, Indicators, performance, security, governance) </a:t>
            </a:r>
            <a:endParaRPr b="0" lang="en-US" sz="2000" spc="-1" strike="noStrike">
              <a:solidFill>
                <a:srgbClr val="112679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9" strike="noStrike">
                <a:solidFill>
                  <a:srgbClr val="192734"/>
                </a:solidFill>
                <a:latin typeface="Century Schoolbook"/>
              </a:rPr>
              <a:t>Blog and Newsletter (future)</a:t>
            </a:r>
            <a:endParaRPr b="0" lang="en-US" sz="2000" spc="-1" strike="noStrike">
              <a:solidFill>
                <a:srgbClr val="112679"/>
              </a:solidFill>
              <a:latin typeface="Century Schoolbook"/>
            </a:endParaRPr>
          </a:p>
          <a:p>
            <a:pPr marL="457200" indent="-456840">
              <a:spcBef>
                <a:spcPts val="1417"/>
              </a:spcBef>
              <a:buClr>
                <a:srgbClr val="6f6f74"/>
              </a:buClr>
              <a:buSzPct val="80000"/>
              <a:buFont typeface="Arial"/>
              <a:buChar char="•"/>
            </a:pPr>
            <a:r>
              <a:rPr b="0" lang="en-US" sz="2000" spc="9" strike="noStrike">
                <a:solidFill>
                  <a:srgbClr val="192734"/>
                </a:solidFill>
                <a:latin typeface="Century Schoolbook"/>
              </a:rPr>
              <a:t>Videos – embed video explainers and on-chain classes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9" strike="noStrike">
                <a:solidFill>
                  <a:srgbClr val="192734"/>
                </a:solidFill>
                <a:latin typeface="Century Schoolbook"/>
              </a:rPr>
              <a:t>Example</a:t>
            </a:r>
            <a:r>
              <a:rPr b="0" lang="en-US" sz="2000" spc="9" strike="noStrike">
                <a:solidFill>
                  <a:srgbClr val="2a6099"/>
                </a:solidFill>
                <a:latin typeface="Century Schoolbook"/>
              </a:rPr>
              <a:t> </a:t>
            </a:r>
            <a:r>
              <a:rPr b="0" lang="en-US" sz="2000" spc="9" strike="noStrike">
                <a:solidFill>
                  <a:srgbClr val="2a6099"/>
                </a:solidFill>
                <a:latin typeface="Century Schoolbook"/>
                <a:hlinkClick r:id="rId1"/>
              </a:rPr>
              <a:t>here</a:t>
            </a:r>
            <a:r>
              <a:rPr b="0" lang="en-US" sz="2000" spc="9" strike="noStrike">
                <a:solidFill>
                  <a:srgbClr val="192734"/>
                </a:solidFill>
                <a:latin typeface="Century Schoolbook"/>
              </a:rPr>
              <a:t> and </a:t>
            </a:r>
            <a:r>
              <a:rPr b="0" lang="en-US" sz="2000" spc="9" strike="noStrike">
                <a:solidFill>
                  <a:srgbClr val="2a6099"/>
                </a:solidFill>
                <a:latin typeface="Century Schoolbook"/>
                <a:hlinkClick r:id="rId2"/>
              </a:rPr>
              <a:t>here</a:t>
            </a:r>
            <a:endParaRPr b="0" lang="en-US" sz="2000" spc="-1" strike="noStrike">
              <a:solidFill>
                <a:srgbClr val="112679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469800" y="365760"/>
            <a:ext cx="1048428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52" strike="noStrike">
                <a:solidFill>
                  <a:srgbClr val="192734"/>
                </a:solidFill>
                <a:latin typeface="Century Schoolbook"/>
              </a:rPr>
              <a:t>Check</a:t>
            </a:r>
            <a:r>
              <a:rPr b="0" lang="en-US" sz="4400" spc="-52" strike="noStrike">
                <a:solidFill>
                  <a:srgbClr val="192734"/>
                </a:solidFill>
                <a:latin typeface="Century Schoolbook"/>
              </a:rPr>
              <a:t>mate </a:t>
            </a:r>
            <a:r>
              <a:rPr b="0" lang="en-US" sz="4400" spc="-52" strike="noStrike">
                <a:solidFill>
                  <a:srgbClr val="192734"/>
                </a:solidFill>
                <a:latin typeface="Century Schoolbook"/>
              </a:rPr>
              <a:t>Conte</a:t>
            </a:r>
            <a:r>
              <a:rPr b="0" lang="en-US" sz="4400" spc="-52" strike="noStrike">
                <a:solidFill>
                  <a:srgbClr val="192734"/>
                </a:solidFill>
                <a:latin typeface="Century Schoolbook"/>
              </a:rPr>
              <a:t>nt</a:t>
            </a:r>
            <a:endParaRPr b="0" lang="en-US" sz="4400" spc="-1" strike="noStrike">
              <a:solidFill>
                <a:srgbClr val="091440"/>
              </a:solidFill>
              <a:latin typeface="Century Schoolbook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469800" y="1512000"/>
            <a:ext cx="1048428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9" strike="noStrike">
                <a:solidFill>
                  <a:srgbClr val="091440"/>
                </a:solidFill>
                <a:latin typeface="Century Schoolbook"/>
              </a:rPr>
              <a:t>The following resources contain CM reference material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9" strike="noStrike">
                <a:solidFill>
                  <a:srgbClr val="091440"/>
                </a:solidFill>
                <a:latin typeface="Century Schoolbook"/>
              </a:rPr>
              <a:t>Chart specs and blurbs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112679"/>
                </a:solidFill>
                <a:latin typeface="Century Schoolbook"/>
                <a:hlinkClick r:id="rId1"/>
              </a:rPr>
              <a:t>https://github.com/checkmatey/checkonchain/blob/master/research_articles/checkonchain_charts/checkonchain_charts.md</a:t>
            </a:r>
            <a:endParaRPr b="0" lang="en-US" sz="1600" spc="-1" strike="noStrike">
              <a:solidFill>
                <a:srgbClr val="112679"/>
              </a:solidFill>
              <a:latin typeface="Century School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9" strike="noStrike">
                <a:solidFill>
                  <a:srgbClr val="091440"/>
                </a:solidFill>
                <a:latin typeface="Century Schoolbook"/>
              </a:rPr>
              <a:t>Research article curation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9" strike="noStrike">
                <a:solidFill>
                  <a:srgbClr val="091440"/>
                </a:solidFill>
                <a:latin typeface="Century Schoolbook"/>
              </a:rPr>
              <a:t> </a:t>
            </a:r>
            <a:endParaRPr b="0" lang="en-US" sz="2000" spc="9" strike="noStrike">
              <a:solidFill>
                <a:srgbClr val="09144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91440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LibreOffice/6.4.3.2$Linux_X86_64 LibreOffice_project/40$Build-2</Application>
  <Words>566</Words>
  <Paragraphs>136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2019-05-18T15:28:20Z</dcterms:created>
  <dc:creator>James Care</dc:creator>
  <dc:description/>
  <dc:language>en-AU</dc:language>
  <cp:lastModifiedBy/>
  <dcterms:modified xsi:type="dcterms:W3CDTF">2020-06-10T07:47:18Z</dcterms:modified>
  <cp:revision>244</cp:revision>
  <dc:subject/>
  <dc:title>RSC On-Chain Analytics Masterclass  Ep 1 - Realised Capitalisation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