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5"/>
  </p:notesMasterIdLst>
  <p:sldIdLst>
    <p:sldId id="595" r:id="rId2"/>
    <p:sldId id="596" r:id="rId3"/>
    <p:sldId id="597" r:id="rId4"/>
    <p:sldId id="609" r:id="rId5"/>
    <p:sldId id="599" r:id="rId6"/>
    <p:sldId id="604" r:id="rId7"/>
    <p:sldId id="605" r:id="rId8"/>
    <p:sldId id="607" r:id="rId9"/>
    <p:sldId id="634" r:id="rId10"/>
    <p:sldId id="608" r:id="rId11"/>
    <p:sldId id="598" r:id="rId12"/>
    <p:sldId id="600" r:id="rId13"/>
    <p:sldId id="601" r:id="rId14"/>
    <p:sldId id="612" r:id="rId15"/>
    <p:sldId id="613" r:id="rId16"/>
    <p:sldId id="614" r:id="rId17"/>
    <p:sldId id="616" r:id="rId18"/>
    <p:sldId id="618" r:id="rId19"/>
    <p:sldId id="633" r:id="rId20"/>
    <p:sldId id="619" r:id="rId21"/>
    <p:sldId id="621" r:id="rId22"/>
    <p:sldId id="622" r:id="rId23"/>
    <p:sldId id="620" r:id="rId24"/>
    <p:sldId id="624" r:id="rId25"/>
    <p:sldId id="632" r:id="rId26"/>
    <p:sldId id="623" r:id="rId27"/>
    <p:sldId id="625" r:id="rId28"/>
    <p:sldId id="626" r:id="rId29"/>
    <p:sldId id="628" r:id="rId30"/>
    <p:sldId id="629" r:id="rId31"/>
    <p:sldId id="630" r:id="rId32"/>
    <p:sldId id="627" r:id="rId33"/>
    <p:sldId id="631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 Care" initials="JC" lastIdx="3" clrIdx="0">
    <p:extLst>
      <p:ext uri="{19B8F6BF-5375-455C-9EA6-DF929625EA0E}">
        <p15:presenceInfo xmlns:p15="http://schemas.microsoft.com/office/powerpoint/2012/main" userId="fffe85e3677984f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FBAA"/>
    <a:srgbClr val="FC969D"/>
    <a:srgbClr val="FCE47C"/>
    <a:srgbClr val="F91727"/>
    <a:srgbClr val="1BA59B"/>
    <a:srgbClr val="223767"/>
    <a:srgbClr val="00A84C"/>
    <a:srgbClr val="D1275D"/>
    <a:srgbClr val="EC5F23"/>
    <a:srgbClr val="070F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360" autoAdjust="0"/>
  </p:normalViewPr>
  <p:slideViewPr>
    <p:cSldViewPr snapToGrid="0">
      <p:cViewPr>
        <p:scale>
          <a:sx n="75" d="100"/>
          <a:sy n="75" d="100"/>
        </p:scale>
        <p:origin x="28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20" tIns="45711" rIns="91420" bIns="45711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20" tIns="45711" rIns="91420" bIns="45711" rtlCol="0"/>
          <a:lstStyle>
            <a:lvl1pPr algn="r">
              <a:defRPr sz="1200"/>
            </a:lvl1pPr>
          </a:lstStyle>
          <a:p>
            <a:fld id="{0E14D5B3-C0ED-4E5B-BEFF-6A7BA239570E}" type="datetimeFigureOut">
              <a:rPr lang="en-AU" smtClean="0"/>
              <a:t>14-May-20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0" tIns="45711" rIns="91420" bIns="45711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1"/>
            <a:ext cx="5486400" cy="3600450"/>
          </a:xfrm>
          <a:prstGeom prst="rect">
            <a:avLst/>
          </a:prstGeom>
        </p:spPr>
        <p:txBody>
          <a:bodyPr vert="horz" lIns="91420" tIns="45711" rIns="91420" bIns="4571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20" tIns="45711" rIns="91420" bIns="45711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20" tIns="45711" rIns="91420" bIns="45711" rtlCol="0" anchor="b"/>
          <a:lstStyle>
            <a:lvl1pPr algn="r">
              <a:defRPr sz="1200"/>
            </a:lvl1pPr>
          </a:lstStyle>
          <a:p>
            <a:fld id="{27F7A1EC-DBBD-42DA-8054-F2D841D614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7873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0914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3011B5D5-70AA-4155-B093-4B5074A802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938376" y="4805643"/>
            <a:ext cx="3601989" cy="109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9461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365760"/>
            <a:ext cx="10484612" cy="1325562"/>
          </a:xfrm>
        </p:spPr>
        <p:txBody>
          <a:bodyPr anchor="ctr"/>
          <a:lstStyle>
            <a:lvl1pPr>
              <a:defRPr>
                <a:solidFill>
                  <a:srgbClr val="19273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" y="1828800"/>
            <a:ext cx="10484612" cy="435133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rgbClr val="192734"/>
                </a:solidFill>
              </a:defRPr>
            </a:lvl1pPr>
            <a:lvl2pPr marL="274320" indent="0">
              <a:buNone/>
              <a:defRPr sz="2400">
                <a:solidFill>
                  <a:srgbClr val="192734"/>
                </a:solidFill>
              </a:defRPr>
            </a:lvl2pPr>
            <a:lvl3pPr marL="548640" indent="0">
              <a:buNone/>
              <a:defRPr sz="2000">
                <a:solidFill>
                  <a:srgbClr val="192734"/>
                </a:solidFill>
              </a:defRPr>
            </a:lvl3pPr>
            <a:lvl4pPr marL="822960" indent="0">
              <a:buNone/>
              <a:defRPr sz="2000">
                <a:solidFill>
                  <a:srgbClr val="192734"/>
                </a:solidFill>
              </a:defRPr>
            </a:lvl4pPr>
            <a:lvl5pPr marL="1097280" indent="0">
              <a:buNone/>
              <a:defRPr sz="2000">
                <a:solidFill>
                  <a:srgbClr val="192734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C429F03-B673-4B3B-832E-9A4A48790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0"/>
            <a:ext cx="914400" cy="5937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16EEF02-8C8F-4814-B572-C1273A6477A4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9495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77600" y="0"/>
            <a:ext cx="914400" cy="5937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16EEF02-8C8F-4814-B572-C1273A6477A4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26033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77600" y="0"/>
            <a:ext cx="914400" cy="5937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16EEF02-8C8F-4814-B572-C1273A6477A4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6819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277600" y="0"/>
            <a:ext cx="914400" cy="5937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16EEF02-8C8F-4814-B572-C1273A6477A4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8587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77600" y="0"/>
            <a:ext cx="914400" cy="5937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16EEF02-8C8F-4814-B572-C1273A6477A4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58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77600" y="0"/>
            <a:ext cx="914400" cy="5937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16EEF02-8C8F-4814-B572-C1273A6477A4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3513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B897D379-7DB5-4F5B-A6CE-2518FE7EEDA5}" type="datetime1">
              <a:rPr lang="en-AU" smtClean="0"/>
              <a:t>14-May-20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READYSETCRYPTO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216EEF02-8C8F-4814-B572-C1273A6477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5091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7A5FBD10-19FD-49C6-B832-2DD3BCA26ED2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949046" y="4778530"/>
            <a:ext cx="3601989" cy="1093798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9C2A0A6-4E47-461A-8CB2-1285C1CACC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0"/>
            <a:ext cx="914400" cy="5937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16EEF02-8C8F-4814-B572-C1273A6477A4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4301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7" r:id="rId8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7C4AD-FA4E-42CD-93C7-E70ACE87CF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Decred</a:t>
            </a:r>
            <a:br>
              <a:rPr lang="en-US" dirty="0"/>
            </a:br>
            <a:r>
              <a:rPr lang="en-US" dirty="0"/>
              <a:t>On-chain Analytics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71CA5-5BA2-4C6D-B143-982DE79544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 overview of what Hybrid PoW/PoS consensus looks like on-chain</a:t>
            </a:r>
          </a:p>
          <a:p>
            <a:endParaRPr lang="en-US" dirty="0"/>
          </a:p>
          <a:p>
            <a:r>
              <a:rPr lang="en-US" dirty="0"/>
              <a:t>By Checkmate </a:t>
            </a:r>
          </a:p>
          <a:p>
            <a:r>
              <a:rPr lang="en-US" sz="1300" i="1" dirty="0"/>
              <a:t>@_checkmatey_</a:t>
            </a:r>
            <a:endParaRPr lang="en-AU" sz="13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3D8767-0F26-4904-BF22-ABF2936892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4" b="11667"/>
          <a:stretch/>
        </p:blipFill>
        <p:spPr>
          <a:xfrm>
            <a:off x="2743200" y="594360"/>
            <a:ext cx="3840072" cy="8077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BFCD9EC-E838-4F48-9C80-19368AB4C37A}"/>
              </a:ext>
            </a:extLst>
          </p:cNvPr>
          <p:cNvSpPr/>
          <p:nvPr/>
        </p:nvSpPr>
        <p:spPr>
          <a:xfrm>
            <a:off x="5956663" y="844731"/>
            <a:ext cx="409303" cy="200298"/>
          </a:xfrm>
          <a:prstGeom prst="rect">
            <a:avLst/>
          </a:prstGeom>
          <a:solidFill>
            <a:srgbClr val="223767"/>
          </a:solidFill>
          <a:ln>
            <a:solidFill>
              <a:srgbClr val="2237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AA3B38-B97A-4905-8B97-D547204332F1}"/>
              </a:ext>
            </a:extLst>
          </p:cNvPr>
          <p:cNvSpPr/>
          <p:nvPr/>
        </p:nvSpPr>
        <p:spPr>
          <a:xfrm>
            <a:off x="3257006" y="1097280"/>
            <a:ext cx="657497" cy="139337"/>
          </a:xfrm>
          <a:prstGeom prst="rect">
            <a:avLst/>
          </a:prstGeom>
          <a:solidFill>
            <a:srgbClr val="223767"/>
          </a:solidFill>
          <a:ln>
            <a:solidFill>
              <a:srgbClr val="2237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F81FCE-5FB4-4566-924A-264B8ED116E6}"/>
              </a:ext>
            </a:extLst>
          </p:cNvPr>
          <p:cNvSpPr/>
          <p:nvPr/>
        </p:nvSpPr>
        <p:spPr>
          <a:xfrm>
            <a:off x="5627915" y="1139952"/>
            <a:ext cx="163286" cy="139337"/>
          </a:xfrm>
          <a:prstGeom prst="rect">
            <a:avLst/>
          </a:prstGeom>
          <a:solidFill>
            <a:srgbClr val="223767"/>
          </a:solidFill>
          <a:ln>
            <a:solidFill>
              <a:srgbClr val="2237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1080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D6E23-A9D9-4BDA-8337-C6A01F6E43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142-Day Sum of USD Ticket Value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CCABE3-5CA9-49CE-B1EB-BAA7C05635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cumulative sum of USD bound in tickets is a show of long term, strong hand holder conviction.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99407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21924BE-E4A9-4F11-BECA-8C0ADEC187EC}"/>
              </a:ext>
            </a:extLst>
          </p:cNvPr>
          <p:cNvSpPr/>
          <p:nvPr/>
        </p:nvSpPr>
        <p:spPr>
          <a:xfrm>
            <a:off x="0" y="0"/>
            <a:ext cx="11285316" cy="6858000"/>
          </a:xfrm>
          <a:prstGeom prst="rect">
            <a:avLst/>
          </a:prstGeom>
          <a:solidFill>
            <a:srgbClr val="F5F5F5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3652B-F0FB-48E8-8E47-174333955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F32C35-B102-4D0D-8674-D2B5628BF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522"/>
          <a:stretch/>
        </p:blipFill>
        <p:spPr>
          <a:xfrm>
            <a:off x="64010" y="459419"/>
            <a:ext cx="11157296" cy="59391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CD1036-828E-4EEC-AD08-0ABC81441C34}"/>
              </a:ext>
            </a:extLst>
          </p:cNvPr>
          <p:cNvSpPr txBox="1"/>
          <p:nvPr/>
        </p:nvSpPr>
        <p:spPr>
          <a:xfrm>
            <a:off x="590914" y="1396302"/>
            <a:ext cx="4155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rgbClr val="002060"/>
                </a:solidFill>
              </a:rPr>
              <a:t>142-day Sum of USD in Tickets </a:t>
            </a:r>
          </a:p>
          <a:p>
            <a:pPr algn="ctr"/>
            <a:r>
              <a:rPr lang="en-US" b="1" dirty="0">
                <a:solidFill>
                  <a:srgbClr val="002060"/>
                </a:solidFill>
              </a:rPr>
              <a:t>Coin Supply</a:t>
            </a:r>
            <a:endParaRPr lang="en-AU" b="1" dirty="0">
              <a:solidFill>
                <a:srgbClr val="00206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D584F7E-DC64-4A61-B3CD-0670EF1C1A4B}"/>
              </a:ext>
            </a:extLst>
          </p:cNvPr>
          <p:cNvCxnSpPr>
            <a:cxnSpLocks/>
          </p:cNvCxnSpPr>
          <p:nvPr/>
        </p:nvCxnSpPr>
        <p:spPr>
          <a:xfrm>
            <a:off x="4551680" y="1631180"/>
            <a:ext cx="600564" cy="411453"/>
          </a:xfrm>
          <a:prstGeom prst="straightConnector1">
            <a:avLst/>
          </a:prstGeom>
          <a:ln>
            <a:solidFill>
              <a:srgbClr val="0914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3897E8D-B4B1-4C6B-94BC-260DB0D0EED4}"/>
              </a:ext>
            </a:extLst>
          </p:cNvPr>
          <p:cNvSpPr txBox="1"/>
          <p:nvPr/>
        </p:nvSpPr>
        <p:spPr>
          <a:xfrm>
            <a:off x="9708031" y="2557145"/>
            <a:ext cx="8878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>
                <a:solidFill>
                  <a:srgbClr val="002060"/>
                </a:solidFill>
              </a:rPr>
              <a:t>x61.8%</a:t>
            </a:r>
          </a:p>
          <a:p>
            <a:pPr algn="ctr"/>
            <a:r>
              <a:rPr lang="en-AU" sz="1100" b="1" i="1" dirty="0">
                <a:solidFill>
                  <a:srgbClr val="002060"/>
                </a:solidFill>
              </a:rPr>
              <a:t>x50.0%</a:t>
            </a:r>
          </a:p>
          <a:p>
            <a:pPr algn="ctr"/>
            <a:r>
              <a:rPr lang="en-AU" sz="1100" b="1" i="1" dirty="0">
                <a:solidFill>
                  <a:srgbClr val="002060"/>
                </a:solidFill>
              </a:rPr>
              <a:t>x38.2%</a:t>
            </a:r>
          </a:p>
          <a:p>
            <a:pPr algn="ctr"/>
            <a:r>
              <a:rPr lang="en-AU" sz="1100" b="1" i="1" dirty="0">
                <a:solidFill>
                  <a:srgbClr val="002060"/>
                </a:solidFill>
              </a:rPr>
              <a:t>x23.6%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257F41-6EED-4A93-BBDD-66E9E75A1301}"/>
              </a:ext>
            </a:extLst>
          </p:cNvPr>
          <p:cNvSpPr txBox="1"/>
          <p:nvPr/>
        </p:nvSpPr>
        <p:spPr>
          <a:xfrm>
            <a:off x="590914" y="6443624"/>
            <a:ext cx="1010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Psychology: </a:t>
            </a:r>
            <a:r>
              <a:rPr lang="en-US" dirty="0">
                <a:solidFill>
                  <a:srgbClr val="002060"/>
                </a:solidFill>
              </a:rPr>
              <a:t>Ticket purchase suggests strong belief (+ ceiling) on future price appreciation </a:t>
            </a:r>
            <a:endParaRPr lang="en-AU" dirty="0">
              <a:solidFill>
                <a:srgbClr val="002060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8DD48A3-7741-46E4-8377-66A735E6A3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85" t="1" r="27001" b="91470"/>
          <a:stretch/>
        </p:blipFill>
        <p:spPr>
          <a:xfrm>
            <a:off x="2295925" y="319059"/>
            <a:ext cx="7046039" cy="75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034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21924BE-E4A9-4F11-BECA-8C0ADEC187EC}"/>
              </a:ext>
            </a:extLst>
          </p:cNvPr>
          <p:cNvSpPr/>
          <p:nvPr/>
        </p:nvSpPr>
        <p:spPr>
          <a:xfrm>
            <a:off x="0" y="0"/>
            <a:ext cx="11285316" cy="6858000"/>
          </a:xfrm>
          <a:prstGeom prst="rect">
            <a:avLst/>
          </a:prstGeom>
          <a:solidFill>
            <a:srgbClr val="F5F5F5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3652B-F0FB-48E8-8E47-174333955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F32C35-B102-4D0D-8674-D2B5628BF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522"/>
          <a:stretch/>
        </p:blipFill>
        <p:spPr>
          <a:xfrm>
            <a:off x="64010" y="459419"/>
            <a:ext cx="11157296" cy="59391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3897E8D-B4B1-4C6B-94BC-260DB0D0EED4}"/>
              </a:ext>
            </a:extLst>
          </p:cNvPr>
          <p:cNvSpPr txBox="1"/>
          <p:nvPr/>
        </p:nvSpPr>
        <p:spPr>
          <a:xfrm>
            <a:off x="9708031" y="2557145"/>
            <a:ext cx="8878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>
                <a:solidFill>
                  <a:srgbClr val="002060"/>
                </a:solidFill>
              </a:rPr>
              <a:t>x61.8%</a:t>
            </a:r>
          </a:p>
          <a:p>
            <a:pPr algn="ctr"/>
            <a:r>
              <a:rPr lang="en-AU" sz="1100" b="1" i="1" dirty="0">
                <a:solidFill>
                  <a:srgbClr val="002060"/>
                </a:solidFill>
              </a:rPr>
              <a:t>x50.0%</a:t>
            </a:r>
          </a:p>
          <a:p>
            <a:pPr algn="ctr"/>
            <a:r>
              <a:rPr lang="en-AU" sz="1100" b="1" i="1" dirty="0">
                <a:solidFill>
                  <a:srgbClr val="002060"/>
                </a:solidFill>
              </a:rPr>
              <a:t>x38.2%</a:t>
            </a:r>
          </a:p>
          <a:p>
            <a:pPr algn="ctr"/>
            <a:r>
              <a:rPr lang="en-AU" sz="1100" b="1" i="1" dirty="0">
                <a:solidFill>
                  <a:srgbClr val="002060"/>
                </a:solidFill>
              </a:rPr>
              <a:t>x23.6%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035759B-6EE9-44F8-8F2E-FBB4FE8EAADE}"/>
              </a:ext>
            </a:extLst>
          </p:cNvPr>
          <p:cNvSpPr/>
          <p:nvPr/>
        </p:nvSpPr>
        <p:spPr>
          <a:xfrm>
            <a:off x="3199256" y="4913485"/>
            <a:ext cx="324630" cy="324630"/>
          </a:xfrm>
          <a:prstGeom prst="ellipse">
            <a:avLst/>
          </a:prstGeom>
          <a:solidFill>
            <a:srgbClr val="FC848D">
              <a:alpha val="20000"/>
            </a:srgbClr>
          </a:solidFill>
          <a:ln>
            <a:solidFill>
              <a:srgbClr val="FB5F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72FA5-AD5C-4BD2-8D3B-7F7D3538AD1A}"/>
              </a:ext>
            </a:extLst>
          </p:cNvPr>
          <p:cNvSpPr/>
          <p:nvPr/>
        </p:nvSpPr>
        <p:spPr>
          <a:xfrm>
            <a:off x="4768945" y="5062766"/>
            <a:ext cx="292993" cy="292993"/>
          </a:xfrm>
          <a:prstGeom prst="ellipse">
            <a:avLst/>
          </a:prstGeom>
          <a:solidFill>
            <a:srgbClr val="FC848D">
              <a:alpha val="20000"/>
            </a:srgbClr>
          </a:solidFill>
          <a:ln>
            <a:solidFill>
              <a:srgbClr val="FB5F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8DD48A3-7741-46E4-8377-66A735E6A3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85" t="1" r="27001" b="91470"/>
          <a:stretch/>
        </p:blipFill>
        <p:spPr>
          <a:xfrm>
            <a:off x="2295925" y="319059"/>
            <a:ext cx="7046039" cy="758184"/>
          </a:xfrm>
          <a:prstGeom prst="rect">
            <a:avLst/>
          </a:prstGeom>
        </p:spPr>
      </p:pic>
      <p:sp>
        <p:nvSpPr>
          <p:cNvPr id="41" name="Oval 40">
            <a:extLst>
              <a:ext uri="{FF2B5EF4-FFF2-40B4-BE49-F238E27FC236}">
                <a16:creationId xmlns:a16="http://schemas.microsoft.com/office/drawing/2014/main" id="{B873AD67-D770-430E-873A-AD274E003AE8}"/>
              </a:ext>
            </a:extLst>
          </p:cNvPr>
          <p:cNvSpPr/>
          <p:nvPr/>
        </p:nvSpPr>
        <p:spPr>
          <a:xfrm>
            <a:off x="3178664" y="2879812"/>
            <a:ext cx="324630" cy="324630"/>
          </a:xfrm>
          <a:prstGeom prst="ellipse">
            <a:avLst/>
          </a:prstGeom>
          <a:solidFill>
            <a:srgbClr val="FC848D">
              <a:alpha val="20000"/>
            </a:srgbClr>
          </a:solidFill>
          <a:ln>
            <a:solidFill>
              <a:srgbClr val="FB5F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329B952-14FB-4C34-AE0B-7F597F103DC2}"/>
              </a:ext>
            </a:extLst>
          </p:cNvPr>
          <p:cNvSpPr/>
          <p:nvPr/>
        </p:nvSpPr>
        <p:spPr>
          <a:xfrm>
            <a:off x="4768944" y="1956343"/>
            <a:ext cx="292993" cy="292993"/>
          </a:xfrm>
          <a:prstGeom prst="ellipse">
            <a:avLst/>
          </a:prstGeom>
          <a:solidFill>
            <a:srgbClr val="FC848D">
              <a:alpha val="20000"/>
            </a:srgbClr>
          </a:solidFill>
          <a:ln>
            <a:solidFill>
              <a:srgbClr val="FB5F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8B03895-F511-44B9-B5C9-EAB174A28193}"/>
              </a:ext>
            </a:extLst>
          </p:cNvPr>
          <p:cNvSpPr/>
          <p:nvPr/>
        </p:nvSpPr>
        <p:spPr>
          <a:xfrm>
            <a:off x="5658544" y="5326262"/>
            <a:ext cx="292993" cy="292993"/>
          </a:xfrm>
          <a:prstGeom prst="ellipse">
            <a:avLst/>
          </a:prstGeom>
          <a:solidFill>
            <a:srgbClr val="FC848D">
              <a:alpha val="20000"/>
            </a:srgbClr>
          </a:solidFill>
          <a:ln>
            <a:solidFill>
              <a:srgbClr val="FB5F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02801C2-6F60-4092-B13C-8913B5B97033}"/>
              </a:ext>
            </a:extLst>
          </p:cNvPr>
          <p:cNvSpPr/>
          <p:nvPr/>
        </p:nvSpPr>
        <p:spPr>
          <a:xfrm>
            <a:off x="5642658" y="1971783"/>
            <a:ext cx="292993" cy="292993"/>
          </a:xfrm>
          <a:prstGeom prst="ellipse">
            <a:avLst/>
          </a:prstGeom>
          <a:solidFill>
            <a:srgbClr val="FC848D">
              <a:alpha val="20000"/>
            </a:srgbClr>
          </a:solidFill>
          <a:ln>
            <a:solidFill>
              <a:srgbClr val="FB5F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09F306B-76F4-413D-A6AF-341745E909DE}"/>
              </a:ext>
            </a:extLst>
          </p:cNvPr>
          <p:cNvSpPr/>
          <p:nvPr/>
        </p:nvSpPr>
        <p:spPr>
          <a:xfrm>
            <a:off x="7715231" y="5248876"/>
            <a:ext cx="292993" cy="292993"/>
          </a:xfrm>
          <a:prstGeom prst="ellipse">
            <a:avLst/>
          </a:prstGeom>
          <a:solidFill>
            <a:srgbClr val="FC848D">
              <a:alpha val="20000"/>
            </a:srgbClr>
          </a:solidFill>
          <a:ln>
            <a:solidFill>
              <a:srgbClr val="FB5F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F51028F-C2ED-41A8-969A-A698EEFF2BCB}"/>
              </a:ext>
            </a:extLst>
          </p:cNvPr>
          <p:cNvSpPr/>
          <p:nvPr/>
        </p:nvSpPr>
        <p:spPr>
          <a:xfrm>
            <a:off x="7715230" y="2498520"/>
            <a:ext cx="292993" cy="292993"/>
          </a:xfrm>
          <a:prstGeom prst="ellipse">
            <a:avLst/>
          </a:prstGeom>
          <a:solidFill>
            <a:srgbClr val="FC848D">
              <a:alpha val="20000"/>
            </a:srgbClr>
          </a:solidFill>
          <a:ln>
            <a:solidFill>
              <a:srgbClr val="FB5F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8BCE34E-FCA8-4A0F-8B01-4F8CCBB372FB}"/>
              </a:ext>
            </a:extLst>
          </p:cNvPr>
          <p:cNvSpPr txBox="1"/>
          <p:nvPr/>
        </p:nvSpPr>
        <p:spPr>
          <a:xfrm>
            <a:off x="3340979" y="4454065"/>
            <a:ext cx="5777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91440"/>
                </a:solidFill>
              </a:rPr>
              <a:t>Tops as Price </a:t>
            </a:r>
            <a:r>
              <a:rPr lang="en-US" b="1" dirty="0">
                <a:solidFill>
                  <a:srgbClr val="091440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91440"/>
                </a:solidFill>
              </a:rPr>
              <a:t> Ticket Demand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038747D-206F-4C3C-98F2-BFA2921E03B5}"/>
              </a:ext>
            </a:extLst>
          </p:cNvPr>
          <p:cNvSpPr txBox="1"/>
          <p:nvPr/>
        </p:nvSpPr>
        <p:spPr>
          <a:xfrm>
            <a:off x="590914" y="6443624"/>
            <a:ext cx="1010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Psychology: </a:t>
            </a:r>
            <a:r>
              <a:rPr lang="en-US" dirty="0">
                <a:solidFill>
                  <a:srgbClr val="002060"/>
                </a:solidFill>
              </a:rPr>
              <a:t>Ticket purchase suggests strong belief (+ ceiling) on future price appreciation 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DCB0404-438E-4ED7-AABB-9F2448894DA8}"/>
              </a:ext>
            </a:extLst>
          </p:cNvPr>
          <p:cNvSpPr txBox="1"/>
          <p:nvPr/>
        </p:nvSpPr>
        <p:spPr>
          <a:xfrm>
            <a:off x="590914" y="1396302"/>
            <a:ext cx="4155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rgbClr val="002060"/>
                </a:solidFill>
              </a:rPr>
              <a:t>142-day Sum of USD in Tickets </a:t>
            </a:r>
          </a:p>
          <a:p>
            <a:pPr algn="ctr"/>
            <a:r>
              <a:rPr lang="en-US" b="1" dirty="0">
                <a:solidFill>
                  <a:srgbClr val="002060"/>
                </a:solidFill>
              </a:rPr>
              <a:t>Coin Supply</a:t>
            </a:r>
            <a:endParaRPr lang="en-AU" b="1" dirty="0">
              <a:solidFill>
                <a:srgbClr val="002060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4F8458F-B112-4742-8C05-F56506B1172C}"/>
              </a:ext>
            </a:extLst>
          </p:cNvPr>
          <p:cNvCxnSpPr>
            <a:cxnSpLocks/>
          </p:cNvCxnSpPr>
          <p:nvPr/>
        </p:nvCxnSpPr>
        <p:spPr>
          <a:xfrm>
            <a:off x="4551680" y="1631180"/>
            <a:ext cx="600564" cy="411453"/>
          </a:xfrm>
          <a:prstGeom prst="straightConnector1">
            <a:avLst/>
          </a:prstGeom>
          <a:ln>
            <a:solidFill>
              <a:srgbClr val="0914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684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21924BE-E4A9-4F11-BECA-8C0ADEC187EC}"/>
              </a:ext>
            </a:extLst>
          </p:cNvPr>
          <p:cNvSpPr/>
          <p:nvPr/>
        </p:nvSpPr>
        <p:spPr>
          <a:xfrm>
            <a:off x="0" y="0"/>
            <a:ext cx="11285316" cy="6858000"/>
          </a:xfrm>
          <a:prstGeom prst="rect">
            <a:avLst/>
          </a:prstGeom>
          <a:solidFill>
            <a:srgbClr val="F5F5F5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3652B-F0FB-48E8-8E47-174333955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F32C35-B102-4D0D-8674-D2B5628BF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522"/>
          <a:stretch/>
        </p:blipFill>
        <p:spPr>
          <a:xfrm>
            <a:off x="64010" y="459419"/>
            <a:ext cx="11157296" cy="59391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3897E8D-B4B1-4C6B-94BC-260DB0D0EED4}"/>
              </a:ext>
            </a:extLst>
          </p:cNvPr>
          <p:cNvSpPr txBox="1"/>
          <p:nvPr/>
        </p:nvSpPr>
        <p:spPr>
          <a:xfrm>
            <a:off x="9708031" y="2557145"/>
            <a:ext cx="8878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>
                <a:solidFill>
                  <a:srgbClr val="002060"/>
                </a:solidFill>
              </a:rPr>
              <a:t>x61.8%</a:t>
            </a:r>
          </a:p>
          <a:p>
            <a:pPr algn="ctr"/>
            <a:r>
              <a:rPr lang="en-AU" sz="1100" b="1" i="1" dirty="0">
                <a:solidFill>
                  <a:srgbClr val="002060"/>
                </a:solidFill>
              </a:rPr>
              <a:t>x50.0%</a:t>
            </a:r>
          </a:p>
          <a:p>
            <a:pPr algn="ctr"/>
            <a:r>
              <a:rPr lang="en-AU" sz="1100" b="1" i="1" dirty="0">
                <a:solidFill>
                  <a:srgbClr val="002060"/>
                </a:solidFill>
              </a:rPr>
              <a:t>x38.2%</a:t>
            </a:r>
          </a:p>
          <a:p>
            <a:pPr algn="ctr"/>
            <a:r>
              <a:rPr lang="en-AU" sz="1100" b="1" i="1" dirty="0">
                <a:solidFill>
                  <a:srgbClr val="002060"/>
                </a:solidFill>
              </a:rPr>
              <a:t>x23.6%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8DD48A3-7741-46E4-8377-66A735E6A3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85" t="1" r="27001" b="91470"/>
          <a:stretch/>
        </p:blipFill>
        <p:spPr>
          <a:xfrm>
            <a:off x="2295925" y="319059"/>
            <a:ext cx="7046039" cy="758184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9115FD6D-1784-4668-AD8A-203AC0BB7020}"/>
              </a:ext>
            </a:extLst>
          </p:cNvPr>
          <p:cNvSpPr/>
          <p:nvPr/>
        </p:nvSpPr>
        <p:spPr>
          <a:xfrm>
            <a:off x="8534056" y="5625611"/>
            <a:ext cx="288617" cy="288617"/>
          </a:xfrm>
          <a:prstGeom prst="ellipse">
            <a:avLst/>
          </a:prstGeom>
          <a:solidFill>
            <a:srgbClr val="11FF7D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8509D41-0542-4782-AD5F-42860ED6FA8D}"/>
              </a:ext>
            </a:extLst>
          </p:cNvPr>
          <p:cNvSpPr/>
          <p:nvPr/>
        </p:nvSpPr>
        <p:spPr>
          <a:xfrm>
            <a:off x="9453673" y="5625611"/>
            <a:ext cx="288617" cy="288617"/>
          </a:xfrm>
          <a:prstGeom prst="ellipse">
            <a:avLst/>
          </a:prstGeom>
          <a:solidFill>
            <a:srgbClr val="11FF7D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8C9AB4-FA6C-434E-841A-9AA5CC312360}"/>
              </a:ext>
            </a:extLst>
          </p:cNvPr>
          <p:cNvSpPr/>
          <p:nvPr/>
        </p:nvSpPr>
        <p:spPr>
          <a:xfrm>
            <a:off x="6200646" y="5662792"/>
            <a:ext cx="288617" cy="288617"/>
          </a:xfrm>
          <a:prstGeom prst="ellipse">
            <a:avLst/>
          </a:prstGeom>
          <a:solidFill>
            <a:srgbClr val="11FF7D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2E233AE-EBC9-4B17-AE7B-88CCB9E17849}"/>
              </a:ext>
            </a:extLst>
          </p:cNvPr>
          <p:cNvSpPr/>
          <p:nvPr/>
        </p:nvSpPr>
        <p:spPr>
          <a:xfrm>
            <a:off x="6202784" y="2435656"/>
            <a:ext cx="288617" cy="288617"/>
          </a:xfrm>
          <a:prstGeom prst="ellipse">
            <a:avLst/>
          </a:prstGeom>
          <a:solidFill>
            <a:srgbClr val="11FF7D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6B3AEC0-D60D-4ADA-833D-7D23188470D7}"/>
              </a:ext>
            </a:extLst>
          </p:cNvPr>
          <p:cNvSpPr/>
          <p:nvPr/>
        </p:nvSpPr>
        <p:spPr>
          <a:xfrm>
            <a:off x="6806756" y="5662792"/>
            <a:ext cx="288617" cy="288617"/>
          </a:xfrm>
          <a:prstGeom prst="ellipse">
            <a:avLst/>
          </a:prstGeom>
          <a:solidFill>
            <a:srgbClr val="11FF7D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82508AD-C8CE-4226-B71F-4540923F9498}"/>
              </a:ext>
            </a:extLst>
          </p:cNvPr>
          <p:cNvSpPr/>
          <p:nvPr/>
        </p:nvSpPr>
        <p:spPr>
          <a:xfrm>
            <a:off x="5305917" y="5625611"/>
            <a:ext cx="288617" cy="288617"/>
          </a:xfrm>
          <a:prstGeom prst="ellipse">
            <a:avLst/>
          </a:prstGeom>
          <a:solidFill>
            <a:srgbClr val="11FF7D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8F73CD9-14BE-41CD-AC97-EDAF0915C8AC}"/>
              </a:ext>
            </a:extLst>
          </p:cNvPr>
          <p:cNvSpPr/>
          <p:nvPr/>
        </p:nvSpPr>
        <p:spPr>
          <a:xfrm>
            <a:off x="3840106" y="5619255"/>
            <a:ext cx="288617" cy="288617"/>
          </a:xfrm>
          <a:prstGeom prst="ellipse">
            <a:avLst/>
          </a:prstGeom>
          <a:solidFill>
            <a:srgbClr val="11FF7D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E98F675-4F6A-4366-9EDD-C79D02EBA8D6}"/>
              </a:ext>
            </a:extLst>
          </p:cNvPr>
          <p:cNvSpPr/>
          <p:nvPr/>
        </p:nvSpPr>
        <p:spPr>
          <a:xfrm>
            <a:off x="2583403" y="5662792"/>
            <a:ext cx="288617" cy="288617"/>
          </a:xfrm>
          <a:prstGeom prst="ellipse">
            <a:avLst/>
          </a:prstGeom>
          <a:solidFill>
            <a:srgbClr val="11FF7D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C9F6FBB-A68C-46DF-AB77-8073033C730D}"/>
              </a:ext>
            </a:extLst>
          </p:cNvPr>
          <p:cNvSpPr/>
          <p:nvPr/>
        </p:nvSpPr>
        <p:spPr>
          <a:xfrm>
            <a:off x="3840106" y="2704724"/>
            <a:ext cx="288617" cy="288617"/>
          </a:xfrm>
          <a:prstGeom prst="ellipse">
            <a:avLst/>
          </a:prstGeom>
          <a:solidFill>
            <a:srgbClr val="11FF7D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8734998-78FC-410D-87C8-29BC8A05F40D}"/>
              </a:ext>
            </a:extLst>
          </p:cNvPr>
          <p:cNvSpPr/>
          <p:nvPr/>
        </p:nvSpPr>
        <p:spPr>
          <a:xfrm>
            <a:off x="2620405" y="4290761"/>
            <a:ext cx="288617" cy="288617"/>
          </a:xfrm>
          <a:prstGeom prst="ellipse">
            <a:avLst/>
          </a:prstGeom>
          <a:solidFill>
            <a:srgbClr val="11FF7D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B887535-A2F4-4796-9299-53E4239BE5BD}"/>
              </a:ext>
            </a:extLst>
          </p:cNvPr>
          <p:cNvSpPr/>
          <p:nvPr/>
        </p:nvSpPr>
        <p:spPr>
          <a:xfrm>
            <a:off x="5305916" y="2322615"/>
            <a:ext cx="288617" cy="288617"/>
          </a:xfrm>
          <a:prstGeom prst="ellipse">
            <a:avLst/>
          </a:prstGeom>
          <a:solidFill>
            <a:srgbClr val="11FF7D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C867202-30E0-4D84-A716-2995AE8F3304}"/>
              </a:ext>
            </a:extLst>
          </p:cNvPr>
          <p:cNvSpPr/>
          <p:nvPr/>
        </p:nvSpPr>
        <p:spPr>
          <a:xfrm>
            <a:off x="8560219" y="2832318"/>
            <a:ext cx="288617" cy="288617"/>
          </a:xfrm>
          <a:prstGeom prst="ellipse">
            <a:avLst/>
          </a:prstGeom>
          <a:solidFill>
            <a:srgbClr val="11FF7D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BB48715-EAA4-44F1-AE4D-A51526517401}"/>
              </a:ext>
            </a:extLst>
          </p:cNvPr>
          <p:cNvSpPr/>
          <p:nvPr/>
        </p:nvSpPr>
        <p:spPr>
          <a:xfrm>
            <a:off x="9484789" y="2973789"/>
            <a:ext cx="288617" cy="288617"/>
          </a:xfrm>
          <a:prstGeom prst="ellipse">
            <a:avLst/>
          </a:prstGeom>
          <a:solidFill>
            <a:srgbClr val="11FF7D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1564A15-323D-4132-868D-03CFFCDF947A}"/>
              </a:ext>
            </a:extLst>
          </p:cNvPr>
          <p:cNvSpPr/>
          <p:nvPr/>
        </p:nvSpPr>
        <p:spPr>
          <a:xfrm>
            <a:off x="6806756" y="2774478"/>
            <a:ext cx="288617" cy="288617"/>
          </a:xfrm>
          <a:prstGeom prst="ellipse">
            <a:avLst/>
          </a:prstGeom>
          <a:solidFill>
            <a:srgbClr val="11FF7D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C1FD228-6AF3-4B2D-92F1-8416E79344EE}"/>
              </a:ext>
            </a:extLst>
          </p:cNvPr>
          <p:cNvSpPr txBox="1"/>
          <p:nvPr/>
        </p:nvSpPr>
        <p:spPr>
          <a:xfrm>
            <a:off x="3564052" y="4455306"/>
            <a:ext cx="5777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91440"/>
                </a:solidFill>
              </a:rPr>
              <a:t>Bottoms as Price </a:t>
            </a:r>
            <a:r>
              <a:rPr lang="en-US" b="1" dirty="0">
                <a:solidFill>
                  <a:srgbClr val="091440"/>
                </a:solidFill>
                <a:sym typeface="Wingdings" panose="05000000000000000000" pitchFamily="2" charset="2"/>
              </a:rPr>
              <a:t> 23.6% Ticket Demand</a:t>
            </a:r>
            <a:endParaRPr lang="en-AU" b="1" dirty="0">
              <a:solidFill>
                <a:srgbClr val="09144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968D251-1166-42DD-8478-45AF84C88151}"/>
              </a:ext>
            </a:extLst>
          </p:cNvPr>
          <p:cNvSpPr txBox="1"/>
          <p:nvPr/>
        </p:nvSpPr>
        <p:spPr>
          <a:xfrm>
            <a:off x="590914" y="6443624"/>
            <a:ext cx="1010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Psychology: </a:t>
            </a:r>
            <a:r>
              <a:rPr lang="en-US" dirty="0">
                <a:solidFill>
                  <a:srgbClr val="002060"/>
                </a:solidFill>
              </a:rPr>
              <a:t>Ticket purchase suggests strong belief (+ ceiling) on future price appreciation 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A8E9D44-F537-4E6E-8F71-A75539DF8895}"/>
              </a:ext>
            </a:extLst>
          </p:cNvPr>
          <p:cNvSpPr txBox="1"/>
          <p:nvPr/>
        </p:nvSpPr>
        <p:spPr>
          <a:xfrm>
            <a:off x="590914" y="1396302"/>
            <a:ext cx="4155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rgbClr val="002060"/>
                </a:solidFill>
              </a:rPr>
              <a:t>142-day Sum of USD in Tickets </a:t>
            </a:r>
          </a:p>
          <a:p>
            <a:pPr algn="ctr"/>
            <a:r>
              <a:rPr lang="en-US" b="1" dirty="0">
                <a:solidFill>
                  <a:srgbClr val="002060"/>
                </a:solidFill>
              </a:rPr>
              <a:t>Coin Supply</a:t>
            </a:r>
            <a:endParaRPr lang="en-AU" b="1" dirty="0">
              <a:solidFill>
                <a:srgbClr val="002060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897EDCE-18FF-47FD-8F4F-8740F5C3B6D1}"/>
              </a:ext>
            </a:extLst>
          </p:cNvPr>
          <p:cNvCxnSpPr>
            <a:cxnSpLocks/>
          </p:cNvCxnSpPr>
          <p:nvPr/>
        </p:nvCxnSpPr>
        <p:spPr>
          <a:xfrm>
            <a:off x="4551680" y="1631180"/>
            <a:ext cx="600564" cy="411453"/>
          </a:xfrm>
          <a:prstGeom prst="straightConnector1">
            <a:avLst/>
          </a:prstGeom>
          <a:ln>
            <a:solidFill>
              <a:srgbClr val="0914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894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1E6D6-E67B-4C74-A2F0-B8B7F9E5EF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Block Subsidy Models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6F6549-BB15-4380-8980-51AE91A4E9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Pricing the Decred block reward on the date of issuance represents the aggregate income basis, or cashflow, for each party of the network.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90171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5BC7828-B07E-4FA9-A18C-037E14FE6404}"/>
              </a:ext>
            </a:extLst>
          </p:cNvPr>
          <p:cNvSpPr/>
          <p:nvPr/>
        </p:nvSpPr>
        <p:spPr>
          <a:xfrm>
            <a:off x="0" y="0"/>
            <a:ext cx="11285316" cy="6858000"/>
          </a:xfrm>
          <a:prstGeom prst="rect">
            <a:avLst/>
          </a:prstGeom>
          <a:solidFill>
            <a:srgbClr val="F5F5F5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B59047A-FAD0-4C7B-BB6D-FC28FADD9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85" y="1300480"/>
            <a:ext cx="11066321" cy="48937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AE6664-8653-4A34-927F-01C6C0A275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963" r="21596" b="91065"/>
          <a:stretch/>
        </p:blipFill>
        <p:spPr>
          <a:xfrm>
            <a:off x="1747520" y="447223"/>
            <a:ext cx="8466290" cy="706486"/>
          </a:xfrm>
          <a:prstGeom prst="rect">
            <a:avLst/>
          </a:prstGeom>
          <a:solidFill>
            <a:srgbClr val="070F30"/>
          </a:solidFill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5292FD4-3F50-4197-A085-3991EE9AD870}"/>
              </a:ext>
            </a:extLst>
          </p:cNvPr>
          <p:cNvSpPr txBox="1"/>
          <p:nvPr/>
        </p:nvSpPr>
        <p:spPr>
          <a:xfrm>
            <a:off x="1422263" y="2240080"/>
            <a:ext cx="2690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Decred Network </a:t>
            </a:r>
          </a:p>
          <a:p>
            <a:pPr algn="ctr"/>
            <a:r>
              <a:rPr lang="en-US" b="1" dirty="0">
                <a:solidFill>
                  <a:srgbClr val="002060"/>
                </a:solidFill>
              </a:rPr>
              <a:t>Cumulative Income</a:t>
            </a:r>
            <a:endParaRPr lang="en-AU" b="1" dirty="0">
              <a:solidFill>
                <a:srgbClr val="00206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2B84D6-25FF-4346-9479-8FBDF9804478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113029" y="2563246"/>
            <a:ext cx="1096534" cy="700071"/>
          </a:xfrm>
          <a:prstGeom prst="straightConnector1">
            <a:avLst/>
          </a:prstGeom>
          <a:ln>
            <a:solidFill>
              <a:srgbClr val="0914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09B8565-B000-4030-98BA-4BF79566462F}"/>
              </a:ext>
            </a:extLst>
          </p:cNvPr>
          <p:cNvGrpSpPr/>
          <p:nvPr/>
        </p:nvGrpSpPr>
        <p:grpSpPr>
          <a:xfrm>
            <a:off x="8656955" y="4213588"/>
            <a:ext cx="1847850" cy="1626824"/>
            <a:chOff x="5172075" y="2740388"/>
            <a:chExt cx="1847850" cy="1626824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27AF07B-B262-4F0E-8B52-57CA8FFDD0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1627"/>
            <a:stretch/>
          </p:blipFill>
          <p:spPr>
            <a:xfrm>
              <a:off x="5172075" y="3084241"/>
              <a:ext cx="1847850" cy="1282971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9D9FE72-0EEA-4469-A516-19C1833C2F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81675"/>
            <a:stretch/>
          </p:blipFill>
          <p:spPr>
            <a:xfrm>
              <a:off x="5172075" y="2740388"/>
              <a:ext cx="1847850" cy="343853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B2320FD-22FA-4253-8D48-5B8457C75308}"/>
              </a:ext>
            </a:extLst>
          </p:cNvPr>
          <p:cNvSpPr txBox="1"/>
          <p:nvPr/>
        </p:nvSpPr>
        <p:spPr>
          <a:xfrm>
            <a:off x="590914" y="6353423"/>
            <a:ext cx="1010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Psychology: </a:t>
            </a:r>
            <a:r>
              <a:rPr lang="en-US" dirty="0">
                <a:solidFill>
                  <a:srgbClr val="002060"/>
                </a:solidFill>
              </a:rPr>
              <a:t>Aggregate network ‘cash-flow’ represents an incentive cost-basis for each party</a:t>
            </a:r>
            <a:endParaRPr lang="en-AU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36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5BC7828-B07E-4FA9-A18C-037E14FE6404}"/>
              </a:ext>
            </a:extLst>
          </p:cNvPr>
          <p:cNvSpPr/>
          <p:nvPr/>
        </p:nvSpPr>
        <p:spPr>
          <a:xfrm>
            <a:off x="0" y="0"/>
            <a:ext cx="11285316" cy="6858000"/>
          </a:xfrm>
          <a:prstGeom prst="rect">
            <a:avLst/>
          </a:prstGeom>
          <a:solidFill>
            <a:srgbClr val="F5F5F5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C8EEEC9-5E21-4C41-AA7F-59AAEA610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85" y="1300480"/>
            <a:ext cx="11066321" cy="4893756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080CABBC-817A-4774-859D-FE4087DCC06B}"/>
              </a:ext>
            </a:extLst>
          </p:cNvPr>
          <p:cNvGrpSpPr/>
          <p:nvPr/>
        </p:nvGrpSpPr>
        <p:grpSpPr>
          <a:xfrm>
            <a:off x="8656955" y="4213588"/>
            <a:ext cx="1847850" cy="1626824"/>
            <a:chOff x="5172075" y="2740388"/>
            <a:chExt cx="1847850" cy="162682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B79B23B-E847-464A-B9D0-59177D99E6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1627"/>
            <a:stretch/>
          </p:blipFill>
          <p:spPr>
            <a:xfrm>
              <a:off x="5172075" y="3084241"/>
              <a:ext cx="1847850" cy="1282971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4C2B195-E3E1-46C5-8EA5-01ED7EF02B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81675"/>
            <a:stretch/>
          </p:blipFill>
          <p:spPr>
            <a:xfrm>
              <a:off x="5172075" y="2740388"/>
              <a:ext cx="1847850" cy="343853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19A984C9-00F2-40F5-9525-110F594720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963" r="21596" b="91065"/>
          <a:stretch/>
        </p:blipFill>
        <p:spPr>
          <a:xfrm>
            <a:off x="1747520" y="447223"/>
            <a:ext cx="8466290" cy="706486"/>
          </a:xfrm>
          <a:prstGeom prst="rect">
            <a:avLst/>
          </a:prstGeom>
          <a:solidFill>
            <a:srgbClr val="070F30"/>
          </a:solidFill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F457C8A-A429-494D-9E1F-E7825AABB18B}"/>
              </a:ext>
            </a:extLst>
          </p:cNvPr>
          <p:cNvSpPr/>
          <p:nvPr/>
        </p:nvSpPr>
        <p:spPr>
          <a:xfrm>
            <a:off x="2346960" y="4419600"/>
            <a:ext cx="367960" cy="227814"/>
          </a:xfrm>
          <a:prstGeom prst="rect">
            <a:avLst/>
          </a:prstGeom>
          <a:solidFill>
            <a:srgbClr val="00B0F0">
              <a:alpha val="15000"/>
            </a:srgbClr>
          </a:solidFill>
          <a:ln w="2222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915519-FE27-4B32-81EF-D31ED4CC5909}"/>
              </a:ext>
            </a:extLst>
          </p:cNvPr>
          <p:cNvSpPr/>
          <p:nvPr/>
        </p:nvSpPr>
        <p:spPr>
          <a:xfrm>
            <a:off x="6969760" y="2915371"/>
            <a:ext cx="741680" cy="254000"/>
          </a:xfrm>
          <a:prstGeom prst="rect">
            <a:avLst/>
          </a:prstGeom>
          <a:solidFill>
            <a:srgbClr val="00B0F0">
              <a:alpha val="15000"/>
            </a:srgbClr>
          </a:solidFill>
          <a:ln w="2222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C7641-3EB5-47F1-869C-AFD70583FF2B}"/>
              </a:ext>
            </a:extLst>
          </p:cNvPr>
          <p:cNvSpPr/>
          <p:nvPr/>
        </p:nvSpPr>
        <p:spPr>
          <a:xfrm>
            <a:off x="8728710" y="2837584"/>
            <a:ext cx="1055370" cy="254000"/>
          </a:xfrm>
          <a:prstGeom prst="rect">
            <a:avLst/>
          </a:prstGeom>
          <a:solidFill>
            <a:srgbClr val="00B0F0">
              <a:alpha val="15000"/>
            </a:srgbClr>
          </a:solidFill>
          <a:ln w="2222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588CCE-86AC-446E-8FB8-AAEE6A6623EC}"/>
              </a:ext>
            </a:extLst>
          </p:cNvPr>
          <p:cNvSpPr txBox="1"/>
          <p:nvPr/>
        </p:nvSpPr>
        <p:spPr>
          <a:xfrm>
            <a:off x="6969760" y="1668562"/>
            <a:ext cx="2954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Network Aggregate Income Underwater</a:t>
            </a:r>
            <a:endParaRPr lang="en-AU" b="1" dirty="0">
              <a:solidFill>
                <a:srgbClr val="0070C0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65C70A3-E400-4C82-BAFE-31E81F67BDB0}"/>
              </a:ext>
            </a:extLst>
          </p:cNvPr>
          <p:cNvCxnSpPr>
            <a:cxnSpLocks/>
          </p:cNvCxnSpPr>
          <p:nvPr/>
        </p:nvCxnSpPr>
        <p:spPr>
          <a:xfrm flipH="1">
            <a:off x="7598004" y="2314893"/>
            <a:ext cx="290221" cy="600478"/>
          </a:xfrm>
          <a:prstGeom prst="straightConnector1">
            <a:avLst/>
          </a:prstGeom>
          <a:ln>
            <a:solidFill>
              <a:srgbClr val="070F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24F4E4-559B-4FBB-8E14-8F5264B01920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8974319" y="2314893"/>
            <a:ext cx="282076" cy="522691"/>
          </a:xfrm>
          <a:prstGeom prst="straightConnector1">
            <a:avLst/>
          </a:prstGeom>
          <a:ln>
            <a:solidFill>
              <a:srgbClr val="070F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34954BF-339A-419C-8191-23B46CABC240}"/>
              </a:ext>
            </a:extLst>
          </p:cNvPr>
          <p:cNvSpPr txBox="1"/>
          <p:nvPr/>
        </p:nvSpPr>
        <p:spPr>
          <a:xfrm>
            <a:off x="590914" y="6353423"/>
            <a:ext cx="1010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Psychology: </a:t>
            </a:r>
            <a:r>
              <a:rPr lang="en-US" dirty="0">
                <a:solidFill>
                  <a:srgbClr val="002060"/>
                </a:solidFill>
              </a:rPr>
              <a:t>Aggregate network ‘cash-flow’ represents an incentive cost-basis for each party</a:t>
            </a:r>
            <a:endParaRPr lang="en-AU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637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5BC7828-B07E-4FA9-A18C-037E14FE6404}"/>
              </a:ext>
            </a:extLst>
          </p:cNvPr>
          <p:cNvSpPr/>
          <p:nvPr/>
        </p:nvSpPr>
        <p:spPr>
          <a:xfrm>
            <a:off x="0" y="0"/>
            <a:ext cx="11285316" cy="6858000"/>
          </a:xfrm>
          <a:prstGeom prst="rect">
            <a:avLst/>
          </a:prstGeom>
          <a:solidFill>
            <a:srgbClr val="F5F5F5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C8EEEC9-5E21-4C41-AA7F-59AAEA610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85" y="1300480"/>
            <a:ext cx="11066321" cy="4893756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080CABBC-817A-4774-859D-FE4087DCC06B}"/>
              </a:ext>
            </a:extLst>
          </p:cNvPr>
          <p:cNvGrpSpPr/>
          <p:nvPr/>
        </p:nvGrpSpPr>
        <p:grpSpPr>
          <a:xfrm>
            <a:off x="8656955" y="4213588"/>
            <a:ext cx="1847850" cy="1626824"/>
            <a:chOff x="5172075" y="2740388"/>
            <a:chExt cx="1847850" cy="162682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B79B23B-E847-464A-B9D0-59177D99E6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1627"/>
            <a:stretch/>
          </p:blipFill>
          <p:spPr>
            <a:xfrm>
              <a:off x="5172075" y="3084241"/>
              <a:ext cx="1847850" cy="1282971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4C2B195-E3E1-46C5-8EA5-01ED7EF02B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81675"/>
            <a:stretch/>
          </p:blipFill>
          <p:spPr>
            <a:xfrm>
              <a:off x="5172075" y="2740388"/>
              <a:ext cx="1847850" cy="343853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19A984C9-00F2-40F5-9525-110F594720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963" r="21596" b="91065"/>
          <a:stretch/>
        </p:blipFill>
        <p:spPr>
          <a:xfrm>
            <a:off x="1747520" y="447223"/>
            <a:ext cx="8466290" cy="706486"/>
          </a:xfrm>
          <a:prstGeom prst="rect">
            <a:avLst/>
          </a:prstGeom>
          <a:solidFill>
            <a:srgbClr val="070F30"/>
          </a:solidFill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F457C8A-A429-494D-9E1F-E7825AABB18B}"/>
              </a:ext>
            </a:extLst>
          </p:cNvPr>
          <p:cNvSpPr/>
          <p:nvPr/>
        </p:nvSpPr>
        <p:spPr>
          <a:xfrm>
            <a:off x="2346960" y="4419600"/>
            <a:ext cx="381000" cy="254000"/>
          </a:xfrm>
          <a:prstGeom prst="rect">
            <a:avLst/>
          </a:prstGeom>
          <a:solidFill>
            <a:srgbClr val="00B0F0">
              <a:alpha val="15000"/>
            </a:srgbClr>
          </a:solidFill>
          <a:ln w="2222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915519-FE27-4B32-81EF-D31ED4CC5909}"/>
              </a:ext>
            </a:extLst>
          </p:cNvPr>
          <p:cNvSpPr/>
          <p:nvPr/>
        </p:nvSpPr>
        <p:spPr>
          <a:xfrm>
            <a:off x="6969760" y="2915371"/>
            <a:ext cx="741680" cy="254000"/>
          </a:xfrm>
          <a:prstGeom prst="rect">
            <a:avLst/>
          </a:prstGeom>
          <a:solidFill>
            <a:srgbClr val="00B0F0">
              <a:alpha val="15000"/>
            </a:srgbClr>
          </a:solidFill>
          <a:ln w="2222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C7641-3EB5-47F1-869C-AFD70583FF2B}"/>
              </a:ext>
            </a:extLst>
          </p:cNvPr>
          <p:cNvSpPr/>
          <p:nvPr/>
        </p:nvSpPr>
        <p:spPr>
          <a:xfrm>
            <a:off x="8728710" y="2837584"/>
            <a:ext cx="1055370" cy="254000"/>
          </a:xfrm>
          <a:prstGeom prst="rect">
            <a:avLst/>
          </a:prstGeom>
          <a:solidFill>
            <a:srgbClr val="00B0F0">
              <a:alpha val="15000"/>
            </a:srgbClr>
          </a:solidFill>
          <a:ln w="2222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DB25FE-5CC0-4B6D-A812-8CF9C9DD8E51}"/>
              </a:ext>
            </a:extLst>
          </p:cNvPr>
          <p:cNvSpPr/>
          <p:nvPr/>
        </p:nvSpPr>
        <p:spPr>
          <a:xfrm>
            <a:off x="2667000" y="4663214"/>
            <a:ext cx="381000" cy="254000"/>
          </a:xfrm>
          <a:prstGeom prst="rect">
            <a:avLst/>
          </a:prstGeom>
          <a:solidFill>
            <a:srgbClr val="F91727">
              <a:alpha val="15000"/>
            </a:srgbClr>
          </a:solidFill>
          <a:ln w="22225">
            <a:solidFill>
              <a:srgbClr val="F9172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3AD8F5-A9E9-48AD-934A-3CE8DA6B807B}"/>
              </a:ext>
            </a:extLst>
          </p:cNvPr>
          <p:cNvSpPr/>
          <p:nvPr/>
        </p:nvSpPr>
        <p:spPr>
          <a:xfrm>
            <a:off x="9593580" y="3086871"/>
            <a:ext cx="381000" cy="254000"/>
          </a:xfrm>
          <a:prstGeom prst="rect">
            <a:avLst/>
          </a:prstGeom>
          <a:solidFill>
            <a:srgbClr val="F91727">
              <a:alpha val="15000"/>
            </a:srgbClr>
          </a:solidFill>
          <a:ln w="22225">
            <a:solidFill>
              <a:srgbClr val="F9172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D568BF-395E-4A69-8D4E-12AD7AEB5CC6}"/>
              </a:ext>
            </a:extLst>
          </p:cNvPr>
          <p:cNvSpPr txBox="1"/>
          <p:nvPr/>
        </p:nvSpPr>
        <p:spPr>
          <a:xfrm>
            <a:off x="5486848" y="4060835"/>
            <a:ext cx="3088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D1275D"/>
                </a:solidFill>
              </a:rPr>
              <a:t>Miners Underwater</a:t>
            </a:r>
          </a:p>
          <a:p>
            <a:pPr algn="ctr"/>
            <a:r>
              <a:rPr lang="en-US" b="1" dirty="0">
                <a:solidFill>
                  <a:srgbClr val="D1275D"/>
                </a:solidFill>
              </a:rPr>
              <a:t>Increased Sell Pressure</a:t>
            </a:r>
            <a:endParaRPr lang="en-AU" b="1" dirty="0">
              <a:solidFill>
                <a:srgbClr val="D1275D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59DBAE-204B-487C-B955-6E03FC20850C}"/>
              </a:ext>
            </a:extLst>
          </p:cNvPr>
          <p:cNvCxnSpPr>
            <a:cxnSpLocks/>
          </p:cNvCxnSpPr>
          <p:nvPr/>
        </p:nvCxnSpPr>
        <p:spPr>
          <a:xfrm flipV="1">
            <a:off x="8248454" y="3252247"/>
            <a:ext cx="1345126" cy="961341"/>
          </a:xfrm>
          <a:prstGeom prst="straightConnector1">
            <a:avLst/>
          </a:prstGeom>
          <a:ln>
            <a:solidFill>
              <a:srgbClr val="D1275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D7159A0-E99C-4207-A25F-AE64407CF833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3048000" y="4557441"/>
            <a:ext cx="2438848" cy="232773"/>
          </a:xfrm>
          <a:prstGeom prst="straightConnector1">
            <a:avLst/>
          </a:prstGeom>
          <a:ln>
            <a:solidFill>
              <a:srgbClr val="D1275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0B1B02C-3048-43ED-8847-3BDD502F5D9D}"/>
              </a:ext>
            </a:extLst>
          </p:cNvPr>
          <p:cNvSpPr txBox="1"/>
          <p:nvPr/>
        </p:nvSpPr>
        <p:spPr>
          <a:xfrm>
            <a:off x="590914" y="6353423"/>
            <a:ext cx="1010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Psychology: </a:t>
            </a:r>
            <a:r>
              <a:rPr lang="en-US" dirty="0">
                <a:solidFill>
                  <a:srgbClr val="002060"/>
                </a:solidFill>
              </a:rPr>
              <a:t>Aggregate network ‘cash-flow’ represents an incentive cost-basis for each party</a:t>
            </a:r>
            <a:endParaRPr lang="en-AU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519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5BC7828-B07E-4FA9-A18C-037E14FE6404}"/>
              </a:ext>
            </a:extLst>
          </p:cNvPr>
          <p:cNvSpPr/>
          <p:nvPr/>
        </p:nvSpPr>
        <p:spPr>
          <a:xfrm>
            <a:off x="0" y="0"/>
            <a:ext cx="11285316" cy="6858000"/>
          </a:xfrm>
          <a:prstGeom prst="rect">
            <a:avLst/>
          </a:prstGeom>
          <a:solidFill>
            <a:srgbClr val="F5F5F5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C8EEEC9-5E21-4C41-AA7F-59AAEA610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85" y="1300480"/>
            <a:ext cx="11066321" cy="48937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0772D4-A601-40BF-88C5-55BF1C0FF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" y="1369737"/>
            <a:ext cx="9804399" cy="4573863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080CABBC-817A-4774-859D-FE4087DCC06B}"/>
              </a:ext>
            </a:extLst>
          </p:cNvPr>
          <p:cNvGrpSpPr/>
          <p:nvPr/>
        </p:nvGrpSpPr>
        <p:grpSpPr>
          <a:xfrm>
            <a:off x="8656955" y="4213588"/>
            <a:ext cx="1847850" cy="1626824"/>
            <a:chOff x="5172075" y="2740388"/>
            <a:chExt cx="1847850" cy="162682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B79B23B-E847-464A-B9D0-59177D99E6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1627"/>
            <a:stretch/>
          </p:blipFill>
          <p:spPr>
            <a:xfrm>
              <a:off x="5172075" y="3084241"/>
              <a:ext cx="1847850" cy="1282971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4C2B195-E3E1-46C5-8EA5-01ED7EF02B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81675"/>
            <a:stretch/>
          </p:blipFill>
          <p:spPr>
            <a:xfrm>
              <a:off x="5172075" y="2740388"/>
              <a:ext cx="1847850" cy="343853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19A984C9-00F2-40F5-9525-110F5947202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963" r="21596" b="91065"/>
          <a:stretch/>
        </p:blipFill>
        <p:spPr>
          <a:xfrm>
            <a:off x="1747520" y="447223"/>
            <a:ext cx="8466290" cy="706486"/>
          </a:xfrm>
          <a:prstGeom prst="rect">
            <a:avLst/>
          </a:prstGeom>
          <a:solidFill>
            <a:srgbClr val="070F30"/>
          </a:solidFill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F457C8A-A429-494D-9E1F-E7825AABB18B}"/>
              </a:ext>
            </a:extLst>
          </p:cNvPr>
          <p:cNvSpPr/>
          <p:nvPr/>
        </p:nvSpPr>
        <p:spPr>
          <a:xfrm>
            <a:off x="2346960" y="4419600"/>
            <a:ext cx="320040" cy="1137920"/>
          </a:xfrm>
          <a:prstGeom prst="rect">
            <a:avLst/>
          </a:prstGeom>
          <a:solidFill>
            <a:srgbClr val="00B0F0">
              <a:alpha val="15000"/>
            </a:srgbClr>
          </a:solidFill>
          <a:ln w="2222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915519-FE27-4B32-81EF-D31ED4CC5909}"/>
              </a:ext>
            </a:extLst>
          </p:cNvPr>
          <p:cNvSpPr/>
          <p:nvPr/>
        </p:nvSpPr>
        <p:spPr>
          <a:xfrm>
            <a:off x="6969760" y="1754687"/>
            <a:ext cx="741680" cy="1414684"/>
          </a:xfrm>
          <a:prstGeom prst="rect">
            <a:avLst/>
          </a:prstGeom>
          <a:solidFill>
            <a:srgbClr val="00B0F0">
              <a:alpha val="15000"/>
            </a:srgbClr>
          </a:solidFill>
          <a:ln w="2222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C7641-3EB5-47F1-869C-AFD70583FF2B}"/>
              </a:ext>
            </a:extLst>
          </p:cNvPr>
          <p:cNvSpPr/>
          <p:nvPr/>
        </p:nvSpPr>
        <p:spPr>
          <a:xfrm>
            <a:off x="8728710" y="1676900"/>
            <a:ext cx="1013159" cy="1414684"/>
          </a:xfrm>
          <a:prstGeom prst="rect">
            <a:avLst/>
          </a:prstGeom>
          <a:solidFill>
            <a:srgbClr val="00B0F0">
              <a:alpha val="15000"/>
            </a:srgbClr>
          </a:solidFill>
          <a:ln w="2222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DB25FE-5CC0-4B6D-A812-8CF9C9DD8E51}"/>
              </a:ext>
            </a:extLst>
          </p:cNvPr>
          <p:cNvSpPr/>
          <p:nvPr/>
        </p:nvSpPr>
        <p:spPr>
          <a:xfrm>
            <a:off x="2667000" y="4419601"/>
            <a:ext cx="381000" cy="1137920"/>
          </a:xfrm>
          <a:prstGeom prst="rect">
            <a:avLst/>
          </a:prstGeom>
          <a:solidFill>
            <a:srgbClr val="F91727">
              <a:alpha val="15000"/>
            </a:srgbClr>
          </a:solidFill>
          <a:ln w="22225">
            <a:solidFill>
              <a:srgbClr val="F9172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3AD8F5-A9E9-48AD-934A-3CE8DA6B807B}"/>
              </a:ext>
            </a:extLst>
          </p:cNvPr>
          <p:cNvSpPr/>
          <p:nvPr/>
        </p:nvSpPr>
        <p:spPr>
          <a:xfrm>
            <a:off x="9741869" y="1676900"/>
            <a:ext cx="308909" cy="1608762"/>
          </a:xfrm>
          <a:prstGeom prst="rect">
            <a:avLst/>
          </a:prstGeom>
          <a:solidFill>
            <a:srgbClr val="F91727">
              <a:alpha val="15000"/>
            </a:srgbClr>
          </a:solidFill>
          <a:ln w="22225">
            <a:solidFill>
              <a:srgbClr val="F9172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D568BF-395E-4A69-8D4E-12AD7AEB5CC6}"/>
              </a:ext>
            </a:extLst>
          </p:cNvPr>
          <p:cNvSpPr txBox="1"/>
          <p:nvPr/>
        </p:nvSpPr>
        <p:spPr>
          <a:xfrm>
            <a:off x="5171440" y="4354808"/>
            <a:ext cx="3177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D1275D"/>
                </a:solidFill>
              </a:rPr>
              <a:t>Difficulty Ribbon Confirms Miner Squeeze</a:t>
            </a:r>
            <a:endParaRPr lang="en-AU" b="1" dirty="0">
              <a:solidFill>
                <a:srgbClr val="D1275D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0A071F-0D19-4C5E-B31E-AED9E756060E}"/>
              </a:ext>
            </a:extLst>
          </p:cNvPr>
          <p:cNvSpPr txBox="1"/>
          <p:nvPr/>
        </p:nvSpPr>
        <p:spPr>
          <a:xfrm>
            <a:off x="590914" y="6353423"/>
            <a:ext cx="1010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Psychology: </a:t>
            </a:r>
            <a:r>
              <a:rPr lang="en-US" dirty="0">
                <a:solidFill>
                  <a:srgbClr val="002060"/>
                </a:solidFill>
              </a:rPr>
              <a:t>Aggregate network ‘cash-flow’ represents an incentive cost-basis for each party</a:t>
            </a:r>
            <a:endParaRPr lang="en-AU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510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5BC7828-B07E-4FA9-A18C-037E14FE6404}"/>
              </a:ext>
            </a:extLst>
          </p:cNvPr>
          <p:cNvSpPr/>
          <p:nvPr/>
        </p:nvSpPr>
        <p:spPr>
          <a:xfrm>
            <a:off x="0" y="0"/>
            <a:ext cx="11285316" cy="6858000"/>
          </a:xfrm>
          <a:prstGeom prst="rect">
            <a:avLst/>
          </a:prstGeom>
          <a:solidFill>
            <a:srgbClr val="F5F5F5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C8EEEC9-5E21-4C41-AA7F-59AAEA610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85" y="1300480"/>
            <a:ext cx="11066321" cy="48937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0772D4-A601-40BF-88C5-55BF1C0FF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" y="1369737"/>
            <a:ext cx="9804399" cy="4573863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080CABBC-817A-4774-859D-FE4087DCC06B}"/>
              </a:ext>
            </a:extLst>
          </p:cNvPr>
          <p:cNvGrpSpPr/>
          <p:nvPr/>
        </p:nvGrpSpPr>
        <p:grpSpPr>
          <a:xfrm>
            <a:off x="8656955" y="4213588"/>
            <a:ext cx="1847850" cy="1626824"/>
            <a:chOff x="5172075" y="2740388"/>
            <a:chExt cx="1847850" cy="162682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B79B23B-E847-464A-B9D0-59177D99E6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1627"/>
            <a:stretch/>
          </p:blipFill>
          <p:spPr>
            <a:xfrm>
              <a:off x="5172075" y="3084241"/>
              <a:ext cx="1847850" cy="1282971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4C2B195-E3E1-46C5-8EA5-01ED7EF02B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81675"/>
            <a:stretch/>
          </p:blipFill>
          <p:spPr>
            <a:xfrm>
              <a:off x="5172075" y="2740388"/>
              <a:ext cx="1847850" cy="343853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19A984C9-00F2-40F5-9525-110F5947202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963" r="21596" b="91065"/>
          <a:stretch/>
        </p:blipFill>
        <p:spPr>
          <a:xfrm>
            <a:off x="1747520" y="447223"/>
            <a:ext cx="8466290" cy="706486"/>
          </a:xfrm>
          <a:prstGeom prst="rect">
            <a:avLst/>
          </a:prstGeom>
          <a:solidFill>
            <a:srgbClr val="070F30"/>
          </a:solidFill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3DB25FE-5CC0-4B6D-A812-8CF9C9DD8E51}"/>
              </a:ext>
            </a:extLst>
          </p:cNvPr>
          <p:cNvSpPr/>
          <p:nvPr/>
        </p:nvSpPr>
        <p:spPr>
          <a:xfrm>
            <a:off x="2667000" y="4419601"/>
            <a:ext cx="381000" cy="1137920"/>
          </a:xfrm>
          <a:prstGeom prst="rect">
            <a:avLst/>
          </a:prstGeom>
          <a:solidFill>
            <a:srgbClr val="F91727">
              <a:alpha val="15000"/>
            </a:srgbClr>
          </a:solidFill>
          <a:ln w="22225">
            <a:solidFill>
              <a:srgbClr val="F9172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3AD8F5-A9E9-48AD-934A-3CE8DA6B807B}"/>
              </a:ext>
            </a:extLst>
          </p:cNvPr>
          <p:cNvSpPr/>
          <p:nvPr/>
        </p:nvSpPr>
        <p:spPr>
          <a:xfrm>
            <a:off x="9741869" y="1676900"/>
            <a:ext cx="308909" cy="1608762"/>
          </a:xfrm>
          <a:prstGeom prst="rect">
            <a:avLst/>
          </a:prstGeom>
          <a:solidFill>
            <a:srgbClr val="F91727">
              <a:alpha val="15000"/>
            </a:srgbClr>
          </a:solidFill>
          <a:ln w="22225">
            <a:solidFill>
              <a:srgbClr val="F9172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D568BF-395E-4A69-8D4E-12AD7AEB5CC6}"/>
              </a:ext>
            </a:extLst>
          </p:cNvPr>
          <p:cNvSpPr txBox="1"/>
          <p:nvPr/>
        </p:nvSpPr>
        <p:spPr>
          <a:xfrm>
            <a:off x="5079161" y="4665395"/>
            <a:ext cx="3177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D1275D"/>
                </a:solidFill>
              </a:rPr>
              <a:t>Difficulty Ribbon Confirms Miner Squeeze</a:t>
            </a:r>
            <a:endParaRPr lang="en-AU" b="1" dirty="0">
              <a:solidFill>
                <a:srgbClr val="D1275D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0A071F-0D19-4C5E-B31E-AED9E756060E}"/>
              </a:ext>
            </a:extLst>
          </p:cNvPr>
          <p:cNvSpPr txBox="1"/>
          <p:nvPr/>
        </p:nvSpPr>
        <p:spPr>
          <a:xfrm>
            <a:off x="590914" y="6353423"/>
            <a:ext cx="1010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Psychology: </a:t>
            </a:r>
            <a:r>
              <a:rPr lang="en-US" dirty="0">
                <a:solidFill>
                  <a:srgbClr val="002060"/>
                </a:solidFill>
              </a:rPr>
              <a:t>Aggregate network ‘cash-flow’ represents an incentive cost-basis for each party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3D5EC7-8BE0-4367-98E6-776A2FF16DB7}"/>
              </a:ext>
            </a:extLst>
          </p:cNvPr>
          <p:cNvSpPr txBox="1"/>
          <p:nvPr/>
        </p:nvSpPr>
        <p:spPr>
          <a:xfrm>
            <a:off x="1422263" y="2240080"/>
            <a:ext cx="2690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Decred Network </a:t>
            </a:r>
          </a:p>
          <a:p>
            <a:pPr algn="ctr"/>
            <a:r>
              <a:rPr lang="en-US" b="1" dirty="0">
                <a:solidFill>
                  <a:srgbClr val="002060"/>
                </a:solidFill>
              </a:rPr>
              <a:t>Cumulative Income</a:t>
            </a:r>
            <a:endParaRPr lang="en-AU" b="1" dirty="0">
              <a:solidFill>
                <a:srgbClr val="002060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E37BC91-29EA-44F8-BDD8-7E0A363A907D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4113029" y="2563246"/>
            <a:ext cx="1096534" cy="700071"/>
          </a:xfrm>
          <a:prstGeom prst="straightConnector1">
            <a:avLst/>
          </a:prstGeom>
          <a:ln>
            <a:solidFill>
              <a:srgbClr val="0914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854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B23BDE7-682E-4354-ABA9-9C7FEA05B1AA}"/>
              </a:ext>
            </a:extLst>
          </p:cNvPr>
          <p:cNvSpPr/>
          <p:nvPr/>
        </p:nvSpPr>
        <p:spPr>
          <a:xfrm>
            <a:off x="0" y="0"/>
            <a:ext cx="11285316" cy="6858000"/>
          </a:xfrm>
          <a:prstGeom prst="rect">
            <a:avLst/>
          </a:prstGeom>
          <a:solidFill>
            <a:srgbClr val="F5F5F5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52258-78F6-4A45-A5E7-448B002B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Decred On-chain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31CC3-EC65-44FA-AB5B-B03A27759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Decred chain has a distinct set of on-chain signatures for network participants to that of Bitcoin.</a:t>
            </a:r>
          </a:p>
          <a:p>
            <a:endParaRPr lang="en-US" dirty="0"/>
          </a:p>
          <a:p>
            <a:r>
              <a:rPr lang="en-US" dirty="0"/>
              <a:t>For Bitcoin, high conviction HODLing shows up as a </a:t>
            </a:r>
            <a:r>
              <a:rPr lang="en-US" b="1" dirty="0"/>
              <a:t>single withdrawal transaction</a:t>
            </a:r>
            <a:r>
              <a:rPr lang="en-US" dirty="0"/>
              <a:t> followed a period of dormancy.</a:t>
            </a:r>
          </a:p>
          <a:p>
            <a:endParaRPr lang="en-US" dirty="0"/>
          </a:p>
          <a:p>
            <a:r>
              <a:rPr lang="en-US" dirty="0"/>
              <a:t>For Decred, the hybrid PoW/PoS consensus ticket system mean </a:t>
            </a:r>
            <a:r>
              <a:rPr lang="en-US" b="1" dirty="0"/>
              <a:t>high conviction HODLing </a:t>
            </a:r>
            <a:r>
              <a:rPr lang="en-US" dirty="0"/>
              <a:t>has coins moving often.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61958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1E6D6-E67B-4C74-A2F0-B8B7F9E5EF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Transaction Demand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6F6549-BB15-4380-8980-51AE91A4E9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Analysing the realised demand and driving mechanisms for Decred transactions and block-space.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53310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A54D8FD-666F-44A9-9BA2-7DC9153E80FF}"/>
              </a:ext>
            </a:extLst>
          </p:cNvPr>
          <p:cNvSpPr/>
          <p:nvPr/>
        </p:nvSpPr>
        <p:spPr>
          <a:xfrm>
            <a:off x="0" y="0"/>
            <a:ext cx="11285316" cy="6858000"/>
          </a:xfrm>
          <a:prstGeom prst="rect">
            <a:avLst/>
          </a:prstGeom>
          <a:solidFill>
            <a:srgbClr val="F5F5F5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B00FA9-3648-4193-B729-791AEABF8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56" y="677863"/>
            <a:ext cx="10954512" cy="54668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592FE5-33C8-4857-A5B7-42B188148646}"/>
              </a:ext>
            </a:extLst>
          </p:cNvPr>
          <p:cNvSpPr txBox="1"/>
          <p:nvPr/>
        </p:nvSpPr>
        <p:spPr>
          <a:xfrm>
            <a:off x="590914" y="6353423"/>
            <a:ext cx="1010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Psychology: </a:t>
            </a:r>
            <a:r>
              <a:rPr lang="en-US" dirty="0">
                <a:solidFill>
                  <a:srgbClr val="002060"/>
                </a:solidFill>
              </a:rPr>
              <a:t>Compare transactional demand for Block-space to network valuation</a:t>
            </a:r>
            <a:endParaRPr lang="en-AU" dirty="0">
              <a:solidFill>
                <a:srgbClr val="00206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43329A-417A-44A3-BD6B-2645D0CDFB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92" t="1712" r="31257" b="92598"/>
          <a:stretch/>
        </p:blipFill>
        <p:spPr>
          <a:xfrm>
            <a:off x="2648933" y="419520"/>
            <a:ext cx="6445640" cy="5875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6328DB9-4D3E-4F9B-9CA1-AB0D71D1B1A8}"/>
                  </a:ext>
                </a:extLst>
              </p:cNvPr>
              <p:cNvSpPr txBox="1"/>
              <p:nvPr/>
            </p:nvSpPr>
            <p:spPr>
              <a:xfrm>
                <a:off x="906684" y="1075706"/>
                <a:ext cx="4097275" cy="850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70F30"/>
                          </a:solidFill>
                          <a:latin typeface="Cambria Math" panose="02040503050406030204" pitchFamily="18" charset="0"/>
                        </a:rPr>
                        <m:t>𝑵𝑽𝑻</m:t>
                      </m:r>
                      <m:r>
                        <a:rPr lang="en-US" b="1" i="1" smtClean="0">
                          <a:solidFill>
                            <a:srgbClr val="070F3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70F3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70F30"/>
                              </a:solidFill>
                              <a:latin typeface="Cambria Math" panose="02040503050406030204" pitchFamily="18" charset="0"/>
                            </a:rPr>
                            <m:t>𝑴𝒂𝒓𝒌𝒆𝒕</m:t>
                          </m:r>
                          <m:r>
                            <a:rPr lang="en-US" b="1" i="1" smtClean="0">
                              <a:solidFill>
                                <a:srgbClr val="070F3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solidFill>
                                <a:srgbClr val="070F30"/>
                              </a:solidFill>
                              <a:latin typeface="Cambria Math" panose="02040503050406030204" pitchFamily="18" charset="0"/>
                            </a:rPr>
                            <m:t>𝑪𝒂𝒑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70F30"/>
                              </a:solidFill>
                              <a:latin typeface="Cambria Math" panose="02040503050406030204" pitchFamily="18" charset="0"/>
                            </a:rPr>
                            <m:t>𝑫𝒂𝒊𝒍𝒚</m:t>
                          </m:r>
                          <m:r>
                            <a:rPr lang="en-US" b="1" i="1" smtClean="0">
                              <a:solidFill>
                                <a:srgbClr val="070F3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solidFill>
                                <a:srgbClr val="070F30"/>
                              </a:solidFill>
                              <a:latin typeface="Cambria Math" panose="02040503050406030204" pitchFamily="18" charset="0"/>
                            </a:rPr>
                            <m:t>𝑻𝒓𝒂𝒏𝒔𝒂𝒄𝒕𝒊𝒐𝒏</m:t>
                          </m:r>
                          <m:r>
                            <a:rPr lang="en-US" b="1" i="1" smtClean="0">
                              <a:solidFill>
                                <a:srgbClr val="070F3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solidFill>
                                <a:srgbClr val="070F30"/>
                              </a:solidFill>
                              <a:latin typeface="Cambria Math" panose="02040503050406030204" pitchFamily="18" charset="0"/>
                            </a:rPr>
                            <m:t>𝑽𝒐𝒍𝒖𝒎𝒆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070F30"/>
                  </a:solidFill>
                </a:endParaRPr>
              </a:p>
              <a:p>
                <a:endParaRPr lang="en-AU" b="1" dirty="0">
                  <a:solidFill>
                    <a:srgbClr val="070F3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6328DB9-4D3E-4F9B-9CA1-AB0D71D1B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684" y="1075706"/>
                <a:ext cx="4097275" cy="850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4918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A54D8FD-666F-44A9-9BA2-7DC9153E80FF}"/>
              </a:ext>
            </a:extLst>
          </p:cNvPr>
          <p:cNvSpPr/>
          <p:nvPr/>
        </p:nvSpPr>
        <p:spPr>
          <a:xfrm>
            <a:off x="0" y="0"/>
            <a:ext cx="11285316" cy="6858000"/>
          </a:xfrm>
          <a:prstGeom prst="rect">
            <a:avLst/>
          </a:prstGeom>
          <a:solidFill>
            <a:srgbClr val="F5F5F5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B00FA9-3648-4193-B729-791AEABF8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56" y="677863"/>
            <a:ext cx="10954512" cy="54668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592FE5-33C8-4857-A5B7-42B188148646}"/>
              </a:ext>
            </a:extLst>
          </p:cNvPr>
          <p:cNvSpPr txBox="1"/>
          <p:nvPr/>
        </p:nvSpPr>
        <p:spPr>
          <a:xfrm>
            <a:off x="590914" y="6353423"/>
            <a:ext cx="1010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Psychology: </a:t>
            </a:r>
            <a:r>
              <a:rPr lang="en-US" dirty="0">
                <a:solidFill>
                  <a:srgbClr val="002060"/>
                </a:solidFill>
              </a:rPr>
              <a:t>Compare transactional demand for Block-space to network valuation</a:t>
            </a:r>
            <a:endParaRPr lang="en-AU" dirty="0">
              <a:solidFill>
                <a:srgbClr val="00206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43329A-417A-44A3-BD6B-2645D0CDFB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92" t="1712" r="31257" b="92598"/>
          <a:stretch/>
        </p:blipFill>
        <p:spPr>
          <a:xfrm>
            <a:off x="2648933" y="419520"/>
            <a:ext cx="6445640" cy="5875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716F7B4-8270-4921-8C5A-77750B23901F}"/>
                  </a:ext>
                </a:extLst>
              </p:cNvPr>
              <p:cNvSpPr txBox="1"/>
              <p:nvPr/>
            </p:nvSpPr>
            <p:spPr>
              <a:xfrm>
                <a:off x="906684" y="1075706"/>
                <a:ext cx="4220707" cy="1127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70F30"/>
                          </a:solidFill>
                          <a:latin typeface="Cambria Math" panose="02040503050406030204" pitchFamily="18" charset="0"/>
                        </a:rPr>
                        <m:t>𝑵𝑽𝑻</m:t>
                      </m:r>
                      <m:r>
                        <a:rPr lang="en-US" b="1" i="1" smtClean="0">
                          <a:solidFill>
                            <a:srgbClr val="070F3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70F3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70F30"/>
                              </a:solidFill>
                              <a:latin typeface="Cambria Math" panose="02040503050406030204" pitchFamily="18" charset="0"/>
                            </a:rPr>
                            <m:t>𝑴𝒂𝒓𝒌𝒆𝒕</m:t>
                          </m:r>
                          <m:r>
                            <a:rPr lang="en-US" b="1" i="1" smtClean="0">
                              <a:solidFill>
                                <a:srgbClr val="070F3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solidFill>
                                <a:srgbClr val="070F30"/>
                              </a:solidFill>
                              <a:latin typeface="Cambria Math" panose="02040503050406030204" pitchFamily="18" charset="0"/>
                            </a:rPr>
                            <m:t>𝑪𝒂𝒑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70F30"/>
                              </a:solidFill>
                              <a:latin typeface="Cambria Math" panose="02040503050406030204" pitchFamily="18" charset="0"/>
                            </a:rPr>
                            <m:t>𝑫𝒂𝒊𝒍𝒚</m:t>
                          </m:r>
                          <m:r>
                            <a:rPr lang="en-US" b="1" i="1" smtClean="0">
                              <a:solidFill>
                                <a:srgbClr val="070F3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solidFill>
                                <a:srgbClr val="070F30"/>
                              </a:solidFill>
                              <a:latin typeface="Cambria Math" panose="02040503050406030204" pitchFamily="18" charset="0"/>
                            </a:rPr>
                            <m:t>𝑻𝒓𝒂𝒏𝒔𝒂𝒄𝒕𝒊𝒐𝒏</m:t>
                          </m:r>
                          <m:r>
                            <a:rPr lang="en-US" b="1" i="1" smtClean="0">
                              <a:solidFill>
                                <a:srgbClr val="070F3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solidFill>
                                <a:srgbClr val="070F30"/>
                              </a:solidFill>
                              <a:latin typeface="Cambria Math" panose="02040503050406030204" pitchFamily="18" charset="0"/>
                            </a:rPr>
                            <m:t>𝑽𝒐𝒍𝒖𝒎𝒆</m:t>
                          </m:r>
                        </m:den>
                      </m:f>
                    </m:oMath>
                  </m:oMathPara>
                </a14:m>
                <a:endParaRPr lang="en-AU" b="1" dirty="0">
                  <a:solidFill>
                    <a:srgbClr val="070F30"/>
                  </a:solidFill>
                </a:endParaRPr>
              </a:p>
              <a:p>
                <a:endParaRPr lang="en-AU" b="1" dirty="0">
                  <a:solidFill>
                    <a:srgbClr val="070F30"/>
                  </a:solidFill>
                </a:endParaRPr>
              </a:p>
              <a:p>
                <a:pPr algn="ctr"/>
                <a:r>
                  <a:rPr lang="en-AU" b="1" dirty="0">
                    <a:solidFill>
                      <a:srgbClr val="F91727"/>
                    </a:solidFill>
                  </a:rPr>
                  <a:t>High Ratio = Low Relative Demand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716F7B4-8270-4921-8C5A-77750B239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684" y="1075706"/>
                <a:ext cx="4220707" cy="1127553"/>
              </a:xfrm>
              <a:prstGeom prst="rect">
                <a:avLst/>
              </a:prstGeom>
              <a:blipFill>
                <a:blip r:embed="rId3"/>
                <a:stretch>
                  <a:fillRect l="-3179" r="-3035" b="-1189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E2172B2D-6DC0-4F8A-A5D3-91AC9994CC9D}"/>
              </a:ext>
            </a:extLst>
          </p:cNvPr>
          <p:cNvSpPr/>
          <p:nvPr/>
        </p:nvSpPr>
        <p:spPr>
          <a:xfrm>
            <a:off x="3181988" y="3181973"/>
            <a:ext cx="381000" cy="1666092"/>
          </a:xfrm>
          <a:prstGeom prst="rect">
            <a:avLst/>
          </a:prstGeom>
          <a:solidFill>
            <a:srgbClr val="F91727">
              <a:alpha val="15000"/>
            </a:srgbClr>
          </a:solidFill>
          <a:ln w="22225">
            <a:solidFill>
              <a:srgbClr val="F9172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59D803-891E-4B54-9126-BF9C230241FD}"/>
              </a:ext>
            </a:extLst>
          </p:cNvPr>
          <p:cNvSpPr/>
          <p:nvPr/>
        </p:nvSpPr>
        <p:spPr>
          <a:xfrm>
            <a:off x="4484268" y="2784468"/>
            <a:ext cx="381000" cy="2085612"/>
          </a:xfrm>
          <a:prstGeom prst="rect">
            <a:avLst/>
          </a:prstGeom>
          <a:solidFill>
            <a:srgbClr val="F91727">
              <a:alpha val="15000"/>
            </a:srgbClr>
          </a:solidFill>
          <a:ln w="22225">
            <a:solidFill>
              <a:srgbClr val="F9172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BE736D-F5A4-4C8B-952C-85C86F2F9547}"/>
              </a:ext>
            </a:extLst>
          </p:cNvPr>
          <p:cNvSpPr/>
          <p:nvPr/>
        </p:nvSpPr>
        <p:spPr>
          <a:xfrm>
            <a:off x="5490265" y="2272683"/>
            <a:ext cx="381000" cy="2597397"/>
          </a:xfrm>
          <a:prstGeom prst="rect">
            <a:avLst/>
          </a:prstGeom>
          <a:solidFill>
            <a:srgbClr val="F91727">
              <a:alpha val="15000"/>
            </a:srgbClr>
          </a:solidFill>
          <a:ln w="22225">
            <a:solidFill>
              <a:srgbClr val="F9172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3FCAA4-51E7-4C4B-888D-7C625D9CAC85}"/>
              </a:ext>
            </a:extLst>
          </p:cNvPr>
          <p:cNvSpPr/>
          <p:nvPr/>
        </p:nvSpPr>
        <p:spPr>
          <a:xfrm>
            <a:off x="7799518" y="2654423"/>
            <a:ext cx="381000" cy="2193642"/>
          </a:xfrm>
          <a:prstGeom prst="rect">
            <a:avLst/>
          </a:prstGeom>
          <a:solidFill>
            <a:srgbClr val="F91727">
              <a:alpha val="15000"/>
            </a:srgbClr>
          </a:solidFill>
          <a:ln w="22225">
            <a:solidFill>
              <a:srgbClr val="F9172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2EEC49-5DD2-4013-8E56-18F264B5CAE1}"/>
              </a:ext>
            </a:extLst>
          </p:cNvPr>
          <p:cNvSpPr/>
          <p:nvPr/>
        </p:nvSpPr>
        <p:spPr>
          <a:xfrm>
            <a:off x="8340774" y="2654423"/>
            <a:ext cx="381000" cy="2193642"/>
          </a:xfrm>
          <a:prstGeom prst="rect">
            <a:avLst/>
          </a:prstGeom>
          <a:solidFill>
            <a:srgbClr val="F91727">
              <a:alpha val="15000"/>
            </a:srgbClr>
          </a:solidFill>
          <a:ln w="22225">
            <a:solidFill>
              <a:srgbClr val="F9172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4624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A54D8FD-666F-44A9-9BA2-7DC9153E80FF}"/>
              </a:ext>
            </a:extLst>
          </p:cNvPr>
          <p:cNvSpPr/>
          <p:nvPr/>
        </p:nvSpPr>
        <p:spPr>
          <a:xfrm>
            <a:off x="0" y="0"/>
            <a:ext cx="11285316" cy="6858000"/>
          </a:xfrm>
          <a:prstGeom prst="rect">
            <a:avLst/>
          </a:prstGeom>
          <a:solidFill>
            <a:srgbClr val="F5F5F5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B00FA9-3648-4193-B729-791AEABF8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56" y="677863"/>
            <a:ext cx="10954512" cy="54668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592FE5-33C8-4857-A5B7-42B188148646}"/>
              </a:ext>
            </a:extLst>
          </p:cNvPr>
          <p:cNvSpPr txBox="1"/>
          <p:nvPr/>
        </p:nvSpPr>
        <p:spPr>
          <a:xfrm>
            <a:off x="590914" y="6353423"/>
            <a:ext cx="1010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Psychology: </a:t>
            </a:r>
            <a:r>
              <a:rPr lang="en-US" dirty="0">
                <a:solidFill>
                  <a:srgbClr val="002060"/>
                </a:solidFill>
              </a:rPr>
              <a:t>Compare transactional demand for Block-space to network valuation</a:t>
            </a:r>
            <a:endParaRPr lang="en-AU" dirty="0">
              <a:solidFill>
                <a:srgbClr val="00206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43329A-417A-44A3-BD6B-2645D0CDFB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92" t="1712" r="31257" b="92598"/>
          <a:stretch/>
        </p:blipFill>
        <p:spPr>
          <a:xfrm>
            <a:off x="2648933" y="419520"/>
            <a:ext cx="6445640" cy="58758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A36F0A4-47F3-4F63-9BE8-E443235AE2B7}"/>
              </a:ext>
            </a:extLst>
          </p:cNvPr>
          <p:cNvSpPr/>
          <p:nvPr/>
        </p:nvSpPr>
        <p:spPr>
          <a:xfrm>
            <a:off x="8713572" y="2784468"/>
            <a:ext cx="475707" cy="3087960"/>
          </a:xfrm>
          <a:prstGeom prst="rect">
            <a:avLst/>
          </a:prstGeom>
          <a:solidFill>
            <a:srgbClr val="00A84C">
              <a:alpha val="15000"/>
            </a:srgbClr>
          </a:solidFill>
          <a:ln w="22225">
            <a:solidFill>
              <a:srgbClr val="00A84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39068B-ECF9-4C93-A2CB-F39E779AEE69}"/>
              </a:ext>
            </a:extLst>
          </p:cNvPr>
          <p:cNvSpPr/>
          <p:nvPr/>
        </p:nvSpPr>
        <p:spPr>
          <a:xfrm>
            <a:off x="9349535" y="2784468"/>
            <a:ext cx="653404" cy="3087960"/>
          </a:xfrm>
          <a:prstGeom prst="rect">
            <a:avLst/>
          </a:prstGeom>
          <a:solidFill>
            <a:srgbClr val="00A84C">
              <a:alpha val="15000"/>
            </a:srgbClr>
          </a:solidFill>
          <a:ln w="22225">
            <a:solidFill>
              <a:srgbClr val="00A84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FE9484-E49D-4F57-97F5-F871AA0AD9FC}"/>
              </a:ext>
            </a:extLst>
          </p:cNvPr>
          <p:cNvSpPr/>
          <p:nvPr/>
        </p:nvSpPr>
        <p:spPr>
          <a:xfrm>
            <a:off x="2265010" y="4331876"/>
            <a:ext cx="737711" cy="1547510"/>
          </a:xfrm>
          <a:prstGeom prst="rect">
            <a:avLst/>
          </a:prstGeom>
          <a:solidFill>
            <a:srgbClr val="00A84C">
              <a:alpha val="15000"/>
            </a:srgbClr>
          </a:solidFill>
          <a:ln w="22225">
            <a:solidFill>
              <a:srgbClr val="00A84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99231B-6DC0-4C83-9C0B-FFA8A0692C09}"/>
              </a:ext>
            </a:extLst>
          </p:cNvPr>
          <p:cNvSpPr/>
          <p:nvPr/>
        </p:nvSpPr>
        <p:spPr>
          <a:xfrm>
            <a:off x="3590113" y="2734861"/>
            <a:ext cx="611273" cy="3137567"/>
          </a:xfrm>
          <a:prstGeom prst="rect">
            <a:avLst/>
          </a:prstGeom>
          <a:solidFill>
            <a:srgbClr val="00A84C">
              <a:alpha val="15000"/>
            </a:srgbClr>
          </a:solidFill>
          <a:ln w="22225">
            <a:solidFill>
              <a:srgbClr val="00A84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440102-9CF4-468B-BB82-316BCDD15D47}"/>
              </a:ext>
            </a:extLst>
          </p:cNvPr>
          <p:cNvSpPr/>
          <p:nvPr/>
        </p:nvSpPr>
        <p:spPr>
          <a:xfrm>
            <a:off x="6779327" y="2667786"/>
            <a:ext cx="269544" cy="3204641"/>
          </a:xfrm>
          <a:prstGeom prst="rect">
            <a:avLst/>
          </a:prstGeom>
          <a:solidFill>
            <a:srgbClr val="00A84C">
              <a:alpha val="15000"/>
            </a:srgbClr>
          </a:solidFill>
          <a:ln w="22225">
            <a:solidFill>
              <a:srgbClr val="00A84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F651F2A-2DDD-4826-BD70-B8E4B4FE18B1}"/>
                  </a:ext>
                </a:extLst>
              </p:cNvPr>
              <p:cNvSpPr txBox="1"/>
              <p:nvPr/>
            </p:nvSpPr>
            <p:spPr>
              <a:xfrm>
                <a:off x="906684" y="1075706"/>
                <a:ext cx="4220707" cy="1127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70F30"/>
                          </a:solidFill>
                          <a:latin typeface="Cambria Math" panose="02040503050406030204" pitchFamily="18" charset="0"/>
                        </a:rPr>
                        <m:t>𝑵𝑽𝑻</m:t>
                      </m:r>
                      <m:r>
                        <a:rPr lang="en-US" b="1" i="1" smtClean="0">
                          <a:solidFill>
                            <a:srgbClr val="070F3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70F3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70F30"/>
                              </a:solidFill>
                              <a:latin typeface="Cambria Math" panose="02040503050406030204" pitchFamily="18" charset="0"/>
                            </a:rPr>
                            <m:t>𝑴𝒂𝒓𝒌𝒆𝒕</m:t>
                          </m:r>
                          <m:r>
                            <a:rPr lang="en-US" b="1" i="1" smtClean="0">
                              <a:solidFill>
                                <a:srgbClr val="070F3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solidFill>
                                <a:srgbClr val="070F30"/>
                              </a:solidFill>
                              <a:latin typeface="Cambria Math" panose="02040503050406030204" pitchFamily="18" charset="0"/>
                            </a:rPr>
                            <m:t>𝑪𝒂𝒑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70F30"/>
                              </a:solidFill>
                              <a:latin typeface="Cambria Math" panose="02040503050406030204" pitchFamily="18" charset="0"/>
                            </a:rPr>
                            <m:t>𝑫𝒂𝒊𝒍𝒚</m:t>
                          </m:r>
                          <m:r>
                            <a:rPr lang="en-US" b="1" i="1" smtClean="0">
                              <a:solidFill>
                                <a:srgbClr val="070F3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solidFill>
                                <a:srgbClr val="070F30"/>
                              </a:solidFill>
                              <a:latin typeface="Cambria Math" panose="02040503050406030204" pitchFamily="18" charset="0"/>
                            </a:rPr>
                            <m:t>𝑻𝒓𝒂𝒏𝒔𝒂𝒄𝒕𝒊𝒐𝒏</m:t>
                          </m:r>
                          <m:r>
                            <a:rPr lang="en-US" b="1" i="1" smtClean="0">
                              <a:solidFill>
                                <a:srgbClr val="070F3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solidFill>
                                <a:srgbClr val="070F30"/>
                              </a:solidFill>
                              <a:latin typeface="Cambria Math" panose="02040503050406030204" pitchFamily="18" charset="0"/>
                            </a:rPr>
                            <m:t>𝑽𝒐𝒍𝒖𝒎𝒆</m:t>
                          </m:r>
                        </m:den>
                      </m:f>
                    </m:oMath>
                  </m:oMathPara>
                </a14:m>
                <a:endParaRPr lang="en-AU" b="1" dirty="0">
                  <a:solidFill>
                    <a:srgbClr val="070F30"/>
                  </a:solidFill>
                </a:endParaRPr>
              </a:p>
              <a:p>
                <a:endParaRPr lang="en-AU" b="1" dirty="0">
                  <a:solidFill>
                    <a:srgbClr val="070F30"/>
                  </a:solidFill>
                </a:endParaRPr>
              </a:p>
              <a:p>
                <a:pPr algn="ctr"/>
                <a:r>
                  <a:rPr lang="en-AU" b="1" dirty="0">
                    <a:solidFill>
                      <a:srgbClr val="00A84C"/>
                    </a:solidFill>
                  </a:rPr>
                  <a:t>Low Ratio = High Relative Demand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F651F2A-2DDD-4826-BD70-B8E4B4FE1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684" y="1075706"/>
                <a:ext cx="4220707" cy="1127553"/>
              </a:xfrm>
              <a:prstGeom prst="rect">
                <a:avLst/>
              </a:prstGeom>
              <a:blipFill>
                <a:blip r:embed="rId3"/>
                <a:stretch>
                  <a:fillRect l="-3179" r="-3035" b="-1189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857DFAE0-6E44-402C-AAAF-3871D531100C}"/>
              </a:ext>
            </a:extLst>
          </p:cNvPr>
          <p:cNvSpPr/>
          <p:nvPr/>
        </p:nvSpPr>
        <p:spPr>
          <a:xfrm>
            <a:off x="7209127" y="2674745"/>
            <a:ext cx="269544" cy="3204641"/>
          </a:xfrm>
          <a:prstGeom prst="rect">
            <a:avLst/>
          </a:prstGeom>
          <a:solidFill>
            <a:srgbClr val="00A84C">
              <a:alpha val="15000"/>
            </a:srgbClr>
          </a:solidFill>
          <a:ln w="22225">
            <a:solidFill>
              <a:srgbClr val="00A84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55263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A54D8FD-666F-44A9-9BA2-7DC9153E80FF}"/>
              </a:ext>
            </a:extLst>
          </p:cNvPr>
          <p:cNvSpPr/>
          <p:nvPr/>
        </p:nvSpPr>
        <p:spPr>
          <a:xfrm>
            <a:off x="0" y="0"/>
            <a:ext cx="11285316" cy="6858000"/>
          </a:xfrm>
          <a:prstGeom prst="rect">
            <a:avLst/>
          </a:prstGeom>
          <a:solidFill>
            <a:srgbClr val="F5F5F5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B00FA9-3648-4193-B729-791AEABF8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56" y="677863"/>
            <a:ext cx="10954512" cy="54668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592FE5-33C8-4857-A5B7-42B188148646}"/>
              </a:ext>
            </a:extLst>
          </p:cNvPr>
          <p:cNvSpPr txBox="1"/>
          <p:nvPr/>
        </p:nvSpPr>
        <p:spPr>
          <a:xfrm>
            <a:off x="590914" y="6353423"/>
            <a:ext cx="1010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Psychology: </a:t>
            </a:r>
            <a:r>
              <a:rPr lang="en-US" dirty="0">
                <a:solidFill>
                  <a:srgbClr val="002060"/>
                </a:solidFill>
              </a:rPr>
              <a:t>Compare transactional demand for Block-space to network valuation</a:t>
            </a:r>
            <a:endParaRPr lang="en-AU" dirty="0">
              <a:solidFill>
                <a:srgbClr val="00206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43329A-417A-44A3-BD6B-2645D0CDFB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92" t="1712" r="31257" b="92598"/>
          <a:stretch/>
        </p:blipFill>
        <p:spPr>
          <a:xfrm>
            <a:off x="2648933" y="419520"/>
            <a:ext cx="6445640" cy="58758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A36F0A4-47F3-4F63-9BE8-E443235AE2B7}"/>
              </a:ext>
            </a:extLst>
          </p:cNvPr>
          <p:cNvSpPr/>
          <p:nvPr/>
        </p:nvSpPr>
        <p:spPr>
          <a:xfrm>
            <a:off x="8713572" y="2784468"/>
            <a:ext cx="475707" cy="3087960"/>
          </a:xfrm>
          <a:prstGeom prst="rect">
            <a:avLst/>
          </a:prstGeom>
          <a:solidFill>
            <a:srgbClr val="00A84C">
              <a:alpha val="15000"/>
            </a:srgbClr>
          </a:solidFill>
          <a:ln w="22225">
            <a:solidFill>
              <a:srgbClr val="00A84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39068B-ECF9-4C93-A2CB-F39E779AEE69}"/>
              </a:ext>
            </a:extLst>
          </p:cNvPr>
          <p:cNvSpPr/>
          <p:nvPr/>
        </p:nvSpPr>
        <p:spPr>
          <a:xfrm>
            <a:off x="9349535" y="2784468"/>
            <a:ext cx="653404" cy="3087960"/>
          </a:xfrm>
          <a:prstGeom prst="rect">
            <a:avLst/>
          </a:prstGeom>
          <a:solidFill>
            <a:srgbClr val="00A84C">
              <a:alpha val="15000"/>
            </a:srgbClr>
          </a:solidFill>
          <a:ln w="22225">
            <a:solidFill>
              <a:srgbClr val="00A84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FE9484-E49D-4F57-97F5-F871AA0AD9FC}"/>
              </a:ext>
            </a:extLst>
          </p:cNvPr>
          <p:cNvSpPr/>
          <p:nvPr/>
        </p:nvSpPr>
        <p:spPr>
          <a:xfrm>
            <a:off x="2265010" y="4331876"/>
            <a:ext cx="737711" cy="1547510"/>
          </a:xfrm>
          <a:prstGeom prst="rect">
            <a:avLst/>
          </a:prstGeom>
          <a:solidFill>
            <a:srgbClr val="00A84C">
              <a:alpha val="15000"/>
            </a:srgbClr>
          </a:solidFill>
          <a:ln w="22225">
            <a:solidFill>
              <a:srgbClr val="00A84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99231B-6DC0-4C83-9C0B-FFA8A0692C09}"/>
              </a:ext>
            </a:extLst>
          </p:cNvPr>
          <p:cNvSpPr/>
          <p:nvPr/>
        </p:nvSpPr>
        <p:spPr>
          <a:xfrm>
            <a:off x="3590113" y="2734861"/>
            <a:ext cx="611273" cy="3137567"/>
          </a:xfrm>
          <a:prstGeom prst="rect">
            <a:avLst/>
          </a:prstGeom>
          <a:solidFill>
            <a:srgbClr val="00A84C">
              <a:alpha val="15000"/>
            </a:srgbClr>
          </a:solidFill>
          <a:ln w="22225">
            <a:solidFill>
              <a:srgbClr val="00A84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F651F2A-2DDD-4826-BD70-B8E4B4FE18B1}"/>
                  </a:ext>
                </a:extLst>
              </p:cNvPr>
              <p:cNvSpPr txBox="1"/>
              <p:nvPr/>
            </p:nvSpPr>
            <p:spPr>
              <a:xfrm>
                <a:off x="906684" y="1075706"/>
                <a:ext cx="4220707" cy="1127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70F30"/>
                          </a:solidFill>
                          <a:latin typeface="Cambria Math" panose="02040503050406030204" pitchFamily="18" charset="0"/>
                        </a:rPr>
                        <m:t>𝑵𝑽𝑻</m:t>
                      </m:r>
                      <m:r>
                        <a:rPr lang="en-US" b="1" i="1" smtClean="0">
                          <a:solidFill>
                            <a:srgbClr val="070F3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70F3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70F30"/>
                              </a:solidFill>
                              <a:latin typeface="Cambria Math" panose="02040503050406030204" pitchFamily="18" charset="0"/>
                            </a:rPr>
                            <m:t>𝑴𝒂𝒓𝒌𝒆𝒕</m:t>
                          </m:r>
                          <m:r>
                            <a:rPr lang="en-US" b="1" i="1" smtClean="0">
                              <a:solidFill>
                                <a:srgbClr val="070F3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solidFill>
                                <a:srgbClr val="070F30"/>
                              </a:solidFill>
                              <a:latin typeface="Cambria Math" panose="02040503050406030204" pitchFamily="18" charset="0"/>
                            </a:rPr>
                            <m:t>𝑪𝒂𝒑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70F30"/>
                              </a:solidFill>
                              <a:latin typeface="Cambria Math" panose="02040503050406030204" pitchFamily="18" charset="0"/>
                            </a:rPr>
                            <m:t>𝑫𝒂𝒊𝒍𝒚</m:t>
                          </m:r>
                          <m:r>
                            <a:rPr lang="en-US" b="1" i="1" smtClean="0">
                              <a:solidFill>
                                <a:srgbClr val="070F3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solidFill>
                                <a:srgbClr val="070F30"/>
                              </a:solidFill>
                              <a:latin typeface="Cambria Math" panose="02040503050406030204" pitchFamily="18" charset="0"/>
                            </a:rPr>
                            <m:t>𝑻𝒓𝒂𝒏𝒔𝒂𝒄𝒕𝒊𝒐𝒏</m:t>
                          </m:r>
                          <m:r>
                            <a:rPr lang="en-US" b="1" i="1" smtClean="0">
                              <a:solidFill>
                                <a:srgbClr val="070F3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solidFill>
                                <a:srgbClr val="070F30"/>
                              </a:solidFill>
                              <a:latin typeface="Cambria Math" panose="02040503050406030204" pitchFamily="18" charset="0"/>
                            </a:rPr>
                            <m:t>𝑽𝒐𝒍𝒖𝒎𝒆</m:t>
                          </m:r>
                        </m:den>
                      </m:f>
                    </m:oMath>
                  </m:oMathPara>
                </a14:m>
                <a:endParaRPr lang="en-AU" b="1" dirty="0">
                  <a:solidFill>
                    <a:srgbClr val="070F30"/>
                  </a:solidFill>
                </a:endParaRPr>
              </a:p>
              <a:p>
                <a:endParaRPr lang="en-AU" b="1" dirty="0">
                  <a:solidFill>
                    <a:srgbClr val="070F30"/>
                  </a:solidFill>
                </a:endParaRPr>
              </a:p>
              <a:p>
                <a:pPr algn="ctr"/>
                <a:r>
                  <a:rPr lang="en-AU" b="1" dirty="0">
                    <a:solidFill>
                      <a:srgbClr val="00A84C"/>
                    </a:solidFill>
                  </a:rPr>
                  <a:t>Low Ratio = High Relative Demand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F651F2A-2DDD-4826-BD70-B8E4B4FE1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684" y="1075706"/>
                <a:ext cx="4220707" cy="1127553"/>
              </a:xfrm>
              <a:prstGeom prst="rect">
                <a:avLst/>
              </a:prstGeom>
              <a:blipFill>
                <a:blip r:embed="rId3"/>
                <a:stretch>
                  <a:fillRect l="-3179" r="-3035" b="-1189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883CE0B4-2FEF-4ED7-A2C9-3C7C88952F4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451919" y="3648109"/>
            <a:ext cx="3360218" cy="1088418"/>
          </a:xfrm>
          <a:prstGeom prst="bentConnector3">
            <a:avLst>
              <a:gd name="adj1" fmla="val 99936"/>
            </a:avLst>
          </a:prstGeom>
          <a:ln w="38100">
            <a:solidFill>
              <a:srgbClr val="070F3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8FD60F4-4EC8-4B94-AC07-CE6475870100}"/>
              </a:ext>
            </a:extLst>
          </p:cNvPr>
          <p:cNvSpPr txBox="1"/>
          <p:nvPr/>
        </p:nvSpPr>
        <p:spPr>
          <a:xfrm>
            <a:off x="7505739" y="2055283"/>
            <a:ext cx="317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70F30"/>
                </a:solidFill>
              </a:rPr>
              <a:t>Privacy Mixing Live</a:t>
            </a:r>
            <a:endParaRPr lang="en-AU" b="1" dirty="0">
              <a:solidFill>
                <a:srgbClr val="070F3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CCD76C-4F60-4BCD-BAE0-0FC2AD2B8EE0}"/>
              </a:ext>
            </a:extLst>
          </p:cNvPr>
          <p:cNvSpPr/>
          <p:nvPr/>
        </p:nvSpPr>
        <p:spPr>
          <a:xfrm>
            <a:off x="6779327" y="2667786"/>
            <a:ext cx="269544" cy="3204641"/>
          </a:xfrm>
          <a:prstGeom prst="rect">
            <a:avLst/>
          </a:prstGeom>
          <a:solidFill>
            <a:srgbClr val="00A84C">
              <a:alpha val="15000"/>
            </a:srgbClr>
          </a:solidFill>
          <a:ln w="22225">
            <a:solidFill>
              <a:srgbClr val="00A84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6A3934-7EA9-4758-BEAA-CF4E8A1CBABC}"/>
              </a:ext>
            </a:extLst>
          </p:cNvPr>
          <p:cNvSpPr/>
          <p:nvPr/>
        </p:nvSpPr>
        <p:spPr>
          <a:xfrm>
            <a:off x="7209127" y="2674745"/>
            <a:ext cx="269544" cy="3204641"/>
          </a:xfrm>
          <a:prstGeom prst="rect">
            <a:avLst/>
          </a:prstGeom>
          <a:solidFill>
            <a:srgbClr val="00A84C">
              <a:alpha val="15000"/>
            </a:srgbClr>
          </a:solidFill>
          <a:ln w="22225">
            <a:solidFill>
              <a:srgbClr val="00A84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97608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A54D8FD-666F-44A9-9BA2-7DC9153E80FF}"/>
              </a:ext>
            </a:extLst>
          </p:cNvPr>
          <p:cNvSpPr/>
          <p:nvPr/>
        </p:nvSpPr>
        <p:spPr>
          <a:xfrm>
            <a:off x="0" y="0"/>
            <a:ext cx="11285316" cy="6858000"/>
          </a:xfrm>
          <a:prstGeom prst="rect">
            <a:avLst/>
          </a:prstGeom>
          <a:solidFill>
            <a:srgbClr val="F5F5F5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B00FA9-3648-4193-B729-791AEABF8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56" y="677863"/>
            <a:ext cx="10954512" cy="54668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592FE5-33C8-4857-A5B7-42B188148646}"/>
              </a:ext>
            </a:extLst>
          </p:cNvPr>
          <p:cNvSpPr txBox="1"/>
          <p:nvPr/>
        </p:nvSpPr>
        <p:spPr>
          <a:xfrm>
            <a:off x="590914" y="6353423"/>
            <a:ext cx="10103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Psychology: </a:t>
            </a:r>
            <a:r>
              <a:rPr lang="en-US" dirty="0">
                <a:solidFill>
                  <a:srgbClr val="002060"/>
                </a:solidFill>
              </a:rPr>
              <a:t>Compare transactional demand for Block-space to network valuation</a:t>
            </a:r>
            <a:endParaRPr lang="en-AU" dirty="0">
              <a:solidFill>
                <a:srgbClr val="00206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43329A-417A-44A3-BD6B-2645D0CDFB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92" t="1712" r="31257" b="92598"/>
          <a:stretch/>
        </p:blipFill>
        <p:spPr>
          <a:xfrm>
            <a:off x="2648933" y="419520"/>
            <a:ext cx="6445640" cy="58758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A36F0A4-47F3-4F63-9BE8-E443235AE2B7}"/>
              </a:ext>
            </a:extLst>
          </p:cNvPr>
          <p:cNvSpPr/>
          <p:nvPr/>
        </p:nvSpPr>
        <p:spPr>
          <a:xfrm>
            <a:off x="8713572" y="2784468"/>
            <a:ext cx="475707" cy="3087960"/>
          </a:xfrm>
          <a:prstGeom prst="rect">
            <a:avLst/>
          </a:prstGeom>
          <a:solidFill>
            <a:srgbClr val="00A84C">
              <a:alpha val="10000"/>
            </a:srgbClr>
          </a:solidFill>
          <a:ln w="22225">
            <a:solidFill>
              <a:srgbClr val="00A84C">
                <a:alpha val="2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39068B-ECF9-4C93-A2CB-F39E779AEE69}"/>
              </a:ext>
            </a:extLst>
          </p:cNvPr>
          <p:cNvSpPr/>
          <p:nvPr/>
        </p:nvSpPr>
        <p:spPr>
          <a:xfrm>
            <a:off x="9349535" y="2784468"/>
            <a:ext cx="653404" cy="3087960"/>
          </a:xfrm>
          <a:prstGeom prst="rect">
            <a:avLst/>
          </a:prstGeom>
          <a:solidFill>
            <a:srgbClr val="00A84C">
              <a:alpha val="10000"/>
            </a:srgbClr>
          </a:solidFill>
          <a:ln w="22225">
            <a:solidFill>
              <a:srgbClr val="00A84C">
                <a:alpha val="2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FE9484-E49D-4F57-97F5-F871AA0AD9FC}"/>
              </a:ext>
            </a:extLst>
          </p:cNvPr>
          <p:cNvSpPr/>
          <p:nvPr/>
        </p:nvSpPr>
        <p:spPr>
          <a:xfrm>
            <a:off x="2265010" y="4331876"/>
            <a:ext cx="737711" cy="1547510"/>
          </a:xfrm>
          <a:prstGeom prst="rect">
            <a:avLst/>
          </a:prstGeom>
          <a:solidFill>
            <a:srgbClr val="00A84C">
              <a:alpha val="10000"/>
            </a:srgbClr>
          </a:solidFill>
          <a:ln w="22225">
            <a:solidFill>
              <a:srgbClr val="00A84C">
                <a:alpha val="2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99231B-6DC0-4C83-9C0B-FFA8A0692C09}"/>
              </a:ext>
            </a:extLst>
          </p:cNvPr>
          <p:cNvSpPr/>
          <p:nvPr/>
        </p:nvSpPr>
        <p:spPr>
          <a:xfrm>
            <a:off x="3590113" y="2734861"/>
            <a:ext cx="611273" cy="3137567"/>
          </a:xfrm>
          <a:prstGeom prst="rect">
            <a:avLst/>
          </a:prstGeom>
          <a:solidFill>
            <a:srgbClr val="00A84C">
              <a:alpha val="10000"/>
            </a:srgbClr>
          </a:solidFill>
          <a:ln w="22225">
            <a:solidFill>
              <a:srgbClr val="00A84C">
                <a:alpha val="2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F651F2A-2DDD-4826-BD70-B8E4B4FE18B1}"/>
                  </a:ext>
                </a:extLst>
              </p:cNvPr>
              <p:cNvSpPr txBox="1"/>
              <p:nvPr/>
            </p:nvSpPr>
            <p:spPr>
              <a:xfrm>
                <a:off x="906684" y="1429168"/>
                <a:ext cx="3276538" cy="10924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70F30"/>
                          </a:solidFill>
                          <a:latin typeface="Cambria Math" panose="02040503050406030204" pitchFamily="18" charset="0"/>
                        </a:rPr>
                        <m:t>𝑁𝑉𝑇</m:t>
                      </m:r>
                      <m:r>
                        <a:rPr lang="en-US" sz="1400" b="0" i="1" smtClean="0">
                          <a:solidFill>
                            <a:srgbClr val="070F3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400" i="1" smtClean="0">
                              <a:solidFill>
                                <a:srgbClr val="070F3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rgbClr val="070F30"/>
                              </a:solidFill>
                              <a:latin typeface="Cambria Math" panose="02040503050406030204" pitchFamily="18" charset="0"/>
                            </a:rPr>
                            <m:t>𝑀𝑎𝑟𝑘𝑒𝑡</m:t>
                          </m:r>
                          <m:r>
                            <a:rPr lang="en-US" sz="1400" b="0" i="1" smtClean="0">
                              <a:solidFill>
                                <a:srgbClr val="070F3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rgbClr val="070F30"/>
                              </a:solidFill>
                              <a:latin typeface="Cambria Math" panose="02040503050406030204" pitchFamily="18" charset="0"/>
                            </a:rPr>
                            <m:t>𝐶𝑎𝑝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rgbClr val="070F30"/>
                              </a:solidFill>
                              <a:latin typeface="Cambria Math" panose="02040503050406030204" pitchFamily="18" charset="0"/>
                            </a:rPr>
                            <m:t>𝐷𝑎𝑖𝑙𝑦</m:t>
                          </m:r>
                          <m:r>
                            <a:rPr lang="en-US" sz="1400" b="0" i="1" smtClean="0">
                              <a:solidFill>
                                <a:srgbClr val="070F3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rgbClr val="070F30"/>
                              </a:solidFill>
                              <a:latin typeface="Cambria Math" panose="02040503050406030204" pitchFamily="18" charset="0"/>
                            </a:rPr>
                            <m:t>𝑇𝑟𝑎𝑛𝑠𝑎𝑐𝑡𝑖𝑜𝑛</m:t>
                          </m:r>
                          <m:r>
                            <a:rPr lang="en-US" sz="1400" b="0" i="1" smtClean="0">
                              <a:solidFill>
                                <a:srgbClr val="070F3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rgbClr val="070F30"/>
                              </a:solidFill>
                              <a:latin typeface="Cambria Math" panose="02040503050406030204" pitchFamily="18" charset="0"/>
                            </a:rPr>
                            <m:t>𝑉𝑜𝑙𝑢𝑚𝑒</m:t>
                          </m:r>
                        </m:den>
                      </m:f>
                    </m:oMath>
                  </m:oMathPara>
                </a14:m>
                <a:endParaRPr lang="en-AU" sz="1400" dirty="0">
                  <a:solidFill>
                    <a:srgbClr val="070F30"/>
                  </a:solidFill>
                </a:endParaRPr>
              </a:p>
              <a:p>
                <a:pPr algn="ctr"/>
                <a:endParaRPr lang="en-AU" sz="1400" b="1" dirty="0">
                  <a:solidFill>
                    <a:srgbClr val="F91727"/>
                  </a:solidFill>
                </a:endParaRPr>
              </a:p>
              <a:p>
                <a:pPr algn="ctr"/>
                <a:r>
                  <a:rPr lang="en-AU" sz="1400" b="1" dirty="0">
                    <a:solidFill>
                      <a:srgbClr val="F91727"/>
                    </a:solidFill>
                  </a:rPr>
                  <a:t>High Ratio = Low Relative Demand</a:t>
                </a:r>
              </a:p>
              <a:p>
                <a:pPr algn="ctr"/>
                <a:r>
                  <a:rPr lang="en-AU" sz="1400" b="1" dirty="0">
                    <a:solidFill>
                      <a:srgbClr val="00A84C"/>
                    </a:solidFill>
                  </a:rPr>
                  <a:t>Low Ratio = High Relative Demand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F651F2A-2DDD-4826-BD70-B8E4B4FE1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684" y="1429168"/>
                <a:ext cx="3276538" cy="1092479"/>
              </a:xfrm>
              <a:prstGeom prst="rect">
                <a:avLst/>
              </a:prstGeom>
              <a:blipFill>
                <a:blip r:embed="rId3"/>
                <a:stretch>
                  <a:fillRect l="-2980" r="-2793" b="-8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883CE0B4-2FEF-4ED7-A2C9-3C7C88952F4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577672" y="3648109"/>
            <a:ext cx="3360218" cy="1088418"/>
          </a:xfrm>
          <a:prstGeom prst="bentConnector3">
            <a:avLst>
              <a:gd name="adj1" fmla="val 99936"/>
            </a:avLst>
          </a:prstGeom>
          <a:ln w="38100">
            <a:solidFill>
              <a:srgbClr val="070F3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8FD60F4-4EC8-4B94-AC07-CE6475870100}"/>
              </a:ext>
            </a:extLst>
          </p:cNvPr>
          <p:cNvSpPr txBox="1"/>
          <p:nvPr/>
        </p:nvSpPr>
        <p:spPr>
          <a:xfrm>
            <a:off x="7505739" y="2055283"/>
            <a:ext cx="3177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70F30"/>
                </a:solidFill>
              </a:rPr>
              <a:t>Privacy Mixing Live</a:t>
            </a:r>
            <a:endParaRPr lang="en-AU" b="1" dirty="0">
              <a:solidFill>
                <a:srgbClr val="070F3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CCD76C-4F60-4BCD-BAE0-0FC2AD2B8EE0}"/>
              </a:ext>
            </a:extLst>
          </p:cNvPr>
          <p:cNvSpPr/>
          <p:nvPr/>
        </p:nvSpPr>
        <p:spPr>
          <a:xfrm>
            <a:off x="6779327" y="2667786"/>
            <a:ext cx="269544" cy="3204641"/>
          </a:xfrm>
          <a:prstGeom prst="rect">
            <a:avLst/>
          </a:prstGeom>
          <a:solidFill>
            <a:srgbClr val="00A84C">
              <a:alpha val="10000"/>
            </a:srgbClr>
          </a:solidFill>
          <a:ln w="22225">
            <a:solidFill>
              <a:srgbClr val="00A84C">
                <a:alpha val="2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6A3934-7EA9-4758-BEAA-CF4E8A1CBABC}"/>
              </a:ext>
            </a:extLst>
          </p:cNvPr>
          <p:cNvSpPr/>
          <p:nvPr/>
        </p:nvSpPr>
        <p:spPr>
          <a:xfrm>
            <a:off x="7209127" y="2674745"/>
            <a:ext cx="269544" cy="3204641"/>
          </a:xfrm>
          <a:prstGeom prst="rect">
            <a:avLst/>
          </a:prstGeom>
          <a:solidFill>
            <a:srgbClr val="00A84C">
              <a:alpha val="10000"/>
            </a:srgbClr>
          </a:solidFill>
          <a:ln w="22225">
            <a:solidFill>
              <a:srgbClr val="00A84C">
                <a:alpha val="2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C3B852-D3BB-402E-8A63-F81800A9736F}"/>
              </a:ext>
            </a:extLst>
          </p:cNvPr>
          <p:cNvSpPr/>
          <p:nvPr/>
        </p:nvSpPr>
        <p:spPr>
          <a:xfrm>
            <a:off x="3181988" y="3181973"/>
            <a:ext cx="381000" cy="1666092"/>
          </a:xfrm>
          <a:prstGeom prst="rect">
            <a:avLst/>
          </a:prstGeom>
          <a:solidFill>
            <a:srgbClr val="F91727">
              <a:alpha val="10000"/>
            </a:srgbClr>
          </a:solidFill>
          <a:ln w="22225">
            <a:solidFill>
              <a:srgbClr val="F91727">
                <a:alpha val="2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0B20B6-C60B-4742-89CE-17254D0AF630}"/>
              </a:ext>
            </a:extLst>
          </p:cNvPr>
          <p:cNvSpPr/>
          <p:nvPr/>
        </p:nvSpPr>
        <p:spPr>
          <a:xfrm>
            <a:off x="4484268" y="2784468"/>
            <a:ext cx="381000" cy="2085612"/>
          </a:xfrm>
          <a:prstGeom prst="rect">
            <a:avLst/>
          </a:prstGeom>
          <a:solidFill>
            <a:srgbClr val="F91727">
              <a:alpha val="10000"/>
            </a:srgbClr>
          </a:solidFill>
          <a:ln w="22225">
            <a:solidFill>
              <a:srgbClr val="F91727">
                <a:alpha val="2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0F6EB3-0B31-4454-88AB-18485BCA8DC1}"/>
              </a:ext>
            </a:extLst>
          </p:cNvPr>
          <p:cNvSpPr/>
          <p:nvPr/>
        </p:nvSpPr>
        <p:spPr>
          <a:xfrm>
            <a:off x="5490265" y="2272683"/>
            <a:ext cx="381000" cy="2597397"/>
          </a:xfrm>
          <a:prstGeom prst="rect">
            <a:avLst/>
          </a:prstGeom>
          <a:solidFill>
            <a:srgbClr val="F91727">
              <a:alpha val="10000"/>
            </a:srgbClr>
          </a:solidFill>
          <a:ln w="22225">
            <a:solidFill>
              <a:srgbClr val="F91727">
                <a:alpha val="2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13ED3A-A6DF-4470-B8E9-B027D9DC1000}"/>
              </a:ext>
            </a:extLst>
          </p:cNvPr>
          <p:cNvSpPr/>
          <p:nvPr/>
        </p:nvSpPr>
        <p:spPr>
          <a:xfrm>
            <a:off x="7799518" y="2654423"/>
            <a:ext cx="381000" cy="2193642"/>
          </a:xfrm>
          <a:prstGeom prst="rect">
            <a:avLst/>
          </a:prstGeom>
          <a:solidFill>
            <a:srgbClr val="F91727">
              <a:alpha val="10000"/>
            </a:srgbClr>
          </a:solidFill>
          <a:ln w="22225">
            <a:solidFill>
              <a:srgbClr val="F91727">
                <a:alpha val="2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0498053-69EF-4A1D-9F1C-0DE87280BED1}"/>
              </a:ext>
            </a:extLst>
          </p:cNvPr>
          <p:cNvSpPr/>
          <p:nvPr/>
        </p:nvSpPr>
        <p:spPr>
          <a:xfrm>
            <a:off x="8340774" y="2654423"/>
            <a:ext cx="381000" cy="2193642"/>
          </a:xfrm>
          <a:prstGeom prst="rect">
            <a:avLst/>
          </a:prstGeom>
          <a:solidFill>
            <a:srgbClr val="F91727">
              <a:alpha val="10000"/>
            </a:srgbClr>
          </a:solidFill>
          <a:ln w="22225">
            <a:solidFill>
              <a:srgbClr val="F91727">
                <a:alpha val="2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94238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563922A-6CBD-465E-8926-269E1F89E76D}"/>
              </a:ext>
            </a:extLst>
          </p:cNvPr>
          <p:cNvSpPr/>
          <p:nvPr/>
        </p:nvSpPr>
        <p:spPr>
          <a:xfrm>
            <a:off x="0" y="0"/>
            <a:ext cx="11285316" cy="6858000"/>
          </a:xfrm>
          <a:prstGeom prst="rect">
            <a:avLst/>
          </a:prstGeom>
          <a:solidFill>
            <a:srgbClr val="F5F5F5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17FC3B-A495-4568-BF75-34D420459B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63"/>
          <a:stretch/>
        </p:blipFill>
        <p:spPr>
          <a:xfrm>
            <a:off x="274093" y="1328261"/>
            <a:ext cx="10737130" cy="48246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47569D-2EA3-4FB1-9175-03A41D629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503" y="832362"/>
            <a:ext cx="2810368" cy="14754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BD58EC-86B5-40B9-B99B-84BA3A97C4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193" r="30654" b="92277"/>
          <a:stretch/>
        </p:blipFill>
        <p:spPr>
          <a:xfrm>
            <a:off x="2756768" y="242826"/>
            <a:ext cx="5903755" cy="669254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44F2BD-FD1D-46A3-9013-F45DFEAB3331}"/>
              </a:ext>
            </a:extLst>
          </p:cNvPr>
          <p:cNvCxnSpPr/>
          <p:nvPr/>
        </p:nvCxnSpPr>
        <p:spPr>
          <a:xfrm flipV="1">
            <a:off x="8823489" y="2865748"/>
            <a:ext cx="0" cy="2771481"/>
          </a:xfrm>
          <a:prstGeom prst="line">
            <a:avLst/>
          </a:prstGeom>
          <a:ln w="38100">
            <a:solidFill>
              <a:srgbClr val="070F3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4EA1446-8141-4A77-B5A2-BA87B8689E68}"/>
              </a:ext>
            </a:extLst>
          </p:cNvPr>
          <p:cNvSpPr txBox="1"/>
          <p:nvPr/>
        </p:nvSpPr>
        <p:spPr>
          <a:xfrm>
            <a:off x="6065010" y="1987902"/>
            <a:ext cx="3177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70F30"/>
                </a:solidFill>
              </a:rPr>
              <a:t>Demand for Privacy Mixing Increases </a:t>
            </a:r>
          </a:p>
          <a:p>
            <a:pPr algn="ctr"/>
            <a:r>
              <a:rPr lang="en-US" b="1" dirty="0">
                <a:solidFill>
                  <a:srgbClr val="070F30"/>
                </a:solidFill>
              </a:rPr>
              <a:t>Tx Throughput</a:t>
            </a:r>
            <a:endParaRPr lang="en-AU" b="1" dirty="0">
              <a:solidFill>
                <a:srgbClr val="070F3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A16847-73E4-4388-8779-43C62DA05A70}"/>
              </a:ext>
            </a:extLst>
          </p:cNvPr>
          <p:cNvCxnSpPr>
            <a:cxnSpLocks/>
          </p:cNvCxnSpPr>
          <p:nvPr/>
        </p:nvCxnSpPr>
        <p:spPr>
          <a:xfrm flipV="1">
            <a:off x="8823489" y="1536569"/>
            <a:ext cx="1517715" cy="1253765"/>
          </a:xfrm>
          <a:prstGeom prst="straightConnector1">
            <a:avLst/>
          </a:prstGeom>
          <a:ln w="28575">
            <a:solidFill>
              <a:srgbClr val="070F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3EC51EF-3B57-4DE8-A0EC-4C96D8EA7953}"/>
              </a:ext>
            </a:extLst>
          </p:cNvPr>
          <p:cNvCxnSpPr>
            <a:cxnSpLocks/>
          </p:cNvCxnSpPr>
          <p:nvPr/>
        </p:nvCxnSpPr>
        <p:spPr>
          <a:xfrm flipV="1">
            <a:off x="4279769" y="2865748"/>
            <a:ext cx="4458878" cy="1715679"/>
          </a:xfrm>
          <a:prstGeom prst="straightConnector1">
            <a:avLst/>
          </a:prstGeom>
          <a:ln w="28575">
            <a:solidFill>
              <a:srgbClr val="070F30">
                <a:alpha val="40000"/>
              </a:srgb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1345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563922A-6CBD-465E-8926-269E1F89E76D}"/>
              </a:ext>
            </a:extLst>
          </p:cNvPr>
          <p:cNvSpPr/>
          <p:nvPr/>
        </p:nvSpPr>
        <p:spPr>
          <a:xfrm>
            <a:off x="0" y="0"/>
            <a:ext cx="11285316" cy="6858000"/>
          </a:xfrm>
          <a:prstGeom prst="rect">
            <a:avLst/>
          </a:prstGeom>
          <a:solidFill>
            <a:srgbClr val="F5F5F5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17FC3B-A495-4568-BF75-34D420459B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63"/>
          <a:stretch/>
        </p:blipFill>
        <p:spPr>
          <a:xfrm>
            <a:off x="274093" y="1328261"/>
            <a:ext cx="10737130" cy="48246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47569D-2EA3-4FB1-9175-03A41D629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503" y="832362"/>
            <a:ext cx="2810368" cy="14754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BD58EC-86B5-40B9-B99B-84BA3A97C4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193" r="30654" b="92277"/>
          <a:stretch/>
        </p:blipFill>
        <p:spPr>
          <a:xfrm>
            <a:off x="2756768" y="242826"/>
            <a:ext cx="5903755" cy="6692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75CAEA0-3130-4A2D-8646-B4F27D677983}"/>
              </a:ext>
            </a:extLst>
          </p:cNvPr>
          <p:cNvSpPr txBox="1"/>
          <p:nvPr/>
        </p:nvSpPr>
        <p:spPr>
          <a:xfrm>
            <a:off x="4956092" y="2782669"/>
            <a:ext cx="2557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91727"/>
                </a:solidFill>
              </a:rPr>
              <a:t>23% of Supply Mixed and Unspent</a:t>
            </a:r>
            <a:endParaRPr lang="en-AU" b="1" dirty="0">
              <a:solidFill>
                <a:srgbClr val="F91727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A437F6D-F254-4B77-90DE-2AC30E7E4B6E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7513163" y="3105835"/>
            <a:ext cx="2730134" cy="739346"/>
          </a:xfrm>
          <a:prstGeom prst="straightConnector1">
            <a:avLst/>
          </a:prstGeom>
          <a:ln w="19050">
            <a:solidFill>
              <a:srgbClr val="070F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B7F65A5-151C-4CBF-A5F3-BA543FD5B84C}"/>
              </a:ext>
            </a:extLst>
          </p:cNvPr>
          <p:cNvSpPr txBox="1"/>
          <p:nvPr/>
        </p:nvSpPr>
        <p:spPr>
          <a:xfrm>
            <a:off x="4962661" y="2136338"/>
            <a:ext cx="2557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70F30"/>
                </a:solidFill>
              </a:rPr>
              <a:t>50% of Supply Staked in Tickets</a:t>
            </a:r>
            <a:endParaRPr lang="en-AU" b="1" dirty="0">
              <a:solidFill>
                <a:srgbClr val="070F3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853A9F6-3DEC-4AC0-B171-BC5BE9C3A463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7519732" y="1748901"/>
            <a:ext cx="2583056" cy="710603"/>
          </a:xfrm>
          <a:prstGeom prst="straightConnector1">
            <a:avLst/>
          </a:prstGeom>
          <a:ln w="19050">
            <a:solidFill>
              <a:srgbClr val="070F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9364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563922A-6CBD-465E-8926-269E1F89E76D}"/>
              </a:ext>
            </a:extLst>
          </p:cNvPr>
          <p:cNvSpPr/>
          <p:nvPr/>
        </p:nvSpPr>
        <p:spPr>
          <a:xfrm>
            <a:off x="0" y="0"/>
            <a:ext cx="11285316" cy="6858000"/>
          </a:xfrm>
          <a:prstGeom prst="rect">
            <a:avLst/>
          </a:prstGeom>
          <a:solidFill>
            <a:srgbClr val="F5F5F5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17FC3B-A495-4568-BF75-34D420459B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63"/>
          <a:stretch/>
        </p:blipFill>
        <p:spPr>
          <a:xfrm>
            <a:off x="274093" y="1328261"/>
            <a:ext cx="10737130" cy="48246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BD58EC-86B5-40B9-B99B-84BA3A97C4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193" r="30654" b="92277"/>
          <a:stretch/>
        </p:blipFill>
        <p:spPr>
          <a:xfrm>
            <a:off x="2756768" y="242826"/>
            <a:ext cx="5903755" cy="66925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65BE2BF-AF0D-4CAF-B064-7631D7688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026" y="1140325"/>
            <a:ext cx="10158198" cy="47704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B616AC-495B-476B-A3C8-BECCD77C6CB0}"/>
              </a:ext>
            </a:extLst>
          </p:cNvPr>
          <p:cNvSpPr txBox="1"/>
          <p:nvPr/>
        </p:nvSpPr>
        <p:spPr>
          <a:xfrm>
            <a:off x="4072778" y="2541223"/>
            <a:ext cx="3730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70F30"/>
                </a:solidFill>
              </a:rPr>
              <a:t>192k DCR in Tickets per day</a:t>
            </a:r>
            <a:endParaRPr lang="en-AU" b="1" dirty="0">
              <a:solidFill>
                <a:srgbClr val="070F3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9691101-6C07-413A-8BEF-CF5F70C77FA8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7803082" y="2725889"/>
            <a:ext cx="2455033" cy="1512927"/>
          </a:xfrm>
          <a:prstGeom prst="straightConnector1">
            <a:avLst/>
          </a:prstGeom>
          <a:ln w="19050">
            <a:solidFill>
              <a:srgbClr val="070F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84B222E-D3B3-428D-BF61-18EC2899160B}"/>
              </a:ext>
            </a:extLst>
          </p:cNvPr>
          <p:cNvSpPr txBox="1"/>
          <p:nvPr/>
        </p:nvSpPr>
        <p:spPr>
          <a:xfrm>
            <a:off x="4279769" y="2957404"/>
            <a:ext cx="319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D1275D"/>
                </a:solidFill>
              </a:rPr>
              <a:t>110k DCR Mixed per day</a:t>
            </a:r>
            <a:endParaRPr lang="en-AU" b="1" dirty="0">
              <a:solidFill>
                <a:srgbClr val="D1275D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6FF8E8-F48F-4FD5-9810-7617B3C2A492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7473449" y="3142070"/>
            <a:ext cx="2784666" cy="1755008"/>
          </a:xfrm>
          <a:prstGeom prst="straightConnector1">
            <a:avLst/>
          </a:prstGeom>
          <a:ln w="19050">
            <a:solidFill>
              <a:srgbClr val="D1275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EE63EB5F-D0AA-4E63-A385-382171974C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684" y="1384978"/>
            <a:ext cx="2645620" cy="13889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04AE29-535C-448D-B7B2-E9F610668A8D}"/>
              </a:ext>
            </a:extLst>
          </p:cNvPr>
          <p:cNvSpPr txBox="1"/>
          <p:nvPr/>
        </p:nvSpPr>
        <p:spPr>
          <a:xfrm>
            <a:off x="6789572" y="1568893"/>
            <a:ext cx="3177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D1275D"/>
                </a:solidFill>
              </a:rPr>
              <a:t>Demand for Privacy Mixing Increases </a:t>
            </a:r>
          </a:p>
          <a:p>
            <a:pPr algn="ctr"/>
            <a:r>
              <a:rPr lang="en-US" b="1" dirty="0">
                <a:solidFill>
                  <a:srgbClr val="D1275D"/>
                </a:solidFill>
              </a:rPr>
              <a:t>Tx Throughput</a:t>
            </a:r>
            <a:endParaRPr lang="en-AU" b="1" dirty="0">
              <a:solidFill>
                <a:srgbClr val="D1275D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065E65C-7F4F-4171-B6DD-53F2A2D0D604}"/>
              </a:ext>
            </a:extLst>
          </p:cNvPr>
          <p:cNvCxnSpPr>
            <a:cxnSpLocks/>
          </p:cNvCxnSpPr>
          <p:nvPr/>
        </p:nvCxnSpPr>
        <p:spPr>
          <a:xfrm flipV="1">
            <a:off x="8823489" y="1536569"/>
            <a:ext cx="1517715" cy="1253765"/>
          </a:xfrm>
          <a:prstGeom prst="straightConnector1">
            <a:avLst/>
          </a:prstGeom>
          <a:ln w="28575">
            <a:solidFill>
              <a:srgbClr val="D1275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9729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1E6D6-E67B-4C74-A2F0-B8B7F9E5EF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Treasury Performance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6F6549-BB15-4380-8980-51AE91A4E9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Analysing the transparent Decred Treasury as it bootstraps a global monetary network and community.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70085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57C114-DFE0-431E-AF12-7CAE3F04CA79}"/>
              </a:ext>
            </a:extLst>
          </p:cNvPr>
          <p:cNvSpPr/>
          <p:nvPr/>
        </p:nvSpPr>
        <p:spPr>
          <a:xfrm>
            <a:off x="0" y="0"/>
            <a:ext cx="11285316" cy="6858000"/>
          </a:xfrm>
          <a:prstGeom prst="rect">
            <a:avLst/>
          </a:prstGeom>
          <a:solidFill>
            <a:srgbClr val="F5F5F5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D8ABBE-3AEC-47C9-8F97-3785F9D21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Decred On-chain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ED0A7-3BA4-4B98-B749-8F4295928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On-chain Analysis is about dissecting the </a:t>
            </a:r>
            <a:r>
              <a:rPr lang="en-US" b="1" dirty="0"/>
              <a:t>Psychology and Behaviour</a:t>
            </a:r>
            <a:r>
              <a:rPr lang="en-US" dirty="0"/>
              <a:t> behind various network transaction patterns.</a:t>
            </a:r>
          </a:p>
          <a:p>
            <a:r>
              <a:rPr lang="en-US" dirty="0"/>
              <a:t>Examples related to Decred:</a:t>
            </a:r>
            <a:endParaRPr lang="en-AU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DE54AC5-44A9-4AC4-BF44-94E46289AD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058433"/>
              </p:ext>
            </p:extLst>
          </p:nvPr>
        </p:nvGraphicFramePr>
        <p:xfrm>
          <a:off x="384212" y="3570365"/>
          <a:ext cx="10655988" cy="2747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1837">
                  <a:extLst>
                    <a:ext uri="{9D8B030D-6E8A-4147-A177-3AD203B41FA5}">
                      <a16:colId xmlns:a16="http://schemas.microsoft.com/office/drawing/2014/main" val="3157673467"/>
                    </a:ext>
                  </a:extLst>
                </a:gridCol>
                <a:gridCol w="3982652">
                  <a:extLst>
                    <a:ext uri="{9D8B030D-6E8A-4147-A177-3AD203B41FA5}">
                      <a16:colId xmlns:a16="http://schemas.microsoft.com/office/drawing/2014/main" val="602841105"/>
                    </a:ext>
                  </a:extLst>
                </a:gridCol>
                <a:gridCol w="1951499">
                  <a:extLst>
                    <a:ext uri="{9D8B030D-6E8A-4147-A177-3AD203B41FA5}">
                      <a16:colId xmlns:a16="http://schemas.microsoft.com/office/drawing/2014/main" val="617680158"/>
                    </a:ext>
                  </a:extLst>
                </a:gridCol>
              </a:tblGrid>
              <a:tr h="5494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Action</a:t>
                      </a:r>
                      <a:endParaRPr lang="en-AU" sz="2400" dirty="0"/>
                    </a:p>
                  </a:txBody>
                  <a:tcPr anchor="ctr">
                    <a:solidFill>
                      <a:srgbClr val="0914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Psychology</a:t>
                      </a:r>
                      <a:endParaRPr lang="en-AU" sz="2400" dirty="0"/>
                    </a:p>
                  </a:txBody>
                  <a:tcPr anchor="ctr">
                    <a:solidFill>
                      <a:srgbClr val="0914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Signals</a:t>
                      </a:r>
                      <a:endParaRPr lang="en-AU" sz="2400" dirty="0"/>
                    </a:p>
                  </a:txBody>
                  <a:tcPr anchor="ctr">
                    <a:solidFill>
                      <a:srgbClr val="0914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659500"/>
                  </a:ext>
                </a:extLst>
              </a:tr>
              <a:tr h="54945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Ticket Purchase</a:t>
                      </a:r>
                      <a:endParaRPr lang="en-A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Strong Desire to Hold</a:t>
                      </a:r>
                      <a:endParaRPr lang="en-A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Bullish</a:t>
                      </a:r>
                      <a:endParaRPr lang="en-AU" sz="2400" b="1" dirty="0"/>
                    </a:p>
                  </a:txBody>
                  <a:tcPr anchor="ctr">
                    <a:solidFill>
                      <a:srgbClr val="71FF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999991"/>
                  </a:ext>
                </a:extLst>
              </a:tr>
              <a:tr h="54945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Increasing Tx Volume</a:t>
                      </a:r>
                      <a:endParaRPr lang="en-A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Demand for Blockspace</a:t>
                      </a:r>
                      <a:endParaRPr lang="en-A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Bullish</a:t>
                      </a:r>
                      <a:endParaRPr lang="en-AU" sz="2400" b="1" dirty="0"/>
                    </a:p>
                  </a:txBody>
                  <a:tcPr anchor="ctr">
                    <a:solidFill>
                      <a:srgbClr val="71FF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417815"/>
                  </a:ext>
                </a:extLst>
              </a:tr>
              <a:tr h="54945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Price Below Subsidy Income</a:t>
                      </a:r>
                      <a:endParaRPr lang="en-A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Network Income Stress</a:t>
                      </a:r>
                      <a:endParaRPr lang="en-A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Bearish</a:t>
                      </a:r>
                      <a:endParaRPr lang="en-AU" sz="2400" b="1" dirty="0"/>
                    </a:p>
                  </a:txBody>
                  <a:tcPr anchor="ctr">
                    <a:solidFill>
                      <a:srgbClr val="FC84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938845"/>
                  </a:ext>
                </a:extLst>
              </a:tr>
              <a:tr h="54945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Difficulty Squeeze</a:t>
                      </a:r>
                      <a:endParaRPr lang="en-AU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Miner Income Stress</a:t>
                      </a:r>
                      <a:endParaRPr lang="en-A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Bearish</a:t>
                      </a:r>
                      <a:endParaRPr lang="en-AU" sz="2400" b="1" dirty="0"/>
                    </a:p>
                  </a:txBody>
                  <a:tcPr anchor="ctr">
                    <a:solidFill>
                      <a:srgbClr val="FC84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620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85858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A59732-93A8-48A0-94E1-CDFE53FD961F}"/>
              </a:ext>
            </a:extLst>
          </p:cNvPr>
          <p:cNvSpPr/>
          <p:nvPr/>
        </p:nvSpPr>
        <p:spPr>
          <a:xfrm>
            <a:off x="0" y="0"/>
            <a:ext cx="11285316" cy="6858000"/>
          </a:xfrm>
          <a:prstGeom prst="rect">
            <a:avLst/>
          </a:prstGeom>
          <a:solidFill>
            <a:srgbClr val="F5F5F5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33779B1-40A4-4F5C-A385-4ED5AB9FC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32" y="1147884"/>
            <a:ext cx="11055470" cy="52292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3518C2-CDE9-4203-B8D5-FD9FBAFF9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856" y="1132295"/>
            <a:ext cx="3286125" cy="13049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52148A-6BD7-4A18-B1A0-53C3F83330E4}"/>
              </a:ext>
            </a:extLst>
          </p:cNvPr>
          <p:cNvSpPr txBox="1"/>
          <p:nvPr/>
        </p:nvSpPr>
        <p:spPr>
          <a:xfrm>
            <a:off x="7815021" y="875641"/>
            <a:ext cx="2516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D1275D"/>
                </a:solidFill>
              </a:rPr>
              <a:t>Inflow 982.5k DCR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83EF7F-7508-4BB9-9EA9-3D94B379C427}"/>
              </a:ext>
            </a:extLst>
          </p:cNvPr>
          <p:cNvSpPr txBox="1"/>
          <p:nvPr/>
        </p:nvSpPr>
        <p:spPr>
          <a:xfrm>
            <a:off x="7692176" y="2212902"/>
            <a:ext cx="2639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14DB1"/>
                </a:solidFill>
              </a:rPr>
              <a:t>Balance 636.3k DCR</a:t>
            </a:r>
          </a:p>
          <a:p>
            <a:pPr algn="ctr"/>
            <a:r>
              <a:rPr lang="en-US" b="1" dirty="0">
                <a:solidFill>
                  <a:srgbClr val="C14DB1"/>
                </a:solidFill>
              </a:rPr>
              <a:t>$8.908M @ $14/DCR</a:t>
            </a:r>
            <a:endParaRPr lang="en-AU" b="1" dirty="0">
              <a:solidFill>
                <a:srgbClr val="C14DB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EFD7FB-9463-43EB-9055-E892E803D1F9}"/>
              </a:ext>
            </a:extLst>
          </p:cNvPr>
          <p:cNvSpPr txBox="1"/>
          <p:nvPr/>
        </p:nvSpPr>
        <p:spPr>
          <a:xfrm>
            <a:off x="7815021" y="4837036"/>
            <a:ext cx="2639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23DBCE"/>
                </a:solidFill>
              </a:rPr>
              <a:t>Spent 346.5k DCR</a:t>
            </a:r>
          </a:p>
          <a:p>
            <a:pPr algn="ctr"/>
            <a:r>
              <a:rPr lang="en-AU" b="1" dirty="0">
                <a:solidFill>
                  <a:srgbClr val="23DBCE"/>
                </a:solidFill>
              </a:rPr>
              <a:t>$7.626M</a:t>
            </a:r>
          </a:p>
          <a:p>
            <a:pPr algn="ctr"/>
            <a:r>
              <a:rPr lang="en-AU" sz="1200" b="1" i="1" dirty="0">
                <a:solidFill>
                  <a:srgbClr val="23DBCE"/>
                </a:solidFill>
              </a:rPr>
              <a:t>Priced on Spend Date</a:t>
            </a:r>
            <a:endParaRPr lang="en-AU" b="1" i="1" dirty="0">
              <a:solidFill>
                <a:srgbClr val="23DBCE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97F74C2-6A64-4D13-BB8F-3A920EC05C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4157" y="212803"/>
            <a:ext cx="64770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3615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096F3FC-1E5B-42B2-9D30-7EA972629428}"/>
              </a:ext>
            </a:extLst>
          </p:cNvPr>
          <p:cNvSpPr/>
          <p:nvPr/>
        </p:nvSpPr>
        <p:spPr>
          <a:xfrm>
            <a:off x="0" y="0"/>
            <a:ext cx="11285316" cy="6858000"/>
          </a:xfrm>
          <a:prstGeom prst="rect">
            <a:avLst/>
          </a:prstGeom>
          <a:solidFill>
            <a:srgbClr val="F5F5F5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31F1E30-53EB-4053-9271-D62D631B02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93"/>
          <a:stretch/>
        </p:blipFill>
        <p:spPr>
          <a:xfrm>
            <a:off x="76200" y="1171094"/>
            <a:ext cx="11209116" cy="513546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BD6C9FA-282C-49CB-8518-DDF1D5DA811F}"/>
              </a:ext>
            </a:extLst>
          </p:cNvPr>
          <p:cNvCxnSpPr>
            <a:cxnSpLocks/>
          </p:cNvCxnSpPr>
          <p:nvPr/>
        </p:nvCxnSpPr>
        <p:spPr>
          <a:xfrm flipH="1">
            <a:off x="780177" y="2558642"/>
            <a:ext cx="8355434" cy="0"/>
          </a:xfrm>
          <a:prstGeom prst="line">
            <a:avLst/>
          </a:prstGeom>
          <a:ln w="28575">
            <a:solidFill>
              <a:srgbClr val="D1275D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8C3D2EF4-BDD2-4DAD-B9CE-A30766D698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252" t="50000" b="40201"/>
          <a:stretch/>
        </p:blipFill>
        <p:spPr>
          <a:xfrm>
            <a:off x="1182847" y="1373698"/>
            <a:ext cx="2550253" cy="7287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C27C4B0-C470-4757-85CE-C962F8E8AF52}"/>
              </a:ext>
            </a:extLst>
          </p:cNvPr>
          <p:cNvSpPr txBox="1"/>
          <p:nvPr/>
        </p:nvSpPr>
        <p:spPr>
          <a:xfrm>
            <a:off x="3932365" y="1879995"/>
            <a:ext cx="4526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D1275D"/>
                </a:solidFill>
              </a:rPr>
              <a:t>Each Ticket Commands ~15.5DCR</a:t>
            </a:r>
          </a:p>
          <a:p>
            <a:pPr algn="ctr"/>
            <a:r>
              <a:rPr lang="en-US" b="1" dirty="0">
                <a:solidFill>
                  <a:srgbClr val="D1275D"/>
                </a:solidFill>
              </a:rPr>
              <a:t>of Treasury Value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A0DA0C-1CED-4478-B7DF-D5FAF2FF55AC}"/>
              </a:ext>
            </a:extLst>
          </p:cNvPr>
          <p:cNvCxnSpPr>
            <a:cxnSpLocks/>
          </p:cNvCxnSpPr>
          <p:nvPr/>
        </p:nvCxnSpPr>
        <p:spPr>
          <a:xfrm flipH="1">
            <a:off x="9076888" y="3524774"/>
            <a:ext cx="1377192" cy="0"/>
          </a:xfrm>
          <a:prstGeom prst="line">
            <a:avLst/>
          </a:prstGeom>
          <a:ln w="28575">
            <a:solidFill>
              <a:srgbClr val="23DBCE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96038F4-1AA5-490A-B8F5-61F405D1E914}"/>
              </a:ext>
            </a:extLst>
          </p:cNvPr>
          <p:cNvSpPr txBox="1"/>
          <p:nvPr/>
        </p:nvSpPr>
        <p:spPr>
          <a:xfrm>
            <a:off x="7430547" y="3738824"/>
            <a:ext cx="2923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23DBCE"/>
                </a:solidFill>
              </a:rPr>
              <a:t>15.5DCR Equivalent to</a:t>
            </a:r>
          </a:p>
          <a:p>
            <a:pPr algn="ctr"/>
            <a:r>
              <a:rPr lang="en-US" b="1" dirty="0">
                <a:solidFill>
                  <a:srgbClr val="23DBCE"/>
                </a:solidFill>
              </a:rPr>
              <a:t>~11% of Ticket Value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EB0F4AF-7A41-4CFF-B658-C33AE0885A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8387" y="247208"/>
            <a:ext cx="627697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4939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E8E45-3BE1-4C78-8472-1714E89AB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32A16-D761-4B9A-9032-B5A4FC519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Decred blockchain has a unique blend of: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Machine Consensus </a:t>
            </a:r>
            <a:r>
              <a:rPr lang="en-US" dirty="0"/>
              <a:t>in Proof-of-Work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Human Consensus </a:t>
            </a:r>
            <a:r>
              <a:rPr lang="en-US" dirty="0"/>
              <a:t>in Proof-of-Stake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Holding DCR and participation in governance via tickets is a very high conviction signal of Network Sentiment.</a:t>
            </a:r>
          </a:p>
          <a:p>
            <a:endParaRPr lang="en-US" dirty="0"/>
          </a:p>
          <a:p>
            <a:r>
              <a:rPr lang="en-US" dirty="0"/>
              <a:t>Cost Basis models provides insight into the economic stress or euphoria for various stakeholder and participants.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001145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E8E45-3BE1-4C78-8472-1714E89AB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32A16-D761-4B9A-9032-B5A4FC519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Great value and importance is placed on </a:t>
            </a:r>
            <a:r>
              <a:rPr lang="en-US" b="1" dirty="0"/>
              <a:t>Good Governance </a:t>
            </a:r>
            <a:r>
              <a:rPr lang="en-US" dirty="0"/>
              <a:t>by the Decred DAO.</a:t>
            </a:r>
          </a:p>
          <a:p>
            <a:endParaRPr lang="en-US" dirty="0"/>
          </a:p>
          <a:p>
            <a:r>
              <a:rPr lang="en-US" dirty="0"/>
              <a:t>On-chain analysis provides data, tools and insights to network health upon which stakeholders can base decisions.</a:t>
            </a:r>
          </a:p>
          <a:p>
            <a:endParaRPr lang="en-US" dirty="0"/>
          </a:p>
          <a:p>
            <a:r>
              <a:rPr lang="en-US" dirty="0"/>
              <a:t>Impressively, the Decred DAO has bootstrapped itself entirely by its own Treasury ensuring self-sovereignty and longevity.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19829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1342A-B5C0-42A2-8D2C-A28D46F999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Realised Price and MVRV Ratio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65693E-8152-439B-821F-D54259274C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Realised Price is a metric that prices each UTXO at the time it last moved, representing the aggregate ‘cost basis’ of the market.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50322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C7D984F-27B3-42E1-8140-5FFA78522271}"/>
              </a:ext>
            </a:extLst>
          </p:cNvPr>
          <p:cNvSpPr/>
          <p:nvPr/>
        </p:nvSpPr>
        <p:spPr>
          <a:xfrm>
            <a:off x="0" y="0"/>
            <a:ext cx="11285316" cy="6858000"/>
          </a:xfrm>
          <a:prstGeom prst="rect">
            <a:avLst/>
          </a:prstGeom>
          <a:solidFill>
            <a:srgbClr val="F5F5F5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B31B32-934E-42DD-965E-C6FFF0795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18" y="673579"/>
            <a:ext cx="11104775" cy="55065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F10982-6372-4EEE-A792-13FCFBCB57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506" r="28264" b="91331"/>
          <a:stretch/>
        </p:blipFill>
        <p:spPr>
          <a:xfrm>
            <a:off x="2846894" y="365760"/>
            <a:ext cx="6318292" cy="7709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28B758-6207-421A-9E13-37D5A473B750}"/>
              </a:ext>
            </a:extLst>
          </p:cNvPr>
          <p:cNvSpPr txBox="1"/>
          <p:nvPr/>
        </p:nvSpPr>
        <p:spPr>
          <a:xfrm>
            <a:off x="5228336" y="3244334"/>
            <a:ext cx="1964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Realised Price</a:t>
            </a:r>
          </a:p>
          <a:p>
            <a:pPr algn="ctr"/>
            <a:r>
              <a:rPr lang="en-US" b="1" dirty="0">
                <a:solidFill>
                  <a:srgbClr val="002060"/>
                </a:solidFill>
              </a:rPr>
              <a:t>(The Mean)</a:t>
            </a:r>
            <a:endParaRPr lang="en-AU" b="1" dirty="0">
              <a:solidFill>
                <a:srgbClr val="00206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5A30856-E21A-4057-9658-EF0B0DD04D14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4967926" y="2947176"/>
            <a:ext cx="260410" cy="620324"/>
          </a:xfrm>
          <a:prstGeom prst="straightConnector1">
            <a:avLst/>
          </a:prstGeom>
          <a:ln>
            <a:solidFill>
              <a:srgbClr val="0914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EAE29DB-28D0-493B-B930-5BD8F0A5EEE7}"/>
              </a:ext>
            </a:extLst>
          </p:cNvPr>
          <p:cNvCxnSpPr/>
          <p:nvPr/>
        </p:nvCxnSpPr>
        <p:spPr>
          <a:xfrm>
            <a:off x="763571" y="5373278"/>
            <a:ext cx="10114961" cy="0"/>
          </a:xfrm>
          <a:prstGeom prst="line">
            <a:avLst/>
          </a:prstGeom>
          <a:ln w="19050">
            <a:solidFill>
              <a:srgbClr val="09144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CDC4C27-4B51-4623-BF84-AC5D9C733A43}"/>
              </a:ext>
            </a:extLst>
          </p:cNvPr>
          <p:cNvSpPr txBox="1"/>
          <p:nvPr/>
        </p:nvSpPr>
        <p:spPr>
          <a:xfrm>
            <a:off x="544786" y="5373278"/>
            <a:ext cx="1964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MVRV = 1.0</a:t>
            </a:r>
            <a:endParaRPr lang="en-AU" b="1" dirty="0">
              <a:solidFill>
                <a:srgbClr val="00206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AFB846-EFCC-47D7-A758-51A328983B33}"/>
              </a:ext>
            </a:extLst>
          </p:cNvPr>
          <p:cNvSpPr txBox="1"/>
          <p:nvPr/>
        </p:nvSpPr>
        <p:spPr>
          <a:xfrm>
            <a:off x="660462" y="6260079"/>
            <a:ext cx="1010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Psychology: </a:t>
            </a:r>
            <a:r>
              <a:rPr lang="en-US" dirty="0">
                <a:solidFill>
                  <a:srgbClr val="002060"/>
                </a:solidFill>
              </a:rPr>
              <a:t>Ticket Demand as a measure of Cost Basis, Support in Bull, Resistance in Bear</a:t>
            </a:r>
            <a:endParaRPr lang="en-AU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264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C7D984F-27B3-42E1-8140-5FFA78522271}"/>
              </a:ext>
            </a:extLst>
          </p:cNvPr>
          <p:cNvSpPr/>
          <p:nvPr/>
        </p:nvSpPr>
        <p:spPr>
          <a:xfrm>
            <a:off x="0" y="0"/>
            <a:ext cx="11285316" cy="6858000"/>
          </a:xfrm>
          <a:prstGeom prst="rect">
            <a:avLst/>
          </a:prstGeom>
          <a:solidFill>
            <a:srgbClr val="F5F5F5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B31B32-934E-42DD-965E-C6FFF0795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18" y="673579"/>
            <a:ext cx="11104775" cy="55065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F10982-6372-4EEE-A792-13FCFBCB57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506" r="28264" b="91331"/>
          <a:stretch/>
        </p:blipFill>
        <p:spPr>
          <a:xfrm>
            <a:off x="2846894" y="365760"/>
            <a:ext cx="6318292" cy="77095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EAE29DB-28D0-493B-B930-5BD8F0A5EEE7}"/>
              </a:ext>
            </a:extLst>
          </p:cNvPr>
          <p:cNvCxnSpPr/>
          <p:nvPr/>
        </p:nvCxnSpPr>
        <p:spPr>
          <a:xfrm>
            <a:off x="763571" y="5373278"/>
            <a:ext cx="10114961" cy="0"/>
          </a:xfrm>
          <a:prstGeom prst="line">
            <a:avLst/>
          </a:prstGeom>
          <a:ln w="19050">
            <a:solidFill>
              <a:srgbClr val="09144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CDC4C27-4B51-4623-BF84-AC5D9C733A43}"/>
              </a:ext>
            </a:extLst>
          </p:cNvPr>
          <p:cNvSpPr txBox="1"/>
          <p:nvPr/>
        </p:nvSpPr>
        <p:spPr>
          <a:xfrm>
            <a:off x="544786" y="5373278"/>
            <a:ext cx="1964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MVRV = 1.0</a:t>
            </a:r>
            <a:endParaRPr lang="en-AU" b="1" dirty="0">
              <a:solidFill>
                <a:srgbClr val="00206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FE5BE2-089A-47E3-A9D8-AFD225B148FE}"/>
              </a:ext>
            </a:extLst>
          </p:cNvPr>
          <p:cNvSpPr txBox="1"/>
          <p:nvPr/>
        </p:nvSpPr>
        <p:spPr>
          <a:xfrm>
            <a:off x="660462" y="6260079"/>
            <a:ext cx="1010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Psychology: </a:t>
            </a:r>
            <a:r>
              <a:rPr lang="en-US" dirty="0">
                <a:solidFill>
                  <a:srgbClr val="002060"/>
                </a:solidFill>
              </a:rPr>
              <a:t>Ticket Demand as a measure of Cost Basis, Support in Bull, Resistance in Bear</a:t>
            </a:r>
            <a:endParaRPr lang="en-AU" dirty="0">
              <a:solidFill>
                <a:srgbClr val="00206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5E5462-3D80-4CF7-8CEB-C49276D70CF9}"/>
              </a:ext>
            </a:extLst>
          </p:cNvPr>
          <p:cNvCxnSpPr>
            <a:cxnSpLocks/>
          </p:cNvCxnSpPr>
          <p:nvPr/>
        </p:nvCxnSpPr>
        <p:spPr>
          <a:xfrm flipV="1">
            <a:off x="2697480" y="2809073"/>
            <a:ext cx="968778" cy="1436361"/>
          </a:xfrm>
          <a:prstGeom prst="straightConnector1">
            <a:avLst/>
          </a:prstGeom>
          <a:ln w="57150">
            <a:solidFill>
              <a:srgbClr val="0914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C2513F3-D7DF-4460-9DFC-2846F419B7DA}"/>
              </a:ext>
            </a:extLst>
          </p:cNvPr>
          <p:cNvSpPr txBox="1"/>
          <p:nvPr/>
        </p:nvSpPr>
        <p:spPr>
          <a:xfrm>
            <a:off x="1805709" y="2003123"/>
            <a:ext cx="2676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91440"/>
                </a:solidFill>
              </a:rPr>
              <a:t>Steep Gradient Up</a:t>
            </a:r>
          </a:p>
          <a:p>
            <a:pPr algn="ctr"/>
            <a:r>
              <a:rPr lang="en-US" b="1" dirty="0">
                <a:solidFill>
                  <a:srgbClr val="091440"/>
                </a:solidFill>
              </a:rPr>
              <a:t>= High Demand</a:t>
            </a:r>
            <a:endParaRPr lang="en-AU" b="1" dirty="0">
              <a:solidFill>
                <a:srgbClr val="09144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5BF9B51-E9FC-4C72-9247-E35A8C00D9AC}"/>
              </a:ext>
            </a:extLst>
          </p:cNvPr>
          <p:cNvCxnSpPr>
            <a:cxnSpLocks/>
          </p:cNvCxnSpPr>
          <p:nvPr/>
        </p:nvCxnSpPr>
        <p:spPr>
          <a:xfrm flipV="1">
            <a:off x="4626645" y="2264563"/>
            <a:ext cx="348329" cy="384891"/>
          </a:xfrm>
          <a:prstGeom prst="straightConnector1">
            <a:avLst/>
          </a:prstGeom>
          <a:ln w="57150">
            <a:solidFill>
              <a:srgbClr val="0914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3913E72-44C9-4E89-AAF6-347C6631A9E1}"/>
              </a:ext>
            </a:extLst>
          </p:cNvPr>
          <p:cNvCxnSpPr>
            <a:cxnSpLocks/>
          </p:cNvCxnSpPr>
          <p:nvPr/>
        </p:nvCxnSpPr>
        <p:spPr>
          <a:xfrm flipV="1">
            <a:off x="4157193" y="5373278"/>
            <a:ext cx="0" cy="164982"/>
          </a:xfrm>
          <a:prstGeom prst="straightConnector1">
            <a:avLst/>
          </a:prstGeom>
          <a:ln w="57150">
            <a:solidFill>
              <a:srgbClr val="00E2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2F8DAEE-8B18-420E-851A-7A7EC2221435}"/>
              </a:ext>
            </a:extLst>
          </p:cNvPr>
          <p:cNvCxnSpPr>
            <a:cxnSpLocks/>
          </p:cNvCxnSpPr>
          <p:nvPr/>
        </p:nvCxnSpPr>
        <p:spPr>
          <a:xfrm flipV="1">
            <a:off x="4524858" y="5373278"/>
            <a:ext cx="0" cy="164982"/>
          </a:xfrm>
          <a:prstGeom prst="straightConnector1">
            <a:avLst/>
          </a:prstGeom>
          <a:ln w="57150">
            <a:solidFill>
              <a:srgbClr val="00E2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F5CDF92-F92A-494E-AF50-39AB3FAFE695}"/>
              </a:ext>
            </a:extLst>
          </p:cNvPr>
          <p:cNvCxnSpPr>
            <a:cxnSpLocks/>
          </p:cNvCxnSpPr>
          <p:nvPr/>
        </p:nvCxnSpPr>
        <p:spPr>
          <a:xfrm flipV="1">
            <a:off x="4745838" y="5373278"/>
            <a:ext cx="0" cy="164982"/>
          </a:xfrm>
          <a:prstGeom prst="straightConnector1">
            <a:avLst/>
          </a:prstGeom>
          <a:ln w="57150">
            <a:solidFill>
              <a:srgbClr val="00E2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B639503-C186-443F-80A8-8BA2C8CBC2A0}"/>
              </a:ext>
            </a:extLst>
          </p:cNvPr>
          <p:cNvCxnSpPr>
            <a:cxnSpLocks/>
          </p:cNvCxnSpPr>
          <p:nvPr/>
        </p:nvCxnSpPr>
        <p:spPr>
          <a:xfrm flipV="1">
            <a:off x="5387823" y="5373278"/>
            <a:ext cx="0" cy="164982"/>
          </a:xfrm>
          <a:prstGeom prst="straightConnector1">
            <a:avLst/>
          </a:prstGeom>
          <a:ln w="57150">
            <a:solidFill>
              <a:srgbClr val="00E2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2234041-67BE-46E0-8544-65827518F3B7}"/>
              </a:ext>
            </a:extLst>
          </p:cNvPr>
          <p:cNvCxnSpPr>
            <a:cxnSpLocks/>
          </p:cNvCxnSpPr>
          <p:nvPr/>
        </p:nvCxnSpPr>
        <p:spPr>
          <a:xfrm flipV="1">
            <a:off x="5706593" y="5497738"/>
            <a:ext cx="0" cy="164982"/>
          </a:xfrm>
          <a:prstGeom prst="straightConnector1">
            <a:avLst/>
          </a:prstGeom>
          <a:ln w="57150">
            <a:solidFill>
              <a:srgbClr val="00E2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AC7E00-05D3-4298-A76B-41B1DBFEF509}"/>
              </a:ext>
            </a:extLst>
          </p:cNvPr>
          <p:cNvCxnSpPr>
            <a:cxnSpLocks/>
          </p:cNvCxnSpPr>
          <p:nvPr/>
        </p:nvCxnSpPr>
        <p:spPr>
          <a:xfrm flipV="1">
            <a:off x="6293333" y="5415247"/>
            <a:ext cx="0" cy="164982"/>
          </a:xfrm>
          <a:prstGeom prst="straightConnector1">
            <a:avLst/>
          </a:prstGeom>
          <a:ln w="57150">
            <a:solidFill>
              <a:srgbClr val="00E2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FC45596-39F5-4DED-B273-F5434844BBFD}"/>
              </a:ext>
            </a:extLst>
          </p:cNvPr>
          <p:cNvCxnSpPr>
            <a:cxnSpLocks/>
          </p:cNvCxnSpPr>
          <p:nvPr/>
        </p:nvCxnSpPr>
        <p:spPr>
          <a:xfrm flipV="1">
            <a:off x="4157193" y="3183091"/>
            <a:ext cx="0" cy="164982"/>
          </a:xfrm>
          <a:prstGeom prst="straightConnector1">
            <a:avLst/>
          </a:prstGeom>
          <a:ln w="57150">
            <a:solidFill>
              <a:srgbClr val="00E2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DD97055-9E63-4D25-8DD0-BB0A2E9DFD6A}"/>
              </a:ext>
            </a:extLst>
          </p:cNvPr>
          <p:cNvCxnSpPr>
            <a:cxnSpLocks/>
          </p:cNvCxnSpPr>
          <p:nvPr/>
        </p:nvCxnSpPr>
        <p:spPr>
          <a:xfrm flipV="1">
            <a:off x="4524858" y="3042883"/>
            <a:ext cx="0" cy="164982"/>
          </a:xfrm>
          <a:prstGeom prst="straightConnector1">
            <a:avLst/>
          </a:prstGeom>
          <a:ln w="57150">
            <a:solidFill>
              <a:srgbClr val="00E2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6176DC2-6DBD-4551-A33F-8F69036031BF}"/>
              </a:ext>
            </a:extLst>
          </p:cNvPr>
          <p:cNvCxnSpPr>
            <a:cxnSpLocks/>
          </p:cNvCxnSpPr>
          <p:nvPr/>
        </p:nvCxnSpPr>
        <p:spPr>
          <a:xfrm flipV="1">
            <a:off x="4745838" y="3042883"/>
            <a:ext cx="0" cy="164982"/>
          </a:xfrm>
          <a:prstGeom prst="straightConnector1">
            <a:avLst/>
          </a:prstGeom>
          <a:ln w="57150">
            <a:solidFill>
              <a:srgbClr val="00E2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D80F926-F52E-4575-8733-8790F54D9953}"/>
              </a:ext>
            </a:extLst>
          </p:cNvPr>
          <p:cNvCxnSpPr>
            <a:cxnSpLocks/>
          </p:cNvCxnSpPr>
          <p:nvPr/>
        </p:nvCxnSpPr>
        <p:spPr>
          <a:xfrm flipV="1">
            <a:off x="5387823" y="2644738"/>
            <a:ext cx="0" cy="164982"/>
          </a:xfrm>
          <a:prstGeom prst="straightConnector1">
            <a:avLst/>
          </a:prstGeom>
          <a:ln w="57150">
            <a:solidFill>
              <a:srgbClr val="00E2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2F2218B-AFDE-4FE7-989D-557D9035DF6B}"/>
              </a:ext>
            </a:extLst>
          </p:cNvPr>
          <p:cNvCxnSpPr>
            <a:cxnSpLocks/>
          </p:cNvCxnSpPr>
          <p:nvPr/>
        </p:nvCxnSpPr>
        <p:spPr>
          <a:xfrm flipV="1">
            <a:off x="5706593" y="2769198"/>
            <a:ext cx="0" cy="164982"/>
          </a:xfrm>
          <a:prstGeom prst="straightConnector1">
            <a:avLst/>
          </a:prstGeom>
          <a:ln w="57150">
            <a:solidFill>
              <a:srgbClr val="00E2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E1E9039-DADC-4B2B-8453-BB80BF048B21}"/>
              </a:ext>
            </a:extLst>
          </p:cNvPr>
          <p:cNvCxnSpPr>
            <a:cxnSpLocks/>
          </p:cNvCxnSpPr>
          <p:nvPr/>
        </p:nvCxnSpPr>
        <p:spPr>
          <a:xfrm flipV="1">
            <a:off x="6308573" y="2583744"/>
            <a:ext cx="0" cy="164982"/>
          </a:xfrm>
          <a:prstGeom prst="straightConnector1">
            <a:avLst/>
          </a:prstGeom>
          <a:ln w="57150">
            <a:solidFill>
              <a:srgbClr val="00E2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2F6B276-B2B3-4987-9F09-2B6F13D45B1C}"/>
              </a:ext>
            </a:extLst>
          </p:cNvPr>
          <p:cNvCxnSpPr>
            <a:cxnSpLocks/>
          </p:cNvCxnSpPr>
          <p:nvPr/>
        </p:nvCxnSpPr>
        <p:spPr>
          <a:xfrm flipH="1" flipV="1">
            <a:off x="4936909" y="2268489"/>
            <a:ext cx="305479" cy="311411"/>
          </a:xfrm>
          <a:prstGeom prst="line">
            <a:avLst/>
          </a:prstGeom>
          <a:ln w="12700">
            <a:solidFill>
              <a:srgbClr val="09144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7A29648-13E4-4222-9355-8AD94CD545C9}"/>
              </a:ext>
            </a:extLst>
          </p:cNvPr>
          <p:cNvCxnSpPr>
            <a:cxnSpLocks/>
          </p:cNvCxnSpPr>
          <p:nvPr/>
        </p:nvCxnSpPr>
        <p:spPr>
          <a:xfrm flipH="1" flipV="1">
            <a:off x="4622144" y="2635161"/>
            <a:ext cx="305479" cy="311411"/>
          </a:xfrm>
          <a:prstGeom prst="line">
            <a:avLst/>
          </a:prstGeom>
          <a:ln w="12700">
            <a:solidFill>
              <a:srgbClr val="09144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DC668A6-E0B7-4408-8F07-3E01F111B78E}"/>
              </a:ext>
            </a:extLst>
          </p:cNvPr>
          <p:cNvCxnSpPr>
            <a:cxnSpLocks/>
          </p:cNvCxnSpPr>
          <p:nvPr/>
        </p:nvCxnSpPr>
        <p:spPr>
          <a:xfrm flipH="1" flipV="1">
            <a:off x="2697480" y="4245434"/>
            <a:ext cx="399248" cy="321159"/>
          </a:xfrm>
          <a:prstGeom prst="line">
            <a:avLst/>
          </a:prstGeom>
          <a:ln w="12700">
            <a:solidFill>
              <a:srgbClr val="09144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4DE18B2-DA37-44F8-9A4F-12A00912811D}"/>
              </a:ext>
            </a:extLst>
          </p:cNvPr>
          <p:cNvCxnSpPr>
            <a:cxnSpLocks/>
          </p:cNvCxnSpPr>
          <p:nvPr/>
        </p:nvCxnSpPr>
        <p:spPr>
          <a:xfrm flipH="1" flipV="1">
            <a:off x="3641927" y="2809720"/>
            <a:ext cx="399248" cy="321159"/>
          </a:xfrm>
          <a:prstGeom prst="line">
            <a:avLst/>
          </a:prstGeom>
          <a:ln w="12700">
            <a:solidFill>
              <a:srgbClr val="09144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595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C7D984F-27B3-42E1-8140-5FFA78522271}"/>
              </a:ext>
            </a:extLst>
          </p:cNvPr>
          <p:cNvSpPr/>
          <p:nvPr/>
        </p:nvSpPr>
        <p:spPr>
          <a:xfrm>
            <a:off x="0" y="0"/>
            <a:ext cx="11285316" cy="6858000"/>
          </a:xfrm>
          <a:prstGeom prst="rect">
            <a:avLst/>
          </a:prstGeom>
          <a:solidFill>
            <a:srgbClr val="F5F5F5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B31B32-934E-42DD-965E-C6FFF0795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18" y="673579"/>
            <a:ext cx="11104775" cy="55065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F10982-6372-4EEE-A792-13FCFBCB57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506" r="28264" b="91331"/>
          <a:stretch/>
        </p:blipFill>
        <p:spPr>
          <a:xfrm>
            <a:off x="2846894" y="365760"/>
            <a:ext cx="6318292" cy="77095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EAE29DB-28D0-493B-B930-5BD8F0A5EEE7}"/>
              </a:ext>
            </a:extLst>
          </p:cNvPr>
          <p:cNvCxnSpPr/>
          <p:nvPr/>
        </p:nvCxnSpPr>
        <p:spPr>
          <a:xfrm>
            <a:off x="763571" y="5373278"/>
            <a:ext cx="10114961" cy="0"/>
          </a:xfrm>
          <a:prstGeom prst="line">
            <a:avLst/>
          </a:prstGeom>
          <a:ln w="19050">
            <a:solidFill>
              <a:srgbClr val="09144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CDC4C27-4B51-4623-BF84-AC5D9C733A43}"/>
              </a:ext>
            </a:extLst>
          </p:cNvPr>
          <p:cNvSpPr txBox="1"/>
          <p:nvPr/>
        </p:nvSpPr>
        <p:spPr>
          <a:xfrm>
            <a:off x="544786" y="5373278"/>
            <a:ext cx="1964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MVRV = 1.0</a:t>
            </a:r>
            <a:endParaRPr lang="en-AU" b="1" dirty="0">
              <a:solidFill>
                <a:srgbClr val="00206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FE5BE2-089A-47E3-A9D8-AFD225B148FE}"/>
              </a:ext>
            </a:extLst>
          </p:cNvPr>
          <p:cNvSpPr txBox="1"/>
          <p:nvPr/>
        </p:nvSpPr>
        <p:spPr>
          <a:xfrm>
            <a:off x="660462" y="6260079"/>
            <a:ext cx="1010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Psychology: </a:t>
            </a:r>
            <a:r>
              <a:rPr lang="en-US" dirty="0">
                <a:solidFill>
                  <a:srgbClr val="002060"/>
                </a:solidFill>
              </a:rPr>
              <a:t>Ticket Demand as a measure of Cost Basis, Support in Bull, Resistance in Bear</a:t>
            </a:r>
            <a:endParaRPr lang="en-AU" dirty="0">
              <a:solidFill>
                <a:srgbClr val="002060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06D107C-8E1B-4D53-8413-FD89E3129F8A}"/>
              </a:ext>
            </a:extLst>
          </p:cNvPr>
          <p:cNvCxnSpPr>
            <a:cxnSpLocks/>
          </p:cNvCxnSpPr>
          <p:nvPr/>
        </p:nvCxnSpPr>
        <p:spPr>
          <a:xfrm>
            <a:off x="6957543" y="5237270"/>
            <a:ext cx="0" cy="89110"/>
          </a:xfrm>
          <a:prstGeom prst="straightConnector1">
            <a:avLst/>
          </a:prstGeom>
          <a:ln w="57150">
            <a:solidFill>
              <a:srgbClr val="F917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2DC09F-8DC0-4C10-B7A2-3D51EB56C6C2}"/>
              </a:ext>
            </a:extLst>
          </p:cNvPr>
          <p:cNvCxnSpPr>
            <a:cxnSpLocks/>
          </p:cNvCxnSpPr>
          <p:nvPr/>
        </p:nvCxnSpPr>
        <p:spPr>
          <a:xfrm>
            <a:off x="7959573" y="5161070"/>
            <a:ext cx="0" cy="152400"/>
          </a:xfrm>
          <a:prstGeom prst="straightConnector1">
            <a:avLst/>
          </a:prstGeom>
          <a:ln w="57150">
            <a:solidFill>
              <a:srgbClr val="F917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014C694-8431-4906-A246-9CF6639FAB12}"/>
              </a:ext>
            </a:extLst>
          </p:cNvPr>
          <p:cNvCxnSpPr>
            <a:cxnSpLocks/>
          </p:cNvCxnSpPr>
          <p:nvPr/>
        </p:nvCxnSpPr>
        <p:spPr>
          <a:xfrm>
            <a:off x="8195793" y="5161070"/>
            <a:ext cx="0" cy="152400"/>
          </a:xfrm>
          <a:prstGeom prst="straightConnector1">
            <a:avLst/>
          </a:prstGeom>
          <a:ln w="57150">
            <a:solidFill>
              <a:srgbClr val="F917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E62132C-E802-45BD-BF2F-7244E338906D}"/>
              </a:ext>
            </a:extLst>
          </p:cNvPr>
          <p:cNvCxnSpPr>
            <a:cxnSpLocks/>
          </p:cNvCxnSpPr>
          <p:nvPr/>
        </p:nvCxnSpPr>
        <p:spPr>
          <a:xfrm>
            <a:off x="8443443" y="5168690"/>
            <a:ext cx="0" cy="152400"/>
          </a:xfrm>
          <a:prstGeom prst="straightConnector1">
            <a:avLst/>
          </a:prstGeom>
          <a:ln w="57150">
            <a:solidFill>
              <a:srgbClr val="F917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9DA0889-C685-4526-841D-EE38EDD78179}"/>
              </a:ext>
            </a:extLst>
          </p:cNvPr>
          <p:cNvCxnSpPr>
            <a:cxnSpLocks/>
          </p:cNvCxnSpPr>
          <p:nvPr/>
        </p:nvCxnSpPr>
        <p:spPr>
          <a:xfrm>
            <a:off x="8679663" y="5168690"/>
            <a:ext cx="0" cy="152400"/>
          </a:xfrm>
          <a:prstGeom prst="straightConnector1">
            <a:avLst/>
          </a:prstGeom>
          <a:ln w="57150">
            <a:solidFill>
              <a:srgbClr val="F917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E22642F-634B-4F6C-A7FA-51315897502D}"/>
              </a:ext>
            </a:extLst>
          </p:cNvPr>
          <p:cNvCxnSpPr>
            <a:cxnSpLocks/>
          </p:cNvCxnSpPr>
          <p:nvPr/>
        </p:nvCxnSpPr>
        <p:spPr>
          <a:xfrm>
            <a:off x="9285453" y="5168690"/>
            <a:ext cx="0" cy="152400"/>
          </a:xfrm>
          <a:prstGeom prst="straightConnector1">
            <a:avLst/>
          </a:prstGeom>
          <a:ln w="57150">
            <a:solidFill>
              <a:srgbClr val="F917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EC2D9DF-7496-4E94-A445-7D5509DA7CC7}"/>
              </a:ext>
            </a:extLst>
          </p:cNvPr>
          <p:cNvCxnSpPr>
            <a:cxnSpLocks/>
          </p:cNvCxnSpPr>
          <p:nvPr/>
        </p:nvCxnSpPr>
        <p:spPr>
          <a:xfrm>
            <a:off x="9834093" y="5161070"/>
            <a:ext cx="0" cy="152400"/>
          </a:xfrm>
          <a:prstGeom prst="straightConnector1">
            <a:avLst/>
          </a:prstGeom>
          <a:ln w="57150">
            <a:solidFill>
              <a:srgbClr val="F917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53D9B0B-26EE-4E47-B27B-0EFFA4578ACF}"/>
              </a:ext>
            </a:extLst>
          </p:cNvPr>
          <p:cNvCxnSpPr>
            <a:cxnSpLocks/>
          </p:cNvCxnSpPr>
          <p:nvPr/>
        </p:nvCxnSpPr>
        <p:spPr>
          <a:xfrm>
            <a:off x="6980853" y="2442333"/>
            <a:ext cx="0" cy="89110"/>
          </a:xfrm>
          <a:prstGeom prst="straightConnector1">
            <a:avLst/>
          </a:prstGeom>
          <a:ln w="57150">
            <a:solidFill>
              <a:srgbClr val="F917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67F9061-9D5B-4C55-A6C2-F03019D08326}"/>
              </a:ext>
            </a:extLst>
          </p:cNvPr>
          <p:cNvCxnSpPr>
            <a:cxnSpLocks/>
          </p:cNvCxnSpPr>
          <p:nvPr/>
        </p:nvCxnSpPr>
        <p:spPr>
          <a:xfrm>
            <a:off x="7982883" y="2600677"/>
            <a:ext cx="0" cy="152400"/>
          </a:xfrm>
          <a:prstGeom prst="straightConnector1">
            <a:avLst/>
          </a:prstGeom>
          <a:ln w="57150">
            <a:solidFill>
              <a:srgbClr val="F917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75C9930-C658-4FF2-9F9B-3E716C285189}"/>
              </a:ext>
            </a:extLst>
          </p:cNvPr>
          <p:cNvCxnSpPr>
            <a:cxnSpLocks/>
          </p:cNvCxnSpPr>
          <p:nvPr/>
        </p:nvCxnSpPr>
        <p:spPr>
          <a:xfrm>
            <a:off x="8213236" y="2518267"/>
            <a:ext cx="0" cy="152400"/>
          </a:xfrm>
          <a:prstGeom prst="straightConnector1">
            <a:avLst/>
          </a:prstGeom>
          <a:ln w="57150">
            <a:solidFill>
              <a:srgbClr val="F917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166A326-D682-4B03-90A9-FC1E873F718A}"/>
              </a:ext>
            </a:extLst>
          </p:cNvPr>
          <p:cNvCxnSpPr>
            <a:cxnSpLocks/>
          </p:cNvCxnSpPr>
          <p:nvPr/>
        </p:nvCxnSpPr>
        <p:spPr>
          <a:xfrm>
            <a:off x="8466753" y="2498843"/>
            <a:ext cx="0" cy="152400"/>
          </a:xfrm>
          <a:prstGeom prst="straightConnector1">
            <a:avLst/>
          </a:prstGeom>
          <a:ln w="57150">
            <a:solidFill>
              <a:srgbClr val="F917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A2D9784-256D-4D7A-99CC-309E6C1FD5F5}"/>
              </a:ext>
            </a:extLst>
          </p:cNvPr>
          <p:cNvCxnSpPr>
            <a:cxnSpLocks/>
          </p:cNvCxnSpPr>
          <p:nvPr/>
        </p:nvCxnSpPr>
        <p:spPr>
          <a:xfrm>
            <a:off x="8697893" y="2538070"/>
            <a:ext cx="0" cy="152400"/>
          </a:xfrm>
          <a:prstGeom prst="straightConnector1">
            <a:avLst/>
          </a:prstGeom>
          <a:ln w="57150">
            <a:solidFill>
              <a:srgbClr val="F917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90A9B5F-8ADE-4BD9-8213-DE040247C119}"/>
              </a:ext>
            </a:extLst>
          </p:cNvPr>
          <p:cNvCxnSpPr>
            <a:cxnSpLocks/>
          </p:cNvCxnSpPr>
          <p:nvPr/>
        </p:nvCxnSpPr>
        <p:spPr>
          <a:xfrm>
            <a:off x="9308763" y="2602587"/>
            <a:ext cx="0" cy="152400"/>
          </a:xfrm>
          <a:prstGeom prst="straightConnector1">
            <a:avLst/>
          </a:prstGeom>
          <a:ln w="57150">
            <a:solidFill>
              <a:srgbClr val="F917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F4C430C-80F3-47A2-BA6D-73B4243CAF6C}"/>
              </a:ext>
            </a:extLst>
          </p:cNvPr>
          <p:cNvCxnSpPr>
            <a:cxnSpLocks/>
          </p:cNvCxnSpPr>
          <p:nvPr/>
        </p:nvCxnSpPr>
        <p:spPr>
          <a:xfrm>
            <a:off x="9871856" y="2609673"/>
            <a:ext cx="0" cy="152400"/>
          </a:xfrm>
          <a:prstGeom prst="straightConnector1">
            <a:avLst/>
          </a:prstGeom>
          <a:ln w="57150">
            <a:solidFill>
              <a:srgbClr val="F917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3055897-1AA2-4699-AB54-C5542882644D}"/>
              </a:ext>
            </a:extLst>
          </p:cNvPr>
          <p:cNvCxnSpPr>
            <a:cxnSpLocks/>
          </p:cNvCxnSpPr>
          <p:nvPr/>
        </p:nvCxnSpPr>
        <p:spPr>
          <a:xfrm>
            <a:off x="7253623" y="2300287"/>
            <a:ext cx="572868" cy="193311"/>
          </a:xfrm>
          <a:prstGeom prst="straightConnector1">
            <a:avLst/>
          </a:prstGeom>
          <a:ln w="57150">
            <a:solidFill>
              <a:srgbClr val="0914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0B1DB29-3EA7-495C-8DC9-867213F94D70}"/>
              </a:ext>
            </a:extLst>
          </p:cNvPr>
          <p:cNvSpPr txBox="1"/>
          <p:nvPr/>
        </p:nvSpPr>
        <p:spPr>
          <a:xfrm>
            <a:off x="6824271" y="1566712"/>
            <a:ext cx="4054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91440"/>
                </a:solidFill>
              </a:rPr>
              <a:t>Steep Gradient down</a:t>
            </a:r>
          </a:p>
          <a:p>
            <a:pPr algn="ctr"/>
            <a:r>
              <a:rPr lang="en-US" b="1" dirty="0">
                <a:solidFill>
                  <a:srgbClr val="091440"/>
                </a:solidFill>
              </a:rPr>
              <a:t>Capitulation </a:t>
            </a:r>
            <a:r>
              <a:rPr lang="en-US" b="1" dirty="0">
                <a:solidFill>
                  <a:srgbClr val="091440"/>
                </a:solidFill>
                <a:sym typeface="Wingdings" panose="05000000000000000000" pitchFamily="2" charset="2"/>
              </a:rPr>
              <a:t> Accumulation</a:t>
            </a:r>
            <a:endParaRPr lang="en-AU" b="1" dirty="0">
              <a:solidFill>
                <a:srgbClr val="091440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056D151-72FA-4E65-A414-A2CA34E555C7}"/>
              </a:ext>
            </a:extLst>
          </p:cNvPr>
          <p:cNvCxnSpPr>
            <a:cxnSpLocks/>
          </p:cNvCxnSpPr>
          <p:nvPr/>
        </p:nvCxnSpPr>
        <p:spPr>
          <a:xfrm>
            <a:off x="10112948" y="2401736"/>
            <a:ext cx="395113" cy="129707"/>
          </a:xfrm>
          <a:prstGeom prst="straightConnector1">
            <a:avLst/>
          </a:prstGeom>
          <a:ln w="57150">
            <a:solidFill>
              <a:srgbClr val="0914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D73DC6E-A16E-4049-B8C0-5169C54C154B}"/>
              </a:ext>
            </a:extLst>
          </p:cNvPr>
          <p:cNvCxnSpPr/>
          <p:nvPr/>
        </p:nvCxnSpPr>
        <p:spPr>
          <a:xfrm flipH="1">
            <a:off x="7140672" y="2272851"/>
            <a:ext cx="112951" cy="370185"/>
          </a:xfrm>
          <a:prstGeom prst="line">
            <a:avLst/>
          </a:prstGeom>
          <a:ln w="12700">
            <a:solidFill>
              <a:srgbClr val="09144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F675FC8-1C85-45A2-8F33-05438283D5BB}"/>
              </a:ext>
            </a:extLst>
          </p:cNvPr>
          <p:cNvCxnSpPr/>
          <p:nvPr/>
        </p:nvCxnSpPr>
        <p:spPr>
          <a:xfrm flipH="1">
            <a:off x="7675143" y="2476960"/>
            <a:ext cx="112951" cy="370185"/>
          </a:xfrm>
          <a:prstGeom prst="line">
            <a:avLst/>
          </a:prstGeom>
          <a:ln w="12700">
            <a:solidFill>
              <a:srgbClr val="09144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9230B2F-5CFD-4F26-883C-CD87627521A7}"/>
              </a:ext>
            </a:extLst>
          </p:cNvPr>
          <p:cNvCxnSpPr/>
          <p:nvPr/>
        </p:nvCxnSpPr>
        <p:spPr>
          <a:xfrm flipH="1">
            <a:off x="9987074" y="2395585"/>
            <a:ext cx="112951" cy="370185"/>
          </a:xfrm>
          <a:prstGeom prst="line">
            <a:avLst/>
          </a:prstGeom>
          <a:ln w="12700">
            <a:solidFill>
              <a:srgbClr val="09144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F145A64-93ED-4B2F-8B44-6DB9347DCA99}"/>
              </a:ext>
            </a:extLst>
          </p:cNvPr>
          <p:cNvCxnSpPr/>
          <p:nvPr/>
        </p:nvCxnSpPr>
        <p:spPr>
          <a:xfrm flipH="1">
            <a:off x="10341116" y="2516437"/>
            <a:ext cx="112951" cy="370185"/>
          </a:xfrm>
          <a:prstGeom prst="line">
            <a:avLst/>
          </a:prstGeom>
          <a:ln w="12700">
            <a:solidFill>
              <a:srgbClr val="09144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498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C7D984F-27B3-42E1-8140-5FFA78522271}"/>
              </a:ext>
            </a:extLst>
          </p:cNvPr>
          <p:cNvSpPr/>
          <p:nvPr/>
        </p:nvSpPr>
        <p:spPr>
          <a:xfrm>
            <a:off x="0" y="0"/>
            <a:ext cx="11285316" cy="6858000"/>
          </a:xfrm>
          <a:prstGeom prst="rect">
            <a:avLst/>
          </a:prstGeom>
          <a:solidFill>
            <a:srgbClr val="F5F5F5"/>
          </a:solidFill>
          <a:ln>
            <a:solidFill>
              <a:srgbClr val="F5F5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B31B32-934E-42DD-965E-C6FFF0795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18" y="673579"/>
            <a:ext cx="11104775" cy="55065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F10982-6372-4EEE-A792-13FCFBCB57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506" r="28264" b="91331"/>
          <a:stretch/>
        </p:blipFill>
        <p:spPr>
          <a:xfrm>
            <a:off x="2846894" y="365760"/>
            <a:ext cx="6318292" cy="77095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EAE29DB-28D0-493B-B930-5BD8F0A5EEE7}"/>
              </a:ext>
            </a:extLst>
          </p:cNvPr>
          <p:cNvCxnSpPr/>
          <p:nvPr/>
        </p:nvCxnSpPr>
        <p:spPr>
          <a:xfrm>
            <a:off x="763571" y="5373278"/>
            <a:ext cx="10114961" cy="0"/>
          </a:xfrm>
          <a:prstGeom prst="line">
            <a:avLst/>
          </a:prstGeom>
          <a:ln w="19050">
            <a:solidFill>
              <a:srgbClr val="09144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CDC4C27-4B51-4623-BF84-AC5D9C733A43}"/>
              </a:ext>
            </a:extLst>
          </p:cNvPr>
          <p:cNvSpPr txBox="1"/>
          <p:nvPr/>
        </p:nvSpPr>
        <p:spPr>
          <a:xfrm>
            <a:off x="544786" y="5373278"/>
            <a:ext cx="1964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MVRV = 1.0</a:t>
            </a:r>
            <a:endParaRPr lang="en-AU" b="1" dirty="0">
              <a:solidFill>
                <a:srgbClr val="00206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FE5BE2-089A-47E3-A9D8-AFD225B148FE}"/>
              </a:ext>
            </a:extLst>
          </p:cNvPr>
          <p:cNvSpPr txBox="1"/>
          <p:nvPr/>
        </p:nvSpPr>
        <p:spPr>
          <a:xfrm>
            <a:off x="660462" y="6260079"/>
            <a:ext cx="1010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Psychology: </a:t>
            </a:r>
            <a:r>
              <a:rPr lang="en-US" dirty="0">
                <a:solidFill>
                  <a:srgbClr val="002060"/>
                </a:solidFill>
              </a:rPr>
              <a:t>Ticket Demand as a measure of Cost Basis, Support in Bull, Resistance in Bear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89FB2F-FCD3-4EB5-92FE-B3D0EFD52A32}"/>
              </a:ext>
            </a:extLst>
          </p:cNvPr>
          <p:cNvSpPr txBox="1"/>
          <p:nvPr/>
        </p:nvSpPr>
        <p:spPr>
          <a:xfrm>
            <a:off x="1175851" y="1612163"/>
            <a:ext cx="2620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Points of Likely Mean Reversion</a:t>
            </a:r>
            <a:endParaRPr lang="en-AU" b="1" dirty="0">
              <a:solidFill>
                <a:srgbClr val="002060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248F2AE-DD7E-4795-9599-AE0876529594}"/>
              </a:ext>
            </a:extLst>
          </p:cNvPr>
          <p:cNvSpPr/>
          <p:nvPr/>
        </p:nvSpPr>
        <p:spPr>
          <a:xfrm>
            <a:off x="2732456" y="5353429"/>
            <a:ext cx="288617" cy="288617"/>
          </a:xfrm>
          <a:prstGeom prst="ellipse">
            <a:avLst/>
          </a:prstGeom>
          <a:solidFill>
            <a:srgbClr val="11FF7D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EBD0B61-99AF-4BD2-9262-DDC487C6F133}"/>
              </a:ext>
            </a:extLst>
          </p:cNvPr>
          <p:cNvSpPr/>
          <p:nvPr/>
        </p:nvSpPr>
        <p:spPr>
          <a:xfrm>
            <a:off x="2732456" y="4530350"/>
            <a:ext cx="288617" cy="288617"/>
          </a:xfrm>
          <a:prstGeom prst="ellipse">
            <a:avLst/>
          </a:prstGeom>
          <a:solidFill>
            <a:srgbClr val="11FF7D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8BEEB1-414B-4B88-B81D-3015873D2C06}"/>
              </a:ext>
            </a:extLst>
          </p:cNvPr>
          <p:cNvSpPr/>
          <p:nvPr/>
        </p:nvSpPr>
        <p:spPr>
          <a:xfrm>
            <a:off x="7111684" y="5424292"/>
            <a:ext cx="288617" cy="288617"/>
          </a:xfrm>
          <a:prstGeom prst="ellipse">
            <a:avLst/>
          </a:prstGeom>
          <a:solidFill>
            <a:srgbClr val="11FF7D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2498EC2-D176-4D02-85AD-9980831904AD}"/>
              </a:ext>
            </a:extLst>
          </p:cNvPr>
          <p:cNvSpPr/>
          <p:nvPr/>
        </p:nvSpPr>
        <p:spPr>
          <a:xfrm>
            <a:off x="7100575" y="2790756"/>
            <a:ext cx="288617" cy="288617"/>
          </a:xfrm>
          <a:prstGeom prst="ellipse">
            <a:avLst/>
          </a:prstGeom>
          <a:solidFill>
            <a:srgbClr val="11FF7D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703A671-CEFF-46CD-A7BD-D943C0499965}"/>
              </a:ext>
            </a:extLst>
          </p:cNvPr>
          <p:cNvSpPr/>
          <p:nvPr/>
        </p:nvSpPr>
        <p:spPr>
          <a:xfrm>
            <a:off x="8968261" y="5389672"/>
            <a:ext cx="288617" cy="288617"/>
          </a:xfrm>
          <a:prstGeom prst="ellipse">
            <a:avLst/>
          </a:prstGeom>
          <a:solidFill>
            <a:srgbClr val="11FF7D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A85AB09-761F-40B3-BC5F-983E6900D58D}"/>
              </a:ext>
            </a:extLst>
          </p:cNvPr>
          <p:cNvSpPr/>
          <p:nvPr/>
        </p:nvSpPr>
        <p:spPr>
          <a:xfrm>
            <a:off x="8968261" y="2817559"/>
            <a:ext cx="288617" cy="288617"/>
          </a:xfrm>
          <a:prstGeom prst="ellipse">
            <a:avLst/>
          </a:prstGeom>
          <a:solidFill>
            <a:srgbClr val="11FF7D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CA3E13F-AFAD-4E8E-B877-7D8839C4E641}"/>
              </a:ext>
            </a:extLst>
          </p:cNvPr>
          <p:cNvSpPr/>
          <p:nvPr/>
        </p:nvSpPr>
        <p:spPr>
          <a:xfrm>
            <a:off x="9955716" y="5427538"/>
            <a:ext cx="288617" cy="288617"/>
          </a:xfrm>
          <a:prstGeom prst="ellipse">
            <a:avLst/>
          </a:prstGeom>
          <a:solidFill>
            <a:srgbClr val="11FF7D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2EAA9F9-239F-4FF3-8BCA-4C8DA62085F0}"/>
              </a:ext>
            </a:extLst>
          </p:cNvPr>
          <p:cNvSpPr/>
          <p:nvPr/>
        </p:nvSpPr>
        <p:spPr>
          <a:xfrm>
            <a:off x="9949304" y="2886622"/>
            <a:ext cx="288617" cy="288617"/>
          </a:xfrm>
          <a:prstGeom prst="ellipse">
            <a:avLst/>
          </a:prstGeom>
          <a:solidFill>
            <a:srgbClr val="11FF7D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5B92AE6-96EF-4DBE-9D60-9BF9EEB9211F}"/>
              </a:ext>
            </a:extLst>
          </p:cNvPr>
          <p:cNvSpPr/>
          <p:nvPr/>
        </p:nvSpPr>
        <p:spPr>
          <a:xfrm>
            <a:off x="3358926" y="4609178"/>
            <a:ext cx="324630" cy="324630"/>
          </a:xfrm>
          <a:prstGeom prst="ellipse">
            <a:avLst/>
          </a:prstGeom>
          <a:solidFill>
            <a:srgbClr val="FC848D">
              <a:alpha val="20000"/>
            </a:srgbClr>
          </a:solidFill>
          <a:ln>
            <a:solidFill>
              <a:srgbClr val="FB5F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5535E67-5C57-4EBD-B053-93AE8624A467}"/>
              </a:ext>
            </a:extLst>
          </p:cNvPr>
          <p:cNvSpPr/>
          <p:nvPr/>
        </p:nvSpPr>
        <p:spPr>
          <a:xfrm>
            <a:off x="3358926" y="3149289"/>
            <a:ext cx="324630" cy="324630"/>
          </a:xfrm>
          <a:prstGeom prst="ellipse">
            <a:avLst/>
          </a:prstGeom>
          <a:solidFill>
            <a:srgbClr val="FC848D">
              <a:alpha val="20000"/>
            </a:srgbClr>
          </a:solidFill>
          <a:ln>
            <a:solidFill>
              <a:srgbClr val="FB5F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A51D7D1-F8A8-4E8D-BDB3-81B16F7B073F}"/>
              </a:ext>
            </a:extLst>
          </p:cNvPr>
          <p:cNvSpPr/>
          <p:nvPr/>
        </p:nvSpPr>
        <p:spPr>
          <a:xfrm>
            <a:off x="3843374" y="4779881"/>
            <a:ext cx="324630" cy="324630"/>
          </a:xfrm>
          <a:prstGeom prst="ellipse">
            <a:avLst/>
          </a:prstGeom>
          <a:solidFill>
            <a:srgbClr val="FC848D">
              <a:alpha val="20000"/>
            </a:srgbClr>
          </a:solidFill>
          <a:ln>
            <a:solidFill>
              <a:srgbClr val="FB5F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6D4BC75-D866-4682-82D3-1528EBBE48E6}"/>
              </a:ext>
            </a:extLst>
          </p:cNvPr>
          <p:cNvSpPr/>
          <p:nvPr/>
        </p:nvSpPr>
        <p:spPr>
          <a:xfrm>
            <a:off x="3843374" y="2698799"/>
            <a:ext cx="324630" cy="324630"/>
          </a:xfrm>
          <a:prstGeom prst="ellipse">
            <a:avLst/>
          </a:prstGeom>
          <a:solidFill>
            <a:srgbClr val="FC848D">
              <a:alpha val="20000"/>
            </a:srgbClr>
          </a:solidFill>
          <a:ln>
            <a:solidFill>
              <a:srgbClr val="FB5F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C799397-20B7-4C54-B3A3-F9568E1B9597}"/>
              </a:ext>
            </a:extLst>
          </p:cNvPr>
          <p:cNvSpPr/>
          <p:nvPr/>
        </p:nvSpPr>
        <p:spPr>
          <a:xfrm>
            <a:off x="4981953" y="4841632"/>
            <a:ext cx="324630" cy="324630"/>
          </a:xfrm>
          <a:prstGeom prst="ellipse">
            <a:avLst/>
          </a:prstGeom>
          <a:solidFill>
            <a:srgbClr val="FC848D">
              <a:alpha val="20000"/>
            </a:srgbClr>
          </a:solidFill>
          <a:ln>
            <a:solidFill>
              <a:srgbClr val="FB5F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8971173-B961-496F-AAA8-E11E578C4AD0}"/>
              </a:ext>
            </a:extLst>
          </p:cNvPr>
          <p:cNvSpPr/>
          <p:nvPr/>
        </p:nvSpPr>
        <p:spPr>
          <a:xfrm>
            <a:off x="5063233" y="2167153"/>
            <a:ext cx="324630" cy="324630"/>
          </a:xfrm>
          <a:prstGeom prst="ellipse">
            <a:avLst/>
          </a:prstGeom>
          <a:solidFill>
            <a:srgbClr val="FC848D">
              <a:alpha val="20000"/>
            </a:srgbClr>
          </a:solidFill>
          <a:ln>
            <a:solidFill>
              <a:srgbClr val="FB5F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F9E1216-73D6-4173-96C4-6742DBD7AD56}"/>
              </a:ext>
            </a:extLst>
          </p:cNvPr>
          <p:cNvSpPr/>
          <p:nvPr/>
        </p:nvSpPr>
        <p:spPr>
          <a:xfrm>
            <a:off x="5837763" y="4894531"/>
            <a:ext cx="324630" cy="324630"/>
          </a:xfrm>
          <a:prstGeom prst="ellipse">
            <a:avLst/>
          </a:prstGeom>
          <a:solidFill>
            <a:srgbClr val="FC848D">
              <a:alpha val="20000"/>
            </a:srgbClr>
          </a:solidFill>
          <a:ln>
            <a:solidFill>
              <a:srgbClr val="FB5F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A3E772E-DD27-4AD5-A2C8-AB8EBF19644E}"/>
              </a:ext>
            </a:extLst>
          </p:cNvPr>
          <p:cNvSpPr/>
          <p:nvPr/>
        </p:nvSpPr>
        <p:spPr>
          <a:xfrm>
            <a:off x="5888453" y="2116484"/>
            <a:ext cx="324630" cy="324630"/>
          </a:xfrm>
          <a:prstGeom prst="ellipse">
            <a:avLst/>
          </a:prstGeom>
          <a:solidFill>
            <a:srgbClr val="FC848D">
              <a:alpha val="20000"/>
            </a:srgbClr>
          </a:solidFill>
          <a:ln>
            <a:solidFill>
              <a:srgbClr val="FB5F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1108230-A852-480A-B4CE-E0E31893225D}"/>
              </a:ext>
            </a:extLst>
          </p:cNvPr>
          <p:cNvSpPr/>
          <p:nvPr/>
        </p:nvSpPr>
        <p:spPr>
          <a:xfrm>
            <a:off x="1031543" y="1972175"/>
            <a:ext cx="288617" cy="288617"/>
          </a:xfrm>
          <a:prstGeom prst="ellipse">
            <a:avLst/>
          </a:prstGeom>
          <a:solidFill>
            <a:srgbClr val="11FF7D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36EF8D8-798D-4C0B-827E-849F89E3803A}"/>
              </a:ext>
            </a:extLst>
          </p:cNvPr>
          <p:cNvSpPr/>
          <p:nvPr/>
        </p:nvSpPr>
        <p:spPr>
          <a:xfrm>
            <a:off x="1031543" y="1616347"/>
            <a:ext cx="288617" cy="288617"/>
          </a:xfrm>
          <a:prstGeom prst="ellipse">
            <a:avLst/>
          </a:prstGeom>
          <a:solidFill>
            <a:srgbClr val="FC848D">
              <a:alpha val="20000"/>
            </a:srgbClr>
          </a:solidFill>
          <a:ln>
            <a:solidFill>
              <a:srgbClr val="FB5F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1586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CE378-E931-4054-BFD0-3B5257886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473F6-CB0D-4578-A826-025643FE2CF8}"/>
              </a:ext>
            </a:extLst>
          </p:cNvPr>
          <p:cNvSpPr>
            <a:spLocks noGrp="1"/>
          </p:cNvSpPr>
          <p:nvPr>
            <p:ph idx="1"/>
          </p:nvPr>
        </p:nvSpPr>
        <p:spPr>
          <a:ln w="28575">
            <a:solidFill>
              <a:schemeClr val="tx1"/>
            </a:solidFill>
          </a:ln>
        </p:spPr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AF2233-E9A7-4338-A9D8-0760D15F7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4811"/>
            <a:ext cx="12192000" cy="534837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8163C30-C029-4965-B876-74E4CD74A463}"/>
              </a:ext>
            </a:extLst>
          </p:cNvPr>
          <p:cNvCxnSpPr>
            <a:cxnSpLocks/>
          </p:cNvCxnSpPr>
          <p:nvPr/>
        </p:nvCxnSpPr>
        <p:spPr>
          <a:xfrm flipV="1">
            <a:off x="3813245" y="4248493"/>
            <a:ext cx="0" cy="164982"/>
          </a:xfrm>
          <a:prstGeom prst="straightConnector1">
            <a:avLst/>
          </a:prstGeom>
          <a:ln w="28575">
            <a:solidFill>
              <a:srgbClr val="00A8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CEB65A6-6D9C-462B-B4B2-33FA9D628E46}"/>
              </a:ext>
            </a:extLst>
          </p:cNvPr>
          <p:cNvCxnSpPr>
            <a:cxnSpLocks/>
          </p:cNvCxnSpPr>
          <p:nvPr/>
        </p:nvCxnSpPr>
        <p:spPr>
          <a:xfrm flipV="1">
            <a:off x="3775145" y="2902293"/>
            <a:ext cx="0" cy="164982"/>
          </a:xfrm>
          <a:prstGeom prst="straightConnector1">
            <a:avLst/>
          </a:prstGeom>
          <a:ln w="28575">
            <a:solidFill>
              <a:srgbClr val="00A8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26C1703-EE96-44D4-BC4D-3D0DA7E15D29}"/>
              </a:ext>
            </a:extLst>
          </p:cNvPr>
          <p:cNvCxnSpPr>
            <a:cxnSpLocks/>
          </p:cNvCxnSpPr>
          <p:nvPr/>
        </p:nvCxnSpPr>
        <p:spPr>
          <a:xfrm flipV="1">
            <a:off x="3032195" y="4213568"/>
            <a:ext cx="0" cy="164982"/>
          </a:xfrm>
          <a:prstGeom prst="straightConnector1">
            <a:avLst/>
          </a:prstGeom>
          <a:ln w="28575">
            <a:solidFill>
              <a:srgbClr val="00A8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3E165D9-7FFE-4A4A-B1E1-E514915A49F4}"/>
              </a:ext>
            </a:extLst>
          </p:cNvPr>
          <p:cNvCxnSpPr>
            <a:cxnSpLocks/>
          </p:cNvCxnSpPr>
          <p:nvPr/>
        </p:nvCxnSpPr>
        <p:spPr>
          <a:xfrm flipV="1">
            <a:off x="3006795" y="3651593"/>
            <a:ext cx="0" cy="164982"/>
          </a:xfrm>
          <a:prstGeom prst="straightConnector1">
            <a:avLst/>
          </a:prstGeom>
          <a:ln w="28575">
            <a:solidFill>
              <a:srgbClr val="00A8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7EF0A4B-6AC4-4B01-8ECB-53C4138BC367}"/>
              </a:ext>
            </a:extLst>
          </p:cNvPr>
          <p:cNvCxnSpPr>
            <a:cxnSpLocks/>
          </p:cNvCxnSpPr>
          <p:nvPr/>
        </p:nvCxnSpPr>
        <p:spPr>
          <a:xfrm flipV="1">
            <a:off x="4279970" y="4248493"/>
            <a:ext cx="0" cy="164982"/>
          </a:xfrm>
          <a:prstGeom prst="straightConnector1">
            <a:avLst/>
          </a:prstGeom>
          <a:ln w="28575">
            <a:solidFill>
              <a:srgbClr val="00A8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4E9F97C-5C1B-40A3-9658-D7CD8C48C439}"/>
              </a:ext>
            </a:extLst>
          </p:cNvPr>
          <p:cNvCxnSpPr>
            <a:cxnSpLocks/>
          </p:cNvCxnSpPr>
          <p:nvPr/>
        </p:nvCxnSpPr>
        <p:spPr>
          <a:xfrm flipV="1">
            <a:off x="4260990" y="2797861"/>
            <a:ext cx="0" cy="164982"/>
          </a:xfrm>
          <a:prstGeom prst="straightConnector1">
            <a:avLst/>
          </a:prstGeom>
          <a:ln w="28575">
            <a:solidFill>
              <a:srgbClr val="00A8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ABA4722-C1BD-4012-9C73-0C9E44A95272}"/>
              </a:ext>
            </a:extLst>
          </p:cNvPr>
          <p:cNvCxnSpPr>
            <a:cxnSpLocks/>
          </p:cNvCxnSpPr>
          <p:nvPr/>
        </p:nvCxnSpPr>
        <p:spPr>
          <a:xfrm flipV="1">
            <a:off x="5080070" y="4248493"/>
            <a:ext cx="0" cy="164982"/>
          </a:xfrm>
          <a:prstGeom prst="straightConnector1">
            <a:avLst/>
          </a:prstGeom>
          <a:ln w="28575">
            <a:solidFill>
              <a:srgbClr val="00A8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035609B-54B7-402F-9D25-EF49F639B8D2}"/>
              </a:ext>
            </a:extLst>
          </p:cNvPr>
          <p:cNvCxnSpPr>
            <a:cxnSpLocks/>
          </p:cNvCxnSpPr>
          <p:nvPr/>
        </p:nvCxnSpPr>
        <p:spPr>
          <a:xfrm flipV="1">
            <a:off x="5032445" y="2594318"/>
            <a:ext cx="0" cy="164982"/>
          </a:xfrm>
          <a:prstGeom prst="straightConnector1">
            <a:avLst/>
          </a:prstGeom>
          <a:ln w="28575">
            <a:solidFill>
              <a:srgbClr val="00A8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C62BEB6-5AAB-4D96-8778-C66337DCBEC1}"/>
              </a:ext>
            </a:extLst>
          </p:cNvPr>
          <p:cNvCxnSpPr>
            <a:cxnSpLocks/>
          </p:cNvCxnSpPr>
          <p:nvPr/>
        </p:nvCxnSpPr>
        <p:spPr>
          <a:xfrm flipV="1">
            <a:off x="5842070" y="4213568"/>
            <a:ext cx="0" cy="164982"/>
          </a:xfrm>
          <a:prstGeom prst="straightConnector1">
            <a:avLst/>
          </a:prstGeom>
          <a:ln w="28575">
            <a:solidFill>
              <a:srgbClr val="00A8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7F1799C-BD1F-4545-90F4-ECDAD6C9B978}"/>
              </a:ext>
            </a:extLst>
          </p:cNvPr>
          <p:cNvCxnSpPr>
            <a:cxnSpLocks/>
          </p:cNvCxnSpPr>
          <p:nvPr/>
        </p:nvCxnSpPr>
        <p:spPr>
          <a:xfrm flipV="1">
            <a:off x="5842070" y="2572093"/>
            <a:ext cx="0" cy="164982"/>
          </a:xfrm>
          <a:prstGeom prst="straightConnector1">
            <a:avLst/>
          </a:prstGeom>
          <a:ln w="28575">
            <a:solidFill>
              <a:srgbClr val="00A8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E70570-825D-4967-8FA2-953D3E2273A8}"/>
              </a:ext>
            </a:extLst>
          </p:cNvPr>
          <p:cNvCxnSpPr>
            <a:cxnSpLocks/>
          </p:cNvCxnSpPr>
          <p:nvPr/>
        </p:nvCxnSpPr>
        <p:spPr>
          <a:xfrm flipV="1">
            <a:off x="6423095" y="4213568"/>
            <a:ext cx="0" cy="164982"/>
          </a:xfrm>
          <a:prstGeom prst="straightConnector1">
            <a:avLst/>
          </a:prstGeom>
          <a:ln w="28575">
            <a:solidFill>
              <a:srgbClr val="00A8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87D74E2-812F-4B37-A706-811117DDE3EF}"/>
              </a:ext>
            </a:extLst>
          </p:cNvPr>
          <p:cNvCxnSpPr>
            <a:cxnSpLocks/>
          </p:cNvCxnSpPr>
          <p:nvPr/>
        </p:nvCxnSpPr>
        <p:spPr>
          <a:xfrm flipV="1">
            <a:off x="6375470" y="2845143"/>
            <a:ext cx="0" cy="164982"/>
          </a:xfrm>
          <a:prstGeom prst="straightConnector1">
            <a:avLst/>
          </a:prstGeom>
          <a:ln w="28575">
            <a:solidFill>
              <a:srgbClr val="00A8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82B0D00-A966-4543-88E4-794E2D5805F5}"/>
              </a:ext>
            </a:extLst>
          </p:cNvPr>
          <p:cNvCxnSpPr>
            <a:cxnSpLocks/>
          </p:cNvCxnSpPr>
          <p:nvPr/>
        </p:nvCxnSpPr>
        <p:spPr>
          <a:xfrm flipV="1">
            <a:off x="8023295" y="4213568"/>
            <a:ext cx="0" cy="164982"/>
          </a:xfrm>
          <a:prstGeom prst="straightConnector1">
            <a:avLst/>
          </a:prstGeom>
          <a:ln w="28575">
            <a:solidFill>
              <a:srgbClr val="00A8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E8C937E-AADD-4885-B639-9D1F026B0731}"/>
              </a:ext>
            </a:extLst>
          </p:cNvPr>
          <p:cNvCxnSpPr>
            <a:cxnSpLocks/>
          </p:cNvCxnSpPr>
          <p:nvPr/>
        </p:nvCxnSpPr>
        <p:spPr>
          <a:xfrm flipV="1">
            <a:off x="8029715" y="2842536"/>
            <a:ext cx="0" cy="164982"/>
          </a:xfrm>
          <a:prstGeom prst="straightConnector1">
            <a:avLst/>
          </a:prstGeom>
          <a:ln w="28575">
            <a:solidFill>
              <a:srgbClr val="00A8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9B165EA-8823-4CFC-B2E8-EBAD954E6C7F}"/>
              </a:ext>
            </a:extLst>
          </p:cNvPr>
          <p:cNvCxnSpPr>
            <a:cxnSpLocks/>
          </p:cNvCxnSpPr>
          <p:nvPr/>
        </p:nvCxnSpPr>
        <p:spPr>
          <a:xfrm flipV="1">
            <a:off x="8458270" y="4213568"/>
            <a:ext cx="0" cy="164982"/>
          </a:xfrm>
          <a:prstGeom prst="straightConnector1">
            <a:avLst/>
          </a:prstGeom>
          <a:ln w="28575">
            <a:solidFill>
              <a:srgbClr val="00A8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522CD35-9C82-4701-87C5-E0AEDE203B46}"/>
              </a:ext>
            </a:extLst>
          </p:cNvPr>
          <p:cNvCxnSpPr>
            <a:cxnSpLocks/>
          </p:cNvCxnSpPr>
          <p:nvPr/>
        </p:nvCxnSpPr>
        <p:spPr>
          <a:xfrm flipV="1">
            <a:off x="8458270" y="2759300"/>
            <a:ext cx="0" cy="164982"/>
          </a:xfrm>
          <a:prstGeom prst="straightConnector1">
            <a:avLst/>
          </a:prstGeom>
          <a:ln w="28575">
            <a:solidFill>
              <a:srgbClr val="00A8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5438718-9F9E-406F-A153-A4D998CE3D31}"/>
              </a:ext>
            </a:extLst>
          </p:cNvPr>
          <p:cNvCxnSpPr>
            <a:cxnSpLocks/>
          </p:cNvCxnSpPr>
          <p:nvPr/>
        </p:nvCxnSpPr>
        <p:spPr>
          <a:xfrm flipV="1">
            <a:off x="8899595" y="4213568"/>
            <a:ext cx="0" cy="164982"/>
          </a:xfrm>
          <a:prstGeom prst="straightConnector1">
            <a:avLst/>
          </a:prstGeom>
          <a:ln w="28575">
            <a:solidFill>
              <a:srgbClr val="00A8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AEB8F46-7554-4CB0-B628-A6572181EC8C}"/>
              </a:ext>
            </a:extLst>
          </p:cNvPr>
          <p:cNvCxnSpPr>
            <a:cxnSpLocks/>
          </p:cNvCxnSpPr>
          <p:nvPr/>
        </p:nvCxnSpPr>
        <p:spPr>
          <a:xfrm flipV="1">
            <a:off x="8899595" y="2841791"/>
            <a:ext cx="0" cy="164982"/>
          </a:xfrm>
          <a:prstGeom prst="straightConnector1">
            <a:avLst/>
          </a:prstGeom>
          <a:ln w="28575">
            <a:solidFill>
              <a:srgbClr val="00A8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1B6B81D-592E-463D-AA83-F55C89843B66}"/>
              </a:ext>
            </a:extLst>
          </p:cNvPr>
          <p:cNvCxnSpPr>
            <a:cxnSpLocks/>
          </p:cNvCxnSpPr>
          <p:nvPr/>
        </p:nvCxnSpPr>
        <p:spPr>
          <a:xfrm>
            <a:off x="8609628" y="3950493"/>
            <a:ext cx="0" cy="172418"/>
          </a:xfrm>
          <a:prstGeom prst="straightConnector1">
            <a:avLst/>
          </a:prstGeom>
          <a:ln w="28575">
            <a:solidFill>
              <a:srgbClr val="F917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78D58AC-F819-4BF9-84CB-DB9107574722}"/>
              </a:ext>
            </a:extLst>
          </p:cNvPr>
          <p:cNvCxnSpPr>
            <a:cxnSpLocks/>
          </p:cNvCxnSpPr>
          <p:nvPr/>
        </p:nvCxnSpPr>
        <p:spPr>
          <a:xfrm>
            <a:off x="8605481" y="2421900"/>
            <a:ext cx="0" cy="172418"/>
          </a:xfrm>
          <a:prstGeom prst="straightConnector1">
            <a:avLst/>
          </a:prstGeom>
          <a:ln w="28575">
            <a:solidFill>
              <a:srgbClr val="F917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B2BC4E6-3B67-46D0-8175-BE5EBB05EF05}"/>
              </a:ext>
            </a:extLst>
          </p:cNvPr>
          <p:cNvCxnSpPr>
            <a:cxnSpLocks/>
          </p:cNvCxnSpPr>
          <p:nvPr/>
        </p:nvCxnSpPr>
        <p:spPr>
          <a:xfrm>
            <a:off x="8222278" y="3950493"/>
            <a:ext cx="0" cy="172418"/>
          </a:xfrm>
          <a:prstGeom prst="straightConnector1">
            <a:avLst/>
          </a:prstGeom>
          <a:ln w="28575">
            <a:solidFill>
              <a:srgbClr val="F917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5A6B817-46A4-4710-9C0D-759DF347FDB2}"/>
              </a:ext>
            </a:extLst>
          </p:cNvPr>
          <p:cNvCxnSpPr>
            <a:cxnSpLocks/>
          </p:cNvCxnSpPr>
          <p:nvPr/>
        </p:nvCxnSpPr>
        <p:spPr>
          <a:xfrm>
            <a:off x="8171478" y="2464936"/>
            <a:ext cx="0" cy="172418"/>
          </a:xfrm>
          <a:prstGeom prst="straightConnector1">
            <a:avLst/>
          </a:prstGeom>
          <a:ln w="28575">
            <a:solidFill>
              <a:srgbClr val="F917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D7E9BD5-F509-4E91-9059-47141A38FC22}"/>
              </a:ext>
            </a:extLst>
          </p:cNvPr>
          <p:cNvCxnSpPr>
            <a:cxnSpLocks/>
          </p:cNvCxnSpPr>
          <p:nvPr/>
        </p:nvCxnSpPr>
        <p:spPr>
          <a:xfrm>
            <a:off x="7072928" y="3950493"/>
            <a:ext cx="0" cy="172418"/>
          </a:xfrm>
          <a:prstGeom prst="straightConnector1">
            <a:avLst/>
          </a:prstGeom>
          <a:ln w="28575">
            <a:solidFill>
              <a:srgbClr val="F917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3674DD7-2775-42A3-BBE6-8F83395A5FE4}"/>
              </a:ext>
            </a:extLst>
          </p:cNvPr>
          <p:cNvCxnSpPr>
            <a:cxnSpLocks/>
          </p:cNvCxnSpPr>
          <p:nvPr/>
        </p:nvCxnSpPr>
        <p:spPr>
          <a:xfrm>
            <a:off x="7072928" y="2454927"/>
            <a:ext cx="0" cy="172418"/>
          </a:xfrm>
          <a:prstGeom prst="straightConnector1">
            <a:avLst/>
          </a:prstGeom>
          <a:ln w="28575">
            <a:solidFill>
              <a:srgbClr val="F917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D2E917A-34A6-4B90-B79E-30805628EEF4}"/>
              </a:ext>
            </a:extLst>
          </p:cNvPr>
          <p:cNvCxnSpPr>
            <a:cxnSpLocks/>
          </p:cNvCxnSpPr>
          <p:nvPr/>
        </p:nvCxnSpPr>
        <p:spPr>
          <a:xfrm>
            <a:off x="7466628" y="3950493"/>
            <a:ext cx="0" cy="172418"/>
          </a:xfrm>
          <a:prstGeom prst="straightConnector1">
            <a:avLst/>
          </a:prstGeom>
          <a:ln w="28575">
            <a:solidFill>
              <a:srgbClr val="F917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FC553ED-B62D-4C64-80A2-42661449DEBB}"/>
              </a:ext>
            </a:extLst>
          </p:cNvPr>
          <p:cNvCxnSpPr>
            <a:cxnSpLocks/>
          </p:cNvCxnSpPr>
          <p:nvPr/>
        </p:nvCxnSpPr>
        <p:spPr>
          <a:xfrm>
            <a:off x="7466628" y="2368718"/>
            <a:ext cx="0" cy="172418"/>
          </a:xfrm>
          <a:prstGeom prst="straightConnector1">
            <a:avLst/>
          </a:prstGeom>
          <a:ln w="28575">
            <a:solidFill>
              <a:srgbClr val="F917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4126758-609A-40B3-9DE2-E6F372FB34DE}"/>
              </a:ext>
            </a:extLst>
          </p:cNvPr>
          <p:cNvCxnSpPr>
            <a:cxnSpLocks/>
          </p:cNvCxnSpPr>
          <p:nvPr/>
        </p:nvCxnSpPr>
        <p:spPr>
          <a:xfrm>
            <a:off x="6202978" y="4004468"/>
            <a:ext cx="0" cy="172418"/>
          </a:xfrm>
          <a:prstGeom prst="straightConnector1">
            <a:avLst/>
          </a:prstGeom>
          <a:ln w="28575">
            <a:solidFill>
              <a:srgbClr val="F917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50144B3-6692-47BA-A280-9BBDDE585B89}"/>
              </a:ext>
            </a:extLst>
          </p:cNvPr>
          <p:cNvCxnSpPr>
            <a:cxnSpLocks/>
          </p:cNvCxnSpPr>
          <p:nvPr/>
        </p:nvCxnSpPr>
        <p:spPr>
          <a:xfrm>
            <a:off x="6202978" y="2335691"/>
            <a:ext cx="0" cy="172418"/>
          </a:xfrm>
          <a:prstGeom prst="straightConnector1">
            <a:avLst/>
          </a:prstGeom>
          <a:ln w="28575">
            <a:solidFill>
              <a:srgbClr val="F917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69DED81-A164-4AB6-8E8E-ABFDFA1E1447}"/>
              </a:ext>
            </a:extLst>
          </p:cNvPr>
          <p:cNvCxnSpPr>
            <a:cxnSpLocks/>
          </p:cNvCxnSpPr>
          <p:nvPr/>
        </p:nvCxnSpPr>
        <p:spPr>
          <a:xfrm>
            <a:off x="5402878" y="3989870"/>
            <a:ext cx="0" cy="172418"/>
          </a:xfrm>
          <a:prstGeom prst="straightConnector1">
            <a:avLst/>
          </a:prstGeom>
          <a:ln w="28575">
            <a:solidFill>
              <a:srgbClr val="F917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07567D5-70A9-475E-BF95-EA1D7B949B88}"/>
              </a:ext>
            </a:extLst>
          </p:cNvPr>
          <p:cNvCxnSpPr>
            <a:cxnSpLocks/>
          </p:cNvCxnSpPr>
          <p:nvPr/>
        </p:nvCxnSpPr>
        <p:spPr>
          <a:xfrm>
            <a:off x="5402878" y="2064543"/>
            <a:ext cx="0" cy="172418"/>
          </a:xfrm>
          <a:prstGeom prst="straightConnector1">
            <a:avLst/>
          </a:prstGeom>
          <a:ln w="28575">
            <a:solidFill>
              <a:srgbClr val="F917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21E6A37-CC30-4C0B-A412-51AB3C70D62C}"/>
              </a:ext>
            </a:extLst>
          </p:cNvPr>
          <p:cNvCxnSpPr>
            <a:cxnSpLocks/>
          </p:cNvCxnSpPr>
          <p:nvPr/>
        </p:nvCxnSpPr>
        <p:spPr>
          <a:xfrm>
            <a:off x="4659928" y="3935411"/>
            <a:ext cx="0" cy="172418"/>
          </a:xfrm>
          <a:prstGeom prst="straightConnector1">
            <a:avLst/>
          </a:prstGeom>
          <a:ln w="28575">
            <a:solidFill>
              <a:srgbClr val="F917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55BF7C9-F02A-4514-9062-AA5196ED0131}"/>
              </a:ext>
            </a:extLst>
          </p:cNvPr>
          <p:cNvCxnSpPr>
            <a:cxnSpLocks/>
          </p:cNvCxnSpPr>
          <p:nvPr/>
        </p:nvCxnSpPr>
        <p:spPr>
          <a:xfrm>
            <a:off x="4710728" y="2100745"/>
            <a:ext cx="0" cy="172418"/>
          </a:xfrm>
          <a:prstGeom prst="straightConnector1">
            <a:avLst/>
          </a:prstGeom>
          <a:ln w="28575">
            <a:solidFill>
              <a:srgbClr val="F917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F874EE3-EE94-48E8-9546-544ECDCA95B1}"/>
              </a:ext>
            </a:extLst>
          </p:cNvPr>
          <p:cNvCxnSpPr>
            <a:cxnSpLocks/>
          </p:cNvCxnSpPr>
          <p:nvPr/>
        </p:nvCxnSpPr>
        <p:spPr>
          <a:xfrm>
            <a:off x="3961428" y="3961295"/>
            <a:ext cx="0" cy="172418"/>
          </a:xfrm>
          <a:prstGeom prst="straightConnector1">
            <a:avLst/>
          </a:prstGeom>
          <a:ln w="28575">
            <a:solidFill>
              <a:srgbClr val="F917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1D7031F-2CFA-4015-9EC8-131710CD6525}"/>
              </a:ext>
            </a:extLst>
          </p:cNvPr>
          <p:cNvCxnSpPr>
            <a:cxnSpLocks/>
          </p:cNvCxnSpPr>
          <p:nvPr/>
        </p:nvCxnSpPr>
        <p:spPr>
          <a:xfrm>
            <a:off x="3928706" y="2454927"/>
            <a:ext cx="0" cy="172418"/>
          </a:xfrm>
          <a:prstGeom prst="straightConnector1">
            <a:avLst/>
          </a:prstGeom>
          <a:ln w="28575">
            <a:solidFill>
              <a:srgbClr val="F917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F8A924-2B15-4D09-9873-45874AC3D832}"/>
              </a:ext>
            </a:extLst>
          </p:cNvPr>
          <p:cNvCxnSpPr>
            <a:cxnSpLocks/>
          </p:cNvCxnSpPr>
          <p:nvPr/>
        </p:nvCxnSpPr>
        <p:spPr>
          <a:xfrm>
            <a:off x="3599478" y="3961295"/>
            <a:ext cx="0" cy="172418"/>
          </a:xfrm>
          <a:prstGeom prst="straightConnector1">
            <a:avLst/>
          </a:prstGeom>
          <a:ln w="28575">
            <a:solidFill>
              <a:srgbClr val="F917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BB98BCF-2F68-4E63-9EA3-283993921FCB}"/>
              </a:ext>
            </a:extLst>
          </p:cNvPr>
          <p:cNvCxnSpPr>
            <a:cxnSpLocks/>
          </p:cNvCxnSpPr>
          <p:nvPr/>
        </p:nvCxnSpPr>
        <p:spPr>
          <a:xfrm>
            <a:off x="3617556" y="2482166"/>
            <a:ext cx="0" cy="172418"/>
          </a:xfrm>
          <a:prstGeom prst="straightConnector1">
            <a:avLst/>
          </a:prstGeom>
          <a:ln w="28575">
            <a:solidFill>
              <a:srgbClr val="F9172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E231744-C5CE-4F04-B121-E426B239217F}"/>
              </a:ext>
            </a:extLst>
          </p:cNvPr>
          <p:cNvCxnSpPr>
            <a:cxnSpLocks/>
          </p:cNvCxnSpPr>
          <p:nvPr/>
        </p:nvCxnSpPr>
        <p:spPr>
          <a:xfrm flipV="1">
            <a:off x="7381310" y="4248493"/>
            <a:ext cx="0" cy="164982"/>
          </a:xfrm>
          <a:prstGeom prst="straightConnector1">
            <a:avLst/>
          </a:prstGeom>
          <a:ln w="28575">
            <a:solidFill>
              <a:srgbClr val="00A8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406A33-90D6-4271-A7CB-7050FB03501B}"/>
              </a:ext>
            </a:extLst>
          </p:cNvPr>
          <p:cNvCxnSpPr>
            <a:cxnSpLocks/>
          </p:cNvCxnSpPr>
          <p:nvPr/>
        </p:nvCxnSpPr>
        <p:spPr>
          <a:xfrm flipV="1">
            <a:off x="7381310" y="2595872"/>
            <a:ext cx="0" cy="164982"/>
          </a:xfrm>
          <a:prstGeom prst="straightConnector1">
            <a:avLst/>
          </a:prstGeom>
          <a:ln w="28575">
            <a:solidFill>
              <a:srgbClr val="00A8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76091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Custom 8">
      <a:dk1>
        <a:srgbClr val="091440"/>
      </a:dk1>
      <a:lt1>
        <a:srgbClr val="FFFFFF"/>
      </a:lt1>
      <a:dk2>
        <a:srgbClr val="091440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843</Words>
  <Application>Microsoft Office PowerPoint</Application>
  <PresentationFormat>Widescreen</PresentationFormat>
  <Paragraphs>144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Cambria Math</vt:lpstr>
      <vt:lpstr>Century Schoolbook</vt:lpstr>
      <vt:lpstr>Wingdings 2</vt:lpstr>
      <vt:lpstr>View</vt:lpstr>
      <vt:lpstr>Decred On-chain Analytics</vt:lpstr>
      <vt:lpstr>Decred On-chain</vt:lpstr>
      <vt:lpstr>Decred On-chain</vt:lpstr>
      <vt:lpstr>Realised Price and MVRV Ratio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142-Day Sum of USD Ticket Value</vt:lpstr>
      <vt:lpstr>PowerPoint Presentation</vt:lpstr>
      <vt:lpstr>PowerPoint Presentation</vt:lpstr>
      <vt:lpstr>PowerPoint Presentation</vt:lpstr>
      <vt:lpstr>Block Subsidy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Transaction Demand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Treasury Performance</vt:lpstr>
      <vt:lpstr>PowerPoint Presentation</vt:lpstr>
      <vt:lpstr>PowerPoint Presentation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RSC On-Chain Analytics Masterclass  Ep 1 - Realised Capitalisation</dc:title>
  <dc:creator>James Care</dc:creator>
  <cp:lastModifiedBy>James Care</cp:lastModifiedBy>
  <cp:revision>283</cp:revision>
  <dcterms:created xsi:type="dcterms:W3CDTF">2019-05-18T15:28:20Z</dcterms:created>
  <dcterms:modified xsi:type="dcterms:W3CDTF">2020-05-16T22:38:08Z</dcterms:modified>
</cp:coreProperties>
</file>