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595" r:id="rId2"/>
    <p:sldId id="596" r:id="rId3"/>
    <p:sldId id="597" r:id="rId4"/>
    <p:sldId id="609" r:id="rId5"/>
    <p:sldId id="599" r:id="rId6"/>
    <p:sldId id="604" r:id="rId7"/>
    <p:sldId id="605" r:id="rId8"/>
    <p:sldId id="607" r:id="rId9"/>
    <p:sldId id="612" r:id="rId10"/>
    <p:sldId id="613" r:id="rId11"/>
    <p:sldId id="614" r:id="rId12"/>
    <p:sldId id="616" r:id="rId13"/>
    <p:sldId id="618" r:id="rId14"/>
    <p:sldId id="633" r:id="rId15"/>
    <p:sldId id="619" r:id="rId16"/>
    <p:sldId id="621" r:id="rId17"/>
    <p:sldId id="622" r:id="rId18"/>
    <p:sldId id="620" r:id="rId19"/>
    <p:sldId id="623" r:id="rId20"/>
    <p:sldId id="625" r:id="rId21"/>
    <p:sldId id="626" r:id="rId22"/>
    <p:sldId id="627" r:id="rId23"/>
    <p:sldId id="63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Care" initials="JC" lastIdx="3" clrIdx="0">
    <p:extLst>
      <p:ext uri="{19B8F6BF-5375-455C-9EA6-DF929625EA0E}">
        <p15:presenceInfo xmlns:p15="http://schemas.microsoft.com/office/powerpoint/2012/main" userId="fffe85e3677984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4C"/>
    <a:srgbClr val="D1275D"/>
    <a:srgbClr val="F91727"/>
    <a:srgbClr val="EC5F23"/>
    <a:srgbClr val="070F30"/>
    <a:srgbClr val="23DBCE"/>
    <a:srgbClr val="1BA59B"/>
    <a:srgbClr val="39DFD3"/>
    <a:srgbClr val="C14DB1"/>
    <a:srgbClr val="091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360" autoAdjust="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0E14D5B3-C0ED-4E5B-BEFF-6A7BA239570E}" type="datetimeFigureOut">
              <a:rPr lang="en-AU" smtClean="0"/>
              <a:t>06-May-20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1"/>
            <a:ext cx="5486400" cy="3600450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27F7A1EC-DBBD-42DA-8054-F2D841D614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87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9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011B5D5-70AA-4155-B093-4B5074A802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38376" y="4805643"/>
            <a:ext cx="3601989" cy="109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46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365760"/>
            <a:ext cx="10484612" cy="1325562"/>
          </a:xfrm>
        </p:spPr>
        <p:txBody>
          <a:bodyPr anchor="ctr"/>
          <a:lstStyle>
            <a:lvl1pPr>
              <a:defRPr>
                <a:solidFill>
                  <a:srgbClr val="1927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828800"/>
            <a:ext cx="10484612" cy="435133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92734"/>
                </a:solidFill>
              </a:defRPr>
            </a:lvl1pPr>
            <a:lvl2pPr marL="274320" indent="0">
              <a:buNone/>
              <a:defRPr sz="2400">
                <a:solidFill>
                  <a:srgbClr val="192734"/>
                </a:solidFill>
              </a:defRPr>
            </a:lvl2pPr>
            <a:lvl3pPr marL="548640" indent="0">
              <a:buNone/>
              <a:defRPr sz="2000">
                <a:solidFill>
                  <a:srgbClr val="192734"/>
                </a:solidFill>
              </a:defRPr>
            </a:lvl3pPr>
            <a:lvl4pPr marL="822960" indent="0">
              <a:buNone/>
              <a:defRPr sz="2000">
                <a:solidFill>
                  <a:srgbClr val="192734"/>
                </a:solidFill>
              </a:defRPr>
            </a:lvl4pPr>
            <a:lvl5pPr marL="1097280" indent="0">
              <a:buNone/>
              <a:defRPr sz="2000">
                <a:solidFill>
                  <a:srgbClr val="192734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429F03-B673-4B3B-832E-9A4A4879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6EEF02-8C8F-4814-B572-C1273A6477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949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600" y="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6EEF02-8C8F-4814-B572-C1273A6477A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603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77600" y="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6EEF02-8C8F-4814-B572-C1273A6477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81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77600" y="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6EEF02-8C8F-4814-B572-C1273A6477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58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77600" y="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6EEF02-8C8F-4814-B572-C1273A6477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8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6EEF02-8C8F-4814-B572-C1273A6477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51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B897D379-7DB5-4F5B-A6CE-2518FE7EEDA5}" type="datetime1">
              <a:rPr lang="en-AU" smtClean="0"/>
              <a:t>06-May-20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READYSETCRYPTO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216EEF02-8C8F-4814-B572-C1273A64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09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5FBD10-19FD-49C6-B832-2DD3BCA26E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49046" y="4778530"/>
            <a:ext cx="3601989" cy="1093798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C2A0A6-4E47-461A-8CB2-1285C1CAC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6EEF02-8C8F-4814-B572-C1273A6477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30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7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C4AD-FA4E-42CD-93C7-E70ACE87C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Decred</a:t>
            </a:r>
            <a:br>
              <a:rPr lang="en-US" dirty="0"/>
            </a:br>
            <a:r>
              <a:rPr lang="en-US" dirty="0"/>
              <a:t>On-chain Analytics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71CA5-5BA2-4C6D-B143-982DE7954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overview of what Hybrid PoW/PoS consensus looks like on-chain</a:t>
            </a:r>
          </a:p>
          <a:p>
            <a:endParaRPr lang="en-US" dirty="0"/>
          </a:p>
          <a:p>
            <a:r>
              <a:rPr lang="en-US" dirty="0"/>
              <a:t>By Checkmate </a:t>
            </a:r>
          </a:p>
          <a:p>
            <a:r>
              <a:rPr lang="en-US" sz="1300" i="1" dirty="0"/>
              <a:t>@_checkmatey_</a:t>
            </a:r>
            <a:endParaRPr lang="en-AU" sz="1300" i="1" dirty="0"/>
          </a:p>
        </p:txBody>
      </p:sp>
    </p:spTree>
    <p:extLst>
      <p:ext uri="{BB962C8B-B14F-4D97-AF65-F5344CB8AC3E}">
        <p14:creationId xmlns:p14="http://schemas.microsoft.com/office/powerpoint/2010/main" val="189108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BC7828-B07E-4FA9-A18C-037E14FE6404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59047A-FAD0-4C7B-BB6D-FC28FADD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5" y="1300480"/>
            <a:ext cx="11066321" cy="4893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AE6664-8653-4A34-927F-01C6C0A275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63" r="21596" b="91065"/>
          <a:stretch/>
        </p:blipFill>
        <p:spPr>
          <a:xfrm>
            <a:off x="1747520" y="447223"/>
            <a:ext cx="8466290" cy="706486"/>
          </a:xfrm>
          <a:prstGeom prst="rect">
            <a:avLst/>
          </a:prstGeom>
          <a:solidFill>
            <a:srgbClr val="070F30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292FD4-3F50-4197-A085-3991EE9AD870}"/>
              </a:ext>
            </a:extLst>
          </p:cNvPr>
          <p:cNvSpPr txBox="1"/>
          <p:nvPr/>
        </p:nvSpPr>
        <p:spPr>
          <a:xfrm>
            <a:off x="1422263" y="2240080"/>
            <a:ext cx="269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Decred Network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Cumulative Income</a:t>
            </a:r>
            <a:endParaRPr lang="en-AU" b="1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B84D6-25FF-4346-9479-8FBDF980447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13029" y="2563246"/>
            <a:ext cx="1096534" cy="700071"/>
          </a:xfrm>
          <a:prstGeom prst="straightConnector1">
            <a:avLst/>
          </a:prstGeom>
          <a:ln>
            <a:solidFill>
              <a:srgbClr val="0914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9B8565-B000-4030-98BA-4BF79566462F}"/>
              </a:ext>
            </a:extLst>
          </p:cNvPr>
          <p:cNvGrpSpPr/>
          <p:nvPr/>
        </p:nvGrpSpPr>
        <p:grpSpPr>
          <a:xfrm>
            <a:off x="8656955" y="4213588"/>
            <a:ext cx="1847850" cy="1626824"/>
            <a:chOff x="5172075" y="2740388"/>
            <a:chExt cx="1847850" cy="162682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27AF07B-B262-4F0E-8B52-57CA8FFDD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1627"/>
            <a:stretch/>
          </p:blipFill>
          <p:spPr>
            <a:xfrm>
              <a:off x="5172075" y="3084241"/>
              <a:ext cx="1847850" cy="128297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9D9FE72-0EEA-4469-A516-19C1833C2F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1675"/>
            <a:stretch/>
          </p:blipFill>
          <p:spPr>
            <a:xfrm>
              <a:off x="5172075" y="2740388"/>
              <a:ext cx="1847850" cy="343853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B2320FD-22FA-4253-8D48-5B8457C75308}"/>
              </a:ext>
            </a:extLst>
          </p:cNvPr>
          <p:cNvSpPr txBox="1"/>
          <p:nvPr/>
        </p:nvSpPr>
        <p:spPr>
          <a:xfrm>
            <a:off x="590914" y="6353423"/>
            <a:ext cx="101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Aggregate network ‘cash-flow’ represents an incentive cost-basis for each party</a:t>
            </a:r>
            <a:endParaRPr lang="en-A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6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BC7828-B07E-4FA9-A18C-037E14FE6404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8EEEC9-5E21-4C41-AA7F-59AAEA61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5" y="1300480"/>
            <a:ext cx="11066321" cy="489375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80CABBC-817A-4774-859D-FE4087DCC06B}"/>
              </a:ext>
            </a:extLst>
          </p:cNvPr>
          <p:cNvGrpSpPr/>
          <p:nvPr/>
        </p:nvGrpSpPr>
        <p:grpSpPr>
          <a:xfrm>
            <a:off x="8656955" y="4213588"/>
            <a:ext cx="1847850" cy="1626824"/>
            <a:chOff x="5172075" y="2740388"/>
            <a:chExt cx="1847850" cy="16268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B79B23B-E847-464A-B9D0-59177D99E6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1627"/>
            <a:stretch/>
          </p:blipFill>
          <p:spPr>
            <a:xfrm>
              <a:off x="5172075" y="3084241"/>
              <a:ext cx="1847850" cy="128297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4C2B195-E3E1-46C5-8EA5-01ED7EF02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1675"/>
            <a:stretch/>
          </p:blipFill>
          <p:spPr>
            <a:xfrm>
              <a:off x="5172075" y="2740388"/>
              <a:ext cx="1847850" cy="343853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9A984C9-00F2-40F5-9525-110F594720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63" r="21596" b="91065"/>
          <a:stretch/>
        </p:blipFill>
        <p:spPr>
          <a:xfrm>
            <a:off x="1747520" y="447223"/>
            <a:ext cx="8466290" cy="706486"/>
          </a:xfrm>
          <a:prstGeom prst="rect">
            <a:avLst/>
          </a:prstGeom>
          <a:solidFill>
            <a:srgbClr val="070F30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457C8A-A429-494D-9E1F-E7825AABB18B}"/>
              </a:ext>
            </a:extLst>
          </p:cNvPr>
          <p:cNvSpPr/>
          <p:nvPr/>
        </p:nvSpPr>
        <p:spPr>
          <a:xfrm>
            <a:off x="2346960" y="4419600"/>
            <a:ext cx="367960" cy="227814"/>
          </a:xfrm>
          <a:prstGeom prst="rect">
            <a:avLst/>
          </a:prstGeom>
          <a:solidFill>
            <a:srgbClr val="00B0F0">
              <a:alpha val="15000"/>
            </a:srgbClr>
          </a:solidFill>
          <a:ln w="222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15519-FE27-4B32-81EF-D31ED4CC5909}"/>
              </a:ext>
            </a:extLst>
          </p:cNvPr>
          <p:cNvSpPr/>
          <p:nvPr/>
        </p:nvSpPr>
        <p:spPr>
          <a:xfrm>
            <a:off x="6969760" y="2915371"/>
            <a:ext cx="741680" cy="254000"/>
          </a:xfrm>
          <a:prstGeom prst="rect">
            <a:avLst/>
          </a:prstGeom>
          <a:solidFill>
            <a:srgbClr val="00B0F0">
              <a:alpha val="15000"/>
            </a:srgbClr>
          </a:solidFill>
          <a:ln w="222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C7641-3EB5-47F1-869C-AFD70583FF2B}"/>
              </a:ext>
            </a:extLst>
          </p:cNvPr>
          <p:cNvSpPr/>
          <p:nvPr/>
        </p:nvSpPr>
        <p:spPr>
          <a:xfrm>
            <a:off x="8728710" y="2837584"/>
            <a:ext cx="1055370" cy="254000"/>
          </a:xfrm>
          <a:prstGeom prst="rect">
            <a:avLst/>
          </a:prstGeom>
          <a:solidFill>
            <a:srgbClr val="00B0F0">
              <a:alpha val="15000"/>
            </a:srgbClr>
          </a:solidFill>
          <a:ln w="222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88CCE-86AC-446E-8FB8-AAEE6A6623EC}"/>
              </a:ext>
            </a:extLst>
          </p:cNvPr>
          <p:cNvSpPr txBox="1"/>
          <p:nvPr/>
        </p:nvSpPr>
        <p:spPr>
          <a:xfrm>
            <a:off x="6969760" y="1668562"/>
            <a:ext cx="295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Network Aggregate Income Underwater</a:t>
            </a:r>
            <a:endParaRPr lang="en-AU" b="1" dirty="0">
              <a:solidFill>
                <a:srgbClr val="0070C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5C70A3-E400-4C82-BAFE-31E81F67BDB0}"/>
              </a:ext>
            </a:extLst>
          </p:cNvPr>
          <p:cNvCxnSpPr>
            <a:cxnSpLocks/>
          </p:cNvCxnSpPr>
          <p:nvPr/>
        </p:nvCxnSpPr>
        <p:spPr>
          <a:xfrm flipH="1">
            <a:off x="7598004" y="2314893"/>
            <a:ext cx="290221" cy="600478"/>
          </a:xfrm>
          <a:prstGeom prst="straightConnector1">
            <a:avLst/>
          </a:prstGeom>
          <a:ln>
            <a:solidFill>
              <a:srgbClr val="070F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24F4E4-559B-4FBB-8E14-8F5264B0192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974319" y="2314893"/>
            <a:ext cx="282076" cy="522691"/>
          </a:xfrm>
          <a:prstGeom prst="straightConnector1">
            <a:avLst/>
          </a:prstGeom>
          <a:ln>
            <a:solidFill>
              <a:srgbClr val="070F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4954BF-339A-419C-8191-23B46CABC240}"/>
              </a:ext>
            </a:extLst>
          </p:cNvPr>
          <p:cNvSpPr txBox="1"/>
          <p:nvPr/>
        </p:nvSpPr>
        <p:spPr>
          <a:xfrm>
            <a:off x="590914" y="6353423"/>
            <a:ext cx="101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Aggregate network ‘cash-flow’ represents an incentive cost-basis for each party</a:t>
            </a:r>
            <a:endParaRPr lang="en-A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63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BC7828-B07E-4FA9-A18C-037E14FE6404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8EEEC9-5E21-4C41-AA7F-59AAEA61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5" y="1300480"/>
            <a:ext cx="11066321" cy="489375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80CABBC-817A-4774-859D-FE4087DCC06B}"/>
              </a:ext>
            </a:extLst>
          </p:cNvPr>
          <p:cNvGrpSpPr/>
          <p:nvPr/>
        </p:nvGrpSpPr>
        <p:grpSpPr>
          <a:xfrm>
            <a:off x="8656955" y="4213588"/>
            <a:ext cx="1847850" cy="1626824"/>
            <a:chOff x="5172075" y="2740388"/>
            <a:chExt cx="1847850" cy="16268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B79B23B-E847-464A-B9D0-59177D99E6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1627"/>
            <a:stretch/>
          </p:blipFill>
          <p:spPr>
            <a:xfrm>
              <a:off x="5172075" y="3084241"/>
              <a:ext cx="1847850" cy="128297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4C2B195-E3E1-46C5-8EA5-01ED7EF02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1675"/>
            <a:stretch/>
          </p:blipFill>
          <p:spPr>
            <a:xfrm>
              <a:off x="5172075" y="2740388"/>
              <a:ext cx="1847850" cy="343853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9A984C9-00F2-40F5-9525-110F594720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63" r="21596" b="91065"/>
          <a:stretch/>
        </p:blipFill>
        <p:spPr>
          <a:xfrm>
            <a:off x="1747520" y="447223"/>
            <a:ext cx="8466290" cy="706486"/>
          </a:xfrm>
          <a:prstGeom prst="rect">
            <a:avLst/>
          </a:prstGeom>
          <a:solidFill>
            <a:srgbClr val="070F30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457C8A-A429-494D-9E1F-E7825AABB18B}"/>
              </a:ext>
            </a:extLst>
          </p:cNvPr>
          <p:cNvSpPr/>
          <p:nvPr/>
        </p:nvSpPr>
        <p:spPr>
          <a:xfrm>
            <a:off x="2346960" y="4419600"/>
            <a:ext cx="381000" cy="254000"/>
          </a:xfrm>
          <a:prstGeom prst="rect">
            <a:avLst/>
          </a:prstGeom>
          <a:solidFill>
            <a:srgbClr val="00B0F0">
              <a:alpha val="15000"/>
            </a:srgbClr>
          </a:solidFill>
          <a:ln w="222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15519-FE27-4B32-81EF-D31ED4CC5909}"/>
              </a:ext>
            </a:extLst>
          </p:cNvPr>
          <p:cNvSpPr/>
          <p:nvPr/>
        </p:nvSpPr>
        <p:spPr>
          <a:xfrm>
            <a:off x="6969760" y="2915371"/>
            <a:ext cx="741680" cy="254000"/>
          </a:xfrm>
          <a:prstGeom prst="rect">
            <a:avLst/>
          </a:prstGeom>
          <a:solidFill>
            <a:srgbClr val="00B0F0">
              <a:alpha val="15000"/>
            </a:srgbClr>
          </a:solidFill>
          <a:ln w="222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C7641-3EB5-47F1-869C-AFD70583FF2B}"/>
              </a:ext>
            </a:extLst>
          </p:cNvPr>
          <p:cNvSpPr/>
          <p:nvPr/>
        </p:nvSpPr>
        <p:spPr>
          <a:xfrm>
            <a:off x="8728710" y="2837584"/>
            <a:ext cx="1055370" cy="254000"/>
          </a:xfrm>
          <a:prstGeom prst="rect">
            <a:avLst/>
          </a:prstGeom>
          <a:solidFill>
            <a:srgbClr val="00B0F0">
              <a:alpha val="15000"/>
            </a:srgbClr>
          </a:solidFill>
          <a:ln w="222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DB25FE-5CC0-4B6D-A812-8CF9C9DD8E51}"/>
              </a:ext>
            </a:extLst>
          </p:cNvPr>
          <p:cNvSpPr/>
          <p:nvPr/>
        </p:nvSpPr>
        <p:spPr>
          <a:xfrm>
            <a:off x="2667000" y="4663214"/>
            <a:ext cx="381000" cy="254000"/>
          </a:xfrm>
          <a:prstGeom prst="rect">
            <a:avLst/>
          </a:prstGeom>
          <a:solidFill>
            <a:srgbClr val="F91727">
              <a:alpha val="15000"/>
            </a:srgbClr>
          </a:solidFill>
          <a:ln w="22225">
            <a:solidFill>
              <a:srgbClr val="F917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3AD8F5-A9E9-48AD-934A-3CE8DA6B807B}"/>
              </a:ext>
            </a:extLst>
          </p:cNvPr>
          <p:cNvSpPr/>
          <p:nvPr/>
        </p:nvSpPr>
        <p:spPr>
          <a:xfrm>
            <a:off x="9593580" y="3086871"/>
            <a:ext cx="381000" cy="254000"/>
          </a:xfrm>
          <a:prstGeom prst="rect">
            <a:avLst/>
          </a:prstGeom>
          <a:solidFill>
            <a:srgbClr val="F91727">
              <a:alpha val="15000"/>
            </a:srgbClr>
          </a:solidFill>
          <a:ln w="22225">
            <a:solidFill>
              <a:srgbClr val="F917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D568BF-395E-4A69-8D4E-12AD7AEB5CC6}"/>
              </a:ext>
            </a:extLst>
          </p:cNvPr>
          <p:cNvSpPr txBox="1"/>
          <p:nvPr/>
        </p:nvSpPr>
        <p:spPr>
          <a:xfrm>
            <a:off x="5486848" y="4060835"/>
            <a:ext cx="308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1275D"/>
                </a:solidFill>
              </a:rPr>
              <a:t>Miners Underwater</a:t>
            </a:r>
          </a:p>
          <a:p>
            <a:pPr algn="ctr"/>
            <a:r>
              <a:rPr lang="en-US" b="1" dirty="0">
                <a:solidFill>
                  <a:srgbClr val="D1275D"/>
                </a:solidFill>
              </a:rPr>
              <a:t>Increased Sell Pressure</a:t>
            </a:r>
            <a:endParaRPr lang="en-AU" b="1" dirty="0">
              <a:solidFill>
                <a:srgbClr val="D1275D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59DBAE-204B-487C-B955-6E03FC20850C}"/>
              </a:ext>
            </a:extLst>
          </p:cNvPr>
          <p:cNvCxnSpPr>
            <a:cxnSpLocks/>
          </p:cNvCxnSpPr>
          <p:nvPr/>
        </p:nvCxnSpPr>
        <p:spPr>
          <a:xfrm flipV="1">
            <a:off x="8248454" y="3252247"/>
            <a:ext cx="1345126" cy="961341"/>
          </a:xfrm>
          <a:prstGeom prst="straightConnector1">
            <a:avLst/>
          </a:prstGeom>
          <a:ln>
            <a:solidFill>
              <a:srgbClr val="D127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7159A0-E99C-4207-A25F-AE64407CF833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3048000" y="4557441"/>
            <a:ext cx="2438848" cy="232773"/>
          </a:xfrm>
          <a:prstGeom prst="straightConnector1">
            <a:avLst/>
          </a:prstGeom>
          <a:ln>
            <a:solidFill>
              <a:srgbClr val="D127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0B1B02C-3048-43ED-8847-3BDD502F5D9D}"/>
              </a:ext>
            </a:extLst>
          </p:cNvPr>
          <p:cNvSpPr txBox="1"/>
          <p:nvPr/>
        </p:nvSpPr>
        <p:spPr>
          <a:xfrm>
            <a:off x="590914" y="6353423"/>
            <a:ext cx="101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Aggregate network ‘cash-flow’ represents an incentive cost-basis for each party</a:t>
            </a:r>
            <a:endParaRPr lang="en-A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1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BC7828-B07E-4FA9-A18C-037E14FE6404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8EEEC9-5E21-4C41-AA7F-59AAEA61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5" y="1300480"/>
            <a:ext cx="11066321" cy="4893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772D4-A601-40BF-88C5-55BF1C0F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1369737"/>
            <a:ext cx="9804399" cy="457386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80CABBC-817A-4774-859D-FE4087DCC06B}"/>
              </a:ext>
            </a:extLst>
          </p:cNvPr>
          <p:cNvGrpSpPr/>
          <p:nvPr/>
        </p:nvGrpSpPr>
        <p:grpSpPr>
          <a:xfrm>
            <a:off x="8656955" y="4213588"/>
            <a:ext cx="1847850" cy="1626824"/>
            <a:chOff x="5172075" y="2740388"/>
            <a:chExt cx="1847850" cy="16268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B79B23B-E847-464A-B9D0-59177D99E6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1627"/>
            <a:stretch/>
          </p:blipFill>
          <p:spPr>
            <a:xfrm>
              <a:off x="5172075" y="3084241"/>
              <a:ext cx="1847850" cy="128297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4C2B195-E3E1-46C5-8EA5-01ED7EF02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1675"/>
            <a:stretch/>
          </p:blipFill>
          <p:spPr>
            <a:xfrm>
              <a:off x="5172075" y="2740388"/>
              <a:ext cx="1847850" cy="343853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9A984C9-00F2-40F5-9525-110F594720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963" r="21596" b="91065"/>
          <a:stretch/>
        </p:blipFill>
        <p:spPr>
          <a:xfrm>
            <a:off x="1747520" y="447223"/>
            <a:ext cx="8466290" cy="706486"/>
          </a:xfrm>
          <a:prstGeom prst="rect">
            <a:avLst/>
          </a:prstGeom>
          <a:solidFill>
            <a:srgbClr val="070F30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457C8A-A429-494D-9E1F-E7825AABB18B}"/>
              </a:ext>
            </a:extLst>
          </p:cNvPr>
          <p:cNvSpPr/>
          <p:nvPr/>
        </p:nvSpPr>
        <p:spPr>
          <a:xfrm>
            <a:off x="2346960" y="4419600"/>
            <a:ext cx="320040" cy="1137920"/>
          </a:xfrm>
          <a:prstGeom prst="rect">
            <a:avLst/>
          </a:prstGeom>
          <a:solidFill>
            <a:srgbClr val="00B0F0">
              <a:alpha val="15000"/>
            </a:srgbClr>
          </a:solidFill>
          <a:ln w="222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15519-FE27-4B32-81EF-D31ED4CC5909}"/>
              </a:ext>
            </a:extLst>
          </p:cNvPr>
          <p:cNvSpPr/>
          <p:nvPr/>
        </p:nvSpPr>
        <p:spPr>
          <a:xfrm>
            <a:off x="6969760" y="1754687"/>
            <a:ext cx="741680" cy="1414684"/>
          </a:xfrm>
          <a:prstGeom prst="rect">
            <a:avLst/>
          </a:prstGeom>
          <a:solidFill>
            <a:srgbClr val="00B0F0">
              <a:alpha val="15000"/>
            </a:srgbClr>
          </a:solidFill>
          <a:ln w="222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C7641-3EB5-47F1-869C-AFD70583FF2B}"/>
              </a:ext>
            </a:extLst>
          </p:cNvPr>
          <p:cNvSpPr/>
          <p:nvPr/>
        </p:nvSpPr>
        <p:spPr>
          <a:xfrm>
            <a:off x="8728710" y="1676900"/>
            <a:ext cx="1013159" cy="1414684"/>
          </a:xfrm>
          <a:prstGeom prst="rect">
            <a:avLst/>
          </a:prstGeom>
          <a:solidFill>
            <a:srgbClr val="00B0F0">
              <a:alpha val="15000"/>
            </a:srgbClr>
          </a:solidFill>
          <a:ln w="222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DB25FE-5CC0-4B6D-A812-8CF9C9DD8E51}"/>
              </a:ext>
            </a:extLst>
          </p:cNvPr>
          <p:cNvSpPr/>
          <p:nvPr/>
        </p:nvSpPr>
        <p:spPr>
          <a:xfrm>
            <a:off x="2667000" y="4419601"/>
            <a:ext cx="381000" cy="1137920"/>
          </a:xfrm>
          <a:prstGeom prst="rect">
            <a:avLst/>
          </a:prstGeom>
          <a:solidFill>
            <a:srgbClr val="F91727">
              <a:alpha val="15000"/>
            </a:srgbClr>
          </a:solidFill>
          <a:ln w="22225">
            <a:solidFill>
              <a:srgbClr val="F917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3AD8F5-A9E9-48AD-934A-3CE8DA6B807B}"/>
              </a:ext>
            </a:extLst>
          </p:cNvPr>
          <p:cNvSpPr/>
          <p:nvPr/>
        </p:nvSpPr>
        <p:spPr>
          <a:xfrm>
            <a:off x="9741869" y="1676900"/>
            <a:ext cx="308909" cy="1608762"/>
          </a:xfrm>
          <a:prstGeom prst="rect">
            <a:avLst/>
          </a:prstGeom>
          <a:solidFill>
            <a:srgbClr val="F91727">
              <a:alpha val="15000"/>
            </a:srgbClr>
          </a:solidFill>
          <a:ln w="22225">
            <a:solidFill>
              <a:srgbClr val="F917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D568BF-395E-4A69-8D4E-12AD7AEB5CC6}"/>
              </a:ext>
            </a:extLst>
          </p:cNvPr>
          <p:cNvSpPr txBox="1"/>
          <p:nvPr/>
        </p:nvSpPr>
        <p:spPr>
          <a:xfrm>
            <a:off x="5171440" y="4354808"/>
            <a:ext cx="317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1275D"/>
                </a:solidFill>
              </a:rPr>
              <a:t>Difficulty Ribbon Confirms Miner Squeeze</a:t>
            </a:r>
            <a:endParaRPr lang="en-AU" b="1" dirty="0">
              <a:solidFill>
                <a:srgbClr val="D1275D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0A071F-0D19-4C5E-B31E-AED9E756060E}"/>
              </a:ext>
            </a:extLst>
          </p:cNvPr>
          <p:cNvSpPr txBox="1"/>
          <p:nvPr/>
        </p:nvSpPr>
        <p:spPr>
          <a:xfrm>
            <a:off x="590914" y="6353423"/>
            <a:ext cx="101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Aggregate network ‘cash-flow’ represents an incentive cost-basis for each party</a:t>
            </a:r>
            <a:endParaRPr lang="en-A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1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BC7828-B07E-4FA9-A18C-037E14FE6404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8EEEC9-5E21-4C41-AA7F-59AAEA61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5" y="1300480"/>
            <a:ext cx="11066321" cy="4893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772D4-A601-40BF-88C5-55BF1C0F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1369737"/>
            <a:ext cx="9804399" cy="457386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80CABBC-817A-4774-859D-FE4087DCC06B}"/>
              </a:ext>
            </a:extLst>
          </p:cNvPr>
          <p:cNvGrpSpPr/>
          <p:nvPr/>
        </p:nvGrpSpPr>
        <p:grpSpPr>
          <a:xfrm>
            <a:off x="8656955" y="4213588"/>
            <a:ext cx="1847850" cy="1626824"/>
            <a:chOff x="5172075" y="2740388"/>
            <a:chExt cx="1847850" cy="16268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B79B23B-E847-464A-B9D0-59177D99E6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1627"/>
            <a:stretch/>
          </p:blipFill>
          <p:spPr>
            <a:xfrm>
              <a:off x="5172075" y="3084241"/>
              <a:ext cx="1847850" cy="128297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4C2B195-E3E1-46C5-8EA5-01ED7EF02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1675"/>
            <a:stretch/>
          </p:blipFill>
          <p:spPr>
            <a:xfrm>
              <a:off x="5172075" y="2740388"/>
              <a:ext cx="1847850" cy="343853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9A984C9-00F2-40F5-9525-110F594720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963" r="21596" b="91065"/>
          <a:stretch/>
        </p:blipFill>
        <p:spPr>
          <a:xfrm>
            <a:off x="1747520" y="447223"/>
            <a:ext cx="8466290" cy="706486"/>
          </a:xfrm>
          <a:prstGeom prst="rect">
            <a:avLst/>
          </a:prstGeom>
          <a:solidFill>
            <a:srgbClr val="070F30"/>
          </a:solidFill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3DB25FE-5CC0-4B6D-A812-8CF9C9DD8E51}"/>
              </a:ext>
            </a:extLst>
          </p:cNvPr>
          <p:cNvSpPr/>
          <p:nvPr/>
        </p:nvSpPr>
        <p:spPr>
          <a:xfrm>
            <a:off x="2667000" y="4419601"/>
            <a:ext cx="381000" cy="1137920"/>
          </a:xfrm>
          <a:prstGeom prst="rect">
            <a:avLst/>
          </a:prstGeom>
          <a:solidFill>
            <a:srgbClr val="F91727">
              <a:alpha val="15000"/>
            </a:srgbClr>
          </a:solidFill>
          <a:ln w="22225">
            <a:solidFill>
              <a:srgbClr val="F917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3AD8F5-A9E9-48AD-934A-3CE8DA6B807B}"/>
              </a:ext>
            </a:extLst>
          </p:cNvPr>
          <p:cNvSpPr/>
          <p:nvPr/>
        </p:nvSpPr>
        <p:spPr>
          <a:xfrm>
            <a:off x="9741869" y="1676900"/>
            <a:ext cx="308909" cy="1608762"/>
          </a:xfrm>
          <a:prstGeom prst="rect">
            <a:avLst/>
          </a:prstGeom>
          <a:solidFill>
            <a:srgbClr val="F91727">
              <a:alpha val="15000"/>
            </a:srgbClr>
          </a:solidFill>
          <a:ln w="22225">
            <a:solidFill>
              <a:srgbClr val="F917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D568BF-395E-4A69-8D4E-12AD7AEB5CC6}"/>
              </a:ext>
            </a:extLst>
          </p:cNvPr>
          <p:cNvSpPr txBox="1"/>
          <p:nvPr/>
        </p:nvSpPr>
        <p:spPr>
          <a:xfrm>
            <a:off x="5079161" y="4665395"/>
            <a:ext cx="317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1275D"/>
                </a:solidFill>
              </a:rPr>
              <a:t>Difficulty Ribbon Confirms Miner Squeeze</a:t>
            </a:r>
            <a:endParaRPr lang="en-AU" b="1" dirty="0">
              <a:solidFill>
                <a:srgbClr val="D1275D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0A071F-0D19-4C5E-B31E-AED9E756060E}"/>
              </a:ext>
            </a:extLst>
          </p:cNvPr>
          <p:cNvSpPr txBox="1"/>
          <p:nvPr/>
        </p:nvSpPr>
        <p:spPr>
          <a:xfrm>
            <a:off x="590914" y="6353423"/>
            <a:ext cx="101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Aggregate network ‘cash-flow’ represents an incentive cost-basis for each party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3D5EC7-8BE0-4367-98E6-776A2FF16DB7}"/>
              </a:ext>
            </a:extLst>
          </p:cNvPr>
          <p:cNvSpPr txBox="1"/>
          <p:nvPr/>
        </p:nvSpPr>
        <p:spPr>
          <a:xfrm>
            <a:off x="1422263" y="2240080"/>
            <a:ext cx="269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Decred Network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Cumulative Income</a:t>
            </a:r>
            <a:endParaRPr lang="en-AU" b="1" dirty="0">
              <a:solidFill>
                <a:srgbClr val="00206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37BC91-29EA-44F8-BDD8-7E0A363A907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113029" y="2563246"/>
            <a:ext cx="1096534" cy="700071"/>
          </a:xfrm>
          <a:prstGeom prst="straightConnector1">
            <a:avLst/>
          </a:prstGeom>
          <a:ln>
            <a:solidFill>
              <a:srgbClr val="0914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85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E6D6-E67B-4C74-A2F0-B8B7F9E5E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Transaction Demand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F6549-BB15-4380-8980-51AE91A4E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Analysing the realised demand and driving mechanisms for Decred transactions and block-space.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3310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A54D8FD-666F-44A9-9BA2-7DC9153E80FF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00FA9-3648-4193-B729-791AEABF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677863"/>
            <a:ext cx="10954512" cy="5466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592FE5-33C8-4857-A5B7-42B188148646}"/>
              </a:ext>
            </a:extLst>
          </p:cNvPr>
          <p:cNvSpPr txBox="1"/>
          <p:nvPr/>
        </p:nvSpPr>
        <p:spPr>
          <a:xfrm>
            <a:off x="590914" y="6353423"/>
            <a:ext cx="101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Compare transactional demand for Block-space to network valuation</a:t>
            </a:r>
            <a:endParaRPr lang="en-AU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43329A-417A-44A3-BD6B-2645D0CDF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92" t="1712" r="31257" b="92598"/>
          <a:stretch/>
        </p:blipFill>
        <p:spPr>
          <a:xfrm>
            <a:off x="2648933" y="419520"/>
            <a:ext cx="6445640" cy="587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328DB9-4D3E-4F9B-9CA1-AB0D71D1B1A8}"/>
                  </a:ext>
                </a:extLst>
              </p:cNvPr>
              <p:cNvSpPr txBox="1"/>
              <p:nvPr/>
            </p:nvSpPr>
            <p:spPr>
              <a:xfrm>
                <a:off x="906684" y="1075706"/>
                <a:ext cx="409727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70F30"/>
                          </a:solidFill>
                          <a:latin typeface="Cambria Math" panose="02040503050406030204" pitchFamily="18" charset="0"/>
                        </a:rPr>
                        <m:t>𝑵𝑽𝑻</m:t>
                      </m:r>
                      <m:r>
                        <a:rPr lang="en-US" b="1" i="1" smtClean="0">
                          <a:solidFill>
                            <a:srgbClr val="070F3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𝑴𝒂𝒓𝒌𝒆𝒕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𝑪𝒂𝒑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𝑫𝒂𝒊𝒍𝒚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𝑻𝒓𝒂𝒏𝒔𝒂𝒄𝒕𝒊𝒐𝒏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𝑽𝒐𝒍𝒖𝒎𝒆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70F30"/>
                  </a:solidFill>
                </a:endParaRPr>
              </a:p>
              <a:p>
                <a:endParaRPr lang="en-AU" b="1" dirty="0">
                  <a:solidFill>
                    <a:srgbClr val="070F3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328DB9-4D3E-4F9B-9CA1-AB0D71D1B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84" y="1075706"/>
                <a:ext cx="4097275" cy="850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91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A54D8FD-666F-44A9-9BA2-7DC9153E80FF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00FA9-3648-4193-B729-791AEABF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677863"/>
            <a:ext cx="10954512" cy="5466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592FE5-33C8-4857-A5B7-42B188148646}"/>
              </a:ext>
            </a:extLst>
          </p:cNvPr>
          <p:cNvSpPr txBox="1"/>
          <p:nvPr/>
        </p:nvSpPr>
        <p:spPr>
          <a:xfrm>
            <a:off x="590914" y="6353423"/>
            <a:ext cx="101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Compare transactional demand for Block-space to network valuation</a:t>
            </a:r>
            <a:endParaRPr lang="en-AU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43329A-417A-44A3-BD6B-2645D0CDF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92" t="1712" r="31257" b="92598"/>
          <a:stretch/>
        </p:blipFill>
        <p:spPr>
          <a:xfrm>
            <a:off x="2648933" y="419520"/>
            <a:ext cx="6445640" cy="587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16F7B4-8270-4921-8C5A-77750B23901F}"/>
                  </a:ext>
                </a:extLst>
              </p:cNvPr>
              <p:cNvSpPr txBox="1"/>
              <p:nvPr/>
            </p:nvSpPr>
            <p:spPr>
              <a:xfrm>
                <a:off x="906684" y="1075706"/>
                <a:ext cx="4220707" cy="1127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70F30"/>
                          </a:solidFill>
                          <a:latin typeface="Cambria Math" panose="02040503050406030204" pitchFamily="18" charset="0"/>
                        </a:rPr>
                        <m:t>𝑵𝑽𝑻</m:t>
                      </m:r>
                      <m:r>
                        <a:rPr lang="en-US" b="1" i="1" smtClean="0">
                          <a:solidFill>
                            <a:srgbClr val="070F3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𝑴𝒂𝒓𝒌𝒆𝒕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𝑪𝒂𝒑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𝑫𝒂𝒊𝒍𝒚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𝑻𝒓𝒂𝒏𝒔𝒂𝒄𝒕𝒊𝒐𝒏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𝑽𝒐𝒍𝒖𝒎𝒆</m:t>
                          </m:r>
                        </m:den>
                      </m:f>
                    </m:oMath>
                  </m:oMathPara>
                </a14:m>
                <a:endParaRPr lang="en-AU" b="1" dirty="0">
                  <a:solidFill>
                    <a:srgbClr val="070F30"/>
                  </a:solidFill>
                </a:endParaRPr>
              </a:p>
              <a:p>
                <a:endParaRPr lang="en-AU" b="1" dirty="0">
                  <a:solidFill>
                    <a:srgbClr val="070F30"/>
                  </a:solidFill>
                </a:endParaRPr>
              </a:p>
              <a:p>
                <a:pPr algn="ctr"/>
                <a:r>
                  <a:rPr lang="en-AU" b="1" dirty="0">
                    <a:solidFill>
                      <a:srgbClr val="F91727"/>
                    </a:solidFill>
                  </a:rPr>
                  <a:t>High Ratio = Low Relative Demand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16F7B4-8270-4921-8C5A-77750B239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84" y="1075706"/>
                <a:ext cx="4220707" cy="1127553"/>
              </a:xfrm>
              <a:prstGeom prst="rect">
                <a:avLst/>
              </a:prstGeom>
              <a:blipFill>
                <a:blip r:embed="rId3"/>
                <a:stretch>
                  <a:fillRect l="-3179" r="-3035" b="-118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2172B2D-6DC0-4F8A-A5D3-91AC9994CC9D}"/>
              </a:ext>
            </a:extLst>
          </p:cNvPr>
          <p:cNvSpPr/>
          <p:nvPr/>
        </p:nvSpPr>
        <p:spPr>
          <a:xfrm>
            <a:off x="3181988" y="3181973"/>
            <a:ext cx="381000" cy="1666092"/>
          </a:xfrm>
          <a:prstGeom prst="rect">
            <a:avLst/>
          </a:prstGeom>
          <a:solidFill>
            <a:srgbClr val="F91727">
              <a:alpha val="15000"/>
            </a:srgbClr>
          </a:solidFill>
          <a:ln w="22225">
            <a:solidFill>
              <a:srgbClr val="F917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59D803-891E-4B54-9126-BF9C230241FD}"/>
              </a:ext>
            </a:extLst>
          </p:cNvPr>
          <p:cNvSpPr/>
          <p:nvPr/>
        </p:nvSpPr>
        <p:spPr>
          <a:xfrm>
            <a:off x="4484268" y="2784468"/>
            <a:ext cx="381000" cy="2085612"/>
          </a:xfrm>
          <a:prstGeom prst="rect">
            <a:avLst/>
          </a:prstGeom>
          <a:solidFill>
            <a:srgbClr val="F91727">
              <a:alpha val="15000"/>
            </a:srgbClr>
          </a:solidFill>
          <a:ln w="22225">
            <a:solidFill>
              <a:srgbClr val="F917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E736D-F5A4-4C8B-952C-85C86F2F9547}"/>
              </a:ext>
            </a:extLst>
          </p:cNvPr>
          <p:cNvSpPr/>
          <p:nvPr/>
        </p:nvSpPr>
        <p:spPr>
          <a:xfrm>
            <a:off x="5490265" y="2272683"/>
            <a:ext cx="381000" cy="2597397"/>
          </a:xfrm>
          <a:prstGeom prst="rect">
            <a:avLst/>
          </a:prstGeom>
          <a:solidFill>
            <a:srgbClr val="F91727">
              <a:alpha val="15000"/>
            </a:srgbClr>
          </a:solidFill>
          <a:ln w="22225">
            <a:solidFill>
              <a:srgbClr val="F917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3FCAA4-51E7-4C4B-888D-7C625D9CAC85}"/>
              </a:ext>
            </a:extLst>
          </p:cNvPr>
          <p:cNvSpPr/>
          <p:nvPr/>
        </p:nvSpPr>
        <p:spPr>
          <a:xfrm>
            <a:off x="7799518" y="2654423"/>
            <a:ext cx="381000" cy="2193642"/>
          </a:xfrm>
          <a:prstGeom prst="rect">
            <a:avLst/>
          </a:prstGeom>
          <a:solidFill>
            <a:srgbClr val="F91727">
              <a:alpha val="15000"/>
            </a:srgbClr>
          </a:solidFill>
          <a:ln w="22225">
            <a:solidFill>
              <a:srgbClr val="F917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EEC49-5DD2-4013-8E56-18F264B5CAE1}"/>
              </a:ext>
            </a:extLst>
          </p:cNvPr>
          <p:cNvSpPr/>
          <p:nvPr/>
        </p:nvSpPr>
        <p:spPr>
          <a:xfrm>
            <a:off x="8340774" y="2654423"/>
            <a:ext cx="381000" cy="2193642"/>
          </a:xfrm>
          <a:prstGeom prst="rect">
            <a:avLst/>
          </a:prstGeom>
          <a:solidFill>
            <a:srgbClr val="F91727">
              <a:alpha val="15000"/>
            </a:srgbClr>
          </a:solidFill>
          <a:ln w="22225">
            <a:solidFill>
              <a:srgbClr val="F917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462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A54D8FD-666F-44A9-9BA2-7DC9153E80FF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00FA9-3648-4193-B729-791AEABF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677863"/>
            <a:ext cx="10954512" cy="5466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592FE5-33C8-4857-A5B7-42B188148646}"/>
              </a:ext>
            </a:extLst>
          </p:cNvPr>
          <p:cNvSpPr txBox="1"/>
          <p:nvPr/>
        </p:nvSpPr>
        <p:spPr>
          <a:xfrm>
            <a:off x="590914" y="6353423"/>
            <a:ext cx="101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Compare transactional demand for Block-space to network valuation</a:t>
            </a:r>
            <a:endParaRPr lang="en-AU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43329A-417A-44A3-BD6B-2645D0CDF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92" t="1712" r="31257" b="92598"/>
          <a:stretch/>
        </p:blipFill>
        <p:spPr>
          <a:xfrm>
            <a:off x="2648933" y="419520"/>
            <a:ext cx="6445640" cy="5875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36F0A4-47F3-4F63-9BE8-E443235AE2B7}"/>
              </a:ext>
            </a:extLst>
          </p:cNvPr>
          <p:cNvSpPr/>
          <p:nvPr/>
        </p:nvSpPr>
        <p:spPr>
          <a:xfrm>
            <a:off x="8713572" y="2784468"/>
            <a:ext cx="475707" cy="3087960"/>
          </a:xfrm>
          <a:prstGeom prst="rect">
            <a:avLst/>
          </a:prstGeom>
          <a:solidFill>
            <a:srgbClr val="00A84C">
              <a:alpha val="15000"/>
            </a:srgbClr>
          </a:solidFill>
          <a:ln w="22225">
            <a:solidFill>
              <a:srgbClr val="00A8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9068B-ECF9-4C93-A2CB-F39E779AEE69}"/>
              </a:ext>
            </a:extLst>
          </p:cNvPr>
          <p:cNvSpPr/>
          <p:nvPr/>
        </p:nvSpPr>
        <p:spPr>
          <a:xfrm>
            <a:off x="9349535" y="2784468"/>
            <a:ext cx="653404" cy="3087960"/>
          </a:xfrm>
          <a:prstGeom prst="rect">
            <a:avLst/>
          </a:prstGeom>
          <a:solidFill>
            <a:srgbClr val="00A84C">
              <a:alpha val="15000"/>
            </a:srgbClr>
          </a:solidFill>
          <a:ln w="22225">
            <a:solidFill>
              <a:srgbClr val="00A8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FE9484-E49D-4F57-97F5-F871AA0AD9FC}"/>
              </a:ext>
            </a:extLst>
          </p:cNvPr>
          <p:cNvSpPr/>
          <p:nvPr/>
        </p:nvSpPr>
        <p:spPr>
          <a:xfrm>
            <a:off x="2265010" y="4331876"/>
            <a:ext cx="737711" cy="1547510"/>
          </a:xfrm>
          <a:prstGeom prst="rect">
            <a:avLst/>
          </a:prstGeom>
          <a:solidFill>
            <a:srgbClr val="00A84C">
              <a:alpha val="15000"/>
            </a:srgbClr>
          </a:solidFill>
          <a:ln w="22225">
            <a:solidFill>
              <a:srgbClr val="00A8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99231B-6DC0-4C83-9C0B-FFA8A0692C09}"/>
              </a:ext>
            </a:extLst>
          </p:cNvPr>
          <p:cNvSpPr/>
          <p:nvPr/>
        </p:nvSpPr>
        <p:spPr>
          <a:xfrm>
            <a:off x="3590113" y="2734861"/>
            <a:ext cx="611273" cy="3137567"/>
          </a:xfrm>
          <a:prstGeom prst="rect">
            <a:avLst/>
          </a:prstGeom>
          <a:solidFill>
            <a:srgbClr val="00A84C">
              <a:alpha val="15000"/>
            </a:srgbClr>
          </a:solidFill>
          <a:ln w="22225">
            <a:solidFill>
              <a:srgbClr val="00A8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440102-9CF4-468B-BB82-316BCDD15D47}"/>
              </a:ext>
            </a:extLst>
          </p:cNvPr>
          <p:cNvSpPr/>
          <p:nvPr/>
        </p:nvSpPr>
        <p:spPr>
          <a:xfrm>
            <a:off x="6779327" y="2667786"/>
            <a:ext cx="269544" cy="3204641"/>
          </a:xfrm>
          <a:prstGeom prst="rect">
            <a:avLst/>
          </a:prstGeom>
          <a:solidFill>
            <a:srgbClr val="00A84C">
              <a:alpha val="15000"/>
            </a:srgbClr>
          </a:solidFill>
          <a:ln w="22225">
            <a:solidFill>
              <a:srgbClr val="00A8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651F2A-2DDD-4826-BD70-B8E4B4FE18B1}"/>
                  </a:ext>
                </a:extLst>
              </p:cNvPr>
              <p:cNvSpPr txBox="1"/>
              <p:nvPr/>
            </p:nvSpPr>
            <p:spPr>
              <a:xfrm>
                <a:off x="906684" y="1075706"/>
                <a:ext cx="4220707" cy="1127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70F30"/>
                          </a:solidFill>
                          <a:latin typeface="Cambria Math" panose="02040503050406030204" pitchFamily="18" charset="0"/>
                        </a:rPr>
                        <m:t>𝑵𝑽𝑻</m:t>
                      </m:r>
                      <m:r>
                        <a:rPr lang="en-US" b="1" i="1" smtClean="0">
                          <a:solidFill>
                            <a:srgbClr val="070F3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𝑴𝒂𝒓𝒌𝒆𝒕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𝑪𝒂𝒑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𝑫𝒂𝒊𝒍𝒚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𝑻𝒓𝒂𝒏𝒔𝒂𝒄𝒕𝒊𝒐𝒏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𝑽𝒐𝒍𝒖𝒎𝒆</m:t>
                          </m:r>
                        </m:den>
                      </m:f>
                    </m:oMath>
                  </m:oMathPara>
                </a14:m>
                <a:endParaRPr lang="en-AU" b="1" dirty="0">
                  <a:solidFill>
                    <a:srgbClr val="070F30"/>
                  </a:solidFill>
                </a:endParaRPr>
              </a:p>
              <a:p>
                <a:endParaRPr lang="en-AU" b="1" dirty="0">
                  <a:solidFill>
                    <a:srgbClr val="070F30"/>
                  </a:solidFill>
                </a:endParaRPr>
              </a:p>
              <a:p>
                <a:pPr algn="ctr"/>
                <a:r>
                  <a:rPr lang="en-AU" b="1" dirty="0">
                    <a:solidFill>
                      <a:srgbClr val="00A84C"/>
                    </a:solidFill>
                  </a:rPr>
                  <a:t>Low Ratio = High Relative Demand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651F2A-2DDD-4826-BD70-B8E4B4FE1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84" y="1075706"/>
                <a:ext cx="4220707" cy="1127553"/>
              </a:xfrm>
              <a:prstGeom prst="rect">
                <a:avLst/>
              </a:prstGeom>
              <a:blipFill>
                <a:blip r:embed="rId3"/>
                <a:stretch>
                  <a:fillRect l="-3179" r="-3035" b="-118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857DFAE0-6E44-402C-AAAF-3871D531100C}"/>
              </a:ext>
            </a:extLst>
          </p:cNvPr>
          <p:cNvSpPr/>
          <p:nvPr/>
        </p:nvSpPr>
        <p:spPr>
          <a:xfrm>
            <a:off x="7209127" y="2674745"/>
            <a:ext cx="269544" cy="3204641"/>
          </a:xfrm>
          <a:prstGeom prst="rect">
            <a:avLst/>
          </a:prstGeom>
          <a:solidFill>
            <a:srgbClr val="00A84C">
              <a:alpha val="15000"/>
            </a:srgbClr>
          </a:solidFill>
          <a:ln w="22225">
            <a:solidFill>
              <a:srgbClr val="00A8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526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63922A-6CBD-465E-8926-269E1F89E76D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7FC3B-A495-4568-BF75-34D420459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63"/>
          <a:stretch/>
        </p:blipFill>
        <p:spPr>
          <a:xfrm>
            <a:off x="274093" y="1328261"/>
            <a:ext cx="10737130" cy="4824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47569D-2EA3-4FB1-9175-03A41D629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03" y="832362"/>
            <a:ext cx="2810368" cy="1475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BD58EC-86B5-40B9-B99B-84BA3A97C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93" r="30654" b="92277"/>
          <a:stretch/>
        </p:blipFill>
        <p:spPr>
          <a:xfrm>
            <a:off x="2756768" y="242826"/>
            <a:ext cx="5903755" cy="66925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44F2BD-FD1D-46A3-9013-F45DFEAB3331}"/>
              </a:ext>
            </a:extLst>
          </p:cNvPr>
          <p:cNvCxnSpPr/>
          <p:nvPr/>
        </p:nvCxnSpPr>
        <p:spPr>
          <a:xfrm flipV="1">
            <a:off x="8823489" y="2865748"/>
            <a:ext cx="0" cy="2771481"/>
          </a:xfrm>
          <a:prstGeom prst="line">
            <a:avLst/>
          </a:prstGeom>
          <a:ln w="38100">
            <a:solidFill>
              <a:srgbClr val="070F3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EA1446-8141-4A77-B5A2-BA87B8689E68}"/>
              </a:ext>
            </a:extLst>
          </p:cNvPr>
          <p:cNvSpPr txBox="1"/>
          <p:nvPr/>
        </p:nvSpPr>
        <p:spPr>
          <a:xfrm>
            <a:off x="6065010" y="1987902"/>
            <a:ext cx="3177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70F30"/>
                </a:solidFill>
              </a:rPr>
              <a:t>Demand for Privacy Mixing Increases </a:t>
            </a:r>
          </a:p>
          <a:p>
            <a:pPr algn="ctr"/>
            <a:r>
              <a:rPr lang="en-US" b="1" dirty="0">
                <a:solidFill>
                  <a:srgbClr val="070F30"/>
                </a:solidFill>
              </a:rPr>
              <a:t>Tx Throughput</a:t>
            </a:r>
            <a:endParaRPr lang="en-AU" b="1" dirty="0">
              <a:solidFill>
                <a:srgbClr val="070F3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16847-73E4-4388-8779-43C62DA05A70}"/>
              </a:ext>
            </a:extLst>
          </p:cNvPr>
          <p:cNvCxnSpPr>
            <a:cxnSpLocks/>
          </p:cNvCxnSpPr>
          <p:nvPr/>
        </p:nvCxnSpPr>
        <p:spPr>
          <a:xfrm flipV="1">
            <a:off x="8823489" y="1536569"/>
            <a:ext cx="1517715" cy="1253765"/>
          </a:xfrm>
          <a:prstGeom prst="straightConnector1">
            <a:avLst/>
          </a:prstGeom>
          <a:ln w="28575">
            <a:solidFill>
              <a:srgbClr val="070F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EC51EF-3B57-4DE8-A0EC-4C96D8EA7953}"/>
              </a:ext>
            </a:extLst>
          </p:cNvPr>
          <p:cNvCxnSpPr>
            <a:cxnSpLocks/>
          </p:cNvCxnSpPr>
          <p:nvPr/>
        </p:nvCxnSpPr>
        <p:spPr>
          <a:xfrm flipV="1">
            <a:off x="4279769" y="2865748"/>
            <a:ext cx="4458878" cy="1715679"/>
          </a:xfrm>
          <a:prstGeom prst="straightConnector1">
            <a:avLst/>
          </a:prstGeom>
          <a:ln w="28575">
            <a:solidFill>
              <a:srgbClr val="070F30">
                <a:alpha val="40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13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23BDE7-682E-4354-ABA9-9C7FEA05B1AA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52258-78F6-4A45-A5E7-448B002B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Decred On-chain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31CC3-EC65-44FA-AB5B-B03A2775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Decred chain has a distinct set of on-chain signatures for network participants to that of Bitcoin.</a:t>
            </a:r>
          </a:p>
          <a:p>
            <a:endParaRPr lang="en-US" dirty="0"/>
          </a:p>
          <a:p>
            <a:r>
              <a:rPr lang="en-US" dirty="0"/>
              <a:t>For Bitcoin, high conviction HODLing shows up as a </a:t>
            </a:r>
            <a:r>
              <a:rPr lang="en-US" b="1" dirty="0"/>
              <a:t>single withdrawal transaction</a:t>
            </a:r>
            <a:r>
              <a:rPr lang="en-US" dirty="0"/>
              <a:t> followed a period of dormancy.</a:t>
            </a:r>
          </a:p>
          <a:p>
            <a:endParaRPr lang="en-US" dirty="0"/>
          </a:p>
          <a:p>
            <a:r>
              <a:rPr lang="en-US" dirty="0"/>
              <a:t>For Decred, the hybrid PoW/PoS consensus ticket system mean </a:t>
            </a:r>
            <a:r>
              <a:rPr lang="en-US" b="1" dirty="0"/>
              <a:t>high conviction HODLing </a:t>
            </a:r>
            <a:r>
              <a:rPr lang="en-US" dirty="0"/>
              <a:t>has coins moving often.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1958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63922A-6CBD-465E-8926-269E1F89E76D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7FC3B-A495-4568-BF75-34D420459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63"/>
          <a:stretch/>
        </p:blipFill>
        <p:spPr>
          <a:xfrm>
            <a:off x="274093" y="1328261"/>
            <a:ext cx="10737130" cy="4824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47569D-2EA3-4FB1-9175-03A41D629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03" y="832362"/>
            <a:ext cx="2810368" cy="1475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BD58EC-86B5-40B9-B99B-84BA3A97C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93" r="30654" b="92277"/>
          <a:stretch/>
        </p:blipFill>
        <p:spPr>
          <a:xfrm>
            <a:off x="2756768" y="242826"/>
            <a:ext cx="5903755" cy="6692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5CAEA0-3130-4A2D-8646-B4F27D677983}"/>
              </a:ext>
            </a:extLst>
          </p:cNvPr>
          <p:cNvSpPr txBox="1"/>
          <p:nvPr/>
        </p:nvSpPr>
        <p:spPr>
          <a:xfrm>
            <a:off x="4956092" y="2782669"/>
            <a:ext cx="255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91727"/>
                </a:solidFill>
              </a:rPr>
              <a:t>23% of Supply Mixed and Unspent</a:t>
            </a:r>
            <a:endParaRPr lang="en-AU" b="1" dirty="0">
              <a:solidFill>
                <a:srgbClr val="F91727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A437F6D-F254-4B77-90DE-2AC30E7E4B6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513163" y="3105835"/>
            <a:ext cx="2730134" cy="739346"/>
          </a:xfrm>
          <a:prstGeom prst="straightConnector1">
            <a:avLst/>
          </a:prstGeom>
          <a:ln w="19050">
            <a:solidFill>
              <a:srgbClr val="070F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7F65A5-151C-4CBF-A5F3-BA543FD5B84C}"/>
              </a:ext>
            </a:extLst>
          </p:cNvPr>
          <p:cNvSpPr txBox="1"/>
          <p:nvPr/>
        </p:nvSpPr>
        <p:spPr>
          <a:xfrm>
            <a:off x="4962661" y="2136338"/>
            <a:ext cx="255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70F30"/>
                </a:solidFill>
              </a:rPr>
              <a:t>50% of Supply Staked in Tickets</a:t>
            </a:r>
            <a:endParaRPr lang="en-AU" b="1" dirty="0">
              <a:solidFill>
                <a:srgbClr val="070F3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53A9F6-3DEC-4AC0-B171-BC5BE9C3A46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519732" y="1748901"/>
            <a:ext cx="2583056" cy="710603"/>
          </a:xfrm>
          <a:prstGeom prst="straightConnector1">
            <a:avLst/>
          </a:prstGeom>
          <a:ln w="19050">
            <a:solidFill>
              <a:srgbClr val="070F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36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63922A-6CBD-465E-8926-269E1F89E76D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7FC3B-A495-4568-BF75-34D420459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63"/>
          <a:stretch/>
        </p:blipFill>
        <p:spPr>
          <a:xfrm>
            <a:off x="274093" y="1328261"/>
            <a:ext cx="10737130" cy="4824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BD58EC-86B5-40B9-B99B-84BA3A97C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93" r="30654" b="92277"/>
          <a:stretch/>
        </p:blipFill>
        <p:spPr>
          <a:xfrm>
            <a:off x="2756768" y="242826"/>
            <a:ext cx="5903755" cy="6692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5BE2BF-AF0D-4CAF-B064-7631D7688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26" y="1140325"/>
            <a:ext cx="10158198" cy="4770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B616AC-495B-476B-A3C8-BECCD77C6CB0}"/>
              </a:ext>
            </a:extLst>
          </p:cNvPr>
          <p:cNvSpPr txBox="1"/>
          <p:nvPr/>
        </p:nvSpPr>
        <p:spPr>
          <a:xfrm>
            <a:off x="4072778" y="2541223"/>
            <a:ext cx="373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70F30"/>
                </a:solidFill>
              </a:rPr>
              <a:t>192k DCR in Tickets per day</a:t>
            </a:r>
            <a:endParaRPr lang="en-AU" b="1" dirty="0">
              <a:solidFill>
                <a:srgbClr val="070F3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691101-6C07-413A-8BEF-CF5F70C77FA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803082" y="2725889"/>
            <a:ext cx="2455033" cy="1512927"/>
          </a:xfrm>
          <a:prstGeom prst="straightConnector1">
            <a:avLst/>
          </a:prstGeom>
          <a:ln w="19050">
            <a:solidFill>
              <a:srgbClr val="070F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4B222E-D3B3-428D-BF61-18EC2899160B}"/>
              </a:ext>
            </a:extLst>
          </p:cNvPr>
          <p:cNvSpPr txBox="1"/>
          <p:nvPr/>
        </p:nvSpPr>
        <p:spPr>
          <a:xfrm>
            <a:off x="4279769" y="2957404"/>
            <a:ext cx="319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1275D"/>
                </a:solidFill>
              </a:rPr>
              <a:t>110k DCR Mixed per day</a:t>
            </a:r>
            <a:endParaRPr lang="en-AU" b="1" dirty="0">
              <a:solidFill>
                <a:srgbClr val="D1275D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6FF8E8-F48F-4FD5-9810-7617B3C2A49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473449" y="3142070"/>
            <a:ext cx="2784666" cy="1755008"/>
          </a:xfrm>
          <a:prstGeom prst="straightConnector1">
            <a:avLst/>
          </a:prstGeom>
          <a:ln w="19050">
            <a:solidFill>
              <a:srgbClr val="D127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E63EB5F-D0AA-4E63-A385-382171974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84" y="1384978"/>
            <a:ext cx="2645620" cy="1388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04AE29-535C-448D-B7B2-E9F610668A8D}"/>
              </a:ext>
            </a:extLst>
          </p:cNvPr>
          <p:cNvSpPr txBox="1"/>
          <p:nvPr/>
        </p:nvSpPr>
        <p:spPr>
          <a:xfrm>
            <a:off x="6789572" y="1568893"/>
            <a:ext cx="3177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1275D"/>
                </a:solidFill>
              </a:rPr>
              <a:t>Demand for Privacy Mixing Increases </a:t>
            </a:r>
          </a:p>
          <a:p>
            <a:pPr algn="ctr"/>
            <a:r>
              <a:rPr lang="en-US" b="1" dirty="0">
                <a:solidFill>
                  <a:srgbClr val="D1275D"/>
                </a:solidFill>
              </a:rPr>
              <a:t>Tx Throughput</a:t>
            </a:r>
            <a:endParaRPr lang="en-AU" b="1" dirty="0">
              <a:solidFill>
                <a:srgbClr val="D1275D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65E65C-7F4F-4171-B6DD-53F2A2D0D604}"/>
              </a:ext>
            </a:extLst>
          </p:cNvPr>
          <p:cNvCxnSpPr>
            <a:cxnSpLocks/>
          </p:cNvCxnSpPr>
          <p:nvPr/>
        </p:nvCxnSpPr>
        <p:spPr>
          <a:xfrm flipV="1">
            <a:off x="8823489" y="1536569"/>
            <a:ext cx="1517715" cy="1253765"/>
          </a:xfrm>
          <a:prstGeom prst="straightConnector1">
            <a:avLst/>
          </a:prstGeom>
          <a:ln w="28575">
            <a:solidFill>
              <a:srgbClr val="D127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972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8E45-3BE1-4C78-8472-1714E89A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2A16-D761-4B9A-9032-B5A4FC51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Decred blockchain has a unique blend of: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Machine Consensus </a:t>
            </a:r>
            <a:r>
              <a:rPr lang="en-US" dirty="0"/>
              <a:t>in Proof-of-Work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Human Consensus </a:t>
            </a:r>
            <a:r>
              <a:rPr lang="en-US" dirty="0"/>
              <a:t>in Proof-of-Stake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Holding DCR and participation in governance via tickets is a very high conviction signal of Network Sentiment.</a:t>
            </a:r>
          </a:p>
          <a:p>
            <a:endParaRPr lang="en-US" dirty="0"/>
          </a:p>
          <a:p>
            <a:r>
              <a:rPr lang="en-US" dirty="0"/>
              <a:t>Cost Basis models provides insight into the economic stress or euphoria for various stakeholder and participants.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0114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8E45-3BE1-4C78-8472-1714E89A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2A16-D761-4B9A-9032-B5A4FC51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Great value and importance is placed on </a:t>
            </a:r>
            <a:r>
              <a:rPr lang="en-US" b="1" dirty="0"/>
              <a:t>Good Governance </a:t>
            </a:r>
            <a:r>
              <a:rPr lang="en-US" dirty="0"/>
              <a:t>by the Decred DAO.</a:t>
            </a:r>
          </a:p>
          <a:p>
            <a:endParaRPr lang="en-US" dirty="0"/>
          </a:p>
          <a:p>
            <a:r>
              <a:rPr lang="en-US" dirty="0"/>
              <a:t>On-chain analysis provides data, tools and insights to network health upon which stakeholders can base decisions.</a:t>
            </a:r>
          </a:p>
          <a:p>
            <a:endParaRPr lang="en-US" dirty="0"/>
          </a:p>
          <a:p>
            <a:r>
              <a:rPr lang="en-US" dirty="0"/>
              <a:t>Impressively, the Decred DAO has bootstrapped itself entirely by its own Treasury ensuring self-sovereignty and longevity.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982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57C114-DFE0-431E-AF12-7CAE3F04CA79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8ABBE-3AEC-47C9-8F97-3785F9D2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Decred On-chain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ED0A7-3BA4-4B98-B749-8F4295928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On-chain Analysis is about dissecting the </a:t>
            </a:r>
            <a:r>
              <a:rPr lang="en-US" b="1" dirty="0"/>
              <a:t>Psychology and Behaviour</a:t>
            </a:r>
            <a:r>
              <a:rPr lang="en-US" dirty="0"/>
              <a:t> behind various network transaction patterns.</a:t>
            </a:r>
          </a:p>
          <a:p>
            <a:r>
              <a:rPr lang="en-US" dirty="0"/>
              <a:t>Examples related to Decred:</a:t>
            </a:r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E54AC5-44A9-4AC4-BF44-94E46289A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58433"/>
              </p:ext>
            </p:extLst>
          </p:nvPr>
        </p:nvGraphicFramePr>
        <p:xfrm>
          <a:off x="384212" y="3570365"/>
          <a:ext cx="10655988" cy="274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1837">
                  <a:extLst>
                    <a:ext uri="{9D8B030D-6E8A-4147-A177-3AD203B41FA5}">
                      <a16:colId xmlns:a16="http://schemas.microsoft.com/office/drawing/2014/main" val="3157673467"/>
                    </a:ext>
                  </a:extLst>
                </a:gridCol>
                <a:gridCol w="3982652">
                  <a:extLst>
                    <a:ext uri="{9D8B030D-6E8A-4147-A177-3AD203B41FA5}">
                      <a16:colId xmlns:a16="http://schemas.microsoft.com/office/drawing/2014/main" val="602841105"/>
                    </a:ext>
                  </a:extLst>
                </a:gridCol>
                <a:gridCol w="1951499">
                  <a:extLst>
                    <a:ext uri="{9D8B030D-6E8A-4147-A177-3AD203B41FA5}">
                      <a16:colId xmlns:a16="http://schemas.microsoft.com/office/drawing/2014/main" val="617680158"/>
                    </a:ext>
                  </a:extLst>
                </a:gridCol>
              </a:tblGrid>
              <a:tr h="5494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Action</a:t>
                      </a:r>
                      <a:endParaRPr lang="en-AU" sz="2400" dirty="0"/>
                    </a:p>
                  </a:txBody>
                  <a:tcPr anchor="ctr">
                    <a:solidFill>
                      <a:srgbClr val="0914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Psychology</a:t>
                      </a:r>
                      <a:endParaRPr lang="en-AU" sz="2400" dirty="0"/>
                    </a:p>
                  </a:txBody>
                  <a:tcPr anchor="ctr">
                    <a:solidFill>
                      <a:srgbClr val="0914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Signals</a:t>
                      </a:r>
                      <a:endParaRPr lang="en-AU" sz="2400" dirty="0"/>
                    </a:p>
                  </a:txBody>
                  <a:tcPr anchor="ctr">
                    <a:solidFill>
                      <a:srgbClr val="0914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59500"/>
                  </a:ext>
                </a:extLst>
              </a:tr>
              <a:tr h="5494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Ticket Purchase</a:t>
                      </a:r>
                      <a:endParaRPr lang="en-A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Strong Desire to Hold</a:t>
                      </a:r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Bullish</a:t>
                      </a:r>
                      <a:endParaRPr lang="en-AU" sz="2400" b="1" dirty="0"/>
                    </a:p>
                  </a:txBody>
                  <a:tcPr anchor="ctr">
                    <a:solidFill>
                      <a:srgbClr val="71F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999991"/>
                  </a:ext>
                </a:extLst>
              </a:tr>
              <a:tr h="5494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Increasing Tx Volume</a:t>
                      </a:r>
                      <a:endParaRPr lang="en-A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Demand for Blockspace</a:t>
                      </a:r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Bullish</a:t>
                      </a:r>
                      <a:endParaRPr lang="en-AU" sz="2400" b="1" dirty="0"/>
                    </a:p>
                  </a:txBody>
                  <a:tcPr anchor="ctr">
                    <a:solidFill>
                      <a:srgbClr val="71F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17815"/>
                  </a:ext>
                </a:extLst>
              </a:tr>
              <a:tr h="5494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Price Below Subsidy Income</a:t>
                      </a:r>
                      <a:endParaRPr lang="en-A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Network Income Stress</a:t>
                      </a:r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Bearish</a:t>
                      </a:r>
                      <a:endParaRPr lang="en-AU" sz="2400" b="1" dirty="0"/>
                    </a:p>
                  </a:txBody>
                  <a:tcPr anchor="ctr">
                    <a:solidFill>
                      <a:srgbClr val="FC8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38845"/>
                  </a:ext>
                </a:extLst>
              </a:tr>
              <a:tr h="5494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Difficulty Squeeze</a:t>
                      </a:r>
                      <a:endParaRPr lang="en-A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Miner Income Stress</a:t>
                      </a:r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Bearish</a:t>
                      </a:r>
                      <a:endParaRPr lang="en-AU" sz="2400" b="1" dirty="0"/>
                    </a:p>
                  </a:txBody>
                  <a:tcPr anchor="ctr">
                    <a:solidFill>
                      <a:srgbClr val="FC8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620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58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342A-B5C0-42A2-8D2C-A28D46F99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Realised Price and MVRV Ratio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5693E-8152-439B-821F-D54259274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Realised Price is a metric that prices each UTXO at the time it last moved, representing the aggregate ‘cost basis’ of the market.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032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7D984F-27B3-42E1-8140-5FFA78522271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31B32-934E-42DD-965E-C6FFF079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8" y="673579"/>
            <a:ext cx="11104775" cy="5506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F10982-6372-4EEE-A792-13FCFBCB5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06" r="28264" b="91331"/>
          <a:stretch/>
        </p:blipFill>
        <p:spPr>
          <a:xfrm>
            <a:off x="2846894" y="365760"/>
            <a:ext cx="6318292" cy="770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28B758-6207-421A-9E13-37D5A473B750}"/>
              </a:ext>
            </a:extLst>
          </p:cNvPr>
          <p:cNvSpPr txBox="1"/>
          <p:nvPr/>
        </p:nvSpPr>
        <p:spPr>
          <a:xfrm>
            <a:off x="5228336" y="3244334"/>
            <a:ext cx="196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Realised Price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(The Mean)</a:t>
            </a:r>
            <a:endParaRPr lang="en-AU" b="1" dirty="0">
              <a:solidFill>
                <a:srgbClr val="00206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A30856-E21A-4057-9658-EF0B0DD04D14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967926" y="2947176"/>
            <a:ext cx="260410" cy="620324"/>
          </a:xfrm>
          <a:prstGeom prst="straightConnector1">
            <a:avLst/>
          </a:prstGeom>
          <a:ln>
            <a:solidFill>
              <a:srgbClr val="0914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AE29DB-28D0-493B-B930-5BD8F0A5EEE7}"/>
              </a:ext>
            </a:extLst>
          </p:cNvPr>
          <p:cNvCxnSpPr/>
          <p:nvPr/>
        </p:nvCxnSpPr>
        <p:spPr>
          <a:xfrm>
            <a:off x="763571" y="5373278"/>
            <a:ext cx="10114961" cy="0"/>
          </a:xfrm>
          <a:prstGeom prst="line">
            <a:avLst/>
          </a:prstGeom>
          <a:ln w="19050">
            <a:solidFill>
              <a:srgbClr val="09144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DC4C27-4B51-4623-BF84-AC5D9C733A43}"/>
              </a:ext>
            </a:extLst>
          </p:cNvPr>
          <p:cNvSpPr txBox="1"/>
          <p:nvPr/>
        </p:nvSpPr>
        <p:spPr>
          <a:xfrm>
            <a:off x="544786" y="5373278"/>
            <a:ext cx="196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MVRV = 1.0</a:t>
            </a:r>
            <a:endParaRPr lang="en-AU" b="1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AFB846-EFCC-47D7-A758-51A328983B33}"/>
              </a:ext>
            </a:extLst>
          </p:cNvPr>
          <p:cNvSpPr txBox="1"/>
          <p:nvPr/>
        </p:nvSpPr>
        <p:spPr>
          <a:xfrm>
            <a:off x="660462" y="6260079"/>
            <a:ext cx="1010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Ticket Demand as a measure of Cost Basis, Support in Bull, Resistance in Bear</a:t>
            </a:r>
            <a:endParaRPr lang="en-A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6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7D984F-27B3-42E1-8140-5FFA78522271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31B32-934E-42DD-965E-C6FFF079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8" y="673579"/>
            <a:ext cx="11104775" cy="5506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F10982-6372-4EEE-A792-13FCFBCB5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06" r="28264" b="91331"/>
          <a:stretch/>
        </p:blipFill>
        <p:spPr>
          <a:xfrm>
            <a:off x="2846894" y="365760"/>
            <a:ext cx="6318292" cy="77095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AE29DB-28D0-493B-B930-5BD8F0A5EEE7}"/>
              </a:ext>
            </a:extLst>
          </p:cNvPr>
          <p:cNvCxnSpPr/>
          <p:nvPr/>
        </p:nvCxnSpPr>
        <p:spPr>
          <a:xfrm>
            <a:off x="763571" y="5373278"/>
            <a:ext cx="10114961" cy="0"/>
          </a:xfrm>
          <a:prstGeom prst="line">
            <a:avLst/>
          </a:prstGeom>
          <a:ln w="19050">
            <a:solidFill>
              <a:srgbClr val="09144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DC4C27-4B51-4623-BF84-AC5D9C733A43}"/>
              </a:ext>
            </a:extLst>
          </p:cNvPr>
          <p:cNvSpPr txBox="1"/>
          <p:nvPr/>
        </p:nvSpPr>
        <p:spPr>
          <a:xfrm>
            <a:off x="544786" y="5373278"/>
            <a:ext cx="196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MVRV = 1.0</a:t>
            </a:r>
            <a:endParaRPr lang="en-AU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E5BE2-089A-47E3-A9D8-AFD225B148FE}"/>
              </a:ext>
            </a:extLst>
          </p:cNvPr>
          <p:cNvSpPr txBox="1"/>
          <p:nvPr/>
        </p:nvSpPr>
        <p:spPr>
          <a:xfrm>
            <a:off x="660462" y="6260079"/>
            <a:ext cx="1010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Ticket Demand as a measure of Cost Basis, Support in Bull, Resistance in Bear</a:t>
            </a:r>
            <a:endParaRPr lang="en-AU" dirty="0">
              <a:solidFill>
                <a:srgbClr val="00206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5E5462-3D80-4CF7-8CEB-C49276D70CF9}"/>
              </a:ext>
            </a:extLst>
          </p:cNvPr>
          <p:cNvCxnSpPr>
            <a:cxnSpLocks/>
          </p:cNvCxnSpPr>
          <p:nvPr/>
        </p:nvCxnSpPr>
        <p:spPr>
          <a:xfrm flipV="1">
            <a:off x="2697480" y="2809073"/>
            <a:ext cx="968778" cy="1436361"/>
          </a:xfrm>
          <a:prstGeom prst="straightConnector1">
            <a:avLst/>
          </a:prstGeom>
          <a:ln w="57150">
            <a:solidFill>
              <a:srgbClr val="0914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2513F3-D7DF-4460-9DFC-2846F419B7DA}"/>
              </a:ext>
            </a:extLst>
          </p:cNvPr>
          <p:cNvSpPr txBox="1"/>
          <p:nvPr/>
        </p:nvSpPr>
        <p:spPr>
          <a:xfrm>
            <a:off x="1805709" y="2003123"/>
            <a:ext cx="267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91440"/>
                </a:solidFill>
              </a:rPr>
              <a:t>Steep Gradient Up</a:t>
            </a:r>
          </a:p>
          <a:p>
            <a:pPr algn="ctr"/>
            <a:r>
              <a:rPr lang="en-US" b="1" dirty="0">
                <a:solidFill>
                  <a:srgbClr val="091440"/>
                </a:solidFill>
              </a:rPr>
              <a:t>= High Demand</a:t>
            </a:r>
            <a:endParaRPr lang="en-AU" b="1" dirty="0">
              <a:solidFill>
                <a:srgbClr val="09144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BF9B51-E9FC-4C72-9247-E35A8C00D9AC}"/>
              </a:ext>
            </a:extLst>
          </p:cNvPr>
          <p:cNvCxnSpPr>
            <a:cxnSpLocks/>
          </p:cNvCxnSpPr>
          <p:nvPr/>
        </p:nvCxnSpPr>
        <p:spPr>
          <a:xfrm flipV="1">
            <a:off x="4626645" y="2264563"/>
            <a:ext cx="348329" cy="384891"/>
          </a:xfrm>
          <a:prstGeom prst="straightConnector1">
            <a:avLst/>
          </a:prstGeom>
          <a:ln w="57150">
            <a:solidFill>
              <a:srgbClr val="0914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913E72-44C9-4E89-AAF6-347C6631A9E1}"/>
              </a:ext>
            </a:extLst>
          </p:cNvPr>
          <p:cNvCxnSpPr>
            <a:cxnSpLocks/>
          </p:cNvCxnSpPr>
          <p:nvPr/>
        </p:nvCxnSpPr>
        <p:spPr>
          <a:xfrm flipV="1">
            <a:off x="4157193" y="5373278"/>
            <a:ext cx="0" cy="164982"/>
          </a:xfrm>
          <a:prstGeom prst="straightConnector1">
            <a:avLst/>
          </a:prstGeom>
          <a:ln w="57150">
            <a:solidFill>
              <a:srgbClr val="00E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F8DAEE-8B18-420E-851A-7A7EC2221435}"/>
              </a:ext>
            </a:extLst>
          </p:cNvPr>
          <p:cNvCxnSpPr>
            <a:cxnSpLocks/>
          </p:cNvCxnSpPr>
          <p:nvPr/>
        </p:nvCxnSpPr>
        <p:spPr>
          <a:xfrm flipV="1">
            <a:off x="4524858" y="5373278"/>
            <a:ext cx="0" cy="164982"/>
          </a:xfrm>
          <a:prstGeom prst="straightConnector1">
            <a:avLst/>
          </a:prstGeom>
          <a:ln w="57150">
            <a:solidFill>
              <a:srgbClr val="00E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5CDF92-F92A-494E-AF50-39AB3FAFE695}"/>
              </a:ext>
            </a:extLst>
          </p:cNvPr>
          <p:cNvCxnSpPr>
            <a:cxnSpLocks/>
          </p:cNvCxnSpPr>
          <p:nvPr/>
        </p:nvCxnSpPr>
        <p:spPr>
          <a:xfrm flipV="1">
            <a:off x="4745838" y="5373278"/>
            <a:ext cx="0" cy="164982"/>
          </a:xfrm>
          <a:prstGeom prst="straightConnector1">
            <a:avLst/>
          </a:prstGeom>
          <a:ln w="57150">
            <a:solidFill>
              <a:srgbClr val="00E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639503-C186-443F-80A8-8BA2C8CBC2A0}"/>
              </a:ext>
            </a:extLst>
          </p:cNvPr>
          <p:cNvCxnSpPr>
            <a:cxnSpLocks/>
          </p:cNvCxnSpPr>
          <p:nvPr/>
        </p:nvCxnSpPr>
        <p:spPr>
          <a:xfrm flipV="1">
            <a:off x="5387823" y="5373278"/>
            <a:ext cx="0" cy="164982"/>
          </a:xfrm>
          <a:prstGeom prst="straightConnector1">
            <a:avLst/>
          </a:prstGeom>
          <a:ln w="57150">
            <a:solidFill>
              <a:srgbClr val="00E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234041-67BE-46E0-8544-65827518F3B7}"/>
              </a:ext>
            </a:extLst>
          </p:cNvPr>
          <p:cNvCxnSpPr>
            <a:cxnSpLocks/>
          </p:cNvCxnSpPr>
          <p:nvPr/>
        </p:nvCxnSpPr>
        <p:spPr>
          <a:xfrm flipV="1">
            <a:off x="5706593" y="5497738"/>
            <a:ext cx="0" cy="164982"/>
          </a:xfrm>
          <a:prstGeom prst="straightConnector1">
            <a:avLst/>
          </a:prstGeom>
          <a:ln w="57150">
            <a:solidFill>
              <a:srgbClr val="00E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C7E00-05D3-4298-A76B-41B1DBFEF509}"/>
              </a:ext>
            </a:extLst>
          </p:cNvPr>
          <p:cNvCxnSpPr>
            <a:cxnSpLocks/>
          </p:cNvCxnSpPr>
          <p:nvPr/>
        </p:nvCxnSpPr>
        <p:spPr>
          <a:xfrm flipV="1">
            <a:off x="6293333" y="5415247"/>
            <a:ext cx="0" cy="164982"/>
          </a:xfrm>
          <a:prstGeom prst="straightConnector1">
            <a:avLst/>
          </a:prstGeom>
          <a:ln w="57150">
            <a:solidFill>
              <a:srgbClr val="00E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C45596-39F5-4DED-B273-F5434844BBFD}"/>
              </a:ext>
            </a:extLst>
          </p:cNvPr>
          <p:cNvCxnSpPr>
            <a:cxnSpLocks/>
          </p:cNvCxnSpPr>
          <p:nvPr/>
        </p:nvCxnSpPr>
        <p:spPr>
          <a:xfrm flipV="1">
            <a:off x="4157193" y="3183091"/>
            <a:ext cx="0" cy="164982"/>
          </a:xfrm>
          <a:prstGeom prst="straightConnector1">
            <a:avLst/>
          </a:prstGeom>
          <a:ln w="57150">
            <a:solidFill>
              <a:srgbClr val="00E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D97055-9E63-4D25-8DD0-BB0A2E9DFD6A}"/>
              </a:ext>
            </a:extLst>
          </p:cNvPr>
          <p:cNvCxnSpPr>
            <a:cxnSpLocks/>
          </p:cNvCxnSpPr>
          <p:nvPr/>
        </p:nvCxnSpPr>
        <p:spPr>
          <a:xfrm flipV="1">
            <a:off x="4524858" y="3042883"/>
            <a:ext cx="0" cy="164982"/>
          </a:xfrm>
          <a:prstGeom prst="straightConnector1">
            <a:avLst/>
          </a:prstGeom>
          <a:ln w="57150">
            <a:solidFill>
              <a:srgbClr val="00E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176DC2-6DBD-4551-A33F-8F69036031BF}"/>
              </a:ext>
            </a:extLst>
          </p:cNvPr>
          <p:cNvCxnSpPr>
            <a:cxnSpLocks/>
          </p:cNvCxnSpPr>
          <p:nvPr/>
        </p:nvCxnSpPr>
        <p:spPr>
          <a:xfrm flipV="1">
            <a:off x="4745838" y="3042883"/>
            <a:ext cx="0" cy="164982"/>
          </a:xfrm>
          <a:prstGeom prst="straightConnector1">
            <a:avLst/>
          </a:prstGeom>
          <a:ln w="57150">
            <a:solidFill>
              <a:srgbClr val="00E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80F926-F52E-4575-8733-8790F54D9953}"/>
              </a:ext>
            </a:extLst>
          </p:cNvPr>
          <p:cNvCxnSpPr>
            <a:cxnSpLocks/>
          </p:cNvCxnSpPr>
          <p:nvPr/>
        </p:nvCxnSpPr>
        <p:spPr>
          <a:xfrm flipV="1">
            <a:off x="5387823" y="2644738"/>
            <a:ext cx="0" cy="164982"/>
          </a:xfrm>
          <a:prstGeom prst="straightConnector1">
            <a:avLst/>
          </a:prstGeom>
          <a:ln w="57150">
            <a:solidFill>
              <a:srgbClr val="00E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F2218B-AFDE-4FE7-989D-557D9035DF6B}"/>
              </a:ext>
            </a:extLst>
          </p:cNvPr>
          <p:cNvCxnSpPr>
            <a:cxnSpLocks/>
          </p:cNvCxnSpPr>
          <p:nvPr/>
        </p:nvCxnSpPr>
        <p:spPr>
          <a:xfrm flipV="1">
            <a:off x="5706593" y="2769198"/>
            <a:ext cx="0" cy="164982"/>
          </a:xfrm>
          <a:prstGeom prst="straightConnector1">
            <a:avLst/>
          </a:prstGeom>
          <a:ln w="57150">
            <a:solidFill>
              <a:srgbClr val="00E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1E9039-DADC-4B2B-8453-BB80BF048B21}"/>
              </a:ext>
            </a:extLst>
          </p:cNvPr>
          <p:cNvCxnSpPr>
            <a:cxnSpLocks/>
          </p:cNvCxnSpPr>
          <p:nvPr/>
        </p:nvCxnSpPr>
        <p:spPr>
          <a:xfrm flipV="1">
            <a:off x="6308573" y="2583744"/>
            <a:ext cx="0" cy="164982"/>
          </a:xfrm>
          <a:prstGeom prst="straightConnector1">
            <a:avLst/>
          </a:prstGeom>
          <a:ln w="57150">
            <a:solidFill>
              <a:srgbClr val="00E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2F6B276-B2B3-4987-9F09-2B6F13D45B1C}"/>
              </a:ext>
            </a:extLst>
          </p:cNvPr>
          <p:cNvCxnSpPr>
            <a:cxnSpLocks/>
          </p:cNvCxnSpPr>
          <p:nvPr/>
        </p:nvCxnSpPr>
        <p:spPr>
          <a:xfrm flipH="1" flipV="1">
            <a:off x="4936909" y="2268489"/>
            <a:ext cx="305479" cy="311411"/>
          </a:xfrm>
          <a:prstGeom prst="line">
            <a:avLst/>
          </a:prstGeom>
          <a:ln w="12700">
            <a:solidFill>
              <a:srgbClr val="0914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7A29648-13E4-4222-9355-8AD94CD545C9}"/>
              </a:ext>
            </a:extLst>
          </p:cNvPr>
          <p:cNvCxnSpPr>
            <a:cxnSpLocks/>
          </p:cNvCxnSpPr>
          <p:nvPr/>
        </p:nvCxnSpPr>
        <p:spPr>
          <a:xfrm flipH="1" flipV="1">
            <a:off x="4622144" y="2635161"/>
            <a:ext cx="305479" cy="311411"/>
          </a:xfrm>
          <a:prstGeom prst="line">
            <a:avLst/>
          </a:prstGeom>
          <a:ln w="12700">
            <a:solidFill>
              <a:srgbClr val="0914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C668A6-E0B7-4408-8F07-3E01F111B78E}"/>
              </a:ext>
            </a:extLst>
          </p:cNvPr>
          <p:cNvCxnSpPr>
            <a:cxnSpLocks/>
          </p:cNvCxnSpPr>
          <p:nvPr/>
        </p:nvCxnSpPr>
        <p:spPr>
          <a:xfrm flipH="1" flipV="1">
            <a:off x="2697480" y="4245434"/>
            <a:ext cx="399248" cy="321159"/>
          </a:xfrm>
          <a:prstGeom prst="line">
            <a:avLst/>
          </a:prstGeom>
          <a:ln w="12700">
            <a:solidFill>
              <a:srgbClr val="0914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DE18B2-DA37-44F8-9A4F-12A00912811D}"/>
              </a:ext>
            </a:extLst>
          </p:cNvPr>
          <p:cNvCxnSpPr>
            <a:cxnSpLocks/>
          </p:cNvCxnSpPr>
          <p:nvPr/>
        </p:nvCxnSpPr>
        <p:spPr>
          <a:xfrm flipH="1" flipV="1">
            <a:off x="3641927" y="2809720"/>
            <a:ext cx="399248" cy="321159"/>
          </a:xfrm>
          <a:prstGeom prst="line">
            <a:avLst/>
          </a:prstGeom>
          <a:ln w="12700">
            <a:solidFill>
              <a:srgbClr val="0914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59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7D984F-27B3-42E1-8140-5FFA78522271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31B32-934E-42DD-965E-C6FFF079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8" y="673579"/>
            <a:ext cx="11104775" cy="5506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F10982-6372-4EEE-A792-13FCFBCB5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06" r="28264" b="91331"/>
          <a:stretch/>
        </p:blipFill>
        <p:spPr>
          <a:xfrm>
            <a:off x="2846894" y="365760"/>
            <a:ext cx="6318292" cy="77095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AE29DB-28D0-493B-B930-5BD8F0A5EEE7}"/>
              </a:ext>
            </a:extLst>
          </p:cNvPr>
          <p:cNvCxnSpPr/>
          <p:nvPr/>
        </p:nvCxnSpPr>
        <p:spPr>
          <a:xfrm>
            <a:off x="763571" y="5373278"/>
            <a:ext cx="10114961" cy="0"/>
          </a:xfrm>
          <a:prstGeom prst="line">
            <a:avLst/>
          </a:prstGeom>
          <a:ln w="19050">
            <a:solidFill>
              <a:srgbClr val="09144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DC4C27-4B51-4623-BF84-AC5D9C733A43}"/>
              </a:ext>
            </a:extLst>
          </p:cNvPr>
          <p:cNvSpPr txBox="1"/>
          <p:nvPr/>
        </p:nvSpPr>
        <p:spPr>
          <a:xfrm>
            <a:off x="544786" y="5373278"/>
            <a:ext cx="196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MVRV = 1.0</a:t>
            </a:r>
            <a:endParaRPr lang="en-AU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E5BE2-089A-47E3-A9D8-AFD225B148FE}"/>
              </a:ext>
            </a:extLst>
          </p:cNvPr>
          <p:cNvSpPr txBox="1"/>
          <p:nvPr/>
        </p:nvSpPr>
        <p:spPr>
          <a:xfrm>
            <a:off x="660462" y="6260079"/>
            <a:ext cx="1010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Ticket Demand as a measure of Cost Basis, Support in Bull, Resistance in Bear</a:t>
            </a:r>
            <a:endParaRPr lang="en-AU" dirty="0">
              <a:solidFill>
                <a:srgbClr val="00206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6D107C-8E1B-4D53-8413-FD89E3129F8A}"/>
              </a:ext>
            </a:extLst>
          </p:cNvPr>
          <p:cNvCxnSpPr>
            <a:cxnSpLocks/>
          </p:cNvCxnSpPr>
          <p:nvPr/>
        </p:nvCxnSpPr>
        <p:spPr>
          <a:xfrm>
            <a:off x="6957543" y="5237270"/>
            <a:ext cx="0" cy="8911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2DC09F-8DC0-4C10-B7A2-3D51EB56C6C2}"/>
              </a:ext>
            </a:extLst>
          </p:cNvPr>
          <p:cNvCxnSpPr>
            <a:cxnSpLocks/>
          </p:cNvCxnSpPr>
          <p:nvPr/>
        </p:nvCxnSpPr>
        <p:spPr>
          <a:xfrm>
            <a:off x="7959573" y="5161070"/>
            <a:ext cx="0" cy="15240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14C694-8431-4906-A246-9CF6639FAB12}"/>
              </a:ext>
            </a:extLst>
          </p:cNvPr>
          <p:cNvCxnSpPr>
            <a:cxnSpLocks/>
          </p:cNvCxnSpPr>
          <p:nvPr/>
        </p:nvCxnSpPr>
        <p:spPr>
          <a:xfrm>
            <a:off x="8195793" y="5161070"/>
            <a:ext cx="0" cy="15240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62132C-E802-45BD-BF2F-7244E338906D}"/>
              </a:ext>
            </a:extLst>
          </p:cNvPr>
          <p:cNvCxnSpPr>
            <a:cxnSpLocks/>
          </p:cNvCxnSpPr>
          <p:nvPr/>
        </p:nvCxnSpPr>
        <p:spPr>
          <a:xfrm>
            <a:off x="8443443" y="5168690"/>
            <a:ext cx="0" cy="15240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DA0889-C685-4526-841D-EE38EDD78179}"/>
              </a:ext>
            </a:extLst>
          </p:cNvPr>
          <p:cNvCxnSpPr>
            <a:cxnSpLocks/>
          </p:cNvCxnSpPr>
          <p:nvPr/>
        </p:nvCxnSpPr>
        <p:spPr>
          <a:xfrm>
            <a:off x="8679663" y="5168690"/>
            <a:ext cx="0" cy="15240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22642F-634B-4F6C-A7FA-51315897502D}"/>
              </a:ext>
            </a:extLst>
          </p:cNvPr>
          <p:cNvCxnSpPr>
            <a:cxnSpLocks/>
          </p:cNvCxnSpPr>
          <p:nvPr/>
        </p:nvCxnSpPr>
        <p:spPr>
          <a:xfrm>
            <a:off x="9285453" y="5168690"/>
            <a:ext cx="0" cy="15240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C2D9DF-7496-4E94-A445-7D5509DA7CC7}"/>
              </a:ext>
            </a:extLst>
          </p:cNvPr>
          <p:cNvCxnSpPr>
            <a:cxnSpLocks/>
          </p:cNvCxnSpPr>
          <p:nvPr/>
        </p:nvCxnSpPr>
        <p:spPr>
          <a:xfrm>
            <a:off x="9834093" y="5161070"/>
            <a:ext cx="0" cy="15240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53D9B0B-26EE-4E47-B27B-0EFFA4578ACF}"/>
              </a:ext>
            </a:extLst>
          </p:cNvPr>
          <p:cNvCxnSpPr>
            <a:cxnSpLocks/>
          </p:cNvCxnSpPr>
          <p:nvPr/>
        </p:nvCxnSpPr>
        <p:spPr>
          <a:xfrm>
            <a:off x="6980853" y="2442333"/>
            <a:ext cx="0" cy="8911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7F9061-9D5B-4C55-A6C2-F03019D08326}"/>
              </a:ext>
            </a:extLst>
          </p:cNvPr>
          <p:cNvCxnSpPr>
            <a:cxnSpLocks/>
          </p:cNvCxnSpPr>
          <p:nvPr/>
        </p:nvCxnSpPr>
        <p:spPr>
          <a:xfrm>
            <a:off x="7982883" y="2600677"/>
            <a:ext cx="0" cy="15240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75C9930-C658-4FF2-9F9B-3E716C285189}"/>
              </a:ext>
            </a:extLst>
          </p:cNvPr>
          <p:cNvCxnSpPr>
            <a:cxnSpLocks/>
          </p:cNvCxnSpPr>
          <p:nvPr/>
        </p:nvCxnSpPr>
        <p:spPr>
          <a:xfrm>
            <a:off x="8213236" y="2518267"/>
            <a:ext cx="0" cy="15240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166A326-D682-4B03-90A9-FC1E873F718A}"/>
              </a:ext>
            </a:extLst>
          </p:cNvPr>
          <p:cNvCxnSpPr>
            <a:cxnSpLocks/>
          </p:cNvCxnSpPr>
          <p:nvPr/>
        </p:nvCxnSpPr>
        <p:spPr>
          <a:xfrm>
            <a:off x="8466753" y="2498843"/>
            <a:ext cx="0" cy="15240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2D9784-256D-4D7A-99CC-309E6C1FD5F5}"/>
              </a:ext>
            </a:extLst>
          </p:cNvPr>
          <p:cNvCxnSpPr>
            <a:cxnSpLocks/>
          </p:cNvCxnSpPr>
          <p:nvPr/>
        </p:nvCxnSpPr>
        <p:spPr>
          <a:xfrm>
            <a:off x="8697893" y="2538070"/>
            <a:ext cx="0" cy="15240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0A9B5F-8ADE-4BD9-8213-DE040247C119}"/>
              </a:ext>
            </a:extLst>
          </p:cNvPr>
          <p:cNvCxnSpPr>
            <a:cxnSpLocks/>
          </p:cNvCxnSpPr>
          <p:nvPr/>
        </p:nvCxnSpPr>
        <p:spPr>
          <a:xfrm>
            <a:off x="9308763" y="2602587"/>
            <a:ext cx="0" cy="15240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4C430C-80F3-47A2-BA6D-73B4243CAF6C}"/>
              </a:ext>
            </a:extLst>
          </p:cNvPr>
          <p:cNvCxnSpPr>
            <a:cxnSpLocks/>
          </p:cNvCxnSpPr>
          <p:nvPr/>
        </p:nvCxnSpPr>
        <p:spPr>
          <a:xfrm>
            <a:off x="9871856" y="2609673"/>
            <a:ext cx="0" cy="15240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055897-1AA2-4699-AB54-C5542882644D}"/>
              </a:ext>
            </a:extLst>
          </p:cNvPr>
          <p:cNvCxnSpPr>
            <a:cxnSpLocks/>
          </p:cNvCxnSpPr>
          <p:nvPr/>
        </p:nvCxnSpPr>
        <p:spPr>
          <a:xfrm>
            <a:off x="7253623" y="2300287"/>
            <a:ext cx="572868" cy="193311"/>
          </a:xfrm>
          <a:prstGeom prst="straightConnector1">
            <a:avLst/>
          </a:prstGeom>
          <a:ln w="57150">
            <a:solidFill>
              <a:srgbClr val="0914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B1DB29-3EA7-495C-8DC9-867213F94D70}"/>
              </a:ext>
            </a:extLst>
          </p:cNvPr>
          <p:cNvSpPr txBox="1"/>
          <p:nvPr/>
        </p:nvSpPr>
        <p:spPr>
          <a:xfrm>
            <a:off x="6824271" y="1566712"/>
            <a:ext cx="405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91440"/>
                </a:solidFill>
              </a:rPr>
              <a:t>Steep Gradient down</a:t>
            </a:r>
          </a:p>
          <a:p>
            <a:pPr algn="ctr"/>
            <a:r>
              <a:rPr lang="en-US" b="1" dirty="0">
                <a:solidFill>
                  <a:srgbClr val="091440"/>
                </a:solidFill>
              </a:rPr>
              <a:t>Capitulation </a:t>
            </a:r>
            <a:r>
              <a:rPr lang="en-US" b="1" dirty="0">
                <a:solidFill>
                  <a:srgbClr val="091440"/>
                </a:solidFill>
                <a:sym typeface="Wingdings" panose="05000000000000000000" pitchFamily="2" charset="2"/>
              </a:rPr>
              <a:t> Accumulation</a:t>
            </a:r>
            <a:endParaRPr lang="en-AU" b="1" dirty="0">
              <a:solidFill>
                <a:srgbClr val="091440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56D151-72FA-4E65-A414-A2CA34E555C7}"/>
              </a:ext>
            </a:extLst>
          </p:cNvPr>
          <p:cNvCxnSpPr>
            <a:cxnSpLocks/>
          </p:cNvCxnSpPr>
          <p:nvPr/>
        </p:nvCxnSpPr>
        <p:spPr>
          <a:xfrm>
            <a:off x="10112948" y="2401736"/>
            <a:ext cx="395113" cy="129707"/>
          </a:xfrm>
          <a:prstGeom prst="straightConnector1">
            <a:avLst/>
          </a:prstGeom>
          <a:ln w="57150">
            <a:solidFill>
              <a:srgbClr val="0914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D73DC6E-A16E-4049-B8C0-5169C54C154B}"/>
              </a:ext>
            </a:extLst>
          </p:cNvPr>
          <p:cNvCxnSpPr/>
          <p:nvPr/>
        </p:nvCxnSpPr>
        <p:spPr>
          <a:xfrm flipH="1">
            <a:off x="7140672" y="2272851"/>
            <a:ext cx="112951" cy="370185"/>
          </a:xfrm>
          <a:prstGeom prst="line">
            <a:avLst/>
          </a:prstGeom>
          <a:ln w="12700">
            <a:solidFill>
              <a:srgbClr val="0914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F675FC8-1C85-45A2-8F33-05438283D5BB}"/>
              </a:ext>
            </a:extLst>
          </p:cNvPr>
          <p:cNvCxnSpPr/>
          <p:nvPr/>
        </p:nvCxnSpPr>
        <p:spPr>
          <a:xfrm flipH="1">
            <a:off x="7675143" y="2476960"/>
            <a:ext cx="112951" cy="370185"/>
          </a:xfrm>
          <a:prstGeom prst="line">
            <a:avLst/>
          </a:prstGeom>
          <a:ln w="12700">
            <a:solidFill>
              <a:srgbClr val="0914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9230B2F-5CFD-4F26-883C-CD87627521A7}"/>
              </a:ext>
            </a:extLst>
          </p:cNvPr>
          <p:cNvCxnSpPr/>
          <p:nvPr/>
        </p:nvCxnSpPr>
        <p:spPr>
          <a:xfrm flipH="1">
            <a:off x="9987074" y="2395585"/>
            <a:ext cx="112951" cy="370185"/>
          </a:xfrm>
          <a:prstGeom prst="line">
            <a:avLst/>
          </a:prstGeom>
          <a:ln w="12700">
            <a:solidFill>
              <a:srgbClr val="0914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F145A64-93ED-4B2F-8B44-6DB9347DCA99}"/>
              </a:ext>
            </a:extLst>
          </p:cNvPr>
          <p:cNvCxnSpPr/>
          <p:nvPr/>
        </p:nvCxnSpPr>
        <p:spPr>
          <a:xfrm flipH="1">
            <a:off x="10341116" y="2516437"/>
            <a:ext cx="112951" cy="370185"/>
          </a:xfrm>
          <a:prstGeom prst="line">
            <a:avLst/>
          </a:prstGeom>
          <a:ln w="12700">
            <a:solidFill>
              <a:srgbClr val="0914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49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7D984F-27B3-42E1-8140-5FFA78522271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31B32-934E-42DD-965E-C6FFF079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8" y="673579"/>
            <a:ext cx="11104775" cy="5506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F10982-6372-4EEE-A792-13FCFBCB5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06" r="28264" b="91331"/>
          <a:stretch/>
        </p:blipFill>
        <p:spPr>
          <a:xfrm>
            <a:off x="2846894" y="365760"/>
            <a:ext cx="6318292" cy="77095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AE29DB-28D0-493B-B930-5BD8F0A5EEE7}"/>
              </a:ext>
            </a:extLst>
          </p:cNvPr>
          <p:cNvCxnSpPr/>
          <p:nvPr/>
        </p:nvCxnSpPr>
        <p:spPr>
          <a:xfrm>
            <a:off x="763571" y="5373278"/>
            <a:ext cx="10114961" cy="0"/>
          </a:xfrm>
          <a:prstGeom prst="line">
            <a:avLst/>
          </a:prstGeom>
          <a:ln w="19050">
            <a:solidFill>
              <a:srgbClr val="09144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DC4C27-4B51-4623-BF84-AC5D9C733A43}"/>
              </a:ext>
            </a:extLst>
          </p:cNvPr>
          <p:cNvSpPr txBox="1"/>
          <p:nvPr/>
        </p:nvSpPr>
        <p:spPr>
          <a:xfrm>
            <a:off x="544786" y="5373278"/>
            <a:ext cx="196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MVRV = 1.0</a:t>
            </a:r>
            <a:endParaRPr lang="en-AU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E5BE2-089A-47E3-A9D8-AFD225B148FE}"/>
              </a:ext>
            </a:extLst>
          </p:cNvPr>
          <p:cNvSpPr txBox="1"/>
          <p:nvPr/>
        </p:nvSpPr>
        <p:spPr>
          <a:xfrm>
            <a:off x="660462" y="6260079"/>
            <a:ext cx="1010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Ticket Demand as a measure of Cost Basis, Support in Bull, Resistance in Bear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89FB2F-FCD3-4EB5-92FE-B3D0EFD52A32}"/>
              </a:ext>
            </a:extLst>
          </p:cNvPr>
          <p:cNvSpPr txBox="1"/>
          <p:nvPr/>
        </p:nvSpPr>
        <p:spPr>
          <a:xfrm>
            <a:off x="1175851" y="1612163"/>
            <a:ext cx="262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Points of Likely Mean Reversion</a:t>
            </a:r>
            <a:endParaRPr lang="en-AU" b="1" dirty="0">
              <a:solidFill>
                <a:srgbClr val="00206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48F2AE-DD7E-4795-9599-AE0876529594}"/>
              </a:ext>
            </a:extLst>
          </p:cNvPr>
          <p:cNvSpPr/>
          <p:nvPr/>
        </p:nvSpPr>
        <p:spPr>
          <a:xfrm>
            <a:off x="2732456" y="5353429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BD0B61-99AF-4BD2-9262-DDC487C6F133}"/>
              </a:ext>
            </a:extLst>
          </p:cNvPr>
          <p:cNvSpPr/>
          <p:nvPr/>
        </p:nvSpPr>
        <p:spPr>
          <a:xfrm>
            <a:off x="2732456" y="4530350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8BEEB1-414B-4B88-B81D-3015873D2C06}"/>
              </a:ext>
            </a:extLst>
          </p:cNvPr>
          <p:cNvSpPr/>
          <p:nvPr/>
        </p:nvSpPr>
        <p:spPr>
          <a:xfrm>
            <a:off x="7111684" y="5424292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498EC2-D176-4D02-85AD-9980831904AD}"/>
              </a:ext>
            </a:extLst>
          </p:cNvPr>
          <p:cNvSpPr/>
          <p:nvPr/>
        </p:nvSpPr>
        <p:spPr>
          <a:xfrm>
            <a:off x="7100575" y="2790756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03A671-CEFF-46CD-A7BD-D943C0499965}"/>
              </a:ext>
            </a:extLst>
          </p:cNvPr>
          <p:cNvSpPr/>
          <p:nvPr/>
        </p:nvSpPr>
        <p:spPr>
          <a:xfrm>
            <a:off x="8968261" y="5389672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A85AB09-761F-40B3-BC5F-983E6900D58D}"/>
              </a:ext>
            </a:extLst>
          </p:cNvPr>
          <p:cNvSpPr/>
          <p:nvPr/>
        </p:nvSpPr>
        <p:spPr>
          <a:xfrm>
            <a:off x="8968261" y="2817559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CA3E13F-AFAD-4E8E-B877-7D8839C4E641}"/>
              </a:ext>
            </a:extLst>
          </p:cNvPr>
          <p:cNvSpPr/>
          <p:nvPr/>
        </p:nvSpPr>
        <p:spPr>
          <a:xfrm>
            <a:off x="9955716" y="5427538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2EAA9F9-239F-4FF3-8BCA-4C8DA62085F0}"/>
              </a:ext>
            </a:extLst>
          </p:cNvPr>
          <p:cNvSpPr/>
          <p:nvPr/>
        </p:nvSpPr>
        <p:spPr>
          <a:xfrm>
            <a:off x="9949304" y="2886622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B92AE6-96EF-4DBE-9D60-9BF9EEB9211F}"/>
              </a:ext>
            </a:extLst>
          </p:cNvPr>
          <p:cNvSpPr/>
          <p:nvPr/>
        </p:nvSpPr>
        <p:spPr>
          <a:xfrm>
            <a:off x="3358926" y="4609178"/>
            <a:ext cx="324630" cy="324630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535E67-5C57-4EBD-B053-93AE8624A467}"/>
              </a:ext>
            </a:extLst>
          </p:cNvPr>
          <p:cNvSpPr/>
          <p:nvPr/>
        </p:nvSpPr>
        <p:spPr>
          <a:xfrm>
            <a:off x="3358926" y="3149289"/>
            <a:ext cx="324630" cy="324630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51D7D1-F8A8-4E8D-BDB3-81B16F7B073F}"/>
              </a:ext>
            </a:extLst>
          </p:cNvPr>
          <p:cNvSpPr/>
          <p:nvPr/>
        </p:nvSpPr>
        <p:spPr>
          <a:xfrm>
            <a:off x="3843374" y="4779881"/>
            <a:ext cx="324630" cy="324630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D4BC75-D866-4682-82D3-1528EBBE48E6}"/>
              </a:ext>
            </a:extLst>
          </p:cNvPr>
          <p:cNvSpPr/>
          <p:nvPr/>
        </p:nvSpPr>
        <p:spPr>
          <a:xfrm>
            <a:off x="3843374" y="2698799"/>
            <a:ext cx="324630" cy="324630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C799397-20B7-4C54-B3A3-F9568E1B9597}"/>
              </a:ext>
            </a:extLst>
          </p:cNvPr>
          <p:cNvSpPr/>
          <p:nvPr/>
        </p:nvSpPr>
        <p:spPr>
          <a:xfrm>
            <a:off x="4981953" y="4841632"/>
            <a:ext cx="324630" cy="324630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8971173-B961-496F-AAA8-E11E578C4AD0}"/>
              </a:ext>
            </a:extLst>
          </p:cNvPr>
          <p:cNvSpPr/>
          <p:nvPr/>
        </p:nvSpPr>
        <p:spPr>
          <a:xfrm>
            <a:off x="5063233" y="2167153"/>
            <a:ext cx="324630" cy="324630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F9E1216-73D6-4173-96C4-6742DBD7AD56}"/>
              </a:ext>
            </a:extLst>
          </p:cNvPr>
          <p:cNvSpPr/>
          <p:nvPr/>
        </p:nvSpPr>
        <p:spPr>
          <a:xfrm>
            <a:off x="5837763" y="4894531"/>
            <a:ext cx="324630" cy="324630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3E772E-DD27-4AD5-A2C8-AB8EBF19644E}"/>
              </a:ext>
            </a:extLst>
          </p:cNvPr>
          <p:cNvSpPr/>
          <p:nvPr/>
        </p:nvSpPr>
        <p:spPr>
          <a:xfrm>
            <a:off x="5888453" y="2116484"/>
            <a:ext cx="324630" cy="324630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108230-A852-480A-B4CE-E0E31893225D}"/>
              </a:ext>
            </a:extLst>
          </p:cNvPr>
          <p:cNvSpPr/>
          <p:nvPr/>
        </p:nvSpPr>
        <p:spPr>
          <a:xfrm>
            <a:off x="1031543" y="1972175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36EF8D8-798D-4C0B-827E-849F89E3803A}"/>
              </a:ext>
            </a:extLst>
          </p:cNvPr>
          <p:cNvSpPr/>
          <p:nvPr/>
        </p:nvSpPr>
        <p:spPr>
          <a:xfrm>
            <a:off x="1031543" y="1616347"/>
            <a:ext cx="288617" cy="288617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158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E6D6-E67B-4C74-A2F0-B8B7F9E5E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 Subsidy Models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F6549-BB15-4380-8980-51AE91A4E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Pricing the Decred block reward on the date of issuance represents the aggregate income basis, or cashflow, for each party of the network.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017192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8">
      <a:dk1>
        <a:srgbClr val="091440"/>
      </a:dk1>
      <a:lt1>
        <a:srgbClr val="FFFFFF"/>
      </a:lt1>
      <a:dk2>
        <a:srgbClr val="091440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Widescreen</PresentationFormat>
  <Paragraphs>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Century Schoolbook</vt:lpstr>
      <vt:lpstr>Wingdings 2</vt:lpstr>
      <vt:lpstr>View</vt:lpstr>
      <vt:lpstr>Decred On-chain Analytics</vt:lpstr>
      <vt:lpstr>Decred On-chain</vt:lpstr>
      <vt:lpstr>Decred On-chain</vt:lpstr>
      <vt:lpstr>Realised Price and MVRV Ratio</vt:lpstr>
      <vt:lpstr>PowerPoint Presentation</vt:lpstr>
      <vt:lpstr>PowerPoint Presentation</vt:lpstr>
      <vt:lpstr>PowerPoint Presentation</vt:lpstr>
      <vt:lpstr>PowerPoint Presentation</vt:lpstr>
      <vt:lpstr>Block Subsidy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Transaction Demand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RSC On-Chain Analytics Masterclass  Ep 1 - Realised Capitalisation</dc:title>
  <dc:creator>James Care</dc:creator>
  <cp:lastModifiedBy>James Care</cp:lastModifiedBy>
  <cp:revision>278</cp:revision>
  <dcterms:created xsi:type="dcterms:W3CDTF">2019-05-18T15:28:20Z</dcterms:created>
  <dcterms:modified xsi:type="dcterms:W3CDTF">2020-05-10T02:13:19Z</dcterms:modified>
</cp:coreProperties>
</file>