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595" r:id="rId2"/>
    <p:sldId id="609" r:id="rId3"/>
    <p:sldId id="634" r:id="rId4"/>
    <p:sldId id="632" r:id="rId5"/>
    <p:sldId id="626" r:id="rId6"/>
    <p:sldId id="629" r:id="rId7"/>
    <p:sldId id="630" r:id="rId8"/>
    <p:sldId id="627" r:id="rId9"/>
    <p:sldId id="6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are" initials="JC" lastIdx="4" clrIdx="0">
    <p:extLst>
      <p:ext uri="{19B8F6BF-5375-455C-9EA6-DF929625EA0E}">
        <p15:presenceInfo xmlns:p15="http://schemas.microsoft.com/office/powerpoint/2012/main" userId="fffe85e367798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4C"/>
    <a:srgbClr val="D1275D"/>
    <a:srgbClr val="F91727"/>
    <a:srgbClr val="EC5F23"/>
    <a:srgbClr val="070F30"/>
    <a:srgbClr val="23DBCE"/>
    <a:srgbClr val="1BA59B"/>
    <a:srgbClr val="39DFD3"/>
    <a:srgbClr val="C14DB1"/>
    <a:srgbClr val="09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360" autoAdjust="0"/>
  </p:normalViewPr>
  <p:slideViewPr>
    <p:cSldViewPr snapToGrid="0">
      <p:cViewPr varScale="1">
        <p:scale>
          <a:sx n="110" d="100"/>
          <a:sy n="110" d="100"/>
        </p:scale>
        <p:origin x="23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0E14D5B3-C0ED-4E5B-BEFF-6A7BA239570E}" type="datetimeFigureOut">
              <a:rPr lang="en-AU" smtClean="0"/>
              <a:t>11-May-20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27F7A1EC-DBBD-42DA-8054-F2D841D61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8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1B5D5-70AA-4155-B093-4B5074A80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38376" y="4805643"/>
            <a:ext cx="3601989" cy="1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10484612" cy="1325562"/>
          </a:xfrm>
        </p:spPr>
        <p:txBody>
          <a:bodyPr anchor="ctr"/>
          <a:lstStyle>
            <a:lvl1pPr>
              <a:defRPr>
                <a:solidFill>
                  <a:srgbClr val="1927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828800"/>
            <a:ext cx="10484612" cy="435133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92734"/>
                </a:solidFill>
              </a:defRPr>
            </a:lvl1pPr>
            <a:lvl2pPr marL="274320" indent="0">
              <a:buNone/>
              <a:defRPr sz="2400">
                <a:solidFill>
                  <a:srgbClr val="192734"/>
                </a:solidFill>
              </a:defRPr>
            </a:lvl2pPr>
            <a:lvl3pPr marL="548640" indent="0">
              <a:buNone/>
              <a:defRPr sz="2000">
                <a:solidFill>
                  <a:srgbClr val="192734"/>
                </a:solidFill>
              </a:defRPr>
            </a:lvl3pPr>
            <a:lvl4pPr marL="822960" indent="0">
              <a:buNone/>
              <a:defRPr sz="2000">
                <a:solidFill>
                  <a:srgbClr val="192734"/>
                </a:solidFill>
              </a:defRPr>
            </a:lvl4pPr>
            <a:lvl5pPr marL="1097280" indent="0">
              <a:buNone/>
              <a:defRPr sz="2000">
                <a:solidFill>
                  <a:srgbClr val="19273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9F03-B673-4B3B-832E-9A4A4879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4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60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8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B897D379-7DB5-4F5B-A6CE-2518FE7EEDA5}" type="datetime1">
              <a:rPr lang="en-AU" smtClean="0"/>
              <a:t>11-May-20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READYSETCRYPTO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0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FBD10-19FD-49C6-B832-2DD3BCA26E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49046" y="4778530"/>
            <a:ext cx="3601989" cy="1093798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C2A0A6-4E47-461A-8CB2-1285C1CA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4AD-FA4E-42CD-93C7-E70ACE87C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Decred</a:t>
            </a:r>
            <a:br>
              <a:rPr lang="en-US" dirty="0"/>
            </a:br>
            <a:r>
              <a:rPr lang="en-US" dirty="0"/>
              <a:t>Our Network Charts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1CA5-5BA2-4C6D-B143-982DE795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1300" i="1" dirty="0"/>
          </a:p>
        </p:txBody>
      </p:sp>
    </p:spTree>
    <p:extLst>
      <p:ext uri="{BB962C8B-B14F-4D97-AF65-F5344CB8AC3E}">
        <p14:creationId xmlns:p14="http://schemas.microsoft.com/office/powerpoint/2010/main" val="189108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42A-B5C0-42A2-8D2C-A28D46F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#5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693E-8152-439B-821F-D54259274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03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1CBAF95-961F-4D8E-8467-50CA91C182C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5C9D4-32D2-4ECA-88F5-45FBDF69056A}"/>
              </a:ext>
            </a:extLst>
          </p:cNvPr>
          <p:cNvGrpSpPr/>
          <p:nvPr/>
        </p:nvGrpSpPr>
        <p:grpSpPr>
          <a:xfrm>
            <a:off x="0" y="773472"/>
            <a:ext cx="11140351" cy="5907246"/>
            <a:chOff x="0" y="754811"/>
            <a:chExt cx="10086392" cy="5348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AF2233-E9A7-4338-A9D8-0760D15F7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271"/>
            <a:stretch/>
          </p:blipFill>
          <p:spPr>
            <a:xfrm>
              <a:off x="0" y="754811"/>
              <a:ext cx="10086392" cy="534837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CEB65A6-6D9C-462B-B4B2-33FA9D628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5145" y="2902293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3E165D9-7FFE-4A4A-B1E1-E514915A4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6795" y="3651593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4E9F97C-5C1B-40A3-9658-D7CD8C48C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990" y="2797861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35609B-54B7-402F-9D25-EF49F639B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686" y="2594318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F1799C-BD1F-4545-90F4-ECDAD6C9B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070" y="2572093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7D74E2-812F-4B37-A706-811117DDE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470" y="2845143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8C937E-AADD-4885-B639-9D1F026B0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715" y="2842536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22CD35-9C82-4701-87C5-E0AEDE203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8270" y="2759300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EB8F46-7554-4CB0-B628-A6572181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595" y="2841791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8D58AC-F819-4BF9-84CB-DB9107574722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75" y="2421900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5A6B817-46A4-4710-9C0D-759DF347FDB2}"/>
                </a:ext>
              </a:extLst>
            </p:cNvPr>
            <p:cNvCxnSpPr>
              <a:cxnSpLocks/>
            </p:cNvCxnSpPr>
            <p:nvPr/>
          </p:nvCxnSpPr>
          <p:spPr>
            <a:xfrm>
              <a:off x="8213719" y="2464936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674DD7-2775-42A3-BBE6-8F83395A5FE4}"/>
                </a:ext>
              </a:extLst>
            </p:cNvPr>
            <p:cNvCxnSpPr>
              <a:cxnSpLocks/>
            </p:cNvCxnSpPr>
            <p:nvPr/>
          </p:nvCxnSpPr>
          <p:spPr>
            <a:xfrm>
              <a:off x="7072928" y="2454927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FC553ED-B62D-4C64-80A2-42661449DEBB}"/>
                </a:ext>
              </a:extLst>
            </p:cNvPr>
            <p:cNvCxnSpPr>
              <a:cxnSpLocks/>
            </p:cNvCxnSpPr>
            <p:nvPr/>
          </p:nvCxnSpPr>
          <p:spPr>
            <a:xfrm>
              <a:off x="7466628" y="2368718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0144B3-6692-47BA-A280-9BBDDE585B89}"/>
                </a:ext>
              </a:extLst>
            </p:cNvPr>
            <p:cNvCxnSpPr>
              <a:cxnSpLocks/>
            </p:cNvCxnSpPr>
            <p:nvPr/>
          </p:nvCxnSpPr>
          <p:spPr>
            <a:xfrm>
              <a:off x="6202978" y="2335691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07567D5-70A9-475E-BF95-EA1D7B949B88}"/>
                </a:ext>
              </a:extLst>
            </p:cNvPr>
            <p:cNvCxnSpPr>
              <a:cxnSpLocks/>
            </p:cNvCxnSpPr>
            <p:nvPr/>
          </p:nvCxnSpPr>
          <p:spPr>
            <a:xfrm>
              <a:off x="5402878" y="2064543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55BF7C9-F02A-4514-9062-AA5196ED01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934" y="2100745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1D7031F-2CFA-4015-9EC8-131710CD6525}"/>
                </a:ext>
              </a:extLst>
            </p:cNvPr>
            <p:cNvCxnSpPr>
              <a:cxnSpLocks/>
            </p:cNvCxnSpPr>
            <p:nvPr/>
          </p:nvCxnSpPr>
          <p:spPr>
            <a:xfrm>
              <a:off x="3928706" y="2454927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BB98BCF-2F68-4E63-9EA3-283993921FCB}"/>
                </a:ext>
              </a:extLst>
            </p:cNvPr>
            <p:cNvCxnSpPr>
              <a:cxnSpLocks/>
            </p:cNvCxnSpPr>
            <p:nvPr/>
          </p:nvCxnSpPr>
          <p:spPr>
            <a:xfrm>
              <a:off x="3617556" y="2482166"/>
              <a:ext cx="0" cy="1724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2406A33-90D6-4271-A7CB-7050FB035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310" y="2595872"/>
              <a:ext cx="0" cy="16498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029E4AB-552B-4FB4-822D-5F1ED52C7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26" t="36171" r="963" b="40157"/>
          <a:stretch/>
        </p:blipFill>
        <p:spPr>
          <a:xfrm>
            <a:off x="847619" y="1573961"/>
            <a:ext cx="2499141" cy="16730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4AC4B5D-3FDE-4B82-A297-9F64B3253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0" t="151" r="28136" b="92293"/>
          <a:stretch/>
        </p:blipFill>
        <p:spPr>
          <a:xfrm>
            <a:off x="448266" y="572560"/>
            <a:ext cx="10764568" cy="64333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7560C-98CF-48F0-8ADB-81B30CAE61A6}"/>
              </a:ext>
            </a:extLst>
          </p:cNvPr>
          <p:cNvCxnSpPr/>
          <p:nvPr/>
        </p:nvCxnSpPr>
        <p:spPr>
          <a:xfrm>
            <a:off x="4169622" y="3260748"/>
            <a:ext cx="0" cy="1367236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48B5DB4-EB3F-4304-A4B9-AB6DBD47C04F}"/>
              </a:ext>
            </a:extLst>
          </p:cNvPr>
          <p:cNvCxnSpPr>
            <a:cxnSpLocks/>
          </p:cNvCxnSpPr>
          <p:nvPr/>
        </p:nvCxnSpPr>
        <p:spPr>
          <a:xfrm>
            <a:off x="4708183" y="3145351"/>
            <a:ext cx="0" cy="1482633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221B22-070A-477F-AAAF-01334EE39393}"/>
              </a:ext>
            </a:extLst>
          </p:cNvPr>
          <p:cNvCxnSpPr>
            <a:cxnSpLocks/>
          </p:cNvCxnSpPr>
          <p:nvPr/>
        </p:nvCxnSpPr>
        <p:spPr>
          <a:xfrm>
            <a:off x="5604956" y="2985778"/>
            <a:ext cx="0" cy="1642206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1F5619-2C38-412D-8D64-C2FA4C2CA509}"/>
              </a:ext>
            </a:extLst>
          </p:cNvPr>
          <p:cNvCxnSpPr>
            <a:cxnSpLocks/>
          </p:cNvCxnSpPr>
          <p:nvPr/>
        </p:nvCxnSpPr>
        <p:spPr>
          <a:xfrm>
            <a:off x="3318767" y="4155169"/>
            <a:ext cx="0" cy="472815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AC373F7-F64E-4ABE-98EE-3069CC956C50}"/>
              </a:ext>
            </a:extLst>
          </p:cNvPr>
          <p:cNvCxnSpPr>
            <a:cxnSpLocks/>
          </p:cNvCxnSpPr>
          <p:nvPr/>
        </p:nvCxnSpPr>
        <p:spPr>
          <a:xfrm>
            <a:off x="6452895" y="2962869"/>
            <a:ext cx="0" cy="1642206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B3065A-AF04-468D-B52D-94B7DEB67FC2}"/>
              </a:ext>
            </a:extLst>
          </p:cNvPr>
          <p:cNvCxnSpPr>
            <a:cxnSpLocks/>
          </p:cNvCxnSpPr>
          <p:nvPr/>
        </p:nvCxnSpPr>
        <p:spPr>
          <a:xfrm>
            <a:off x="8162306" y="2985778"/>
            <a:ext cx="0" cy="1642206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8815BF-1DB0-4006-8F6F-ADC17730A666}"/>
              </a:ext>
            </a:extLst>
          </p:cNvPr>
          <p:cNvCxnSpPr>
            <a:cxnSpLocks/>
          </p:cNvCxnSpPr>
          <p:nvPr/>
        </p:nvCxnSpPr>
        <p:spPr>
          <a:xfrm>
            <a:off x="8868765" y="3212228"/>
            <a:ext cx="0" cy="1387202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8AA21D-7960-4EBE-A1E3-F1E0BB6BEB78}"/>
              </a:ext>
            </a:extLst>
          </p:cNvPr>
          <p:cNvCxnSpPr>
            <a:cxnSpLocks/>
          </p:cNvCxnSpPr>
          <p:nvPr/>
        </p:nvCxnSpPr>
        <p:spPr>
          <a:xfrm>
            <a:off x="9333137" y="3160306"/>
            <a:ext cx="0" cy="1439124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A99C88D-D934-4626-BB58-8C6A3AF9F7B1}"/>
              </a:ext>
            </a:extLst>
          </p:cNvPr>
          <p:cNvCxnSpPr>
            <a:cxnSpLocks/>
          </p:cNvCxnSpPr>
          <p:nvPr/>
        </p:nvCxnSpPr>
        <p:spPr>
          <a:xfrm>
            <a:off x="9820579" y="3169637"/>
            <a:ext cx="0" cy="1429793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2BA8CD-46B4-4978-9D57-2EF9B13D8BD8}"/>
              </a:ext>
            </a:extLst>
          </p:cNvPr>
          <p:cNvCxnSpPr>
            <a:cxnSpLocks/>
          </p:cNvCxnSpPr>
          <p:nvPr/>
        </p:nvCxnSpPr>
        <p:spPr>
          <a:xfrm>
            <a:off x="7051361" y="3251417"/>
            <a:ext cx="0" cy="1348013"/>
          </a:xfrm>
          <a:prstGeom prst="line">
            <a:avLst/>
          </a:prstGeom>
          <a:ln w="1905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CD08711-2BBA-49F9-BF7A-48665BF7B6C1}"/>
              </a:ext>
            </a:extLst>
          </p:cNvPr>
          <p:cNvCxnSpPr>
            <a:cxnSpLocks/>
          </p:cNvCxnSpPr>
          <p:nvPr/>
        </p:nvCxnSpPr>
        <p:spPr>
          <a:xfrm>
            <a:off x="5976773" y="2441151"/>
            <a:ext cx="0" cy="215827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6787C4-BA81-4296-8362-85C23F0BBC5D}"/>
              </a:ext>
            </a:extLst>
          </p:cNvPr>
          <p:cNvCxnSpPr>
            <a:cxnSpLocks/>
          </p:cNvCxnSpPr>
          <p:nvPr/>
        </p:nvCxnSpPr>
        <p:spPr>
          <a:xfrm>
            <a:off x="5174974" y="2432488"/>
            <a:ext cx="0" cy="215827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E61BD39-61A3-4FC6-B72A-5F55585894A0}"/>
              </a:ext>
            </a:extLst>
          </p:cNvPr>
          <p:cNvCxnSpPr>
            <a:cxnSpLocks/>
          </p:cNvCxnSpPr>
          <p:nvPr/>
        </p:nvCxnSpPr>
        <p:spPr>
          <a:xfrm>
            <a:off x="6850107" y="2700552"/>
            <a:ext cx="0" cy="1890215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DEBBD3-25B0-49D3-AE43-131E84538246}"/>
              </a:ext>
            </a:extLst>
          </p:cNvPr>
          <p:cNvCxnSpPr>
            <a:cxnSpLocks/>
          </p:cNvCxnSpPr>
          <p:nvPr/>
        </p:nvCxnSpPr>
        <p:spPr>
          <a:xfrm>
            <a:off x="7812001" y="2841674"/>
            <a:ext cx="0" cy="1749093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40213F-7AC0-470F-A7A7-4D278E3854DB}"/>
              </a:ext>
            </a:extLst>
          </p:cNvPr>
          <p:cNvCxnSpPr>
            <a:cxnSpLocks/>
          </p:cNvCxnSpPr>
          <p:nvPr/>
        </p:nvCxnSpPr>
        <p:spPr>
          <a:xfrm>
            <a:off x="8255131" y="2780648"/>
            <a:ext cx="0" cy="181011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7CF9F9-F618-490B-A88F-8DBC136D5DD4}"/>
              </a:ext>
            </a:extLst>
          </p:cNvPr>
          <p:cNvCxnSpPr>
            <a:cxnSpLocks/>
          </p:cNvCxnSpPr>
          <p:nvPr/>
        </p:nvCxnSpPr>
        <p:spPr>
          <a:xfrm>
            <a:off x="4356851" y="2854788"/>
            <a:ext cx="0" cy="173597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2D3A79-FB4B-462A-BE89-8483628B26EE}"/>
              </a:ext>
            </a:extLst>
          </p:cNvPr>
          <p:cNvCxnSpPr>
            <a:cxnSpLocks/>
          </p:cNvCxnSpPr>
          <p:nvPr/>
        </p:nvCxnSpPr>
        <p:spPr>
          <a:xfrm>
            <a:off x="4003857" y="2871759"/>
            <a:ext cx="0" cy="1719008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C43D5B0-1002-4F7B-B48D-3D67CC713CBC}"/>
              </a:ext>
            </a:extLst>
          </p:cNvPr>
          <p:cNvCxnSpPr>
            <a:cxnSpLocks/>
          </p:cNvCxnSpPr>
          <p:nvPr/>
        </p:nvCxnSpPr>
        <p:spPr>
          <a:xfrm>
            <a:off x="9071997" y="2780648"/>
            <a:ext cx="0" cy="181011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71440-2015-4552-AACF-40A3BFA97484}"/>
              </a:ext>
            </a:extLst>
          </p:cNvPr>
          <p:cNvCxnSpPr>
            <a:cxnSpLocks/>
          </p:cNvCxnSpPr>
          <p:nvPr/>
        </p:nvCxnSpPr>
        <p:spPr>
          <a:xfrm>
            <a:off x="9553506" y="2805195"/>
            <a:ext cx="0" cy="1785572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6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35358-8A39-4362-8AD1-67DFC33D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50201"/>
            <a:ext cx="9806144" cy="4555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6F0A4-47F3-4F63-9BE8-E443235AE2B7}"/>
              </a:ext>
            </a:extLst>
          </p:cNvPr>
          <p:cNvSpPr/>
          <p:nvPr/>
        </p:nvSpPr>
        <p:spPr>
          <a:xfrm>
            <a:off x="8713572" y="2784468"/>
            <a:ext cx="475707" cy="308796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9068B-ECF9-4C93-A2CB-F39E779AEE69}"/>
              </a:ext>
            </a:extLst>
          </p:cNvPr>
          <p:cNvSpPr/>
          <p:nvPr/>
        </p:nvSpPr>
        <p:spPr>
          <a:xfrm>
            <a:off x="9349535" y="2784468"/>
            <a:ext cx="653404" cy="308796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E9484-E49D-4F57-97F5-F871AA0AD9FC}"/>
              </a:ext>
            </a:extLst>
          </p:cNvPr>
          <p:cNvSpPr/>
          <p:nvPr/>
        </p:nvSpPr>
        <p:spPr>
          <a:xfrm>
            <a:off x="2265010" y="4331876"/>
            <a:ext cx="737711" cy="154751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231B-6DC0-4C83-9C0B-FFA8A0692C09}"/>
              </a:ext>
            </a:extLst>
          </p:cNvPr>
          <p:cNvSpPr/>
          <p:nvPr/>
        </p:nvSpPr>
        <p:spPr>
          <a:xfrm>
            <a:off x="3590113" y="2734861"/>
            <a:ext cx="611273" cy="3137567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/>
              <p:nvPr/>
            </p:nvSpPr>
            <p:spPr>
              <a:xfrm>
                <a:off x="906684" y="1429168"/>
                <a:ext cx="3276538" cy="1092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𝑁𝑉𝑇</m:t>
                      </m:r>
                      <m:r>
                        <a:rPr lang="en-US" sz="1400" b="0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𝐶𝑎𝑝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𝐷𝑎𝑖𝑙𝑦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70F30"/>
                  </a:solidFill>
                </a:endParaRPr>
              </a:p>
              <a:p>
                <a:pPr algn="ctr"/>
                <a:endParaRPr lang="en-AU" sz="1400" b="1" dirty="0">
                  <a:solidFill>
                    <a:srgbClr val="F91727"/>
                  </a:solidFill>
                </a:endParaRPr>
              </a:p>
              <a:p>
                <a:pPr algn="ctr"/>
                <a:r>
                  <a:rPr lang="en-AU" sz="1400" b="1" dirty="0">
                    <a:solidFill>
                      <a:srgbClr val="F91727"/>
                    </a:solidFill>
                  </a:rPr>
                  <a:t>High Ratio = Low Relative Demand</a:t>
                </a:r>
              </a:p>
              <a:p>
                <a:pPr algn="ctr"/>
                <a:r>
                  <a:rPr lang="en-AU" sz="1400" b="1" dirty="0">
                    <a:solidFill>
                      <a:srgbClr val="00A84C"/>
                    </a:solidFill>
                  </a:rPr>
                  <a:t>Low Ratio = High Relative Demand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429168"/>
                <a:ext cx="3276538" cy="1092479"/>
              </a:xfrm>
              <a:prstGeom prst="rect">
                <a:avLst/>
              </a:prstGeom>
              <a:blipFill>
                <a:blip r:embed="rId4"/>
                <a:stretch>
                  <a:fillRect l="-2980" r="-2793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83CE0B4-2FEF-4ED7-A2C9-3C7C88952F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7672" y="3648109"/>
            <a:ext cx="3360218" cy="1088418"/>
          </a:xfrm>
          <a:prstGeom prst="bentConnector3">
            <a:avLst>
              <a:gd name="adj1" fmla="val 99936"/>
            </a:avLst>
          </a:prstGeom>
          <a:ln w="38100">
            <a:solidFill>
              <a:srgbClr val="070F3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FD60F4-4EC8-4B94-AC07-CE6475870100}"/>
              </a:ext>
            </a:extLst>
          </p:cNvPr>
          <p:cNvSpPr txBox="1"/>
          <p:nvPr/>
        </p:nvSpPr>
        <p:spPr>
          <a:xfrm>
            <a:off x="7505739" y="2055283"/>
            <a:ext cx="317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Privacy Mixing Live</a:t>
            </a:r>
            <a:endParaRPr lang="en-AU" b="1" dirty="0">
              <a:solidFill>
                <a:srgbClr val="070F3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CD76C-4F60-4BCD-BAE0-0FC2AD2B8EE0}"/>
              </a:ext>
            </a:extLst>
          </p:cNvPr>
          <p:cNvSpPr/>
          <p:nvPr/>
        </p:nvSpPr>
        <p:spPr>
          <a:xfrm>
            <a:off x="6779327" y="2667786"/>
            <a:ext cx="269544" cy="3204641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A3934-7EA9-4758-BEAA-CF4E8A1CBABC}"/>
              </a:ext>
            </a:extLst>
          </p:cNvPr>
          <p:cNvSpPr/>
          <p:nvPr/>
        </p:nvSpPr>
        <p:spPr>
          <a:xfrm>
            <a:off x="7209127" y="2674745"/>
            <a:ext cx="269544" cy="3204641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3B852-D3BB-402E-8A63-F81800A9736F}"/>
              </a:ext>
            </a:extLst>
          </p:cNvPr>
          <p:cNvSpPr/>
          <p:nvPr/>
        </p:nvSpPr>
        <p:spPr>
          <a:xfrm>
            <a:off x="3181988" y="3181973"/>
            <a:ext cx="381000" cy="166609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B20B6-C60B-4742-89CE-17254D0AF630}"/>
              </a:ext>
            </a:extLst>
          </p:cNvPr>
          <p:cNvSpPr/>
          <p:nvPr/>
        </p:nvSpPr>
        <p:spPr>
          <a:xfrm>
            <a:off x="4484268" y="2784468"/>
            <a:ext cx="381000" cy="208561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F6EB3-0B31-4454-88AB-18485BCA8DC1}"/>
              </a:ext>
            </a:extLst>
          </p:cNvPr>
          <p:cNvSpPr/>
          <p:nvPr/>
        </p:nvSpPr>
        <p:spPr>
          <a:xfrm>
            <a:off x="5490265" y="2272683"/>
            <a:ext cx="381000" cy="2597397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3ED3A-A6DF-4470-B8E9-B027D9DC1000}"/>
              </a:ext>
            </a:extLst>
          </p:cNvPr>
          <p:cNvSpPr/>
          <p:nvPr/>
        </p:nvSpPr>
        <p:spPr>
          <a:xfrm>
            <a:off x="7799518" y="2654423"/>
            <a:ext cx="381000" cy="219364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98053-69EF-4A1D-9F1C-0DE87280BED1}"/>
              </a:ext>
            </a:extLst>
          </p:cNvPr>
          <p:cNvSpPr/>
          <p:nvPr/>
        </p:nvSpPr>
        <p:spPr>
          <a:xfrm>
            <a:off x="8340774" y="2654423"/>
            <a:ext cx="381000" cy="219364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4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5BE2BF-AF0D-4CAF-B064-7631D768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6" y="1140325"/>
            <a:ext cx="10158198" cy="477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B616AC-495B-476B-A3C8-BECCD77C6CB0}"/>
              </a:ext>
            </a:extLst>
          </p:cNvPr>
          <p:cNvSpPr txBox="1"/>
          <p:nvPr/>
        </p:nvSpPr>
        <p:spPr>
          <a:xfrm>
            <a:off x="4072778" y="2541223"/>
            <a:ext cx="37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192k DCR in Tickets per day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91101-6C07-413A-8BEF-CF5F70C77FA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03082" y="2725889"/>
            <a:ext cx="2455033" cy="1512927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B222E-D3B3-428D-BF61-18EC2899160B}"/>
              </a:ext>
            </a:extLst>
          </p:cNvPr>
          <p:cNvSpPr txBox="1"/>
          <p:nvPr/>
        </p:nvSpPr>
        <p:spPr>
          <a:xfrm>
            <a:off x="4279769" y="2957404"/>
            <a:ext cx="31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110k DCR Mixed per day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FF8E8-F48F-4FD5-9810-7617B3C2A49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73449" y="3142070"/>
            <a:ext cx="2784666" cy="1755008"/>
          </a:xfrm>
          <a:prstGeom prst="straightConnector1">
            <a:avLst/>
          </a:prstGeom>
          <a:ln w="19050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E63EB5F-D0AA-4E63-A385-38217197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84" y="1384978"/>
            <a:ext cx="2645620" cy="1388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4AE29-535C-448D-B7B2-E9F610668A8D}"/>
              </a:ext>
            </a:extLst>
          </p:cNvPr>
          <p:cNvSpPr txBox="1"/>
          <p:nvPr/>
        </p:nvSpPr>
        <p:spPr>
          <a:xfrm>
            <a:off x="6789572" y="1568893"/>
            <a:ext cx="31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Demand for Privacy Mixing Increases 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Tx Throughput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65E65C-7F4F-4171-B6DD-53F2A2D0D604}"/>
              </a:ext>
            </a:extLst>
          </p:cNvPr>
          <p:cNvCxnSpPr>
            <a:cxnSpLocks/>
          </p:cNvCxnSpPr>
          <p:nvPr/>
        </p:nvCxnSpPr>
        <p:spPr>
          <a:xfrm flipV="1">
            <a:off x="8823489" y="1536569"/>
            <a:ext cx="1517715" cy="1253765"/>
          </a:xfrm>
          <a:prstGeom prst="straightConnector1">
            <a:avLst/>
          </a:prstGeom>
          <a:ln w="28575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7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A59732-93A8-48A0-94E1-CDFE53FD961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3779B1-40A4-4F5C-A385-4ED5AB9F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2" y="1147884"/>
            <a:ext cx="11055470" cy="5229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518C2-CDE9-4203-B8D5-FD9FBAFF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56" y="1132295"/>
            <a:ext cx="328612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2148A-6BD7-4A18-B1A0-53C3F83330E4}"/>
              </a:ext>
            </a:extLst>
          </p:cNvPr>
          <p:cNvSpPr txBox="1"/>
          <p:nvPr/>
        </p:nvSpPr>
        <p:spPr>
          <a:xfrm>
            <a:off x="7815021" y="875641"/>
            <a:ext cx="25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Inflow 982.5k DCR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3EF7F-7508-4BB9-9EA9-3D94B379C427}"/>
              </a:ext>
            </a:extLst>
          </p:cNvPr>
          <p:cNvSpPr txBox="1"/>
          <p:nvPr/>
        </p:nvSpPr>
        <p:spPr>
          <a:xfrm>
            <a:off x="7692176" y="2212902"/>
            <a:ext cx="26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14DB1"/>
                </a:solidFill>
              </a:rPr>
              <a:t>Balance 636.3k DCR</a:t>
            </a:r>
          </a:p>
          <a:p>
            <a:pPr algn="ctr"/>
            <a:r>
              <a:rPr lang="en-US" b="1" dirty="0">
                <a:solidFill>
                  <a:srgbClr val="C14DB1"/>
                </a:solidFill>
              </a:rPr>
              <a:t>$8.908M @ $14/DCR</a:t>
            </a:r>
            <a:endParaRPr lang="en-AU" b="1" dirty="0">
              <a:solidFill>
                <a:srgbClr val="C14DB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FD7FB-9463-43EB-9055-E892E803D1F9}"/>
              </a:ext>
            </a:extLst>
          </p:cNvPr>
          <p:cNvSpPr txBox="1"/>
          <p:nvPr/>
        </p:nvSpPr>
        <p:spPr>
          <a:xfrm>
            <a:off x="7815021" y="4837036"/>
            <a:ext cx="263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DBCE"/>
                </a:solidFill>
              </a:rPr>
              <a:t>Spent 346.5k DCR</a:t>
            </a:r>
          </a:p>
          <a:p>
            <a:pPr algn="ctr"/>
            <a:r>
              <a:rPr lang="en-AU" b="1" dirty="0">
                <a:solidFill>
                  <a:srgbClr val="23DBCE"/>
                </a:solidFill>
              </a:rPr>
              <a:t>$7.626M</a:t>
            </a:r>
          </a:p>
          <a:p>
            <a:pPr algn="ctr"/>
            <a:r>
              <a:rPr lang="en-AU" sz="1200" b="1" i="1" dirty="0">
                <a:solidFill>
                  <a:srgbClr val="23DBCE"/>
                </a:solidFill>
              </a:rPr>
              <a:t>Priced on Spend Date</a:t>
            </a:r>
            <a:endParaRPr lang="en-AU" b="1" i="1" dirty="0">
              <a:solidFill>
                <a:srgbClr val="23DBC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F74C2-6A64-4D13-BB8F-3A920EC0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57" y="212803"/>
            <a:ext cx="6477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96F3FC-1E5B-42B2-9D30-7EA972629428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1F1E30-53EB-4053-9271-D62D631B0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3"/>
          <a:stretch/>
        </p:blipFill>
        <p:spPr>
          <a:xfrm>
            <a:off x="76200" y="1171094"/>
            <a:ext cx="11209116" cy="51354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6C9FA-282C-49CB-8518-DDF1D5DA811F}"/>
              </a:ext>
            </a:extLst>
          </p:cNvPr>
          <p:cNvCxnSpPr>
            <a:cxnSpLocks/>
          </p:cNvCxnSpPr>
          <p:nvPr/>
        </p:nvCxnSpPr>
        <p:spPr>
          <a:xfrm flipH="1">
            <a:off x="780177" y="2558642"/>
            <a:ext cx="8355434" cy="0"/>
          </a:xfrm>
          <a:prstGeom prst="line">
            <a:avLst/>
          </a:prstGeom>
          <a:ln w="28575">
            <a:solidFill>
              <a:srgbClr val="D1275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3D2EF4-BDD2-4DAD-B9CE-A30766D69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52" t="50000" b="40201"/>
          <a:stretch/>
        </p:blipFill>
        <p:spPr>
          <a:xfrm>
            <a:off x="1182847" y="1373698"/>
            <a:ext cx="2550253" cy="728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7C4B0-C470-4757-85CE-C962F8E8AF52}"/>
              </a:ext>
            </a:extLst>
          </p:cNvPr>
          <p:cNvSpPr txBox="1"/>
          <p:nvPr/>
        </p:nvSpPr>
        <p:spPr>
          <a:xfrm>
            <a:off x="3932365" y="1879995"/>
            <a:ext cx="452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Each Ticket Commands ~15.5DCR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of Treasury Value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A0DA0C-1CED-4478-B7DF-D5FAF2FF55AC}"/>
              </a:ext>
            </a:extLst>
          </p:cNvPr>
          <p:cNvCxnSpPr>
            <a:cxnSpLocks/>
          </p:cNvCxnSpPr>
          <p:nvPr/>
        </p:nvCxnSpPr>
        <p:spPr>
          <a:xfrm flipH="1">
            <a:off x="9076888" y="3524774"/>
            <a:ext cx="1377192" cy="0"/>
          </a:xfrm>
          <a:prstGeom prst="line">
            <a:avLst/>
          </a:prstGeom>
          <a:ln w="28575">
            <a:solidFill>
              <a:srgbClr val="23DBC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6038F4-1AA5-490A-B8F5-61F405D1E914}"/>
              </a:ext>
            </a:extLst>
          </p:cNvPr>
          <p:cNvSpPr txBox="1"/>
          <p:nvPr/>
        </p:nvSpPr>
        <p:spPr>
          <a:xfrm>
            <a:off x="7430547" y="3738824"/>
            <a:ext cx="292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DBCE"/>
                </a:solidFill>
              </a:rPr>
              <a:t>15.5DCR Equivalent to</a:t>
            </a:r>
          </a:p>
          <a:p>
            <a:pPr algn="ctr"/>
            <a:r>
              <a:rPr lang="en-US" b="1" dirty="0">
                <a:solidFill>
                  <a:srgbClr val="23DBCE"/>
                </a:solidFill>
              </a:rPr>
              <a:t>~11% of Ticket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B0F4AF-7A41-4CFF-B658-C33AE088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247208"/>
            <a:ext cx="62769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Decred blockchain has a unique blend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Machine Consensus </a:t>
            </a:r>
            <a:r>
              <a:rPr lang="en-US" dirty="0"/>
              <a:t>in Proof-of-Work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Human Consensus </a:t>
            </a:r>
            <a:r>
              <a:rPr lang="en-US" dirty="0"/>
              <a:t>in Proof-of-Stake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Holding DCR and participation in governance via tickets is a very high conviction signal of Network Sentiment.</a:t>
            </a:r>
          </a:p>
          <a:p>
            <a:endParaRPr lang="en-US" dirty="0"/>
          </a:p>
          <a:p>
            <a:r>
              <a:rPr lang="en-US" dirty="0"/>
              <a:t>Cost Basis models provides insight into the economic stress or euphoria for various stakeholder and participants.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11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value and importance is placed on </a:t>
            </a:r>
            <a:r>
              <a:rPr lang="en-US" b="1" dirty="0"/>
              <a:t>Good Governance </a:t>
            </a:r>
            <a:r>
              <a:rPr lang="en-US" dirty="0"/>
              <a:t>by the Decred DAO.</a:t>
            </a:r>
          </a:p>
          <a:p>
            <a:endParaRPr lang="en-US" dirty="0"/>
          </a:p>
          <a:p>
            <a:r>
              <a:rPr lang="en-US" dirty="0"/>
              <a:t>On-chain analysis provides data, tools and insights to network health upon which stakeholders can base decisions.</a:t>
            </a:r>
          </a:p>
          <a:p>
            <a:endParaRPr lang="en-US" dirty="0"/>
          </a:p>
          <a:p>
            <a:r>
              <a:rPr lang="en-US" dirty="0"/>
              <a:t>Impressively, the Decred DAO has bootstrapped itself entirely by its own Treasury ensuring self-sovereignty and longevity.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98291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8">
      <a:dk1>
        <a:srgbClr val="091440"/>
      </a:dk1>
      <a:lt1>
        <a:srgbClr val="FFFFFF"/>
      </a:lt1>
      <a:dk2>
        <a:srgbClr val="091440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Schoolbook</vt:lpstr>
      <vt:lpstr>Wingdings 2</vt:lpstr>
      <vt:lpstr>View</vt:lpstr>
      <vt:lpstr>Decred Our Network Charts</vt:lpstr>
      <vt:lpstr>Week #5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 On-Chain Analytics Masterclass  Ep 1 - Realised Capitalisation</dc:title>
  <dc:creator>James Care</dc:creator>
  <cp:lastModifiedBy>James Care</cp:lastModifiedBy>
  <cp:revision>280</cp:revision>
  <dcterms:created xsi:type="dcterms:W3CDTF">2019-05-18T15:28:20Z</dcterms:created>
  <dcterms:modified xsi:type="dcterms:W3CDTF">2020-05-10T23:05:25Z</dcterms:modified>
</cp:coreProperties>
</file>