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2" r:id="rId6"/>
    <p:sldId id="259" r:id="rId7"/>
    <p:sldId id="260" r:id="rId8"/>
    <p:sldId id="261" r:id="rId9"/>
    <p:sldId id="268" r:id="rId10"/>
    <p:sldId id="264" r:id="rId11"/>
    <p:sldId id="265" r:id="rId12"/>
    <p:sldId id="266" r:id="rId13"/>
    <p:sldId id="267" r:id="rId14"/>
    <p:sldId id="263" r:id="rId15"/>
    <p:sldId id="269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0034" y="1285860"/>
            <a:ext cx="8415342" cy="1470025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effectLst>
                  <a:outerShdw blurRad="50800" dist="38100" dir="5400000" algn="t" rotWithShape="0">
                    <a:schemeClr val="tx2">
                      <a:lumMod val="20000"/>
                      <a:lumOff val="80000"/>
                      <a:alpha val="40000"/>
                    </a:schemeClr>
                  </a:outerShdw>
                </a:effectLst>
              </a:rPr>
              <a:t>Data and </a:t>
            </a:r>
            <a:r>
              <a:rPr lang="en-CA" sz="6700" b="1" dirty="0" smtClean="0">
                <a:effectLst>
                  <a:outerShdw blurRad="50800" dist="38100" dir="5400000" algn="t" rotWithShape="0">
                    <a:schemeClr val="tx2">
                      <a:lumMod val="20000"/>
                      <a:lumOff val="80000"/>
                      <a:alpha val="40000"/>
                    </a:schemeClr>
                  </a:outerShdw>
                </a:effectLst>
              </a:rPr>
              <a:t>Win Ratio</a:t>
            </a:r>
            <a:br>
              <a:rPr lang="en-CA" sz="6700" b="1" dirty="0" smtClean="0">
                <a:effectLst>
                  <a:outerShdw blurRad="50800" dist="38100" dir="5400000" algn="t" rotWithShape="0">
                    <a:schemeClr val="tx2">
                      <a:lumMod val="20000"/>
                      <a:lumOff val="80000"/>
                      <a:alpha val="40000"/>
                    </a:schemeClr>
                  </a:outerShdw>
                </a:effectLst>
              </a:rPr>
            </a:br>
            <a:r>
              <a:rPr lang="en-US" sz="6700" b="1" dirty="0" smtClean="0">
                <a:effectLst>
                  <a:outerShdw blurRad="50800" dist="38100" dir="5400000" algn="t" rotWithShape="0">
                    <a:schemeClr val="tx2">
                      <a:lumMod val="20000"/>
                      <a:lumOff val="80000"/>
                      <a:alpha val="40000"/>
                    </a:schemeClr>
                  </a:outerShdw>
                </a:effectLst>
              </a:rPr>
              <a:t> Analysis in Soccer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0166" y="4857760"/>
            <a:ext cx="6400800" cy="1752600"/>
          </a:xfrm>
        </p:spPr>
        <p:txBody>
          <a:bodyPr/>
          <a:lstStyle/>
          <a:p>
            <a:r>
              <a:rPr lang="en-US" b="1" i="1" dirty="0" smtClean="0">
                <a:solidFill>
                  <a:schemeClr val="tx1"/>
                </a:solidFill>
              </a:rPr>
              <a:t>University of Colorado Boulder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erlin Sans FB Demi" pitchFamily="34" charset="0"/>
              </a:rPr>
              <a:t>Exploratory data analysis</a:t>
            </a:r>
            <a:endParaRPr lang="zh-CN" altLang="en-US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latin typeface="Berlin Sans FB Demi" pitchFamily="34" charset="0"/>
                <a:ea typeface="+mj-ea"/>
                <a:cs typeface="+mj-cs"/>
              </a:rPr>
              <a:t>Matches by League</a:t>
            </a:r>
          </a:p>
        </p:txBody>
      </p:sp>
      <p:pic>
        <p:nvPicPr>
          <p:cNvPr id="4" name="Picture 2" descr="C:\Users\28039\Desktop\Data Mining Project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14554"/>
            <a:ext cx="6399065" cy="4000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erlin Sans FB Demi" pitchFamily="34" charset="0"/>
              </a:rPr>
              <a:t>Exploratory data analysis</a:t>
            </a:r>
            <a:endParaRPr lang="zh-CN" altLang="en-US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latin typeface="Berlin Sans FB Demi" pitchFamily="34" charset="0"/>
                <a:ea typeface="+mj-ea"/>
                <a:cs typeface="+mj-cs"/>
              </a:rPr>
              <a:t>Matches by League</a:t>
            </a:r>
          </a:p>
        </p:txBody>
      </p:sp>
      <p:pic>
        <p:nvPicPr>
          <p:cNvPr id="2051" name="Picture 3" descr="C:\Users\28039\Desktop\Data Mining Project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7572428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erlin Sans FB Demi" pitchFamily="34" charset="0"/>
              </a:rPr>
              <a:t>Exploratory data analysis</a:t>
            </a:r>
            <a:endParaRPr lang="zh-CN" altLang="en-US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latin typeface="Berlin Sans FB Demi" pitchFamily="34" charset="0"/>
                <a:ea typeface="+mj-ea"/>
                <a:cs typeface="+mj-cs"/>
              </a:rPr>
              <a:t>Matches by League</a:t>
            </a:r>
          </a:p>
        </p:txBody>
      </p:sp>
      <p:pic>
        <p:nvPicPr>
          <p:cNvPr id="3074" name="Picture 2" descr="C:\Users\28039\Desktop\Data Mining Project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94218"/>
            <a:ext cx="7643866" cy="43888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erlin Sans FB Demi" pitchFamily="34" charset="0"/>
              </a:rPr>
              <a:t>Exploratory data analysis</a:t>
            </a:r>
            <a:endParaRPr lang="zh-CN" altLang="en-US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>
                <a:latin typeface="Berlin Sans FB Demi" pitchFamily="34" charset="0"/>
                <a:ea typeface="+mj-ea"/>
                <a:cs typeface="+mj-cs"/>
              </a:rPr>
              <a:t>Matches by League</a:t>
            </a:r>
          </a:p>
        </p:txBody>
      </p:sp>
      <p:pic>
        <p:nvPicPr>
          <p:cNvPr id="4098" name="Picture 2" descr="C:\Users\28039\Desktop\Data Mining Project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449835" cy="3950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Berlin Sans FB Demi" pitchFamily="34" charset="0"/>
              </a:rPr>
              <a:t>Exploratory data analysis</a:t>
            </a:r>
            <a:endParaRPr lang="zh-CN" altLang="en-US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altLang="zh-CN" dirty="0" smtClean="0">
                <a:latin typeface="Berlin Sans FB Demi" pitchFamily="34" charset="0"/>
              </a:rPr>
              <a:t>Correlation </a:t>
            </a:r>
            <a:r>
              <a:rPr lang="en-CA" dirty="0" smtClean="0">
                <a:latin typeface="Berlin Sans FB Demi" pitchFamily="34" charset="0"/>
              </a:rPr>
              <a:t>analysis</a:t>
            </a:r>
            <a:endParaRPr lang="zh-CN" altLang="en-US" dirty="0" smtClean="0">
              <a:latin typeface="Berlin Sans FB Demi" pitchFamily="34" charset="0"/>
            </a:endParaRPr>
          </a:p>
        </p:txBody>
      </p:sp>
      <p:pic>
        <p:nvPicPr>
          <p:cNvPr id="1026" name="Picture 2" descr="C:\Users\28039\Desktop\Data Mining Project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643182"/>
            <a:ext cx="8116545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zh-CN" sz="3200" dirty="0" smtClean="0">
                <a:latin typeface="Berlin Sans FB Demi" pitchFamily="34" charset="0"/>
                <a:ea typeface="+mn-ea"/>
                <a:cs typeface="+mn-cs"/>
              </a:rPr>
              <a:t>Bayesian data analysis</a:t>
            </a:r>
            <a:endParaRPr lang="zh-CN" altLang="en-US" sz="3200" dirty="0">
              <a:latin typeface="Berlin Sans FB Demi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itchFamily="34" charset="0"/>
              </a:rPr>
              <a:t>distribution of future goals</a:t>
            </a:r>
            <a:r>
              <a:rPr lang="en-CA" dirty="0" smtClean="0">
                <a:latin typeface="Berlin Sans FB Demi" pitchFamily="34" charset="0"/>
              </a:rPr>
              <a:t>:</a:t>
            </a:r>
          </a:p>
          <a:p>
            <a:endParaRPr lang="en-CA" altLang="zh-CN" dirty="0" smtClean="0">
              <a:latin typeface="Berlin Sans FB Demi" pitchFamily="34" charset="0"/>
            </a:endParaRPr>
          </a:p>
          <a:p>
            <a:pPr>
              <a:buNone/>
            </a:pPr>
            <a:endParaRPr lang="en-CA" altLang="zh-CN" dirty="0" smtClean="0">
              <a:latin typeface="Berlin Sans FB Demi" pitchFamily="34" charset="0"/>
            </a:endParaRPr>
          </a:p>
          <a:p>
            <a:endParaRPr lang="zh-CN" altLang="en-US" dirty="0" smtClean="0">
              <a:latin typeface="Berlin Sans FB Demi" pitchFamily="34" charset="0"/>
            </a:endParaRPr>
          </a:p>
        </p:txBody>
      </p:sp>
      <p:pic>
        <p:nvPicPr>
          <p:cNvPr id="4" name="Picture 2" descr="C:\Users\28039\Desktop\Data Mining Project\lik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7650163" cy="1133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>
                <a:latin typeface="Berlin Sans FB Demi" pitchFamily="34" charset="0"/>
              </a:rPr>
              <a:t>Bayesian data analysis</a:t>
            </a:r>
            <a:endParaRPr lang="zh-CN" altLang="en-US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>
                <a:latin typeface="Berlin Sans FB Demi" pitchFamily="34" charset="0"/>
              </a:rPr>
              <a:t>Likelihood:</a:t>
            </a:r>
          </a:p>
        </p:txBody>
      </p:sp>
      <p:pic>
        <p:nvPicPr>
          <p:cNvPr id="5" name="Picture 5" descr="C:\Users\28039\Desktop\Data Mining Project\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2"/>
            <a:ext cx="5918970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>
            <a:normAutofit/>
          </a:bodyPr>
          <a:lstStyle/>
          <a:p>
            <a:r>
              <a:rPr lang="en-CA" altLang="zh-CN" sz="3200" dirty="0" smtClean="0">
                <a:latin typeface="Berlin Sans FB Demi" pitchFamily="34" charset="0"/>
                <a:ea typeface="+mn-ea"/>
                <a:cs typeface="+mn-cs"/>
              </a:rPr>
              <a:t>Bayesian </a:t>
            </a:r>
            <a:r>
              <a:rPr lang="en-US" altLang="zh-CN" sz="3200" dirty="0" smtClean="0">
                <a:latin typeface="Berlin Sans FB Demi" pitchFamily="34" charset="0"/>
                <a:ea typeface="+mn-ea"/>
                <a:cs typeface="+mn-cs"/>
              </a:rPr>
              <a:t>model</a:t>
            </a:r>
            <a:endParaRPr lang="zh-CN" altLang="en-US" sz="3200" dirty="0">
              <a:latin typeface="Berlin Sans FB Demi" pitchFamily="34" charset="0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 smtClean="0">
              <a:latin typeface="Berlin Sans FB Demi" pitchFamily="34" charset="0"/>
            </a:endParaRPr>
          </a:p>
        </p:txBody>
      </p:sp>
      <p:pic>
        <p:nvPicPr>
          <p:cNvPr id="2050" name="Picture 2" descr="C:\Users\28039\Desktop\Data Mining Project\b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844" y="1090219"/>
            <a:ext cx="8858312" cy="576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>
                <a:latin typeface="Berlin Sans FB Demi" pitchFamily="34" charset="0"/>
              </a:rPr>
              <a:t>Evaluation and feature importance</a:t>
            </a:r>
            <a:endParaRPr lang="zh-CN" altLang="en-US" sz="4000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Berlin Sans FB Demi" pitchFamily="34" charset="0"/>
                <a:ea typeface="+mj-ea"/>
                <a:cs typeface="+mj-cs"/>
              </a:rPr>
              <a:t>base features</a:t>
            </a:r>
            <a:endParaRPr lang="zh-CN" altLang="en-US" sz="4000" dirty="0" smtClean="0">
              <a:latin typeface="Berlin Sans FB Demi" pitchFamily="34" charset="0"/>
              <a:ea typeface="+mj-ea"/>
              <a:cs typeface="+mj-cs"/>
            </a:endParaRPr>
          </a:p>
        </p:txBody>
      </p:sp>
      <p:pic>
        <p:nvPicPr>
          <p:cNvPr id="3074" name="Picture 2" descr="C:\Users\28039\Desktop\Data Mining Project\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00306"/>
            <a:ext cx="6735763" cy="3190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4000" dirty="0" smtClean="0">
                <a:latin typeface="Berlin Sans FB Demi" pitchFamily="34" charset="0"/>
              </a:rPr>
              <a:t>Evaluation and feature importance</a:t>
            </a:r>
            <a:endParaRPr lang="zh-CN" altLang="en-US" sz="4000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latin typeface="Berlin Sans FB Demi" pitchFamily="34" charset="0"/>
                <a:ea typeface="+mj-ea"/>
                <a:cs typeface="+mj-cs"/>
              </a:rPr>
              <a:t>base features</a:t>
            </a:r>
            <a:endParaRPr lang="zh-CN" altLang="en-US" sz="4000" dirty="0" smtClean="0">
              <a:latin typeface="Berlin Sans FB Demi" pitchFamily="34" charset="0"/>
              <a:ea typeface="+mj-ea"/>
              <a:cs typeface="+mj-cs"/>
            </a:endParaRPr>
          </a:p>
        </p:txBody>
      </p:sp>
      <p:pic>
        <p:nvPicPr>
          <p:cNvPr id="4098" name="Picture 2" descr="C:\Users\28039\Desktop\d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6831013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i="1" dirty="0" smtClean="0">
                <a:latin typeface="Berlin Sans FB" pitchFamily="34" charset="0"/>
              </a:rPr>
              <a:t>Problem Statement</a:t>
            </a:r>
            <a:endParaRPr lang="zh-CN" altLang="en-US" i="1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i="1" dirty="0" smtClean="0">
                <a:latin typeface="Berlin Sans FB" pitchFamily="34" charset="0"/>
              </a:rPr>
              <a:t>A vast amount of data generated from sports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player skills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game results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seasonal performance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league management</a:t>
            </a:r>
          </a:p>
          <a:p>
            <a:pPr lvl="1"/>
            <a:endParaRPr lang="en-CA" dirty="0" smtClean="0"/>
          </a:p>
          <a:p>
            <a:r>
              <a:rPr lang="en-CA" i="1" dirty="0" smtClean="0">
                <a:latin typeface="Berlin Sans FB" pitchFamily="34" charset="0"/>
              </a:rPr>
              <a:t>The challenge for sports science 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analyzing this data to gain a competitive edge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various techniques and statistical methods to extrapolate valuable insights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result predictions</a:t>
            </a:r>
          </a:p>
          <a:p>
            <a:pPr fontAlgn="ctr"/>
            <a:endParaRPr lang="zh-CN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>
                <a:latin typeface="Berlin Sans FB Demi" pitchFamily="34" charset="0"/>
              </a:rPr>
              <a:t>CONCLUSIONS</a:t>
            </a:r>
            <a:endParaRPr lang="zh-CN" altLang="en-US" sz="4000" dirty="0" smtClean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 smtClean="0">
                <a:latin typeface="Berlin Sans FB Demi" pitchFamily="34" charset="0"/>
                <a:ea typeface="+mj-ea"/>
                <a:cs typeface="+mj-cs"/>
              </a:rPr>
              <a:t>Bayesian model utilizes team-specific features and predicts the future number of goals scored</a:t>
            </a:r>
          </a:p>
          <a:p>
            <a:r>
              <a:rPr lang="en-CA" sz="2400" dirty="0" smtClean="0">
                <a:latin typeface="Berlin Sans FB Demi" pitchFamily="34" charset="0"/>
                <a:ea typeface="+mj-ea"/>
                <a:cs typeface="+mj-cs"/>
              </a:rPr>
              <a:t>requires only a relatively small amount of data to learn effectively.</a:t>
            </a:r>
          </a:p>
          <a:p>
            <a:r>
              <a:rPr lang="en-CA" sz="2400" dirty="0" smtClean="0">
                <a:latin typeface="Berlin Sans FB Demi" pitchFamily="34" charset="0"/>
                <a:ea typeface="+mj-ea"/>
                <a:cs typeface="+mj-cs"/>
              </a:rPr>
              <a:t>In the era of Big Data, where not all datasets are large, this technique offers a reliable way to create robust models</a:t>
            </a:r>
          </a:p>
          <a:p>
            <a:r>
              <a:rPr lang="en-CA" sz="2400" dirty="0" smtClean="0">
                <a:latin typeface="Berlin Sans FB Demi" pitchFamily="34" charset="0"/>
                <a:ea typeface="+mj-ea"/>
                <a:cs typeface="+mj-cs"/>
              </a:rPr>
              <a:t>Bayesian multilevel modeling a powerful and valuable tool for sports analytics</a:t>
            </a:r>
            <a:endParaRPr lang="zh-CN" altLang="en-US" sz="2400" dirty="0" smtClean="0">
              <a:latin typeface="Berlin Sans FB Dem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i="1" dirty="0" smtClean="0">
                <a:latin typeface="Berlin Sans FB" pitchFamily="34" charset="0"/>
              </a:rPr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Berlin Sans FB" pitchFamily="34" charset="0"/>
              </a:rPr>
              <a:t>A Bayesian Approach to In-Game Win Probability in Soccer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Bayesian Model</a:t>
            </a:r>
          </a:p>
          <a:p>
            <a:pPr lvl="1"/>
            <a:r>
              <a:rPr lang="en-CA" sz="3200" dirty="0" smtClean="0">
                <a:latin typeface="Berlin Sans FB" pitchFamily="34" charset="0"/>
              </a:rPr>
              <a:t>predicts the result of future soccer matches</a:t>
            </a:r>
          </a:p>
          <a:p>
            <a:pPr lvl="2"/>
            <a:r>
              <a:rPr lang="en-CA" dirty="0" smtClean="0">
                <a:latin typeface="Berlin Sans FB" pitchFamily="34" charset="0"/>
              </a:rPr>
              <a:t>rank position</a:t>
            </a:r>
          </a:p>
          <a:p>
            <a:pPr lvl="2"/>
            <a:r>
              <a:rPr lang="en-CA" dirty="0" smtClean="0">
                <a:latin typeface="Berlin Sans FB" pitchFamily="34" charset="0"/>
              </a:rPr>
              <a:t>historical data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erlin Sans FB" pitchFamily="34" charset="0"/>
              </a:rPr>
              <a:t>Bayesian model clearly outperforms the LR, </a:t>
            </a:r>
            <a:r>
              <a:rPr lang="en-US" dirty="0" err="1" smtClean="0">
                <a:latin typeface="Berlin Sans FB" pitchFamily="34" charset="0"/>
              </a:rPr>
              <a:t>mLR</a:t>
            </a:r>
            <a:r>
              <a:rPr lang="en-US" dirty="0" smtClean="0">
                <a:latin typeface="Berlin Sans FB" pitchFamily="34" charset="0"/>
              </a:rPr>
              <a:t> and RF models</a:t>
            </a:r>
            <a:endParaRPr lang="zh-CN" altLang="en-US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 descr="C:\Users\28039\Desktop\Data Mining Project\11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6786610" cy="5131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i="1" dirty="0" smtClean="0">
                <a:latin typeface="Berlin Sans FB" pitchFamily="34" charset="0"/>
              </a:rPr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Berlin Sans FB" pitchFamily="34" charset="0"/>
              </a:rPr>
              <a:t>Application of the </a:t>
            </a:r>
            <a:r>
              <a:rPr lang="en-US" i="1" dirty="0" err="1" smtClean="0">
                <a:latin typeface="Berlin Sans FB" pitchFamily="34" charset="0"/>
              </a:rPr>
              <a:t>Apriori</a:t>
            </a:r>
            <a:r>
              <a:rPr lang="en-US" i="1" dirty="0" smtClean="0">
                <a:latin typeface="Berlin Sans FB" pitchFamily="34" charset="0"/>
              </a:rPr>
              <a:t> Algorithm in Soccer Games</a:t>
            </a:r>
          </a:p>
          <a:p>
            <a:pPr lvl="1"/>
            <a:r>
              <a:rPr lang="en-US" dirty="0" err="1" smtClean="0">
                <a:latin typeface="Berlin Sans FB" pitchFamily="34" charset="0"/>
              </a:rPr>
              <a:t>Apriori</a:t>
            </a:r>
            <a:r>
              <a:rPr lang="en-US" dirty="0" smtClean="0">
                <a:latin typeface="Berlin Sans FB" pitchFamily="34" charset="0"/>
              </a:rPr>
              <a:t> algorithm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around the concept of "scoring opportunities“:</a:t>
            </a:r>
          </a:p>
          <a:p>
            <a:pPr lvl="2"/>
            <a:r>
              <a:rPr lang="en-US" dirty="0" smtClean="0">
                <a:latin typeface="Berlin Sans FB" pitchFamily="34" charset="0"/>
              </a:rPr>
              <a:t>scoring opportunities</a:t>
            </a:r>
          </a:p>
          <a:p>
            <a:pPr lvl="2"/>
            <a:r>
              <a:rPr lang="en-US" dirty="0" smtClean="0">
                <a:latin typeface="Berlin Sans FB" pitchFamily="34" charset="0"/>
              </a:rPr>
              <a:t>individual players</a:t>
            </a:r>
          </a:p>
          <a:p>
            <a:pPr lvl="2"/>
            <a:r>
              <a:rPr lang="en-US" dirty="0" smtClean="0">
                <a:latin typeface="Berlin Sans FB" pitchFamily="34" charset="0"/>
              </a:rPr>
              <a:t>frequent player combinations.</a:t>
            </a:r>
            <a:br>
              <a:rPr lang="en-US" dirty="0" smtClean="0">
                <a:latin typeface="Berlin Sans FB" pitchFamily="34" charset="0"/>
              </a:rPr>
            </a:br>
            <a:endParaRPr lang="zh-CN" altLang="en-US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>
                <a:latin typeface="Berlin Sans FB" pitchFamily="34" charset="0"/>
              </a:rPr>
              <a:t>Proposed Work</a:t>
            </a:r>
            <a:endParaRPr lang="zh-CN" altLang="en-US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CA" altLang="zh-CN" sz="4400" dirty="0" smtClean="0">
                <a:latin typeface="Berlin Sans FB" pitchFamily="34" charset="0"/>
                <a:ea typeface="+mj-ea"/>
                <a:cs typeface="+mj-cs"/>
              </a:rPr>
              <a:t>Tools</a:t>
            </a:r>
          </a:p>
          <a:p>
            <a:pPr lvl="1"/>
            <a:r>
              <a:rPr lang="en-CA" altLang="zh-CN" sz="4500" dirty="0" smtClean="0">
                <a:latin typeface="Berlin Sans FB" pitchFamily="34" charset="0"/>
                <a:ea typeface="+mj-ea"/>
                <a:cs typeface="+mj-cs"/>
              </a:rPr>
              <a:t>Python </a:t>
            </a:r>
          </a:p>
          <a:p>
            <a:pPr lvl="1"/>
            <a:r>
              <a:rPr lang="en-CA" altLang="zh-CN" sz="4500" dirty="0" smtClean="0">
                <a:latin typeface="Berlin Sans FB" pitchFamily="34" charset="0"/>
                <a:ea typeface="+mj-ea"/>
                <a:cs typeface="+mj-cs"/>
              </a:rPr>
              <a:t>SQL</a:t>
            </a:r>
          </a:p>
          <a:p>
            <a:r>
              <a:rPr lang="en-CA" altLang="zh-CN" sz="4400" dirty="0" smtClean="0">
                <a:latin typeface="Berlin Sans FB" pitchFamily="34" charset="0"/>
                <a:ea typeface="+mj-ea"/>
                <a:cs typeface="+mj-cs"/>
              </a:rPr>
              <a:t>Datasets</a:t>
            </a:r>
          </a:p>
          <a:p>
            <a:pPr lvl="1"/>
            <a:r>
              <a:rPr lang="en-CA" altLang="zh-CN" sz="4400" dirty="0" smtClean="0">
                <a:latin typeface="Berlin Sans FB" pitchFamily="34" charset="0"/>
                <a:ea typeface="+mj-ea"/>
                <a:cs typeface="+mj-cs"/>
              </a:rPr>
              <a:t>European Soccer Database</a:t>
            </a:r>
          </a:p>
          <a:p>
            <a:r>
              <a:rPr lang="en-CA" altLang="zh-CN" sz="4400" dirty="0" smtClean="0">
                <a:latin typeface="Berlin Sans FB" pitchFamily="34" charset="0"/>
                <a:ea typeface="+mj-ea"/>
                <a:cs typeface="+mj-cs"/>
              </a:rPr>
              <a:t>Tasks</a:t>
            </a:r>
          </a:p>
          <a:p>
            <a:pPr lvl="1"/>
            <a:r>
              <a:rPr lang="en-US" altLang="zh-CN" sz="4500" dirty="0" smtClean="0">
                <a:latin typeface="Berlin Sans FB" pitchFamily="34" charset="0"/>
                <a:ea typeface="+mj-ea"/>
                <a:cs typeface="+mj-cs"/>
              </a:rPr>
              <a:t>Visualization</a:t>
            </a:r>
            <a:endParaRPr lang="en-CA" altLang="zh-CN" sz="4500" dirty="0" smtClean="0">
              <a:latin typeface="Berlin Sans FB" pitchFamily="34" charset="0"/>
              <a:ea typeface="+mj-ea"/>
              <a:cs typeface="+mj-cs"/>
            </a:endParaRPr>
          </a:p>
          <a:p>
            <a:pPr lvl="1"/>
            <a:r>
              <a:rPr lang="en-CA" altLang="zh-CN" sz="4500" dirty="0" smtClean="0">
                <a:latin typeface="Berlin Sans FB" pitchFamily="34" charset="0"/>
                <a:ea typeface="+mj-ea"/>
                <a:cs typeface="+mj-cs"/>
              </a:rPr>
              <a:t>analyzing  data</a:t>
            </a:r>
          </a:p>
          <a:p>
            <a:pPr lvl="1"/>
            <a:r>
              <a:rPr lang="en-CA" altLang="zh-CN" sz="4500" dirty="0" smtClean="0">
                <a:latin typeface="Berlin Sans FB" pitchFamily="34" charset="0"/>
                <a:ea typeface="+mj-ea"/>
                <a:cs typeface="+mj-cs"/>
              </a:rPr>
              <a:t>build result predictions</a:t>
            </a:r>
          </a:p>
          <a:p>
            <a:r>
              <a:rPr lang="en-CA" altLang="zh-CN" sz="4400" dirty="0" smtClean="0">
                <a:latin typeface="Berlin Sans FB" pitchFamily="34" charset="0"/>
                <a:ea typeface="+mj-ea"/>
                <a:cs typeface="+mj-cs"/>
              </a:rPr>
              <a:t>Techniques</a:t>
            </a:r>
          </a:p>
          <a:p>
            <a:pPr lvl="1"/>
            <a:r>
              <a:rPr lang="en-CA" altLang="zh-CN" sz="4400" dirty="0" smtClean="0">
                <a:latin typeface="Berlin Sans FB" pitchFamily="34" charset="0"/>
                <a:ea typeface="+mj-ea"/>
                <a:cs typeface="+mj-cs"/>
              </a:rPr>
              <a:t>Cluster analysis</a:t>
            </a:r>
          </a:p>
          <a:p>
            <a:pPr lvl="1"/>
            <a:r>
              <a:rPr lang="en-CA" altLang="zh-CN" sz="4400" dirty="0" smtClean="0">
                <a:latin typeface="Berlin Sans FB" pitchFamily="34" charset="0"/>
                <a:ea typeface="+mj-ea"/>
                <a:cs typeface="+mj-cs"/>
              </a:rPr>
              <a:t>Bayesian Model</a:t>
            </a:r>
          </a:p>
          <a:p>
            <a:pPr lvl="1"/>
            <a:r>
              <a:rPr lang="en-US" altLang="zh-CN" sz="4400" dirty="0" err="1" smtClean="0">
                <a:latin typeface="Berlin Sans FB" pitchFamily="34" charset="0"/>
                <a:ea typeface="+mj-ea"/>
                <a:cs typeface="+mj-cs"/>
              </a:rPr>
              <a:t>Apriori</a:t>
            </a:r>
            <a:r>
              <a:rPr lang="en-US" altLang="zh-CN" sz="4400" dirty="0" smtClean="0">
                <a:latin typeface="Berlin Sans FB" pitchFamily="34" charset="0"/>
                <a:ea typeface="+mj-ea"/>
                <a:cs typeface="+mj-cs"/>
              </a:rPr>
              <a:t> algorithm</a:t>
            </a:r>
            <a:endParaRPr lang="zh-CN" altLang="en-US" sz="4400" dirty="0" smtClean="0">
              <a:latin typeface="Berlin Sans FB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>
                <a:latin typeface="Berlin Sans FB" pitchFamily="34" charset="0"/>
              </a:rPr>
              <a:t>Evaluation</a:t>
            </a:r>
            <a:endParaRPr lang="zh-CN" altLang="en-US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Berlin Sans FB" pitchFamily="34" charset="0"/>
              </a:rPr>
              <a:t>Model Validation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test it against data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the effectiveness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the accuracy</a:t>
            </a:r>
          </a:p>
          <a:p>
            <a:r>
              <a:rPr lang="en-US" b="1" dirty="0" smtClean="0">
                <a:latin typeface="Berlin Sans FB" pitchFamily="34" charset="0"/>
              </a:rPr>
              <a:t>Prediction Accuracy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comparing  with actual outcomes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win ratio of the outcome between the actual outcome</a:t>
            </a:r>
          </a:p>
          <a:p>
            <a:r>
              <a:rPr lang="en-US" b="1" dirty="0" smtClean="0">
                <a:latin typeface="Berlin Sans FB" pitchFamily="34" charset="0"/>
              </a:rPr>
              <a:t>Improvements Over Time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progressive improvement in prediction over time</a:t>
            </a:r>
          </a:p>
          <a:p>
            <a:r>
              <a:rPr lang="en-US" b="1" dirty="0" smtClean="0">
                <a:latin typeface="Berlin Sans FB" pitchFamily="34" charset="0"/>
              </a:rPr>
              <a:t>Comparison With Other Models</a:t>
            </a:r>
            <a:r>
              <a:rPr lang="en-US" dirty="0" smtClean="0">
                <a:latin typeface="Berlin Sans FB" pitchFamily="34" charset="0"/>
              </a:rPr>
              <a:t>: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assess effectiveness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compared with other similar models</a:t>
            </a:r>
          </a:p>
          <a:p>
            <a:pPr lvl="1"/>
            <a:r>
              <a:rPr lang="en-US" dirty="0" smtClean="0">
                <a:latin typeface="Berlin Sans FB" pitchFamily="34" charset="0"/>
              </a:rPr>
              <a:t>standard </a:t>
            </a:r>
            <a:r>
              <a:rPr lang="en-US" smtClean="0">
                <a:latin typeface="Berlin Sans FB" pitchFamily="34" charset="0"/>
              </a:rPr>
              <a:t>statistical analysis</a:t>
            </a:r>
            <a:endParaRPr lang="en-US" dirty="0" smtClean="0">
              <a:latin typeface="Berlin Sans FB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 smtClean="0">
                <a:latin typeface="Berlin Sans FB" pitchFamily="34" charset="0"/>
              </a:rPr>
              <a:t>Timeline</a:t>
            </a:r>
            <a:endParaRPr lang="zh-CN" altLang="en-US" dirty="0">
              <a:latin typeface="Berlin Sans FB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 smtClean="0">
                <a:latin typeface="Berlin Sans FB" pitchFamily="34" charset="0"/>
                <a:ea typeface="+mj-ea"/>
                <a:cs typeface="+mj-cs"/>
              </a:rPr>
              <a:t>Week 2 Project Proposal </a:t>
            </a:r>
          </a:p>
          <a:p>
            <a:pPr lvl="1"/>
            <a:r>
              <a:rPr lang="en-US" altLang="zh-CN" sz="3600" i="1" dirty="0" smtClean="0">
                <a:latin typeface="Berlin Sans FB" pitchFamily="34" charset="0"/>
                <a:ea typeface="+mj-ea"/>
                <a:cs typeface="+mj-cs"/>
              </a:rPr>
              <a:t>Finished</a:t>
            </a:r>
          </a:p>
          <a:p>
            <a:r>
              <a:rPr lang="en-US" altLang="zh-CN" sz="4000" i="1" dirty="0" smtClean="0">
                <a:latin typeface="Berlin Sans FB" pitchFamily="34" charset="0"/>
              </a:rPr>
              <a:t>Week </a:t>
            </a:r>
            <a:r>
              <a:rPr lang="en-US" altLang="zh-CN" sz="4000" i="1" dirty="0" smtClean="0">
                <a:latin typeface="Berlin Sans FB" pitchFamily="34" charset="0"/>
                <a:ea typeface="+mj-ea"/>
                <a:cs typeface="+mj-cs"/>
              </a:rPr>
              <a:t>3  </a:t>
            </a:r>
            <a:r>
              <a:rPr lang="en-CA" altLang="zh-CN" sz="4000" i="1" dirty="0" smtClean="0">
                <a:latin typeface="Berlin Sans FB" pitchFamily="34" charset="0"/>
                <a:ea typeface="+mj-ea"/>
                <a:cs typeface="+mj-cs"/>
              </a:rPr>
              <a:t>Checking Project</a:t>
            </a:r>
            <a:endParaRPr lang="en-US" altLang="zh-CN" sz="4000" i="1" dirty="0" smtClean="0">
              <a:latin typeface="Berlin Sans FB" pitchFamily="34" charset="0"/>
              <a:ea typeface="+mj-ea"/>
              <a:cs typeface="+mj-cs"/>
            </a:endParaRPr>
          </a:p>
          <a:p>
            <a:pPr lvl="1"/>
            <a:r>
              <a:rPr lang="en-US" altLang="zh-CN" sz="3600" i="1" dirty="0" smtClean="0">
                <a:latin typeface="Berlin Sans FB" pitchFamily="34" charset="0"/>
              </a:rPr>
              <a:t>Finished</a:t>
            </a:r>
          </a:p>
          <a:p>
            <a:r>
              <a:rPr lang="en-US" altLang="zh-CN" sz="4000" i="1" dirty="0" smtClean="0">
                <a:latin typeface="Berlin Sans FB" pitchFamily="34" charset="0"/>
              </a:rPr>
              <a:t>Week 4 </a:t>
            </a:r>
          </a:p>
          <a:p>
            <a:pPr lvl="1"/>
            <a:r>
              <a:rPr lang="en-US" altLang="zh-CN" sz="3600" i="1" dirty="0" smtClean="0">
                <a:latin typeface="Berlin Sans FB" pitchFamily="34" charset="0"/>
              </a:rPr>
              <a:t>Finished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>
                <a:latin typeface="Berlin Sans FB Demi" pitchFamily="34" charset="0"/>
              </a:rPr>
              <a:t>TASK AND CHALLENGES</a:t>
            </a:r>
            <a:endParaRPr lang="zh-CN" altLang="en-US" dirty="0">
              <a:latin typeface="Berlin Sans FB Dem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Exploratory data analysis</a:t>
            </a:r>
            <a:endParaRPr lang="zh-CN" altLang="en-US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304</Words>
  <PresentationFormat>全屏显示(4:3)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Data and Win Ratio  Analysis in Soccer </vt:lpstr>
      <vt:lpstr>Problem Statement</vt:lpstr>
      <vt:lpstr>Related Work</vt:lpstr>
      <vt:lpstr>Bayesian model clearly outperforms the LR, mLR and RF models</vt:lpstr>
      <vt:lpstr>Related Work</vt:lpstr>
      <vt:lpstr>Proposed Work</vt:lpstr>
      <vt:lpstr>Evaluation</vt:lpstr>
      <vt:lpstr>Timeline</vt:lpstr>
      <vt:lpstr>TASK AND CHALLENGES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Bayesian data analysis</vt:lpstr>
      <vt:lpstr>Bayesian data analysis</vt:lpstr>
      <vt:lpstr>Bayesian model</vt:lpstr>
      <vt:lpstr>Evaluation and feature importance</vt:lpstr>
      <vt:lpstr>Evaluation and feature importance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nkvd</dc:creator>
  <cp:lastModifiedBy>nkvd</cp:lastModifiedBy>
  <cp:revision>60</cp:revision>
  <dcterms:created xsi:type="dcterms:W3CDTF">2024-02-25T02:57:30Z</dcterms:created>
  <dcterms:modified xsi:type="dcterms:W3CDTF">2024-02-25T17:37:41Z</dcterms:modified>
</cp:coreProperties>
</file>