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FFFFFF"/>
    <a:srgbClr val="F0F2F6"/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treamlit.io/en/stable/api.html" TargetMode="External"/><Relationship Id="rId2" Type="http://schemas.openxmlformats.org/officeDocument/2006/relationships/hyperlink" Target="https://www.streamlit.io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github.com/daniellewisDL/streamlit-cheat-sheet" TargetMode="External"/><Relationship Id="rId4" Type="http://schemas.openxmlformats.org/officeDocument/2006/relationships/hyperlink" Target="https://pmbaumgartner.github.io/streamlitopedi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0665F46-23BF-4A0A-A264-411A2BD45356}"/>
              </a:ext>
            </a:extLst>
          </p:cNvPr>
          <p:cNvSpPr txBox="1"/>
          <p:nvPr/>
        </p:nvSpPr>
        <p:spPr>
          <a:xfrm>
            <a:off x="1" y="0"/>
            <a:ext cx="2589375" cy="6858000"/>
          </a:xfrm>
          <a:prstGeom prst="rect">
            <a:avLst/>
          </a:prstGeom>
          <a:solidFill>
            <a:srgbClr val="F0F2F6"/>
          </a:solidFill>
          <a:ln w="28575">
            <a:noFill/>
          </a:ln>
        </p:spPr>
        <p:txBody>
          <a:bodyPr wrap="square" rtlCol="0">
            <a:noAutofit/>
          </a:bodyPr>
          <a:lstStyle/>
          <a:p>
            <a:pPr marL="182563"/>
            <a:endParaRPr lang="en-US" sz="1600" b="1">
              <a:solidFill>
                <a:schemeClr val="bg1"/>
              </a:solidFill>
              <a:latin typeface="IBM Plex Sans" panose="020B0503050203000203" pitchFamily="34" charset="0"/>
              <a:cs typeface="Ideal Sans Bold" pitchFamily="50" charset="0"/>
            </a:endParaRPr>
          </a:p>
          <a:p>
            <a:pPr marL="182563"/>
            <a:r>
              <a:rPr lang="en-US" sz="1600" b="1">
                <a:solidFill>
                  <a:schemeClr val="bg1"/>
                </a:solidFill>
                <a:latin typeface="IBM Plex Sans" panose="020B0503050203000203" pitchFamily="34" charset="0"/>
                <a:cs typeface="Ideal Sans Bold" pitchFamily="50" charset="0"/>
              </a:rPr>
              <a:t>Streamlit cheat sheet</a:t>
            </a:r>
          </a:p>
          <a:p>
            <a:pPr marL="182563"/>
            <a:endParaRPr lang="en-US" sz="900">
              <a:solidFill>
                <a:schemeClr val="bg1"/>
              </a:solidFill>
              <a:latin typeface="IBM Plex Sans Light" panose="020B0403050203000203" pitchFamily="34" charset="0"/>
              <a:cs typeface="Courier New" panose="02070309020205020404" pitchFamily="49" charset="0"/>
            </a:endParaRPr>
          </a:p>
          <a:p>
            <a:pPr marL="182563"/>
            <a:r>
              <a:rPr lang="en-GB" sz="900">
                <a:solidFill>
                  <a:schemeClr val="bg1"/>
                </a:solidFill>
                <a:latin typeface="IBM Plex Sans Light" panose="020B0403050203000203" pitchFamily="34" charset="0"/>
                <a:cs typeface="Courier New" panose="02070309020205020404" pitchFamily="49" charset="0"/>
                <a:hlinkClick r:id="rId2"/>
              </a:rPr>
              <a:t>streamlit.io</a:t>
            </a:r>
            <a:endParaRPr lang="en-GB" sz="900">
              <a:solidFill>
                <a:schemeClr val="bg1"/>
              </a:solidFill>
              <a:latin typeface="IBM Plex Sans Light" panose="020B0403050203000203" pitchFamily="34" charset="0"/>
              <a:cs typeface="Courier New" panose="02070309020205020404" pitchFamily="49" charset="0"/>
            </a:endParaRPr>
          </a:p>
          <a:p>
            <a:pPr marL="182563"/>
            <a:endParaRPr lang="en-GB" sz="900">
              <a:solidFill>
                <a:schemeClr val="bg1"/>
              </a:solidFill>
              <a:latin typeface="IBM Plex Sans Light" panose="020B0403050203000203" pitchFamily="34" charset="0"/>
              <a:cs typeface="Courier New" panose="02070309020205020404" pitchFamily="49" charset="0"/>
            </a:endParaRPr>
          </a:p>
          <a:p>
            <a:pPr marL="182563"/>
            <a:r>
              <a:rPr lang="en-GB" sz="900">
                <a:solidFill>
                  <a:schemeClr val="bg1"/>
                </a:solidFill>
                <a:latin typeface="IBM Plex Sans Light" panose="020B0403050203000203" pitchFamily="34" charset="0"/>
                <a:cs typeface="Courier New" panose="02070309020205020404" pitchFamily="49" charset="0"/>
              </a:rPr>
              <a:t>This cheat sheet is a summary of the </a:t>
            </a:r>
            <a:r>
              <a:rPr lang="en-GB" sz="900">
                <a:solidFill>
                  <a:schemeClr val="bg1"/>
                </a:solidFill>
                <a:latin typeface="IBM Plex Sans Light" panose="020B0403050203000203" pitchFamily="34" charset="0"/>
                <a:cs typeface="Courier New" panose="02070309020205020404" pitchFamily="49" charset="0"/>
                <a:hlinkClick r:id="rId3"/>
              </a:rPr>
              <a:t>docs</a:t>
            </a:r>
            <a:endParaRPr lang="en-GB" sz="900">
              <a:solidFill>
                <a:schemeClr val="bg1"/>
              </a:solidFill>
              <a:latin typeface="IBM Plex Sans Light" panose="020B0403050203000203" pitchFamily="34" charset="0"/>
              <a:cs typeface="Courier New" panose="02070309020205020404" pitchFamily="49" charset="0"/>
            </a:endParaRPr>
          </a:p>
          <a:p>
            <a:pPr marL="182563"/>
            <a:endParaRPr lang="en-GB" sz="900">
              <a:solidFill>
                <a:schemeClr val="bg1"/>
              </a:solidFill>
              <a:latin typeface="IBM Plex Sans Light" panose="020B0403050203000203" pitchFamily="34" charset="0"/>
              <a:cs typeface="Courier New" panose="02070309020205020404" pitchFamily="49" charset="0"/>
            </a:endParaRPr>
          </a:p>
          <a:p>
            <a:pPr marL="182563"/>
            <a:r>
              <a:rPr lang="en-GB" sz="900">
                <a:solidFill>
                  <a:schemeClr val="bg1"/>
                </a:solidFill>
                <a:latin typeface="IBM Plex Sans Light" panose="020B0403050203000203" pitchFamily="34" charset="0"/>
                <a:cs typeface="Courier New" panose="02070309020205020404" pitchFamily="49" charset="0"/>
              </a:rPr>
              <a:t>I also recommend </a:t>
            </a:r>
            <a:r>
              <a:rPr lang="en-GB" sz="900">
                <a:solidFill>
                  <a:schemeClr val="bg1"/>
                </a:solidFill>
                <a:latin typeface="IBM Plex Sans Light" panose="020B0403050203000203" pitchFamily="34" charset="0"/>
                <a:cs typeface="Courier New" panose="02070309020205020404" pitchFamily="49" charset="0"/>
                <a:hlinkClick r:id="rId4"/>
              </a:rPr>
              <a:t>streamlitopedia</a:t>
            </a:r>
            <a:endParaRPr lang="en-GB" sz="900">
              <a:solidFill>
                <a:schemeClr val="bg1"/>
              </a:solidFill>
              <a:latin typeface="IBM Plex Sans Light" panose="020B0403050203000203" pitchFamily="34" charset="0"/>
              <a:cs typeface="Courier New" panose="02070309020205020404" pitchFamily="49" charset="0"/>
            </a:endParaRPr>
          </a:p>
          <a:p>
            <a:pPr marL="182563"/>
            <a:endParaRPr lang="en-GB" sz="700">
              <a:solidFill>
                <a:schemeClr val="bg1"/>
              </a:solidFill>
              <a:latin typeface="IBM Plex Sans Light" panose="020B0403050203000203" pitchFamily="34" charset="0"/>
              <a:cs typeface="Courier New" panose="02070309020205020404" pitchFamily="49" charset="0"/>
            </a:endParaRPr>
          </a:p>
          <a:p>
            <a:pPr marL="182563"/>
            <a:endParaRPr lang="en-GB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pPr marL="182563"/>
            <a:r>
              <a:rPr lang="en-US" sz="1400">
                <a:solidFill>
                  <a:schemeClr val="bg1"/>
                </a:solidFill>
                <a:latin typeface="IBM Plex Sans" panose="020B0503050203000203" pitchFamily="34" charset="0"/>
                <a:cs typeface="Calibri" panose="020F0502020204030204" pitchFamily="34" charset="0"/>
              </a:rPr>
              <a:t>How to install and import</a:t>
            </a:r>
          </a:p>
          <a:p>
            <a:pPr marL="182563"/>
            <a:endParaRPr lang="en-GB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pPr marL="182563"/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$ pip install streamlit</a:t>
            </a:r>
          </a:p>
          <a:p>
            <a:pPr marL="182563"/>
            <a:endParaRPr lang="en-GB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pPr marL="182563"/>
            <a:r>
              <a:rPr lang="en-GB" sz="700">
                <a:solidFill>
                  <a:schemeClr val="bg1"/>
                </a:solidFill>
                <a:latin typeface="IBM Plex Sans Light" panose="020B0403050203000203" pitchFamily="34" charset="0"/>
                <a:cs typeface="Courier New" panose="02070309020205020404" pitchFamily="49" charset="0"/>
              </a:rPr>
              <a:t>Import convention</a:t>
            </a:r>
          </a:p>
          <a:p>
            <a:pPr marL="182563"/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&gt;&gt;&gt; import streamlit as st</a:t>
            </a:r>
          </a:p>
          <a:p>
            <a:pPr marL="182563"/>
            <a:endParaRPr lang="en-US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pPr marL="182563"/>
            <a:endParaRPr lang="en-US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pPr marL="182563"/>
            <a:r>
              <a:rPr lang="en-US" sz="1400">
                <a:solidFill>
                  <a:schemeClr val="bg1"/>
                </a:solidFill>
                <a:latin typeface="IBM Plex Sans" panose="020B0503050203000203" pitchFamily="34" charset="0"/>
                <a:cs typeface="Calibri" panose="020F0502020204030204" pitchFamily="34" charset="0"/>
              </a:rPr>
              <a:t>Add widgets to sidebar</a:t>
            </a:r>
          </a:p>
          <a:p>
            <a:pPr marL="182563"/>
            <a:endParaRPr lang="en-US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pPr marL="182563"/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st.sidebar.&lt;widget&gt;</a:t>
            </a:r>
          </a:p>
          <a:p>
            <a:pPr marL="182563"/>
            <a:endParaRPr lang="en-US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pPr marL="182563"/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&gt;&gt;&gt; my_val = st.sidebar.text_input(</a:t>
            </a:r>
            <a:r>
              <a:rPr lang="en-GB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'I:’</a:t>
            </a:r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)</a:t>
            </a:r>
          </a:p>
          <a:p>
            <a:pPr marL="182563"/>
            <a:endParaRPr lang="en-US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pPr marL="182563"/>
            <a:endParaRPr lang="en-US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pPr marL="182563"/>
            <a:r>
              <a:rPr lang="en-US" sz="1400">
                <a:solidFill>
                  <a:schemeClr val="bg1"/>
                </a:solidFill>
                <a:latin typeface="IBM Plex Sans" panose="020B0503050203000203" pitchFamily="34" charset="0"/>
                <a:cs typeface="Calibri" panose="020F0502020204030204" pitchFamily="34" charset="0"/>
              </a:rPr>
              <a:t>Command line</a:t>
            </a:r>
          </a:p>
          <a:p>
            <a:pPr marL="182563"/>
            <a:endParaRPr lang="en-US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pPr marL="182563"/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$ streamlit --help</a:t>
            </a:r>
          </a:p>
          <a:p>
            <a:pPr marL="182563"/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$ streamlit run your_script.py</a:t>
            </a:r>
          </a:p>
          <a:p>
            <a:pPr marL="182563"/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$ streamlit hello</a:t>
            </a:r>
          </a:p>
          <a:p>
            <a:pPr marL="182563"/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$ streamlit config show</a:t>
            </a:r>
          </a:p>
          <a:p>
            <a:pPr marL="182563"/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$ streamlit cache clear</a:t>
            </a:r>
          </a:p>
          <a:p>
            <a:pPr marL="182563"/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$ streamlit docs</a:t>
            </a:r>
          </a:p>
          <a:p>
            <a:pPr marL="182563"/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$ streamlit --version</a:t>
            </a:r>
          </a:p>
          <a:p>
            <a:pPr marL="182563"/>
            <a:endParaRPr lang="en-US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pPr marL="182563"/>
            <a:endParaRPr lang="en-US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pPr marL="182563"/>
            <a:r>
              <a:rPr lang="en-US" sz="1400">
                <a:solidFill>
                  <a:schemeClr val="bg1"/>
                </a:solidFill>
                <a:latin typeface="IBM Plex Sans" panose="020B0503050203000203" pitchFamily="34" charset="0"/>
                <a:cs typeface="Calibri" panose="020F0502020204030204" pitchFamily="34" charset="0"/>
              </a:rPr>
              <a:t>Pre-release features</a:t>
            </a:r>
          </a:p>
          <a:p>
            <a:pPr marL="182563"/>
            <a:endParaRPr lang="en-GB" sz="800">
              <a:solidFill>
                <a:schemeClr val="bg1"/>
              </a:solidFill>
              <a:latin typeface="IBM Plex Sans Light" panose="020B0403050203000203" pitchFamily="34" charset="0"/>
              <a:cs typeface="Courier New" panose="02070309020205020404" pitchFamily="49" charset="0"/>
            </a:endParaRPr>
          </a:p>
          <a:p>
            <a:pPr marL="182563"/>
            <a:r>
              <a:rPr lang="en-GB" sz="900">
                <a:solidFill>
                  <a:schemeClr val="bg1"/>
                </a:solidFill>
                <a:latin typeface="IBM Plex Sans Light" panose="020B0403050203000203" pitchFamily="34" charset="0"/>
                <a:cs typeface="Courier New" panose="02070309020205020404" pitchFamily="49" charset="0"/>
              </a:rPr>
              <a:t>To access beta and experimental features</a:t>
            </a:r>
          </a:p>
          <a:p>
            <a:pPr marL="182563"/>
            <a:endParaRPr lang="en-US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pPr marL="182563"/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pip uninstall streamlit</a:t>
            </a:r>
          </a:p>
          <a:p>
            <a:pPr marL="182563"/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pip install streamlit-nightly --upgrade</a:t>
            </a:r>
            <a:endParaRPr lang="en-US" sz="9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pPr marL="182563"/>
            <a:endParaRPr lang="en-US" sz="9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64243D-5802-40EF-8523-882260FC3CC0}"/>
              </a:ext>
            </a:extLst>
          </p:cNvPr>
          <p:cNvSpPr txBox="1"/>
          <p:nvPr/>
        </p:nvSpPr>
        <p:spPr>
          <a:xfrm>
            <a:off x="2803697" y="288392"/>
            <a:ext cx="2879256" cy="631323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 rtlCol="0">
            <a:noAutofit/>
          </a:bodyPr>
          <a:lstStyle/>
          <a:p>
            <a:r>
              <a:rPr lang="en-US" sz="1400">
                <a:solidFill>
                  <a:schemeClr val="bg1"/>
                </a:solidFill>
                <a:latin typeface="IBM Plex Sans" panose="020B0503050203000203" pitchFamily="34" charset="0"/>
                <a:cs typeface="Calibri" panose="020F0502020204030204" pitchFamily="34" charset="0"/>
              </a:rPr>
              <a:t>Magic commands</a:t>
            </a:r>
          </a:p>
          <a:p>
            <a:endParaRPr lang="en-US" sz="3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r>
              <a:rPr lang="en-US" sz="900">
                <a:solidFill>
                  <a:schemeClr val="bg1"/>
                </a:solidFill>
                <a:latin typeface="IBM Plex Sans Light" panose="020B0403050203000203" pitchFamily="34" charset="0"/>
                <a:cs typeface="Courier New" panose="02070309020205020404" pitchFamily="49" charset="0"/>
              </a:rPr>
              <a:t>Magic commands allow you to implicitly </a:t>
            </a:r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st.write()</a:t>
            </a:r>
            <a:endParaRPr lang="en-US" sz="900">
              <a:solidFill>
                <a:schemeClr val="bg1"/>
              </a:solidFill>
              <a:latin typeface="IBM Plex Sans Light" panose="020B0403050203000203" pitchFamily="34" charset="0"/>
              <a:cs typeface="Courier New" panose="02070309020205020404" pitchFamily="49" charset="0"/>
            </a:endParaRPr>
          </a:p>
          <a:p>
            <a:endParaRPr lang="en-US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 ''' _This_ is some __Markdown__ '''</a:t>
            </a:r>
          </a:p>
          <a:p>
            <a:endParaRPr lang="en-US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a=3</a:t>
            </a:r>
          </a:p>
          <a:p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'a', a</a:t>
            </a:r>
          </a:p>
          <a:p>
            <a:endParaRPr lang="en-US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'dataframe:', data</a:t>
            </a:r>
          </a:p>
          <a:p>
            <a:endParaRPr lang="en-US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endParaRPr lang="en-US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solidFill>
                  <a:schemeClr val="bg1"/>
                </a:solidFill>
                <a:latin typeface="IBM Plex Sans" panose="020B0503050203000203" pitchFamily="34" charset="0"/>
                <a:cs typeface="Calibri" panose="020F0502020204030204" pitchFamily="34" charset="0"/>
              </a:rPr>
              <a:t>Display text</a:t>
            </a:r>
          </a:p>
          <a:p>
            <a:endParaRPr lang="en-US" sz="3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st.text</a:t>
            </a:r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(</a:t>
            </a:r>
            <a:r>
              <a:rPr lang="en-US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'Fixed width text'</a:t>
            </a:r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st.markdown(</a:t>
            </a:r>
            <a:r>
              <a:rPr lang="en-US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'_Markdown_'</a:t>
            </a:r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) # see *</a:t>
            </a:r>
          </a:p>
          <a:p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st.latex(</a:t>
            </a:r>
            <a:r>
              <a:rPr lang="en-US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r''' e^{i\pi} + 1 = 0 '''</a:t>
            </a:r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st.write(</a:t>
            </a:r>
            <a:r>
              <a:rPr lang="en-US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'Most objects'</a:t>
            </a:r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) # df, err, func, keras!</a:t>
            </a:r>
          </a:p>
          <a:p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st.write([</a:t>
            </a:r>
            <a:r>
              <a:rPr lang="en-US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'st'</a:t>
            </a:r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, </a:t>
            </a:r>
            <a:r>
              <a:rPr lang="en-US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'is &lt;'</a:t>
            </a:r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, 3]) # see *</a:t>
            </a:r>
          </a:p>
          <a:p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st.title(</a:t>
            </a:r>
            <a:r>
              <a:rPr lang="en-US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'My title'</a:t>
            </a:r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st.header(</a:t>
            </a:r>
            <a:r>
              <a:rPr lang="en-US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My header'</a:t>
            </a:r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st.subheader(</a:t>
            </a:r>
            <a:r>
              <a:rPr lang="en-US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'My sub'</a:t>
            </a:r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st.code(</a:t>
            </a:r>
            <a:r>
              <a:rPr lang="en-US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'for i in range(8): foo()'</a:t>
            </a:r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r>
              <a:rPr lang="en-US" sz="5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* optional kwarg unsafe_allow_html = </a:t>
            </a:r>
            <a:r>
              <a:rPr lang="en-US" sz="500">
                <a:solidFill>
                  <a:srgbClr val="C000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endParaRPr lang="en-US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solidFill>
                  <a:schemeClr val="bg1"/>
                </a:solidFill>
                <a:latin typeface="IBM Plex Sans" panose="020B0503050203000203" pitchFamily="34" charset="0"/>
                <a:cs typeface="Calibri" panose="020F0502020204030204" pitchFamily="34" charset="0"/>
              </a:rPr>
              <a:t>Display data</a:t>
            </a:r>
          </a:p>
          <a:p>
            <a:endParaRPr lang="en-US" sz="3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st.dataframe(data)</a:t>
            </a: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st.table(data.iloc[</a:t>
            </a:r>
            <a:r>
              <a:rPr lang="en-GB" sz="700">
                <a:solidFill>
                  <a:schemeClr val="accent2">
                    <a:lumMod val="75000"/>
                  </a:schemeClr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0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:</a:t>
            </a:r>
            <a:r>
              <a:rPr lang="en-GB" sz="700">
                <a:solidFill>
                  <a:schemeClr val="accent2">
                    <a:lumMod val="75000"/>
                  </a:schemeClr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10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st.json({</a:t>
            </a:r>
            <a:r>
              <a:rPr lang="en-US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'foo'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:</a:t>
            </a:r>
            <a:r>
              <a:rPr lang="en-US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'bar'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,</a:t>
            </a:r>
            <a:r>
              <a:rPr lang="en-US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'fu'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:</a:t>
            </a:r>
            <a:r>
              <a:rPr lang="en-US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'ba'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})</a:t>
            </a:r>
          </a:p>
          <a:p>
            <a:endParaRPr lang="en-GB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endParaRPr lang="en-US" sz="9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solidFill>
                  <a:schemeClr val="bg1"/>
                </a:solidFill>
                <a:latin typeface="IBM Plex Sans" panose="020B0503050203000203" pitchFamily="34" charset="0"/>
                <a:cs typeface="Calibri" panose="020F0502020204030204" pitchFamily="34" charset="0"/>
              </a:rPr>
              <a:t>Display charts</a:t>
            </a:r>
          </a:p>
          <a:p>
            <a:endParaRPr lang="en-US" sz="3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st.line_chart(data)</a:t>
            </a: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st.area_chart(data)</a:t>
            </a: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st.bar_chart(data)</a:t>
            </a: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st.pyplot(fig)</a:t>
            </a: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st.altair_chart(data)</a:t>
            </a: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st.vega_lite_chart(data)</a:t>
            </a: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st.plotly_chart(data)</a:t>
            </a: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st.bokeh_chart(data)</a:t>
            </a: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st.pydeck_chart(data)</a:t>
            </a: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st.deck_gl_chart(data)</a:t>
            </a: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st.graphviz_chart(data)</a:t>
            </a: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st.map(data)</a:t>
            </a:r>
          </a:p>
          <a:p>
            <a:endParaRPr lang="en-GB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endParaRPr lang="en-GB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solidFill>
                  <a:schemeClr val="bg1"/>
                </a:solidFill>
                <a:latin typeface="IBM Plex Sans" panose="020B0503050203000203" pitchFamily="34" charset="0"/>
                <a:cs typeface="Calibri" panose="020F0502020204030204" pitchFamily="34" charset="0"/>
              </a:rPr>
              <a:t>Display media</a:t>
            </a:r>
          </a:p>
          <a:p>
            <a:endParaRPr lang="en-US" sz="3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st.image(</a:t>
            </a:r>
            <a:r>
              <a:rPr lang="en-GB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'./header.png'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st.audio(data)</a:t>
            </a: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st.video(data)</a:t>
            </a:r>
          </a:p>
          <a:p>
            <a:endParaRPr lang="en-US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F19B75-99EF-4DE9-BC4F-7328465C2312}"/>
              </a:ext>
            </a:extLst>
          </p:cNvPr>
          <p:cNvSpPr txBox="1"/>
          <p:nvPr/>
        </p:nvSpPr>
        <p:spPr>
          <a:xfrm>
            <a:off x="5682953" y="272383"/>
            <a:ext cx="3159197" cy="631323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 rtlCol="0">
            <a:noAutofit/>
          </a:bodyPr>
          <a:lstStyle/>
          <a:p>
            <a:r>
              <a:rPr lang="en-US" sz="1400">
                <a:solidFill>
                  <a:schemeClr val="bg1"/>
                </a:solidFill>
                <a:latin typeface="IBM Plex Sans" panose="020B0503050203000203" pitchFamily="34" charset="0"/>
                <a:cs typeface="Calibri" panose="020F0502020204030204" pitchFamily="34" charset="0"/>
              </a:rPr>
              <a:t>Display interactive widgets</a:t>
            </a:r>
          </a:p>
          <a:p>
            <a:endParaRPr lang="en-US" sz="3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st.button(</a:t>
            </a:r>
            <a:r>
              <a:rPr lang="en-GB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'Hit me'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st.checkbox(</a:t>
            </a:r>
            <a:r>
              <a:rPr lang="en-GB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'Check me out'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st.radio(</a:t>
            </a:r>
            <a:r>
              <a:rPr lang="en-GB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'Radio'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, [</a:t>
            </a:r>
            <a:r>
              <a:rPr lang="en-GB" sz="700">
                <a:solidFill>
                  <a:srgbClr val="C000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1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,</a:t>
            </a:r>
            <a:r>
              <a:rPr lang="en-GB" sz="700">
                <a:solidFill>
                  <a:srgbClr val="C000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2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,</a:t>
            </a:r>
            <a:r>
              <a:rPr lang="en-GB" sz="700">
                <a:solidFill>
                  <a:srgbClr val="C000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3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st.selectbox(</a:t>
            </a:r>
            <a:r>
              <a:rPr lang="en-GB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'Select'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, [</a:t>
            </a:r>
            <a:r>
              <a:rPr lang="en-GB" sz="700">
                <a:solidFill>
                  <a:srgbClr val="C000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1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,</a:t>
            </a:r>
            <a:r>
              <a:rPr lang="en-GB" sz="700">
                <a:solidFill>
                  <a:srgbClr val="C000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2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,</a:t>
            </a:r>
            <a:r>
              <a:rPr lang="en-GB" sz="700">
                <a:solidFill>
                  <a:srgbClr val="C000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3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st.multiselect(</a:t>
            </a:r>
            <a:r>
              <a:rPr lang="en-GB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'Multiselect'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, [</a:t>
            </a:r>
            <a:r>
              <a:rPr lang="en-GB" sz="700">
                <a:solidFill>
                  <a:srgbClr val="C000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1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,</a:t>
            </a:r>
            <a:r>
              <a:rPr lang="en-GB" sz="700">
                <a:solidFill>
                  <a:srgbClr val="C000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2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,</a:t>
            </a:r>
            <a:r>
              <a:rPr lang="en-GB" sz="700">
                <a:solidFill>
                  <a:srgbClr val="C000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3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st.slider(</a:t>
            </a:r>
            <a:r>
              <a:rPr lang="en-GB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'Slide me'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, min_value=</a:t>
            </a:r>
            <a:r>
              <a:rPr lang="en-GB" sz="700">
                <a:solidFill>
                  <a:srgbClr val="C000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0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, max_value=</a:t>
            </a:r>
            <a:r>
              <a:rPr lang="en-GB" sz="700">
                <a:solidFill>
                  <a:srgbClr val="C000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10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st.text_input(</a:t>
            </a:r>
            <a:r>
              <a:rPr lang="en-GB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'Enter some text'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st.number_input(</a:t>
            </a:r>
            <a:r>
              <a:rPr lang="en-GB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'Enter a number'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st.text_area(</a:t>
            </a:r>
            <a:r>
              <a:rPr lang="en-GB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'Area for textual entry'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st.date_input(</a:t>
            </a:r>
            <a:r>
              <a:rPr lang="en-GB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'Date input'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st.time_input(</a:t>
            </a:r>
            <a:r>
              <a:rPr lang="en-GB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'Time entry'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st.file_uploader(</a:t>
            </a:r>
            <a:r>
              <a:rPr lang="en-GB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'File uploader'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st.beta_color_picker(</a:t>
            </a:r>
            <a:r>
              <a:rPr lang="en-GB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'Pick a color'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9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r>
              <a:rPr lang="en-US" sz="900">
                <a:solidFill>
                  <a:schemeClr val="bg1"/>
                </a:solidFill>
                <a:latin typeface="IBM Plex Sans Light" panose="020B0403050203000203" pitchFamily="34" charset="0"/>
                <a:cs typeface="Courier New" panose="02070309020205020404" pitchFamily="49" charset="0"/>
              </a:rPr>
              <a:t>Use widgets' returned values in variables:</a:t>
            </a:r>
          </a:p>
          <a:p>
            <a:endParaRPr lang="en-GB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&gt;&gt;&gt; </a:t>
            </a:r>
            <a:r>
              <a:rPr lang="en-GB" sz="700">
                <a:solidFill>
                  <a:srgbClr val="0070C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for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 i </a:t>
            </a:r>
            <a:r>
              <a:rPr lang="en-GB" sz="700">
                <a:solidFill>
                  <a:srgbClr val="0070C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in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 </a:t>
            </a:r>
            <a:r>
              <a:rPr lang="en-GB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range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(</a:t>
            </a:r>
            <a:r>
              <a:rPr lang="en-GB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int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(st.number_input(</a:t>
            </a:r>
            <a:r>
              <a:rPr lang="en-GB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'Num:'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))): foo()</a:t>
            </a:r>
          </a:p>
          <a:p>
            <a:pPr marL="0" lvl="1"/>
            <a:endParaRPr lang="en-GB" sz="4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&gt;&gt;&gt; </a:t>
            </a:r>
            <a:r>
              <a:rPr lang="en-GB" sz="700">
                <a:solidFill>
                  <a:srgbClr val="0070C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if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 st.sidebar.selectbox(</a:t>
            </a:r>
            <a:r>
              <a:rPr lang="en-GB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'I:'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,[</a:t>
            </a:r>
            <a:r>
              <a:rPr lang="en-GB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'f'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]) == </a:t>
            </a:r>
            <a:r>
              <a:rPr lang="en-GB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'f'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: b()</a:t>
            </a:r>
          </a:p>
          <a:p>
            <a:pPr marL="0" lvl="1"/>
            <a:endParaRPr lang="en-GB" sz="4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&gt;&gt;&gt; my_slider_val = st.slider(</a:t>
            </a:r>
            <a:r>
              <a:rPr lang="en-GB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'Quinn Mallory'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, </a:t>
            </a:r>
            <a:r>
              <a:rPr lang="en-GB" sz="700">
                <a:solidFill>
                  <a:srgbClr val="C000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1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, </a:t>
            </a:r>
            <a:r>
              <a:rPr lang="en-GB" sz="700">
                <a:solidFill>
                  <a:srgbClr val="C000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88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)</a:t>
            </a:r>
          </a:p>
          <a:p>
            <a:pPr marL="0" lvl="1"/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&gt;&gt;&gt; st.write(slider_val)</a:t>
            </a:r>
          </a:p>
          <a:p>
            <a:pPr marL="0" lvl="1"/>
            <a:endParaRPr lang="en-GB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pPr marL="0" lvl="1"/>
            <a:endParaRPr lang="en-US" sz="9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solidFill>
                  <a:schemeClr val="bg1"/>
                </a:solidFill>
                <a:latin typeface="IBM Plex Sans" panose="020B0503050203000203" pitchFamily="34" charset="0"/>
                <a:cs typeface="Calibri" panose="020F0502020204030204" pitchFamily="34" charset="0"/>
              </a:rPr>
              <a:t>Control flow</a:t>
            </a:r>
          </a:p>
          <a:p>
            <a:endParaRPr lang="en-US" sz="3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st.stop()</a:t>
            </a:r>
          </a:p>
          <a:p>
            <a:endParaRPr lang="en-GB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endParaRPr lang="en-GB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solidFill>
                  <a:schemeClr val="bg1"/>
                </a:solidFill>
                <a:latin typeface="IBM Plex Sans" panose="020B0503050203000203" pitchFamily="34" charset="0"/>
                <a:cs typeface="Calibri" panose="020F0502020204030204" pitchFamily="34" charset="0"/>
              </a:rPr>
              <a:t>Display code</a:t>
            </a:r>
          </a:p>
          <a:p>
            <a:endParaRPr lang="en-US" sz="3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st.echo()</a:t>
            </a:r>
          </a:p>
          <a:p>
            <a:endParaRPr lang="en-GB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&gt;&gt;&gt; with st.echo():</a:t>
            </a: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&gt;&gt;&gt;    # Code below both executed and printed</a:t>
            </a: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&gt;&gt;&gt;    foo = </a:t>
            </a:r>
            <a:r>
              <a:rPr lang="en-GB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'bar'</a:t>
            </a:r>
            <a:endParaRPr lang="en-GB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&gt;&gt;&gt;    st.write(foo)</a:t>
            </a:r>
          </a:p>
          <a:p>
            <a:endParaRPr lang="en-GB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400">
                <a:solidFill>
                  <a:schemeClr val="bg1"/>
                </a:solidFill>
                <a:latin typeface="IBM Plex Sans" panose="020B0503050203000203" pitchFamily="34" charset="0"/>
                <a:cs typeface="Calibri" panose="020F0502020204030204" pitchFamily="34" charset="0"/>
              </a:rPr>
              <a:t>Display progress and status</a:t>
            </a:r>
          </a:p>
          <a:p>
            <a:endParaRPr lang="en-US" sz="8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st.progress(progress__variable_1_to_100)</a:t>
            </a:r>
          </a:p>
          <a:p>
            <a:endParaRPr lang="en-GB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st.spinner()</a:t>
            </a:r>
          </a:p>
          <a:p>
            <a:endParaRPr lang="en-GB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&gt;&gt;&gt; with st.spinner(text=</a:t>
            </a:r>
            <a:r>
              <a:rPr lang="en-GB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'In progress'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&gt;&gt;&gt;    time.sleep(5)</a:t>
            </a: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&gt;&gt;&gt;    st.success(</a:t>
            </a:r>
            <a:r>
              <a:rPr lang="en-GB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'Done'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st.balloons()</a:t>
            </a: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st.error(</a:t>
            </a:r>
            <a:r>
              <a:rPr lang="en-GB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'Error message'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st.warning(</a:t>
            </a:r>
            <a:r>
              <a:rPr lang="en-GB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'Warning message'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st.info(</a:t>
            </a:r>
            <a:r>
              <a:rPr lang="en-GB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'Info message'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st.success(</a:t>
            </a:r>
            <a:r>
              <a:rPr lang="en-GB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'Success message'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st.exception(e)</a:t>
            </a:r>
          </a:p>
          <a:p>
            <a:endParaRPr lang="en-US" sz="12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44BC2-D6C9-4D96-99CC-470C59B5B015}"/>
              </a:ext>
            </a:extLst>
          </p:cNvPr>
          <p:cNvSpPr txBox="1"/>
          <p:nvPr/>
        </p:nvSpPr>
        <p:spPr>
          <a:xfrm>
            <a:off x="8842150" y="272383"/>
            <a:ext cx="3056545" cy="631323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 rtlCol="0">
            <a:noAutofit/>
          </a:bodyPr>
          <a:lstStyle/>
          <a:p>
            <a:r>
              <a:rPr lang="en-US" sz="1400">
                <a:solidFill>
                  <a:schemeClr val="bg1"/>
                </a:solidFill>
                <a:latin typeface="IBM Plex Sans" panose="020B0503050203000203" pitchFamily="34" charset="0"/>
                <a:cs typeface="Calibri" panose="020F0502020204030204" pitchFamily="34" charset="0"/>
              </a:rPr>
              <a:t>Placeholders, help, and options</a:t>
            </a:r>
          </a:p>
          <a:p>
            <a:endParaRPr lang="en-US" sz="3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st.empty()</a:t>
            </a:r>
          </a:p>
          <a:p>
            <a:endParaRPr lang="en-GB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&gt;&gt;&gt; my_placeholder = st.empty()</a:t>
            </a: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&gt;&gt;&gt; my_placeholder.text(</a:t>
            </a:r>
            <a:r>
              <a:rPr lang="en-GB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'Replaced!'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st.help(pandas.DataFrame)</a:t>
            </a:r>
          </a:p>
          <a:p>
            <a:endParaRPr lang="en-GB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st.get_option(key)</a:t>
            </a: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st.set_option(key)</a:t>
            </a:r>
          </a:p>
          <a:p>
            <a:endParaRPr lang="en-GB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st.beta_set_page_config(layout=</a:t>
            </a:r>
            <a:r>
              <a:rPr lang="en-GB" sz="700">
                <a:solidFill>
                  <a:srgbClr val="669900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'wide'</a:t>
            </a:r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endParaRPr lang="en-GB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solidFill>
                  <a:schemeClr val="bg1"/>
                </a:solidFill>
                <a:latin typeface="IBM Plex Sans" panose="020B0503050203000203" pitchFamily="34" charset="0"/>
                <a:cs typeface="Calibri" panose="020F0502020204030204" pitchFamily="34" charset="0"/>
              </a:rPr>
              <a:t>Mutate data</a:t>
            </a:r>
          </a:p>
          <a:p>
            <a:endParaRPr lang="en-US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DeltaGenerator.add_rows(data)</a:t>
            </a:r>
          </a:p>
          <a:p>
            <a:endParaRPr lang="en-GB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&gt;&gt;&gt; my_table = st.table(df1)</a:t>
            </a: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&gt;&gt;&gt; my_table.add_rows(df2)</a:t>
            </a:r>
          </a:p>
          <a:p>
            <a:endParaRPr lang="en-GB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&gt;&gt;&gt; my_chart = st.line_chart(df1)</a:t>
            </a:r>
          </a:p>
          <a:p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&gt;&gt;&gt; my_chart.add_rows(df2)</a:t>
            </a:r>
            <a:endParaRPr lang="en-GB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endParaRPr lang="en-GB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endParaRPr lang="en-GB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solidFill>
                  <a:schemeClr val="bg1"/>
                </a:solidFill>
                <a:latin typeface="IBM Plex Sans" panose="020B0503050203000203" pitchFamily="34" charset="0"/>
                <a:cs typeface="Calibri" panose="020F0502020204030204" pitchFamily="34" charset="0"/>
              </a:rPr>
              <a:t>Optimize performance</a:t>
            </a:r>
          </a:p>
          <a:p>
            <a:endParaRPr lang="en-US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r>
              <a:rPr lang="en-GB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@st.cache</a:t>
            </a:r>
            <a:endParaRPr lang="en-GB" sz="14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endParaRPr lang="en-US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&gt;&gt;&gt; @st.cache</a:t>
            </a:r>
          </a:p>
          <a:p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... def foo(bar):</a:t>
            </a:r>
          </a:p>
          <a:p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...     # Mutate bar</a:t>
            </a:r>
          </a:p>
          <a:p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...     return data</a:t>
            </a:r>
          </a:p>
          <a:p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&gt;&gt;&gt; d1 = foo(ref1)</a:t>
            </a:r>
          </a:p>
          <a:p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&gt;&gt;&gt; # Executes as first time</a:t>
            </a:r>
          </a:p>
          <a:p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&gt;&gt;&gt;</a:t>
            </a:r>
          </a:p>
          <a:p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&gt;&gt;&gt; d2 = foo(ref1)</a:t>
            </a:r>
          </a:p>
          <a:p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&gt;&gt;&gt; # Does not execute; returns cached value, d1==d2</a:t>
            </a:r>
          </a:p>
          <a:p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&gt;&gt;&gt;</a:t>
            </a:r>
          </a:p>
          <a:p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&gt;&gt;&gt; d3 = foo(ref2)</a:t>
            </a:r>
          </a:p>
          <a:p>
            <a:r>
              <a:rPr lang="en-US" sz="700">
                <a:solidFill>
                  <a:schemeClr val="bg1"/>
                </a:solidFill>
                <a:latin typeface="IBM Plex Mono Light" panose="020B0409050203000203" pitchFamily="49" charset="0"/>
                <a:cs typeface="Courier New" panose="02070309020205020404" pitchFamily="49" charset="0"/>
              </a:rPr>
              <a:t>&gt;&gt;&gt; # Different arg, so function executes</a:t>
            </a:r>
          </a:p>
          <a:p>
            <a:endParaRPr lang="en-GB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endParaRPr lang="en-GB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endParaRPr lang="en-GB" sz="14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  <a:p>
            <a:endParaRPr lang="en-US" sz="700">
              <a:solidFill>
                <a:schemeClr val="bg1"/>
              </a:solidFill>
              <a:latin typeface="IBM Plex Mono Light" panose="020B0409050203000203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C1A8D7-D4D4-4B1E-AC84-84E7B6A8CA15}"/>
              </a:ext>
            </a:extLst>
          </p:cNvPr>
          <p:cNvGrpSpPr/>
          <p:nvPr/>
        </p:nvGrpSpPr>
        <p:grpSpPr>
          <a:xfrm>
            <a:off x="8842149" y="5799862"/>
            <a:ext cx="3056545" cy="810481"/>
            <a:chOff x="8842150" y="5675774"/>
            <a:chExt cx="3056545" cy="81048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75D958-80CF-47DA-A9B2-AEF91DBCC9A8}"/>
                </a:ext>
              </a:extLst>
            </p:cNvPr>
            <p:cNvSpPr txBox="1"/>
            <p:nvPr/>
          </p:nvSpPr>
          <p:spPr>
            <a:xfrm>
              <a:off x="8842150" y="5675774"/>
              <a:ext cx="3056545" cy="810481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IBM Plex Sans Light" panose="020B0403050203000203" pitchFamily="34" charset="0"/>
                <a:cs typeface="Courier New" panose="02070309020205020404" pitchFamily="49" charset="0"/>
              </a:endParaRPr>
            </a:p>
            <a:p>
              <a:pPr algn="ctr"/>
              <a:endParaRPr lang="en-US" sz="900">
                <a:solidFill>
                  <a:schemeClr val="bg1"/>
                </a:solidFill>
                <a:latin typeface="IBM Plex Sans Light" panose="020B0403050203000203" pitchFamily="34" charset="0"/>
                <a:cs typeface="Courier New" panose="02070309020205020404" pitchFamily="49" charset="0"/>
              </a:endParaRPr>
            </a:p>
            <a:p>
              <a:pPr algn="ctr"/>
              <a:endParaRPr lang="en-US" sz="900">
                <a:solidFill>
                  <a:schemeClr val="bg1"/>
                </a:solidFill>
                <a:latin typeface="IBM Plex Sans Light" panose="020B0403050203000203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IBM Plex Sans Light" panose="020B0403050203000203" pitchFamily="34" charset="0"/>
                  <a:cs typeface="Courier New" panose="02070309020205020404" pitchFamily="49" charset="0"/>
                </a:rPr>
                <a:t>Streamlit cheat sheet v1.1 | August 2020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IBM Plex Sans Light" panose="020B0403050203000203" pitchFamily="34" charset="0"/>
                  <a:cs typeface="Courier New" panose="02070309020205020404" pitchFamily="49" charset="0"/>
                  <a:hlinkClick r:id="rId5"/>
                </a:rPr>
                <a:t>https://github.com/daniellewisDL/streamlit-cheat-sheet</a:t>
              </a:r>
              <a:endParaRPr lang="en-US" sz="700">
                <a:solidFill>
                  <a:schemeClr val="bg1"/>
                </a:solidFill>
                <a:latin typeface="IBM Plex Sans Light" panose="020B0403050203000203" pitchFamily="34" charset="0"/>
                <a:cs typeface="Courier New" panose="02070309020205020404" pitchFamily="49" charset="0"/>
              </a:endParaRPr>
            </a:p>
            <a:p>
              <a:pPr algn="ctr"/>
              <a:endParaRPr lang="en-US" sz="900">
                <a:solidFill>
                  <a:schemeClr val="bg1"/>
                </a:solidFill>
                <a:latin typeface="IBM Plex Sans Light" panose="020B0403050203000203" pitchFamily="34" charset="0"/>
                <a:cs typeface="Courier New" panose="02070309020205020404" pitchFamily="49" charset="0"/>
              </a:endParaRPr>
            </a:p>
            <a:p>
              <a:pPr algn="ctr"/>
              <a:endParaRPr lang="en-US" sz="900">
                <a:solidFill>
                  <a:schemeClr val="bg1"/>
                </a:solidFill>
                <a:latin typeface="IBM Plex Sans Light" panose="020B0403050203000203" pitchFamily="34" charset="0"/>
                <a:cs typeface="Courier New" panose="02070309020205020404" pitchFamily="49" charset="0"/>
              </a:endParaRPr>
            </a:p>
          </p:txBody>
        </p:sp>
        <p:pic>
          <p:nvPicPr>
            <p:cNvPr id="12" name="Picture 11" descr="A picture containing blue, hat, flower&#10;&#10;Description automatically generated">
              <a:extLst>
                <a:ext uri="{FF2B5EF4-FFF2-40B4-BE49-F238E27FC236}">
                  <a16:creationId xmlns:a16="http://schemas.microsoft.com/office/drawing/2014/main" id="{BBA42546-7661-4C95-922C-F08082CB8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1462" y="5675774"/>
              <a:ext cx="457920" cy="457920"/>
            </a:xfrm>
            <a:prstGeom prst="rect">
              <a:avLst/>
            </a:prstGeom>
          </p:spPr>
        </p:pic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DAF460-6182-46FA-80B3-160817E1E569}"/>
              </a:ext>
            </a:extLst>
          </p:cNvPr>
          <p:cNvCxnSpPr/>
          <p:nvPr/>
        </p:nvCxnSpPr>
        <p:spPr>
          <a:xfrm>
            <a:off x="8842149" y="5614587"/>
            <a:ext cx="3056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1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0070C0"/>
      </a:hlink>
      <a:folHlink>
        <a:srgbClr val="0070C0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{560A0CEF-5CA6-4AA1-8EC5-22C9D3FBE118}tf12214701</Template>
  <TotalTime>5813</TotalTime>
  <Words>945</Words>
  <Application>Microsoft Office PowerPoint</Application>
  <PresentationFormat>Widescreen</PresentationFormat>
  <Paragraphs>204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Courier New</vt:lpstr>
      <vt:lpstr>Goudy Old Style</vt:lpstr>
      <vt:lpstr>IBM Plex Mono Light</vt:lpstr>
      <vt:lpstr>IBM Plex Sans</vt:lpstr>
      <vt:lpstr>IBM Plex Sans Light</vt:lpstr>
      <vt:lpstr>Wingdings 2</vt:lpstr>
      <vt:lpstr>SlateVTI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streamlit cheat sheet v1.1</dc:title>
  <dc:creator>Daniel Lewis</dc:creator>
  <cp:lastModifiedBy>Daniel Lewis</cp:lastModifiedBy>
  <cp:revision>34</cp:revision>
  <dcterms:created xsi:type="dcterms:W3CDTF">2020-08-09T09:50:05Z</dcterms:created>
  <dcterms:modified xsi:type="dcterms:W3CDTF">2020-08-14T05:38:54Z</dcterms:modified>
</cp:coreProperties>
</file>