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8" r:id="rId9"/>
    <p:sldId id="264" r:id="rId10"/>
    <p:sldId id="265" r:id="rId11"/>
    <p:sldId id="266" r:id="rId12"/>
    <p:sldId id="269" r:id="rId13"/>
    <p:sldId id="267" r:id="rId14"/>
    <p:sldId id="270" r:id="rId15"/>
    <p:sldId id="262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tamimahdi1997/dynam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ADDA-20A8-4E26-8CE8-3DB926EF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978" y="3747052"/>
            <a:ext cx="7166857" cy="2594113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Dynamic programming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reference: CLRS</a:t>
            </a:r>
            <a:br>
              <a:rPr lang="en-US" sz="2000" dirty="0"/>
            </a:br>
            <a:r>
              <a:rPr lang="en-US" sz="2000" dirty="0"/>
              <a:t>Student: Mahdi Rostami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490D-B010-4787-A2E1-EE8949DE8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978" y="1717035"/>
            <a:ext cx="5357600" cy="116021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j-lt"/>
              </a:rPr>
              <a:t>Doctor Farahani	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6A3724-ED70-476D-BC87-5C3AAC1BBC27}"/>
              </a:ext>
            </a:extLst>
          </p:cNvPr>
          <p:cNvSpPr txBox="1">
            <a:spLocks/>
          </p:cNvSpPr>
          <p:nvPr/>
        </p:nvSpPr>
        <p:spPr>
          <a:xfrm>
            <a:off x="2255606" y="6138746"/>
            <a:ext cx="5357600" cy="719254"/>
          </a:xfrm>
          <a:prstGeom prst="rect">
            <a:avLst/>
          </a:prstGeom>
        </p:spPr>
        <p:txBody>
          <a:bodyPr vert="horz" lIns="91440" tIns="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Shahid Beheshti university</a:t>
            </a:r>
          </a:p>
          <a:p>
            <a:pPr algn="ctr"/>
            <a:r>
              <a:rPr lang="en-US" sz="1000" dirty="0"/>
              <a:t>1400</a:t>
            </a:r>
          </a:p>
        </p:txBody>
      </p:sp>
    </p:spTree>
    <p:extLst>
      <p:ext uri="{BB962C8B-B14F-4D97-AF65-F5344CB8AC3E}">
        <p14:creationId xmlns:p14="http://schemas.microsoft.com/office/powerpoint/2010/main" val="74959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1080378"/>
          </a:xfrm>
        </p:spPr>
        <p:txBody>
          <a:bodyPr>
            <a:noAutofit/>
          </a:bodyPr>
          <a:lstStyle/>
          <a:p>
            <a:pPr algn="l"/>
            <a:r>
              <a:rPr lang="en-US" sz="3000" b="1" i="0" dirty="0">
                <a:effectLst/>
                <a:latin typeface="Times-Bold"/>
              </a:rPr>
              <a:t>Using dynamic programming for optimal rod cutting</a:t>
            </a:r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4CD97-67E8-4C98-9828-11618275B0E2}"/>
              </a:ext>
            </a:extLst>
          </p:cNvPr>
          <p:cNvSpPr txBox="1">
            <a:spLocks/>
          </p:cNvSpPr>
          <p:nvPr/>
        </p:nvSpPr>
        <p:spPr>
          <a:xfrm>
            <a:off x="1719914" y="3429000"/>
            <a:ext cx="7958331" cy="1938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b="0" i="0" dirty="0">
                <a:solidFill>
                  <a:srgbClr val="FFC000"/>
                </a:solidFill>
                <a:effectLst/>
                <a:latin typeface="+mn-lt"/>
              </a:rPr>
              <a:t>There are usually two equivalent ways to implement a dynamic programming approach.</a:t>
            </a:r>
            <a:r>
              <a:rPr lang="en-US" sz="1700" dirty="0">
                <a:solidFill>
                  <a:srgbClr val="FFC000"/>
                </a:solidFill>
                <a:latin typeface="+mn-lt"/>
              </a:rPr>
              <a:t> </a:t>
            </a:r>
          </a:p>
          <a:p>
            <a:pPr algn="l"/>
            <a:endParaRPr lang="en-US" sz="2000" dirty="0">
              <a:solidFill>
                <a:srgbClr val="FFC000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  <a:effectLst/>
                <a:latin typeface="+mn-lt"/>
              </a:rPr>
              <a:t>top-down with </a:t>
            </a:r>
            <a:r>
              <a:rPr lang="en-US" sz="2000" b="1" dirty="0" err="1">
                <a:solidFill>
                  <a:srgbClr val="FFC000"/>
                </a:solidFill>
                <a:effectLst/>
                <a:latin typeface="+mn-lt"/>
              </a:rPr>
              <a:t>memoization</a:t>
            </a:r>
            <a:r>
              <a:rPr lang="en-US" sz="2000" b="1" dirty="0">
                <a:solidFill>
                  <a:srgbClr val="FFC000"/>
                </a:solidFill>
                <a:latin typeface="+mn-lt"/>
              </a:rPr>
              <a:t> </a:t>
            </a:r>
            <a:br>
              <a:rPr lang="en-US" sz="2000" b="1" dirty="0">
                <a:solidFill>
                  <a:srgbClr val="FFC000"/>
                </a:solidFill>
                <a:latin typeface="+mn-lt"/>
              </a:rPr>
            </a:br>
            <a:endParaRPr lang="en-US" sz="2000" b="1" dirty="0">
              <a:solidFill>
                <a:srgbClr val="FFC000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  <a:effectLst/>
                <a:latin typeface="+mn-lt"/>
              </a:rPr>
              <a:t>bottom-up method</a:t>
            </a:r>
            <a:r>
              <a:rPr lang="en-US" sz="2000" b="1" dirty="0">
                <a:solidFill>
                  <a:srgbClr val="FFC000"/>
                </a:solidFill>
                <a:latin typeface="+mn-lt"/>
              </a:rPr>
              <a:t> </a:t>
            </a:r>
            <a:br>
              <a:rPr lang="en-US" sz="1100" dirty="0"/>
            </a:b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3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10854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effectLst/>
              </a:rPr>
              <a:t>top-down with </a:t>
            </a:r>
            <a:r>
              <a:rPr lang="en-US" sz="3000" b="1" dirty="0" err="1">
                <a:effectLst/>
              </a:rPr>
              <a:t>memoization</a:t>
            </a:r>
            <a:r>
              <a:rPr lang="en-US" sz="3000" b="1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1DC80-C15C-489B-A79F-7AEF2CCB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21861" y="1518912"/>
            <a:ext cx="4878375" cy="1651672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5DCD248-C030-4C87-8E67-3C564109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1861" y="3326693"/>
            <a:ext cx="8067622" cy="31635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936159-CC4D-4891-93FA-FA295B0E9EB2}"/>
              </a:ext>
            </a:extLst>
          </p:cNvPr>
          <p:cNvSpPr txBox="1">
            <a:spLocks/>
          </p:cNvSpPr>
          <p:nvPr/>
        </p:nvSpPr>
        <p:spPr>
          <a:xfrm>
            <a:off x="7146235" y="1545089"/>
            <a:ext cx="2673626" cy="71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i="0" dirty="0">
                <a:solidFill>
                  <a:srgbClr val="FFC000"/>
                </a:solidFill>
                <a:effectLst/>
                <a:latin typeface="Times-Roman"/>
              </a:rPr>
              <a:t>auxiliary array 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MT2MIT"/>
              </a:rPr>
              <a:t>r[0..n</a:t>
            </a:r>
            <a:r>
              <a:rPr lang="en-US" sz="2000" dirty="0">
                <a:solidFill>
                  <a:srgbClr val="FFC000"/>
                </a:solidFill>
              </a:rPr>
              <a:t>]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 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F57C03-F703-400A-ACDB-FF9160DED364}"/>
              </a:ext>
            </a:extLst>
          </p:cNvPr>
          <p:cNvSpPr txBox="1">
            <a:spLocks/>
          </p:cNvSpPr>
          <p:nvPr/>
        </p:nvSpPr>
        <p:spPr>
          <a:xfrm>
            <a:off x="7146235" y="2537785"/>
            <a:ext cx="2673626" cy="374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i="0" dirty="0">
                <a:solidFill>
                  <a:srgbClr val="FFC000"/>
                </a:solidFill>
                <a:effectLst/>
                <a:latin typeface="Times-Roman"/>
              </a:rPr>
              <a:t>T(n) = n^2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5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10854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effectLst/>
              </a:rPr>
              <a:t>top-down with </a:t>
            </a:r>
            <a:r>
              <a:rPr lang="en-US" sz="3000" b="1" dirty="0" err="1">
                <a:effectLst/>
              </a:rPr>
              <a:t>memoization</a:t>
            </a:r>
            <a:r>
              <a:rPr lang="en-US" sz="3000" b="1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3BA72-E009-4186-8A6B-8360E69D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20" y="1524000"/>
            <a:ext cx="8089996" cy="49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1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10854"/>
          </a:xfrm>
        </p:spPr>
        <p:txBody>
          <a:bodyPr>
            <a:normAutofit/>
          </a:bodyPr>
          <a:lstStyle/>
          <a:p>
            <a:pPr algn="l"/>
            <a:r>
              <a:rPr lang="en-US" sz="3000" b="1" i="0" dirty="0">
                <a:effectLst/>
                <a:latin typeface="Times-Bold"/>
              </a:rPr>
              <a:t>Bottom-up version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1DC80-C15C-489B-A79F-7AEF2CCB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80667" y="2443250"/>
            <a:ext cx="5257455" cy="288585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AC687E2-8231-4ED2-9FA1-F6D95DF3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82791" y="1714247"/>
            <a:ext cx="2558139" cy="42325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462E4C-A702-40B4-AB2F-B67D58B9338E}"/>
              </a:ext>
            </a:extLst>
          </p:cNvPr>
          <p:cNvSpPr txBox="1">
            <a:spLocks/>
          </p:cNvSpPr>
          <p:nvPr/>
        </p:nvSpPr>
        <p:spPr>
          <a:xfrm>
            <a:off x="2611808" y="1793890"/>
            <a:ext cx="2673626" cy="374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i="0" dirty="0">
                <a:solidFill>
                  <a:srgbClr val="FFC000"/>
                </a:solidFill>
                <a:effectLst/>
                <a:latin typeface="Times-Roman"/>
              </a:rPr>
              <a:t>T(n) = n^2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0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10854"/>
          </a:xfrm>
        </p:spPr>
        <p:txBody>
          <a:bodyPr>
            <a:normAutofit/>
          </a:bodyPr>
          <a:lstStyle/>
          <a:p>
            <a:pPr algn="l"/>
            <a:r>
              <a:rPr lang="en-US" sz="3000" b="1" i="0" dirty="0">
                <a:effectLst/>
                <a:latin typeface="Times-Bold"/>
              </a:rPr>
              <a:t>Bottom-up version</a:t>
            </a:r>
            <a:endParaRPr lang="en-US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D61718-2807-493A-A837-D1B32721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825" y="2109787"/>
            <a:ext cx="4600628" cy="3212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F62866-B091-48B1-A90D-B7C2ECF3A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03" y="2109787"/>
            <a:ext cx="4825239" cy="35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b="1" i="0" dirty="0">
                <a:effectLst/>
              </a:rPr>
              <a:t>Reconstructing a solution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35D52-1E92-465D-B06B-131008E20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47" y="1346670"/>
            <a:ext cx="4191001" cy="29813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C7C3D-5C71-442A-9CDF-4A397835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47" y="4461964"/>
            <a:ext cx="5124450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DC0AA-1901-4576-9461-7C065398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547" y="5938957"/>
            <a:ext cx="5124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b="1" i="0" dirty="0">
                <a:effectLst/>
              </a:rPr>
              <a:t>Reconstructing a solution</a:t>
            </a:r>
            <a:endParaRPr lang="en-US" sz="3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59AE61-E00B-439F-88F2-D0E24398F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270" y="1443037"/>
            <a:ext cx="4210050" cy="35909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3978F3-200D-4ADE-85CA-EAFF0F77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70" y="5478443"/>
            <a:ext cx="4210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9C0BCB3-B616-4232-B5DD-99444A1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2084231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You can see all of the codes on: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dirty="0">
                <a:solidFill>
                  <a:srgbClr val="FFFF00"/>
                </a:solidFill>
                <a:latin typeface="Dana" panose="00000500000000000000" pitchFamily="2" charset="-78"/>
                <a:cs typeface="Dana" panose="00000500000000000000" pitchFamily="2" charset="-78"/>
                <a:hlinkClick r:id="rId2"/>
              </a:rPr>
              <a:t>https://github.com/rostamimahdi1997/dynamic</a:t>
            </a:r>
            <a:br>
              <a:rPr lang="en-US" sz="2000" dirty="0">
                <a:solidFill>
                  <a:srgbClr val="FFFF00"/>
                </a:solidFill>
                <a:latin typeface="Dana" panose="00000500000000000000" pitchFamily="2" charset="-78"/>
                <a:cs typeface="Dana" panose="00000500000000000000" pitchFamily="2" charset="-78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0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3409-8AE5-4078-8896-49D50C88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Recursive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66B0-7D0E-409E-9F82-E5882084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2 types of subproblems:</a:t>
            </a:r>
          </a:p>
          <a:p>
            <a:r>
              <a:rPr lang="en-US" sz="1800" b="0" i="0" dirty="0">
                <a:solidFill>
                  <a:srgbClr val="FFC000"/>
                </a:solidFill>
                <a:effectLst/>
              </a:rPr>
              <a:t>Subproblems are not independent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sz="1700" dirty="0">
                <a:solidFill>
                  <a:srgbClr val="FFC000"/>
                </a:solidFill>
              </a:rPr>
              <a:t>(when subproblems overlap)</a:t>
            </a:r>
          </a:p>
          <a:p>
            <a:r>
              <a:rPr lang="en-US" sz="1800" b="0" i="0" dirty="0">
                <a:solidFill>
                  <a:srgbClr val="FFC000"/>
                </a:solidFill>
                <a:effectLst/>
              </a:rPr>
              <a:t>Subproblems are  independent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D0E3-121E-4690-BE5A-B187B6C1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8220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Optimization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0B3E-02C8-47B4-A216-B55BEF62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</a:rPr>
              <a:t>Basis:</a:t>
            </a:r>
          </a:p>
          <a:p>
            <a:r>
              <a:rPr lang="en-US" sz="1800" b="0" i="0" dirty="0">
                <a:solidFill>
                  <a:srgbClr val="FFC000"/>
                </a:solidFill>
                <a:effectLst/>
              </a:rPr>
              <a:t>1. Characterize the structure of an optimal solution.</a:t>
            </a:r>
          </a:p>
          <a:p>
            <a:r>
              <a:rPr lang="en-US" sz="1800" b="0" i="0" dirty="0">
                <a:solidFill>
                  <a:srgbClr val="FFC000"/>
                </a:solidFill>
                <a:effectLst/>
              </a:rPr>
              <a:t>2. Recursively define the value of an optimal solution.</a:t>
            </a:r>
          </a:p>
          <a:p>
            <a:r>
              <a:rPr lang="en-US" sz="1800" b="0" i="0" dirty="0">
                <a:solidFill>
                  <a:srgbClr val="FFC000"/>
                </a:solidFill>
                <a:effectLst/>
              </a:rPr>
              <a:t>3. Compute the value of an optimal solution in a bottom-up fashion.</a:t>
            </a:r>
          </a:p>
          <a:p>
            <a:pPr marL="0" indent="0">
              <a:buNone/>
            </a:pPr>
            <a:r>
              <a:rPr lang="en-US" dirty="0"/>
              <a:t>Value of an optimal solution:</a:t>
            </a:r>
            <a:endParaRPr lang="en-US" b="0" i="0" dirty="0">
              <a:effectLst/>
            </a:endParaRPr>
          </a:p>
          <a:p>
            <a:r>
              <a:rPr lang="en-US" sz="1800" b="0" i="0" dirty="0">
                <a:solidFill>
                  <a:srgbClr val="FFC000"/>
                </a:solidFill>
                <a:effectLst/>
              </a:rPr>
              <a:t>4. Construct an optimal solution from computed information.</a:t>
            </a:r>
            <a:r>
              <a:rPr lang="en-US" dirty="0">
                <a:solidFill>
                  <a:srgbClr val="FFC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5725-80C2-4EDD-B696-40A1C7B8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29" y="3607791"/>
            <a:ext cx="7958331" cy="954269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/>
              <a:t>i</a:t>
            </a:r>
            <a:r>
              <a:rPr lang="en-US" sz="2000" dirty="0"/>
              <a:t> = 1, 2, 3, … ,n (inch)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effectLst/>
                <a:latin typeface="MT2MIT"/>
              </a:rPr>
              <a:t>p</a:t>
            </a:r>
            <a:r>
              <a:rPr lang="en-US" sz="2000" b="0" i="0" dirty="0">
                <a:effectLst/>
                <a:latin typeface="MT2MIS"/>
              </a:rPr>
              <a:t>i</a:t>
            </a:r>
            <a:r>
              <a:rPr lang="en-US" sz="1100" dirty="0"/>
              <a:t> </a:t>
            </a:r>
            <a:r>
              <a:rPr lang="en-US" sz="2000" b="0" i="1" dirty="0">
                <a:effectLst/>
              </a:rPr>
              <a:t> </a:t>
            </a:r>
            <a:r>
              <a:rPr lang="en-US" sz="2000" b="0" dirty="0">
                <a:effectLst/>
              </a:rPr>
              <a:t>= price of the rod (length </a:t>
            </a:r>
            <a:r>
              <a:rPr lang="en-US" sz="2000" b="0" dirty="0" err="1">
                <a:effectLst/>
              </a:rPr>
              <a:t>i</a:t>
            </a:r>
            <a:r>
              <a:rPr lang="en-US" sz="2000" dirty="0"/>
              <a:t>)</a:t>
            </a:r>
            <a:br>
              <a:rPr lang="en-US" sz="2000" b="0" dirty="0">
                <a:effectLst/>
              </a:rPr>
            </a:br>
            <a:br>
              <a:rPr lang="en-US" sz="800" dirty="0"/>
            </a:br>
            <a:br>
              <a:rPr lang="en-US" sz="800" dirty="0"/>
            </a:br>
            <a:br>
              <a:rPr lang="en-US" sz="1100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681C6-10F7-465B-9250-7055DFA02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28929" y="1819317"/>
            <a:ext cx="7796212" cy="14339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BEDA3F-D258-45D1-A01A-38B5FE6BC933}"/>
              </a:ext>
            </a:extLst>
          </p:cNvPr>
          <p:cNvSpPr txBox="1">
            <a:spLocks/>
          </p:cNvSpPr>
          <p:nvPr/>
        </p:nvSpPr>
        <p:spPr>
          <a:xfrm>
            <a:off x="2197894" y="4833499"/>
            <a:ext cx="7958331" cy="712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0FC2D8-C89A-4C22-BDDE-47FAB01603ED}"/>
              </a:ext>
            </a:extLst>
          </p:cNvPr>
          <p:cNvSpPr txBox="1">
            <a:spLocks/>
          </p:cNvSpPr>
          <p:nvPr/>
        </p:nvSpPr>
        <p:spPr>
          <a:xfrm>
            <a:off x="2764208" y="960456"/>
            <a:ext cx="7958331" cy="712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Rod cutting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8716A8-05E2-48A5-BC04-158B8F3476B0}"/>
              </a:ext>
            </a:extLst>
          </p:cNvPr>
          <p:cNvSpPr txBox="1">
            <a:spLocks/>
          </p:cNvSpPr>
          <p:nvPr/>
        </p:nvSpPr>
        <p:spPr>
          <a:xfrm>
            <a:off x="1947869" y="4678124"/>
            <a:ext cx="7958331" cy="20009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C000"/>
                </a:solidFill>
                <a:effectLst/>
                <a:latin typeface="+mn-lt"/>
              </a:rPr>
              <a:t>Note that if the price p(n) for a rod of length n is large enough, an optimal solution may require no cutting at all.</a:t>
            </a:r>
            <a:r>
              <a:rPr lang="en-US" sz="2000" dirty="0">
                <a:solidFill>
                  <a:srgbClr val="FFC000"/>
                </a:solidFill>
                <a:latin typeface="+mn-lt"/>
              </a:rPr>
              <a:t> </a:t>
            </a:r>
            <a:br>
              <a:rPr lang="en-US" sz="2000" dirty="0">
                <a:solidFill>
                  <a:srgbClr val="FFC000"/>
                </a:solidFill>
                <a:latin typeface="+mn-lt"/>
              </a:rPr>
            </a:br>
            <a:endParaRPr lang="en-US" sz="2000" dirty="0">
              <a:solidFill>
                <a:srgbClr val="FFC000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C000"/>
                </a:solidFill>
                <a:effectLst/>
                <a:latin typeface="+mn-lt"/>
              </a:rPr>
              <a:t>We can cut up a rod of length n in 2^(n-1) different ways, since we have an independent option of cutting, or not cutting, at distance </a:t>
            </a:r>
            <a:r>
              <a:rPr lang="en-US" sz="2000" b="0" dirty="0" err="1">
                <a:solidFill>
                  <a:srgbClr val="FFC000"/>
                </a:solidFill>
                <a:effectLst/>
                <a:latin typeface="+mn-lt"/>
              </a:rPr>
              <a:t>i</a:t>
            </a:r>
            <a:r>
              <a:rPr lang="en-US" sz="2000" b="0" dirty="0">
                <a:solidFill>
                  <a:srgbClr val="FFC000"/>
                </a:solidFill>
                <a:effectLst/>
                <a:latin typeface="+mn-lt"/>
              </a:rPr>
              <a:t> inches from the left end.</a:t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6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681C6-10F7-465B-9250-7055DFA02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59555" y="2024501"/>
            <a:ext cx="8377341" cy="314384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BEDA3F-D258-45D1-A01A-38B5FE6BC933}"/>
              </a:ext>
            </a:extLst>
          </p:cNvPr>
          <p:cNvSpPr txBox="1">
            <a:spLocks/>
          </p:cNvSpPr>
          <p:nvPr/>
        </p:nvSpPr>
        <p:spPr>
          <a:xfrm>
            <a:off x="2197894" y="4833499"/>
            <a:ext cx="7958331" cy="712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0FC2D8-C89A-4C22-BDDE-47FAB01603ED}"/>
              </a:ext>
            </a:extLst>
          </p:cNvPr>
          <p:cNvSpPr txBox="1">
            <a:spLocks/>
          </p:cNvSpPr>
          <p:nvPr/>
        </p:nvSpPr>
        <p:spPr>
          <a:xfrm>
            <a:off x="2764208" y="960456"/>
            <a:ext cx="7958331" cy="712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Rod cutting(a sample)</a:t>
            </a:r>
          </a:p>
        </p:txBody>
      </p:sp>
    </p:spTree>
    <p:extLst>
      <p:ext uri="{BB962C8B-B14F-4D97-AF65-F5344CB8AC3E}">
        <p14:creationId xmlns:p14="http://schemas.microsoft.com/office/powerpoint/2010/main" val="15945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E836-4FF5-4B36-9F16-9DCE03ED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87826"/>
            <a:ext cx="7796540" cy="1769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  <a:effectLst/>
              </a:rPr>
              <a:t>optimal substructure</a:t>
            </a:r>
            <a:r>
              <a:rPr lang="en-US" b="0" i="0" dirty="0">
                <a:solidFill>
                  <a:srgbClr val="FFC000"/>
                </a:solidFill>
                <a:effectLst/>
              </a:rPr>
              <a:t>: optimal solutions to a problem incorporate</a:t>
            </a:r>
            <a:br>
              <a:rPr lang="en-US" b="0" i="0" dirty="0">
                <a:solidFill>
                  <a:srgbClr val="FFC000"/>
                </a:solidFill>
                <a:effectLst/>
              </a:rPr>
            </a:br>
            <a:r>
              <a:rPr lang="en-US" b="0" i="0" dirty="0">
                <a:solidFill>
                  <a:srgbClr val="FFC000"/>
                </a:solidFill>
                <a:effectLst/>
              </a:rPr>
              <a:t>optimal solutions to related subproblems, which we may solve independently.</a:t>
            </a:r>
            <a:r>
              <a:rPr lang="en-US" dirty="0">
                <a:solidFill>
                  <a:srgbClr val="FFC000"/>
                </a:solidFill>
              </a:rPr>
              <a:t>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15FF82-C6E8-464B-96CB-17A29BB73A5A}"/>
              </a:ext>
            </a:extLst>
          </p:cNvPr>
          <p:cNvSpPr txBox="1">
            <a:spLocks/>
          </p:cNvSpPr>
          <p:nvPr/>
        </p:nvSpPr>
        <p:spPr>
          <a:xfrm>
            <a:off x="3675295" y="2842590"/>
            <a:ext cx="7796540" cy="1769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EB4D7A-3852-4DA3-8384-D7EC974C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3874810"/>
            <a:ext cx="3484192" cy="10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10854"/>
          </a:xfrm>
        </p:spPr>
        <p:txBody>
          <a:bodyPr>
            <a:normAutofit/>
          </a:bodyPr>
          <a:lstStyle/>
          <a:p>
            <a:pPr algn="l"/>
            <a:r>
              <a:rPr lang="en-US" sz="3000" b="1" i="0" dirty="0">
                <a:effectLst/>
                <a:latin typeface="Times-Bold"/>
              </a:rPr>
              <a:t>A recursive solution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1DC80-C15C-489B-A79F-7AEF2CCB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222" y="2675605"/>
            <a:ext cx="5138186" cy="278489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94CD97-67E8-4C98-9828-11618275B0E2}"/>
              </a:ext>
            </a:extLst>
          </p:cNvPr>
          <p:cNvSpPr txBox="1">
            <a:spLocks/>
          </p:cNvSpPr>
          <p:nvPr/>
        </p:nvSpPr>
        <p:spPr>
          <a:xfrm>
            <a:off x="1215450" y="1827861"/>
            <a:ext cx="5006445" cy="688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i="0" dirty="0">
                <a:effectLst/>
                <a:latin typeface="Times-Roman"/>
              </a:rPr>
              <a:t>top-down, recursive manner.</a:t>
            </a:r>
          </a:p>
        </p:txBody>
      </p:sp>
    </p:spTree>
    <p:extLst>
      <p:ext uri="{BB962C8B-B14F-4D97-AF65-F5344CB8AC3E}">
        <p14:creationId xmlns:p14="http://schemas.microsoft.com/office/powerpoint/2010/main" val="264636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10854"/>
          </a:xfrm>
        </p:spPr>
        <p:txBody>
          <a:bodyPr>
            <a:normAutofit/>
          </a:bodyPr>
          <a:lstStyle/>
          <a:p>
            <a:pPr algn="l"/>
            <a:r>
              <a:rPr lang="en-US" sz="3000" b="1" i="0" dirty="0">
                <a:effectLst/>
                <a:latin typeface="Times-Bold"/>
              </a:rPr>
              <a:t>A recursive solution</a:t>
            </a:r>
            <a:endParaRPr lang="en-US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D93FE-B815-4E69-873C-68B58209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91" y="1518911"/>
            <a:ext cx="8717092" cy="50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83D-2CB3-4239-8881-2FD63F40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10854"/>
          </a:xfrm>
        </p:spPr>
        <p:txBody>
          <a:bodyPr>
            <a:normAutofit/>
          </a:bodyPr>
          <a:lstStyle/>
          <a:p>
            <a:pPr algn="l"/>
            <a:r>
              <a:rPr lang="en-US" sz="3000" b="1" i="0" dirty="0">
                <a:effectLst/>
                <a:latin typeface="Times-Bold"/>
              </a:rPr>
              <a:t>A recursive solution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1DC80-C15C-489B-A79F-7AEF2CCB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19914" y="2850755"/>
            <a:ext cx="7935825" cy="361978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94CD97-67E8-4C98-9828-11618275B0E2}"/>
              </a:ext>
            </a:extLst>
          </p:cNvPr>
          <p:cNvSpPr txBox="1">
            <a:spLocks/>
          </p:cNvSpPr>
          <p:nvPr/>
        </p:nvSpPr>
        <p:spPr>
          <a:xfrm>
            <a:off x="1621861" y="1435144"/>
            <a:ext cx="7958331" cy="1262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i="0" dirty="0">
                <a:solidFill>
                  <a:srgbClr val="FFC000"/>
                </a:solidFill>
                <a:effectLst/>
                <a:latin typeface="Times-Roman"/>
              </a:rPr>
              <a:t>Why is CUT-ROD so inefficient?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 </a:t>
            </a:r>
          </a:p>
          <a:p>
            <a:pPr algn="l"/>
            <a:r>
              <a:rPr lang="en-US" sz="2000" b="0" i="0" dirty="0">
                <a:solidFill>
                  <a:srgbClr val="FFC000"/>
                </a:solidFill>
                <a:effectLst/>
                <a:latin typeface="Times-Roman"/>
              </a:rPr>
              <a:t>recursion tree</a:t>
            </a:r>
            <a:r>
              <a:rPr lang="en-US" sz="2000" dirty="0">
                <a:solidFill>
                  <a:srgbClr val="FFC000"/>
                </a:solidFill>
              </a:rPr>
              <a:t> 		T(0) = 1</a:t>
            </a:r>
          </a:p>
          <a:p>
            <a:pPr algn="l"/>
            <a:r>
              <a:rPr lang="en-US" sz="2000" dirty="0">
                <a:solidFill>
                  <a:srgbClr val="FFC000"/>
                </a:solidFill>
              </a:rPr>
              <a:t>			T(n) = 2^(n-1)</a:t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2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406</TotalTime>
  <Words>367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Dana</vt:lpstr>
      <vt:lpstr>MS Shell Dlg 2</vt:lpstr>
      <vt:lpstr>MT2MIS</vt:lpstr>
      <vt:lpstr>MT2MIT</vt:lpstr>
      <vt:lpstr>Times-Bold</vt:lpstr>
      <vt:lpstr>Times-Roman</vt:lpstr>
      <vt:lpstr>Wingdings</vt:lpstr>
      <vt:lpstr>Wingdings 3</vt:lpstr>
      <vt:lpstr>Madison</vt:lpstr>
      <vt:lpstr>Dynamic programming  reference: CLRS Student: Mahdi Rostami</vt:lpstr>
      <vt:lpstr>Recursive algorithms:</vt:lpstr>
      <vt:lpstr>Optimization problems:</vt:lpstr>
      <vt:lpstr>i = 1, 2, 3, … ,n (inch)  pi  = price of the rod (length i)    </vt:lpstr>
      <vt:lpstr>PowerPoint Presentation</vt:lpstr>
      <vt:lpstr>PowerPoint Presentation</vt:lpstr>
      <vt:lpstr>A recursive solution</vt:lpstr>
      <vt:lpstr>A recursive solution</vt:lpstr>
      <vt:lpstr>A recursive solution</vt:lpstr>
      <vt:lpstr>Using dynamic programming for optimal rod cutting</vt:lpstr>
      <vt:lpstr>top-down with memoization </vt:lpstr>
      <vt:lpstr>top-down with memoization </vt:lpstr>
      <vt:lpstr>Bottom-up version</vt:lpstr>
      <vt:lpstr>Bottom-up version</vt:lpstr>
      <vt:lpstr>Reconstructing a solution</vt:lpstr>
      <vt:lpstr>Reconstructing a solution</vt:lpstr>
      <vt:lpstr>You can see all of the codes on:  https://github.com/rostamimahdi1997/dynamic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 reference: CLRS Student: Mahdi Rostami</dc:title>
  <dc:creator>mahdi rostami</dc:creator>
  <cp:lastModifiedBy>mahdi rostami</cp:lastModifiedBy>
  <cp:revision>1</cp:revision>
  <dcterms:created xsi:type="dcterms:W3CDTF">2021-12-25T08:11:50Z</dcterms:created>
  <dcterms:modified xsi:type="dcterms:W3CDTF">2021-12-25T14:57:58Z</dcterms:modified>
</cp:coreProperties>
</file>