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2" r:id="rId4"/>
    <p:sldId id="270" r:id="rId5"/>
    <p:sldId id="273" r:id="rId6"/>
    <p:sldId id="274" r:id="rId7"/>
    <p:sldId id="275" r:id="rId8"/>
    <p:sldId id="282" r:id="rId9"/>
    <p:sldId id="283" r:id="rId10"/>
    <p:sldId id="276" r:id="rId11"/>
    <p:sldId id="277" r:id="rId12"/>
    <p:sldId id="278" r:id="rId13"/>
    <p:sldId id="279" r:id="rId14"/>
    <p:sldId id="280" r:id="rId15"/>
    <p:sldId id="281" r:id="rId16"/>
    <p:sldId id="271" r:id="rId17"/>
    <p:sldId id="267" r:id="rId18"/>
    <p:sldId id="268" r:id="rId19"/>
    <p:sldId id="269" r:id="rId20"/>
    <p:sldId id="261" r:id="rId21"/>
    <p:sldId id="262" r:id="rId22"/>
    <p:sldId id="263" r:id="rId23"/>
    <p:sldId id="265" r:id="rId24"/>
    <p:sldId id="266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di Rostami" initials="mR" lastIdx="1" clrIdx="0">
    <p:extLst>
      <p:ext uri="{19B8F6BF-5375-455C-9EA6-DF929625EA0E}">
        <p15:presenceInfo xmlns:p15="http://schemas.microsoft.com/office/powerpoint/2012/main" userId="af97e97c58a4b7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DB02-5679-40F6-A065-7754602D9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D6C49-769C-43A4-A106-DC05DB91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850FA-2416-43EA-BFFE-E68E6CD5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4EB2-5DDB-42CF-9A2E-5899B3ABCD1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BA3E6-945C-448A-B1A9-797203AB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6633-DC30-45A4-90AA-A4587780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8BCD-DD57-41D8-8641-CA89413E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FF07-1A0A-4BBA-92F9-0D54F57C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0B1A1-E27C-4AE6-A777-A0A513E8B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AA6CA-2F80-4AD5-9C1C-7C5FF19F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4EB2-5DDB-42CF-9A2E-5899B3ABCD1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DCAE-D891-4BF2-933D-C15EEDAA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7B912-B16B-42C2-91AF-20A87DCD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8BCD-DD57-41D8-8641-CA89413E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8FE9C-CA41-483C-85F9-3BE3D776B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0EBD1-976F-4638-A5E0-6B6A61AFA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0EC5E-E90D-4D46-A375-AFF92D3E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4EB2-5DDB-42CF-9A2E-5899B3ABCD1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ACF1-0AA8-4E21-A72C-868FD65F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46E85-C8BA-44FB-B54E-D2F89B63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8BCD-DD57-41D8-8641-CA89413E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5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857B-7C36-437A-9B8E-18AAD964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74A0-BB17-4F81-B652-DF4562E5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F9D3C-DC7A-459B-ACCA-FD7DD97C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4EB2-5DDB-42CF-9A2E-5899B3ABCD1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BBD32-95B2-43C5-BE91-646D6A6A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4BDAA-FECC-4987-AB7E-8609216D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8BCD-DD57-41D8-8641-CA89413E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3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C2B5-AD0B-4B81-BE25-B262CA88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B4823-D549-4690-83CF-F8E323A2B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B8452-04DB-40FB-9BBE-A2ECA398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4EB2-5DDB-42CF-9A2E-5899B3ABCD1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D97AA-FBA5-4EA9-86FF-98DD3AF3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CFE4E-1346-450C-8F78-3172FBD5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8BCD-DD57-41D8-8641-CA89413E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7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78AB-F5DE-44AE-AD6F-CA0540F5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FBE9-E98C-4926-98C1-40F476E94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9DB76-043C-465F-9BFF-BE293D402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9D414-1839-4F52-9B40-A3F56ADE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4EB2-5DDB-42CF-9A2E-5899B3ABCD1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D6192-0348-47E2-93F5-8B0361A2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83511-8E10-4BDF-A378-C6745063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8BCD-DD57-41D8-8641-CA89413E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2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97EC-30A1-4461-9C81-6DE1A023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056D2-054A-4E66-9DF2-74B8F0FB1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7744A-09BB-4D83-8516-ABAF06082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A89A9-0CEC-411C-B67C-6ED6763A2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B412B-9D26-4DFB-AB7D-66F70B96D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B2420-B13C-4F78-9C89-163B9DF4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4EB2-5DDB-42CF-9A2E-5899B3ABCD1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47CC2-759E-44B0-815C-4FBB03D8E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BA6CB-3192-429B-8787-1BB0C5E3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8BCD-DD57-41D8-8641-CA89413E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4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8461-705A-4D5D-BAB6-88261EB3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F0721-3B45-43AC-87B6-51EDF5AB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4EB2-5DDB-42CF-9A2E-5899B3ABCD1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9C0D0-1E33-428B-9AB6-575EBF07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713E1-83EE-4B18-A49E-D6D7EC65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8BCD-DD57-41D8-8641-CA89413E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9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51ACA-24D1-47DA-B07C-12EC6586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4EB2-5DDB-42CF-9A2E-5899B3ABCD1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21EC9-B14F-4079-B2CA-3F610F25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D12C8-6C49-42C4-9EC6-0E4E6F86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8BCD-DD57-41D8-8641-CA89413E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5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ECA8-5488-4F3A-B6F7-3D36EC30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05CE-68FF-40AD-91A7-C6CC1959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BC4D8-D82D-4D41-9076-2C48CB221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84776-07AF-461D-AA3F-44162B6E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4EB2-5DDB-42CF-9A2E-5899B3ABCD1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A60E2-DBCF-4805-A071-F4FA0D6D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71EB7-4D2D-43BB-8294-E88C47BD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8BCD-DD57-41D8-8641-CA89413E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0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567E-D7D3-4470-84E2-1B838F81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537E3-6086-4EC5-A8FF-0DAEEC2A2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DB38-3A12-4713-9586-3861ECD91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7CB8F-93CF-4748-9905-518E1DFA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4EB2-5DDB-42CF-9A2E-5899B3ABCD1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2D31F-D159-4687-8368-4E61D092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01957-24D8-40D2-BCFA-5B1C5FFC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58BCD-DD57-41D8-8641-CA89413E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3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3D21B-643E-4F58-A06F-051F2CD4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F5BF4-7654-4D90-B6DE-EFF916AF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B4D4-F645-4CE2-A59B-CA7EDE560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D4EB2-5DDB-42CF-9A2E-5899B3ABCD1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D4C71-2835-4F2C-A1A5-118BACF5C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64CF1-29D2-4DE3-8BDB-3A70A7F7F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58BCD-DD57-41D8-8641-CA89413EB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066800"/>
            <a:ext cx="8686800" cy="18288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000" b="1" dirty="0">
                <a:solidFill>
                  <a:srgbClr val="000000"/>
                </a:solidFill>
                <a:latin typeface="+mj-lt"/>
              </a:rPr>
              <a:t>A dynamic programing approach to integrate</a:t>
            </a:r>
            <a:br>
              <a:rPr lang="en-US" sz="3000" b="1" dirty="0">
                <a:solidFill>
                  <a:srgbClr val="000000"/>
                </a:solidFill>
                <a:latin typeface="+mj-lt"/>
              </a:rPr>
            </a:br>
            <a:r>
              <a:rPr lang="en-US" sz="3000" b="1" dirty="0">
                <a:solidFill>
                  <a:srgbClr val="000000"/>
                </a:solidFill>
                <a:latin typeface="+mj-lt"/>
              </a:rPr>
              <a:t>gene expression data and network information</a:t>
            </a:r>
            <a:br>
              <a:rPr lang="en-US" sz="3000" b="1" dirty="0">
                <a:solidFill>
                  <a:srgbClr val="000000"/>
                </a:solidFill>
                <a:latin typeface="+mj-lt"/>
              </a:rPr>
            </a:br>
            <a:r>
              <a:rPr lang="en-US" sz="3000" b="1" dirty="0">
                <a:solidFill>
                  <a:srgbClr val="000000"/>
                </a:solidFill>
                <a:latin typeface="+mj-lt"/>
              </a:rPr>
              <a:t>for pathway model generation</a:t>
            </a:r>
            <a:r>
              <a:rPr lang="en-US" sz="3000" b="1" dirty="0">
                <a:latin typeface="+mj-lt"/>
              </a:rPr>
              <a:t> </a:t>
            </a:r>
            <a:br>
              <a:rPr lang="en-US" sz="3000" b="1" dirty="0">
                <a:latin typeface="+mj-lt"/>
              </a:rPr>
            </a:br>
            <a:endParaRPr lang="en-US" sz="30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 descr="beheshty_20110817_109691188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6400" y="0"/>
            <a:ext cx="1371600" cy="10668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590800" y="3352800"/>
            <a:ext cx="7315200" cy="1066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dirty="0" err="1">
                <a:solidFill>
                  <a:srgbClr val="000000"/>
                </a:solidFill>
              </a:rPr>
              <a:t>Yuexu</a:t>
            </a:r>
            <a:r>
              <a:rPr lang="en-US" dirty="0">
                <a:solidFill>
                  <a:srgbClr val="000000"/>
                </a:solidFill>
              </a:rPr>
              <a:t> Jiang, </a:t>
            </a:r>
            <a:r>
              <a:rPr lang="en-US" dirty="0" err="1">
                <a:solidFill>
                  <a:srgbClr val="000000"/>
                </a:solidFill>
              </a:rPr>
              <a:t>Yanchun</a:t>
            </a:r>
            <a:r>
              <a:rPr lang="en-US" dirty="0">
                <a:solidFill>
                  <a:srgbClr val="000000"/>
                </a:solidFill>
              </a:rPr>
              <a:t> Liang, </a:t>
            </a:r>
            <a:r>
              <a:rPr lang="en-US" dirty="0" err="1">
                <a:solidFill>
                  <a:srgbClr val="000000"/>
                </a:solidFill>
              </a:rPr>
              <a:t>Duolin</a:t>
            </a:r>
            <a:r>
              <a:rPr lang="en-US" dirty="0">
                <a:solidFill>
                  <a:srgbClr val="000000"/>
                </a:solidFill>
              </a:rPr>
              <a:t> Wang, Dong Xu, and Trupti Joshi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dirty="0">
                <a:solidFill>
                  <a:srgbClr val="000000"/>
                </a:solidFill>
              </a:rPr>
              <a:t>Bioinformatics</a:t>
            </a:r>
            <a:r>
              <a:rPr lang="en-US" dirty="0"/>
              <a:t>  </a:t>
            </a:r>
            <a:r>
              <a:rPr lang="en-US" dirty="0">
                <a:solidFill>
                  <a:srgbClr val="000000"/>
                </a:solidFill>
              </a:rPr>
              <a:t>2020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590800" y="4648200"/>
            <a:ext cx="7315200" cy="1066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Students: Mahdi Rostami ,Mahdi Jamshid por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152400"/>
            <a:ext cx="754380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Shahid</a:t>
            </a:r>
            <a:r>
              <a:rPr lang="en-US" dirty="0"/>
              <a:t> </a:t>
            </a:r>
            <a:r>
              <a:rPr lang="en-US" dirty="0" err="1"/>
              <a:t>Beheshti</a:t>
            </a:r>
            <a:r>
              <a:rPr lang="en-US" dirty="0"/>
              <a:t> University / Computer science Department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itle 1">
            <a:extLst>
              <a:ext uri="{FF2B5EF4-FFF2-40B4-BE49-F238E27FC236}">
                <a16:creationId xmlns:a16="http://schemas.microsoft.com/office/drawing/2014/main" id="{44999492-06C6-4435-B12E-DB1042DF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999" y="228601"/>
            <a:ext cx="2909047" cy="688975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50000"/>
                    <a:alpha val="0"/>
                  </a:schemeClr>
                </a:solidFill>
              </a:rPr>
              <a:t>Method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3E2FC25-29ED-456F-976C-03C2DBCE9EF3}"/>
              </a:ext>
            </a:extLst>
          </p:cNvPr>
          <p:cNvSpPr txBox="1">
            <a:spLocks/>
          </p:cNvSpPr>
          <p:nvPr/>
        </p:nvSpPr>
        <p:spPr>
          <a:xfrm>
            <a:off x="497539" y="1497107"/>
            <a:ext cx="4859991" cy="3612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Constructing a merged pathway network</a:t>
            </a:r>
          </a:p>
          <a:p>
            <a:pPr marL="342900" indent="-342900" algn="l">
              <a:buFont typeface="+mj-lt"/>
              <a:buAutoNum type="arabicPeriod"/>
            </a:pPr>
            <a:endParaRPr lang="en-US" sz="15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Define seed genes and target genes</a:t>
            </a:r>
            <a:r>
              <a:rPr lang="en-US" sz="1500" dirty="0"/>
              <a:t> </a:t>
            </a:r>
          </a:p>
          <a:p>
            <a:pPr marL="342900" indent="-342900" algn="l">
              <a:buFont typeface="+mj-lt"/>
              <a:buAutoNum type="arabicPeriod"/>
            </a:pPr>
            <a:endParaRPr lang="en-US" sz="1500" dirty="0"/>
          </a:p>
          <a:p>
            <a:pPr marL="342900" indent="-342900" algn="l">
              <a:buFont typeface="+mj-lt"/>
              <a:buAutoNum type="arabicPeriod"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Assign penalties based on omics data</a:t>
            </a:r>
            <a:r>
              <a:rPr lang="en-US" sz="1500" dirty="0"/>
              <a:t> </a:t>
            </a:r>
          </a:p>
          <a:p>
            <a:pPr marL="342900" indent="-342900" algn="l">
              <a:buFont typeface="+mj-lt"/>
              <a:buAutoNum type="arabicPeriod"/>
            </a:pPr>
            <a:endParaRPr lang="en-US" sz="1500" dirty="0"/>
          </a:p>
          <a:p>
            <a:pPr marL="342900" indent="-342900" algn="l">
              <a:buFont typeface="+mj-lt"/>
              <a:buAutoNum type="arabicPeriod"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Calculating minimum involvement score using a</a:t>
            </a:r>
            <a:br>
              <a:rPr lang="en-US" sz="1500" b="0" i="0" dirty="0">
                <a:solidFill>
                  <a:srgbClr val="000000"/>
                </a:solidFill>
                <a:effectLst/>
              </a:rPr>
            </a:br>
            <a:r>
              <a:rPr lang="en-US" sz="1500" b="0" i="0" dirty="0">
                <a:solidFill>
                  <a:srgbClr val="000000"/>
                </a:solidFill>
                <a:effectLst/>
              </a:rPr>
              <a:t>shortest path algorithm</a:t>
            </a:r>
            <a:r>
              <a:rPr lang="en-US" sz="1500" dirty="0"/>
              <a:t> </a:t>
            </a:r>
          </a:p>
          <a:p>
            <a:pPr marL="342900" indent="-342900" algn="l">
              <a:buFont typeface="+mj-lt"/>
              <a:buAutoNum type="arabicPeriod"/>
            </a:pPr>
            <a:endParaRPr lang="en-US" sz="1500" dirty="0"/>
          </a:p>
          <a:p>
            <a:pPr marL="342900" indent="-342900" algn="l">
              <a:buFont typeface="+mj-lt"/>
              <a:buAutoNum type="arabicPeriod"/>
            </a:pPr>
            <a:r>
              <a:rPr lang="en-US" sz="1500" b="0" i="0" dirty="0">
                <a:solidFill>
                  <a:srgbClr val="000000"/>
                </a:solidFill>
                <a:effectLst/>
              </a:rPr>
              <a:t>Detecting final active pathways by truncating and</a:t>
            </a:r>
            <a:br>
              <a:rPr lang="en-US" sz="1500" b="0" i="0" dirty="0">
                <a:solidFill>
                  <a:srgbClr val="000000"/>
                </a:solidFill>
                <a:effectLst/>
              </a:rPr>
            </a:br>
            <a:r>
              <a:rPr lang="en-US" sz="1500" b="0" i="0" dirty="0">
                <a:solidFill>
                  <a:srgbClr val="000000"/>
                </a:solidFill>
                <a:effectLst/>
              </a:rPr>
              <a:t>backtracking</a:t>
            </a:r>
            <a:r>
              <a:rPr lang="en-US" sz="1500" dirty="0"/>
              <a:t> </a:t>
            </a:r>
            <a:br>
              <a:rPr lang="en-US" sz="900" dirty="0"/>
            </a:br>
            <a:br>
              <a:rPr lang="en-US" sz="1050" dirty="0"/>
            </a:br>
            <a:br>
              <a:rPr lang="en-US" sz="1200" dirty="0"/>
            </a:br>
            <a:br>
              <a:rPr lang="en-US" sz="16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2500" b="0" i="0" dirty="0">
                <a:solidFill>
                  <a:srgbClr val="000000"/>
                </a:solidFill>
                <a:effectLst/>
                <a:latin typeface="AdvPSSAB-R"/>
              </a:rPr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1D7E-9949-46DD-8EA8-CC5C9F251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067" y="917576"/>
            <a:ext cx="4859991" cy="53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8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itle 1">
            <a:extLst>
              <a:ext uri="{FF2B5EF4-FFF2-40B4-BE49-F238E27FC236}">
                <a16:creationId xmlns:a16="http://schemas.microsoft.com/office/drawing/2014/main" id="{44999492-06C6-4435-B12E-DB1042DF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999" y="228601"/>
            <a:ext cx="2909047" cy="688975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50000"/>
                    <a:alpha val="0"/>
                  </a:schemeClr>
                </a:solidFill>
              </a:rPr>
              <a:t>Method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8625DBC-01FB-4D03-BC42-EDAE03FE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1066800"/>
            <a:ext cx="8686800" cy="304800"/>
          </a:xfrm>
        </p:spPr>
        <p:txBody>
          <a:bodyPr>
            <a:noAutofit/>
          </a:bodyPr>
          <a:lstStyle/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+mj-lt"/>
              </a:rPr>
              <a:t>Constructing a merged pathway network</a:t>
            </a:r>
            <a:r>
              <a:rPr lang="en-US" sz="2500" dirty="0">
                <a:latin typeface="+mj-lt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EC1009-E4DC-4DA1-882F-7FE27AF05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86" y="2076965"/>
            <a:ext cx="6951704" cy="3418400"/>
          </a:xfrm>
          <a:prstGeom prst="rect">
            <a:avLst/>
          </a:prstGeom>
        </p:spPr>
      </p:pic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F7BCEF1C-54FB-43D8-9FC4-9B0F06C970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386679"/>
              </p:ext>
            </p:extLst>
          </p:nvPr>
        </p:nvGraphicFramePr>
        <p:xfrm>
          <a:off x="87406" y="1863648"/>
          <a:ext cx="49955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76">
                  <a:extLst>
                    <a:ext uri="{9D8B030D-6E8A-4147-A177-3AD203B41FA5}">
                      <a16:colId xmlns:a16="http://schemas.microsoft.com/office/drawing/2014/main" val="1078565552"/>
                    </a:ext>
                  </a:extLst>
                </a:gridCol>
                <a:gridCol w="1522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290">
                  <a:extLst>
                    <a:ext uri="{9D8B030D-6E8A-4147-A177-3AD203B41FA5}">
                      <a16:colId xmlns:a16="http://schemas.microsoft.com/office/drawing/2014/main" val="908948161"/>
                    </a:ext>
                  </a:extLst>
                </a:gridCol>
              </a:tblGrid>
              <a:tr h="27763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1</a:t>
                      </a:r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KEGG</a:t>
                      </a:r>
                      <a:r>
                        <a:rPr lang="en-US" dirty="0"/>
                        <a:t> </a:t>
                      </a:r>
                      <a:endParaRPr lang="en-US" sz="1800" b="1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endParaRPr lang="en-US" sz="1800" b="1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35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PPI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STRING</a:t>
                      </a:r>
                      <a:r>
                        <a:rPr lang="en-US" b="1" dirty="0"/>
                        <a:t> </a:t>
                      </a:r>
                      <a:r>
                        <a:rPr lang="en-US" b="0" dirty="0"/>
                        <a:t>v10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Threshold&gt;900</a:t>
                      </a:r>
                      <a:endParaRPr 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31258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20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itle 1">
            <a:extLst>
              <a:ext uri="{FF2B5EF4-FFF2-40B4-BE49-F238E27FC236}">
                <a16:creationId xmlns:a16="http://schemas.microsoft.com/office/drawing/2014/main" id="{44999492-06C6-4435-B12E-DB1042DF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999" y="228601"/>
            <a:ext cx="2909047" cy="688975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50000"/>
                    <a:alpha val="0"/>
                  </a:schemeClr>
                </a:solidFill>
              </a:rPr>
              <a:t>Method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8625DBC-01FB-4D03-BC42-EDAE03FE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1066800"/>
            <a:ext cx="8686800" cy="304800"/>
          </a:xfrm>
        </p:spPr>
        <p:txBody>
          <a:bodyPr>
            <a:noAutofit/>
          </a:bodyPr>
          <a:lstStyle/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+mj-lt"/>
              </a:rPr>
              <a:t>Define seed genes and target genes</a:t>
            </a:r>
            <a:br>
              <a:rPr lang="en-US" sz="2500" b="0" i="0" dirty="0">
                <a:solidFill>
                  <a:srgbClr val="000000"/>
                </a:solidFill>
                <a:effectLst/>
                <a:latin typeface="+mj-lt"/>
              </a:rPr>
            </a:br>
            <a:br>
              <a:rPr lang="en-US" sz="2500" dirty="0">
                <a:latin typeface="+mj-lt"/>
              </a:rPr>
            </a:br>
            <a:endParaRPr lang="en-US" sz="2500" dirty="0">
              <a:latin typeface="+mj-lt"/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F7BCEF1C-54FB-43D8-9FC4-9B0F06C970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202677"/>
              </p:ext>
            </p:extLst>
          </p:nvPr>
        </p:nvGraphicFramePr>
        <p:xfrm>
          <a:off x="1450041" y="2514600"/>
          <a:ext cx="448459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297">
                  <a:extLst>
                    <a:ext uri="{9D8B030D-6E8A-4147-A177-3AD203B41FA5}">
                      <a16:colId xmlns:a16="http://schemas.microsoft.com/office/drawing/2014/main" val="300052761"/>
                    </a:ext>
                  </a:extLst>
                </a:gridCol>
              </a:tblGrid>
              <a:tr h="277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Seed genes</a:t>
                      </a:r>
                      <a:r>
                        <a:rPr lang="en-US" dirty="0"/>
                        <a:t> </a:t>
                      </a:r>
                      <a:endParaRPr lang="en-US" sz="18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Perspective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35">
                <a:tc>
                  <a:txBody>
                    <a:bodyPr/>
                    <a:lstStyle/>
                    <a:p>
                      <a:r>
                        <a:rPr lang="en-US" b="0" dirty="0"/>
                        <a:t>Root</a:t>
                      </a:r>
                      <a:r>
                        <a:rPr lang="en-US" sz="1800" b="0" dirty="0"/>
                        <a:t> nodes</a:t>
                      </a:r>
                      <a:endParaRPr 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31258514"/>
                  </a:ext>
                </a:extLst>
              </a:tr>
              <a:tr h="277635">
                <a:tc>
                  <a:txBody>
                    <a:bodyPr/>
                    <a:lstStyle/>
                    <a:p>
                      <a:r>
                        <a:rPr lang="en-US" b="0" dirty="0"/>
                        <a:t>Mutated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Biological </a:t>
                      </a:r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7052932"/>
                  </a:ext>
                </a:extLst>
              </a:tr>
              <a:tr h="27763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Receptor genes </a:t>
                      </a:r>
                      <a:endParaRPr 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Biological</a:t>
                      </a:r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82878838"/>
                  </a:ext>
                </a:extLst>
              </a:tr>
              <a:tr h="277635">
                <a:tc>
                  <a:txBody>
                    <a:bodyPr/>
                    <a:lstStyle/>
                    <a:p>
                      <a:r>
                        <a:rPr lang="en-US" b="0" dirty="0"/>
                        <a:t>Effective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Natural</a:t>
                      </a:r>
                      <a:r>
                        <a:rPr lang="fa-I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</a:t>
                      </a:r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53785863"/>
                  </a:ext>
                </a:extLst>
              </a:tr>
            </a:tbl>
          </a:graphicData>
        </a:graphic>
      </p:graphicFrame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7E4FBA73-A34B-4121-BF68-EB7D023304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873408"/>
              </p:ext>
            </p:extLst>
          </p:nvPr>
        </p:nvGraphicFramePr>
        <p:xfrm>
          <a:off x="6257367" y="2514600"/>
          <a:ext cx="549536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7681">
                  <a:extLst>
                    <a:ext uri="{9D8B030D-6E8A-4147-A177-3AD203B41FA5}">
                      <a16:colId xmlns:a16="http://schemas.microsoft.com/office/drawing/2014/main" val="30005276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Target genes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Case-control</a:t>
                      </a:r>
                      <a:r>
                        <a:rPr lang="fa-I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q-value threshold of 0.01 </a:t>
                      </a:r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31258514"/>
                  </a:ext>
                </a:extLst>
              </a:tr>
              <a:tr h="27763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time-series</a:t>
                      </a:r>
                      <a:r>
                        <a:rPr lang="en-US" dirty="0"/>
                        <a:t> </a:t>
                      </a:r>
                      <a:endParaRPr 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maSigPro</a:t>
                      </a:r>
                      <a:r>
                        <a:rPr lang="en-US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705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66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itle 1">
            <a:extLst>
              <a:ext uri="{FF2B5EF4-FFF2-40B4-BE49-F238E27FC236}">
                <a16:creationId xmlns:a16="http://schemas.microsoft.com/office/drawing/2014/main" id="{44999492-06C6-4435-B12E-DB1042DF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999" y="228601"/>
            <a:ext cx="2909047" cy="688975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50000"/>
                    <a:alpha val="0"/>
                  </a:schemeClr>
                </a:solidFill>
              </a:rPr>
              <a:t>Method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8625DBC-01FB-4D03-BC42-EDAE03FE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1066800"/>
            <a:ext cx="8686800" cy="304800"/>
          </a:xfrm>
        </p:spPr>
        <p:txBody>
          <a:bodyPr>
            <a:noAutofit/>
          </a:bodyPr>
          <a:lstStyle/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+mj-lt"/>
              </a:rPr>
              <a:t>Assign penalties based on omics data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F7BCEF1C-54FB-43D8-9FC4-9B0F06C970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126824"/>
              </p:ext>
            </p:extLst>
          </p:nvPr>
        </p:nvGraphicFramePr>
        <p:xfrm>
          <a:off x="2781538" y="2179806"/>
          <a:ext cx="650165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290">
                  <a:extLst>
                    <a:ext uri="{9D8B030D-6E8A-4147-A177-3AD203B41FA5}">
                      <a16:colId xmlns:a16="http://schemas.microsoft.com/office/drawing/2014/main" val="2576699992"/>
                    </a:ext>
                  </a:extLst>
                </a:gridCol>
                <a:gridCol w="1352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685">
                  <a:extLst>
                    <a:ext uri="{9D8B030D-6E8A-4147-A177-3AD203B41FA5}">
                      <a16:colId xmlns:a16="http://schemas.microsoft.com/office/drawing/2014/main" val="300052761"/>
                    </a:ext>
                  </a:extLst>
                </a:gridCol>
                <a:gridCol w="1378685">
                  <a:extLst>
                    <a:ext uri="{9D8B030D-6E8A-4147-A177-3AD203B41FA5}">
                      <a16:colId xmlns:a16="http://schemas.microsoft.com/office/drawing/2014/main" val="2320533124"/>
                    </a:ext>
                  </a:extLst>
                </a:gridCol>
              </a:tblGrid>
              <a:tr h="277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Case control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Time series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Equation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35">
                <a:tc>
                  <a:txBody>
                    <a:bodyPr/>
                    <a:lstStyle/>
                    <a:p>
                      <a:r>
                        <a:rPr lang="en-US" b="0" dirty="0"/>
                        <a:t>Node penalty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+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31258514"/>
                  </a:ext>
                </a:extLst>
              </a:tr>
              <a:tr h="277635">
                <a:tc>
                  <a:txBody>
                    <a:bodyPr/>
                    <a:lstStyle/>
                    <a:p>
                      <a:r>
                        <a:rPr lang="en-US" b="0" dirty="0"/>
                        <a:t>Edge penalty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7052932"/>
                  </a:ext>
                </a:extLst>
              </a:tr>
              <a:tr h="277635">
                <a:tc>
                  <a:txBody>
                    <a:bodyPr/>
                    <a:lstStyle/>
                    <a:p>
                      <a:r>
                        <a:rPr lang="en-US" b="0" dirty="0"/>
                        <a:t>Pathway penalty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8287883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EBD95B0-943F-4EEF-803C-2176B4CE6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366" y="3931413"/>
            <a:ext cx="4181270" cy="744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6A108C-64EA-4FF5-93B8-8FC95682E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365" y="4787011"/>
            <a:ext cx="4465272" cy="637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99CDAB-564E-483D-BB05-24B2B4599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448" y="5536265"/>
            <a:ext cx="3927942" cy="697997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513CC164-85F9-410C-8FC8-125C7343E041}"/>
              </a:ext>
            </a:extLst>
          </p:cNvPr>
          <p:cNvSpPr txBox="1">
            <a:spLocks/>
          </p:cNvSpPr>
          <p:nvPr/>
        </p:nvSpPr>
        <p:spPr>
          <a:xfrm>
            <a:off x="497539" y="3931413"/>
            <a:ext cx="4859991" cy="230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500" b="0" i="0" dirty="0">
              <a:solidFill>
                <a:srgbClr val="000000"/>
              </a:solidFill>
              <a:effectLst/>
              <a:latin typeface="AdvPSSAB-R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910D823-C62D-406F-B5F1-E8CB35637FEE}"/>
              </a:ext>
            </a:extLst>
          </p:cNvPr>
          <p:cNvSpPr txBox="1">
            <a:spLocks/>
          </p:cNvSpPr>
          <p:nvPr/>
        </p:nvSpPr>
        <p:spPr>
          <a:xfrm>
            <a:off x="2559421" y="4096870"/>
            <a:ext cx="3142132" cy="2232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US" sz="1500" b="0" i="0" dirty="0">
                <a:effectLst/>
                <a:latin typeface="Arial Narrow" panose="020B0606020202030204" pitchFamily="34" charset="0"/>
              </a:rPr>
              <a:t>t-test   -&gt;    P-value</a:t>
            </a:r>
            <a:r>
              <a:rPr lang="en-US" sz="1800" b="0" i="0" dirty="0">
                <a:effectLst/>
                <a:latin typeface="Arial Narrow" panose="020B0606020202030204" pitchFamily="34" charset="0"/>
              </a:rPr>
              <a:t> </a:t>
            </a:r>
            <a:br>
              <a:rPr lang="en-US" sz="1200" dirty="0">
                <a:latin typeface="Arial Narrow" panose="020B0606020202030204" pitchFamily="34" charset="0"/>
              </a:rPr>
            </a:br>
            <a:endParaRPr lang="en-US" sz="1500" b="0" i="0" dirty="0">
              <a:effectLst/>
              <a:latin typeface="Arial Narrow" panose="020B0606020202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500" dirty="0">
              <a:latin typeface="Arial Narrow" panose="020B0606020202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500" b="0" i="0" dirty="0">
                <a:effectLst/>
                <a:latin typeface="Arial Narrow" panose="020B0606020202030204" pitchFamily="34" charset="0"/>
              </a:rPr>
              <a:t>v1, v2  =     vectors</a:t>
            </a:r>
            <a:r>
              <a:rPr lang="en-US" sz="1500" dirty="0">
                <a:latin typeface="Arial Narrow" panose="020B0606020202030204" pitchFamily="34" charset="0"/>
              </a:rPr>
              <a:t> </a:t>
            </a:r>
          </a:p>
          <a:p>
            <a:pPr marL="342900" indent="-342900" algn="l">
              <a:buFont typeface="+mj-lt"/>
              <a:buAutoNum type="arabicPeriod"/>
            </a:pPr>
            <a:endParaRPr lang="en-US" sz="1500" dirty="0">
              <a:latin typeface="Arial Narrow" panose="020B0606020202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500" b="0" i="0" dirty="0">
                <a:effectLst/>
                <a:latin typeface="Arial Narrow" panose="020B0606020202030204" pitchFamily="34" charset="0"/>
              </a:rPr>
              <a:t>Fisher test   -&gt; P-value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500" dirty="0">
                <a:latin typeface="Arial Narrow" panose="020B0606020202030204" pitchFamily="34" charset="0"/>
              </a:rPr>
              <a:t>Unknown pathway = 1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951CE55-0D33-407B-B762-D06ACD4391C2}"/>
              </a:ext>
            </a:extLst>
          </p:cNvPr>
          <p:cNvSpPr txBox="1">
            <a:spLocks/>
          </p:cNvSpPr>
          <p:nvPr/>
        </p:nvSpPr>
        <p:spPr>
          <a:xfrm>
            <a:off x="1094813" y="1753805"/>
            <a:ext cx="8686800" cy="3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00"/>
                </a:solidFill>
                <a:latin typeface="+mj-lt"/>
              </a:rPr>
              <a:t>Static penalty:</a:t>
            </a:r>
          </a:p>
        </p:txBody>
      </p:sp>
    </p:spTree>
    <p:extLst>
      <p:ext uri="{BB962C8B-B14F-4D97-AF65-F5344CB8AC3E}">
        <p14:creationId xmlns:p14="http://schemas.microsoft.com/office/powerpoint/2010/main" val="57258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itle 1">
            <a:extLst>
              <a:ext uri="{FF2B5EF4-FFF2-40B4-BE49-F238E27FC236}">
                <a16:creationId xmlns:a16="http://schemas.microsoft.com/office/drawing/2014/main" id="{44999492-06C6-4435-B12E-DB1042DF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999" y="228601"/>
            <a:ext cx="2909047" cy="688975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50000"/>
                    <a:alpha val="0"/>
                  </a:schemeClr>
                </a:solidFill>
              </a:rPr>
              <a:t>Method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8625DBC-01FB-4D03-BC42-EDAE03FE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199" y="1066800"/>
            <a:ext cx="9628095" cy="304800"/>
          </a:xfrm>
        </p:spPr>
        <p:txBody>
          <a:bodyPr>
            <a:noAutofit/>
          </a:bodyPr>
          <a:lstStyle/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+mj-lt"/>
              </a:rPr>
              <a:t>Calculating minimum involvement score using the </a:t>
            </a:r>
          </a:p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+mj-lt"/>
              </a:rPr>
              <a:t>shortest path algorithm (Dijkstra)</a:t>
            </a:r>
            <a:br>
              <a:rPr lang="en-US" sz="2500" dirty="0">
                <a:latin typeface="+mj-lt"/>
              </a:rPr>
            </a:br>
            <a:endParaRPr lang="en-US" sz="25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13CC164-85F9-410C-8FC8-125C7343E041}"/>
              </a:ext>
            </a:extLst>
          </p:cNvPr>
          <p:cNvSpPr txBox="1">
            <a:spLocks/>
          </p:cNvSpPr>
          <p:nvPr/>
        </p:nvSpPr>
        <p:spPr>
          <a:xfrm>
            <a:off x="497539" y="3931413"/>
            <a:ext cx="4859991" cy="230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500" b="0" i="0" dirty="0">
              <a:solidFill>
                <a:srgbClr val="000000"/>
              </a:solidFill>
              <a:effectLst/>
              <a:latin typeface="AdvPSSAB-R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DC7EB64-3792-4DCF-8EB2-212FE27AC9C0}"/>
              </a:ext>
            </a:extLst>
          </p:cNvPr>
          <p:cNvSpPr txBox="1">
            <a:spLocks/>
          </p:cNvSpPr>
          <p:nvPr/>
        </p:nvSpPr>
        <p:spPr>
          <a:xfrm>
            <a:off x="1014130" y="2090217"/>
            <a:ext cx="8686800" cy="3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000000"/>
                </a:solidFill>
                <a:latin typeface="+mj-lt"/>
              </a:rPr>
              <a:t>Dynamic penalty: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C401F-1C82-44CD-9AC4-104DC09F9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43" y="2780653"/>
            <a:ext cx="5541903" cy="889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8B31B6-D036-44D4-8904-CAE9786C9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677" y="4910766"/>
            <a:ext cx="4268720" cy="417333"/>
          </a:xfrm>
          <a:prstGeom prst="rect">
            <a:avLst/>
          </a:prstGeom>
        </p:spPr>
      </p:pic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82B658AB-889D-42C3-AAB1-1BB41ABE68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767953"/>
              </p:ext>
            </p:extLst>
          </p:nvPr>
        </p:nvGraphicFramePr>
        <p:xfrm>
          <a:off x="7234517" y="2493726"/>
          <a:ext cx="3188632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4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316">
                  <a:extLst>
                    <a:ext uri="{9D8B030D-6E8A-4147-A177-3AD203B41FA5}">
                      <a16:colId xmlns:a16="http://schemas.microsoft.com/office/drawing/2014/main" val="300052761"/>
                    </a:ext>
                  </a:extLst>
                </a:gridCol>
              </a:tblGrid>
              <a:tr h="27902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Case control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27">
                <a:tc>
                  <a:txBody>
                    <a:bodyPr/>
                    <a:lstStyle/>
                    <a:p>
                      <a:r>
                        <a:rPr lang="en-US" b="0" dirty="0"/>
                        <a:t>fc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fold 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258514"/>
                  </a:ext>
                </a:extLst>
              </a:tr>
              <a:tr h="279027">
                <a:tc>
                  <a:txBody>
                    <a:bodyPr/>
                    <a:lstStyle/>
                    <a:p>
                      <a:r>
                        <a:rPr lang="en-US" b="0" dirty="0" err="1"/>
                        <a:t>Pv</a:t>
                      </a:r>
                      <a:r>
                        <a:rPr lang="en-US" b="0" dirty="0"/>
                        <a:t> 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pathway 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52932"/>
                  </a:ext>
                </a:extLst>
              </a:tr>
              <a:tr h="279027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relation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KEGG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878838"/>
                  </a:ext>
                </a:extLst>
              </a:tr>
            </a:tbl>
          </a:graphicData>
        </a:graphic>
      </p:graphicFrame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5CE787EC-367A-4BAE-86C0-F6B00F9B03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50102"/>
              </p:ext>
            </p:extLst>
          </p:nvPr>
        </p:nvGraphicFramePr>
        <p:xfrm>
          <a:off x="1981199" y="4433632"/>
          <a:ext cx="3188632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4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316">
                  <a:extLst>
                    <a:ext uri="{9D8B030D-6E8A-4147-A177-3AD203B41FA5}">
                      <a16:colId xmlns:a16="http://schemas.microsoft.com/office/drawing/2014/main" val="300052761"/>
                    </a:ext>
                  </a:extLst>
                </a:gridCol>
              </a:tblGrid>
              <a:tr h="27902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Time series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2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dirty="0"/>
                        <a:t> 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Interaction (KEGG ,PPI) 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258514"/>
                  </a:ext>
                </a:extLst>
              </a:tr>
              <a:tr h="279027">
                <a:tc>
                  <a:txBody>
                    <a:bodyPr/>
                    <a:lstStyle/>
                    <a:p>
                      <a:r>
                        <a:rPr lang="en-US" b="0" dirty="0" err="1"/>
                        <a:t>Pv</a:t>
                      </a:r>
                      <a:r>
                        <a:rPr lang="en-US" b="0" dirty="0"/>
                        <a:t> 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pathway 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5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168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itle 1">
            <a:extLst>
              <a:ext uri="{FF2B5EF4-FFF2-40B4-BE49-F238E27FC236}">
                <a16:creationId xmlns:a16="http://schemas.microsoft.com/office/drawing/2014/main" id="{44999492-06C6-4435-B12E-DB1042DF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999" y="228601"/>
            <a:ext cx="2909047" cy="688975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50000"/>
                    <a:alpha val="0"/>
                  </a:schemeClr>
                </a:solidFill>
              </a:rPr>
              <a:t>Method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8625DBC-01FB-4D03-BC42-EDAE03FE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199" y="1066800"/>
            <a:ext cx="9628095" cy="304800"/>
          </a:xfrm>
        </p:spPr>
        <p:txBody>
          <a:bodyPr>
            <a:noAutofit/>
          </a:bodyPr>
          <a:lstStyle/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+mj-lt"/>
              </a:rPr>
              <a:t>Detecting final active pathways by truncating and backtracking</a:t>
            </a:r>
            <a:r>
              <a:rPr lang="en-US" sz="2500" dirty="0">
                <a:latin typeface="+mj-lt"/>
              </a:rPr>
              <a:t> </a:t>
            </a:r>
            <a:br>
              <a:rPr lang="en-US" sz="2500" dirty="0">
                <a:latin typeface="+mj-lt"/>
              </a:rPr>
            </a:br>
            <a:endParaRPr lang="en-US" sz="25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13CC164-85F9-410C-8FC8-125C7343E041}"/>
              </a:ext>
            </a:extLst>
          </p:cNvPr>
          <p:cNvSpPr txBox="1">
            <a:spLocks/>
          </p:cNvSpPr>
          <p:nvPr/>
        </p:nvSpPr>
        <p:spPr>
          <a:xfrm>
            <a:off x="497539" y="3931413"/>
            <a:ext cx="4859991" cy="230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500" b="0" i="0" dirty="0">
              <a:solidFill>
                <a:srgbClr val="000000"/>
              </a:solidFill>
              <a:effectLst/>
              <a:latin typeface="AdvPSSAB-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771AD-1CF1-45F4-8D5E-0E14E61B0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06" y="1601507"/>
            <a:ext cx="4610100" cy="5162550"/>
          </a:xfrm>
          <a:prstGeom prst="rect">
            <a:avLst/>
          </a:prstGeom>
        </p:spPr>
      </p:pic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FD0926CF-BCC8-4CA6-88FC-E8D2FDF355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789664"/>
              </p:ext>
            </p:extLst>
          </p:nvPr>
        </p:nvGraphicFramePr>
        <p:xfrm>
          <a:off x="430306" y="1881430"/>
          <a:ext cx="459889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70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endParaRPr 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Penalty update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70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endParaRPr 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Truncating rules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91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28601"/>
            <a:ext cx="2438400" cy="688975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50000"/>
                    <a:alpha val="0"/>
                  </a:schemeClr>
                </a:solidFill>
              </a:rPr>
              <a:t>Evaluation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699C29-5544-4574-A436-A57FDA027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671" y="1676933"/>
            <a:ext cx="6526306" cy="4678984"/>
          </a:xfrm>
          <a:prstGeom prst="rect">
            <a:avLst/>
          </a:prstGeom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4ED0EAE1-3FF3-4543-A935-0A85081BF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1066800"/>
            <a:ext cx="8686800" cy="3048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+mj-lt"/>
              </a:rPr>
              <a:t>Application on yeast cell wall damage stress dataset</a:t>
            </a:r>
            <a:br>
              <a:rPr lang="en-US" sz="2500" b="0" i="0" dirty="0">
                <a:solidFill>
                  <a:srgbClr val="000000"/>
                </a:solidFill>
                <a:effectLst/>
                <a:latin typeface="+mj-lt"/>
              </a:rPr>
            </a:br>
            <a:br>
              <a:rPr lang="en-US" sz="2500" dirty="0">
                <a:latin typeface="+mj-lt"/>
              </a:rPr>
            </a:br>
            <a:endParaRPr lang="en-US" sz="2500" dirty="0">
              <a:latin typeface="+mj-lt"/>
            </a:endParaRPr>
          </a:p>
        </p:txBody>
      </p:sp>
      <p:graphicFrame>
        <p:nvGraphicFramePr>
          <p:cNvPr id="26" name="Content Placeholder 6">
            <a:extLst>
              <a:ext uri="{FF2B5EF4-FFF2-40B4-BE49-F238E27FC236}">
                <a16:creationId xmlns:a16="http://schemas.microsoft.com/office/drawing/2014/main" id="{4FFD12F4-D887-47C2-A60D-95AC7127A811}"/>
              </a:ext>
            </a:extLst>
          </p:cNvPr>
          <p:cNvGraphicFramePr>
            <a:graphicFrameLocks/>
          </p:cNvGraphicFramePr>
          <p:nvPr/>
        </p:nvGraphicFramePr>
        <p:xfrm>
          <a:off x="430306" y="1881430"/>
          <a:ext cx="459889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635">
                <a:tc>
                  <a:txBody>
                    <a:bodyPr/>
                    <a:lstStyle/>
                    <a:p>
                      <a:r>
                        <a:rPr lang="en-US" sz="1800" dirty="0"/>
                        <a:t>Method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Shape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0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Steiner tree</a:t>
                      </a:r>
                      <a:endParaRPr 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70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218BDFF6-A28E-4C29-854D-0A92687451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030899"/>
              </p:ext>
            </p:extLst>
          </p:nvPr>
        </p:nvGraphicFramePr>
        <p:xfrm>
          <a:off x="430306" y="3683484"/>
          <a:ext cx="303007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635">
                <a:tc>
                  <a:txBody>
                    <a:bodyPr/>
                    <a:lstStyle/>
                    <a:p>
                      <a:r>
                        <a:rPr lang="en-US" sz="1800" dirty="0"/>
                        <a:t>GEO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GSE31176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GSE71433</a:t>
                      </a:r>
                      <a:r>
                        <a:rPr lang="en-US" dirty="0"/>
                        <a:t> </a:t>
                      </a:r>
                      <a:endParaRPr lang="en-US" sz="18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00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itle 2">
            <a:extLst>
              <a:ext uri="{FF2B5EF4-FFF2-40B4-BE49-F238E27FC236}">
                <a16:creationId xmlns:a16="http://schemas.microsoft.com/office/drawing/2014/main" id="{4ED0EAE1-3FF3-4543-A935-0A85081BF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1066800"/>
            <a:ext cx="8686800" cy="304800"/>
          </a:xfrm>
        </p:spPr>
        <p:txBody>
          <a:bodyPr>
            <a:noAutofit/>
          </a:bodyPr>
          <a:lstStyle/>
          <a:p>
            <a:pPr algn="l"/>
            <a:r>
              <a:rPr lang="en-US" sz="2500" b="0" i="0" dirty="0">
                <a:solidFill>
                  <a:srgbClr val="000000"/>
                </a:solidFill>
                <a:effectLst/>
                <a:latin typeface="+mj-lt"/>
              </a:rPr>
              <a:t>Is it by chance?</a:t>
            </a:r>
            <a:endParaRPr lang="en-US" sz="25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63A20-3998-4010-B00E-F0D82141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1520824"/>
            <a:ext cx="6105525" cy="4836853"/>
          </a:xfrm>
          <a:prstGeom prst="rect">
            <a:avLst/>
          </a:prstGeom>
        </p:spPr>
      </p:pic>
      <p:sp useBgFill="1">
        <p:nvSpPr>
          <p:cNvPr id="7" name="Title 1">
            <a:extLst>
              <a:ext uri="{FF2B5EF4-FFF2-40B4-BE49-F238E27FC236}">
                <a16:creationId xmlns:a16="http://schemas.microsoft.com/office/drawing/2014/main" id="{CA2725FB-D18C-4C41-90A5-1EB7F09B2482}"/>
              </a:ext>
            </a:extLst>
          </p:cNvPr>
          <p:cNvSpPr txBox="1">
            <a:spLocks/>
          </p:cNvSpPr>
          <p:nvPr/>
        </p:nvSpPr>
        <p:spPr>
          <a:xfrm>
            <a:off x="1905000" y="228601"/>
            <a:ext cx="2438400" cy="688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>
                <a:ln>
                  <a:solidFill>
                    <a:schemeClr val="accent2"/>
                  </a:solidFill>
                </a:ln>
                <a:solidFill>
                  <a:schemeClr val="accent2">
                    <a:lumMod val="50000"/>
                    <a:alpha val="0"/>
                  </a:schemeClr>
                </a:solidFill>
              </a:rPr>
              <a:t>Evaluation </a:t>
            </a:r>
            <a:endParaRPr lang="en-US" sz="3000" dirty="0">
              <a:ln>
                <a:solidFill>
                  <a:schemeClr val="accent2"/>
                </a:solidFill>
              </a:ln>
              <a:solidFill>
                <a:schemeClr val="accent2">
                  <a:lumMod val="50000"/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983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itle 2">
            <a:extLst>
              <a:ext uri="{FF2B5EF4-FFF2-40B4-BE49-F238E27FC236}">
                <a16:creationId xmlns:a16="http://schemas.microsoft.com/office/drawing/2014/main" id="{4ED0EAE1-3FF3-4543-A935-0A85081BF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1066800"/>
            <a:ext cx="8686800" cy="304800"/>
          </a:xfrm>
        </p:spPr>
        <p:txBody>
          <a:bodyPr>
            <a:noAutofit/>
          </a:bodyPr>
          <a:lstStyle/>
          <a:p>
            <a:pPr algn="l"/>
            <a:r>
              <a:rPr lang="en-US" sz="2500" dirty="0">
                <a:solidFill>
                  <a:srgbClr val="000000"/>
                </a:solidFill>
                <a:latin typeface="+mj-lt"/>
              </a:rPr>
              <a:t>Does expression data have an impact?</a:t>
            </a:r>
            <a:endParaRPr lang="en-US" sz="25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AD450-1520-4686-9D0D-7516EC8D7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1452283"/>
            <a:ext cx="6105525" cy="5333999"/>
          </a:xfrm>
          <a:prstGeom prst="rect">
            <a:avLst/>
          </a:prstGeom>
        </p:spPr>
      </p:pic>
      <p:sp useBgFill="1">
        <p:nvSpPr>
          <p:cNvPr id="7" name="Title 1">
            <a:extLst>
              <a:ext uri="{FF2B5EF4-FFF2-40B4-BE49-F238E27FC236}">
                <a16:creationId xmlns:a16="http://schemas.microsoft.com/office/drawing/2014/main" id="{6C9D0D4F-0BEF-4EEE-BAD8-627A1BCF63D4}"/>
              </a:ext>
            </a:extLst>
          </p:cNvPr>
          <p:cNvSpPr txBox="1">
            <a:spLocks/>
          </p:cNvSpPr>
          <p:nvPr/>
        </p:nvSpPr>
        <p:spPr>
          <a:xfrm>
            <a:off x="1905000" y="228601"/>
            <a:ext cx="2438400" cy="688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>
                <a:ln>
                  <a:solidFill>
                    <a:schemeClr val="accent2"/>
                  </a:solidFill>
                </a:ln>
                <a:solidFill>
                  <a:schemeClr val="accent2">
                    <a:lumMod val="50000"/>
                    <a:alpha val="0"/>
                  </a:schemeClr>
                </a:solidFill>
              </a:rPr>
              <a:t>Evaluation </a:t>
            </a:r>
            <a:endParaRPr lang="en-US" sz="3000" dirty="0">
              <a:ln>
                <a:solidFill>
                  <a:schemeClr val="accent2"/>
                </a:solidFill>
              </a:ln>
              <a:solidFill>
                <a:schemeClr val="accent2">
                  <a:lumMod val="50000"/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3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1676400" y="5638802"/>
            <a:ext cx="914400" cy="38099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010400" y="5638800"/>
            <a:ext cx="17526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791200" y="6096000"/>
            <a:ext cx="2819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Computational Result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276600" y="6096000"/>
            <a:ext cx="2438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5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Inferenc</a:t>
            </a:r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667000" y="5638800"/>
            <a:ext cx="1600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Introduction</a:t>
            </a:r>
          </a:p>
          <a:p>
            <a:pPr algn="ctr">
              <a:spcBef>
                <a:spcPct val="0"/>
              </a:spcBef>
              <a:defRPr/>
            </a:pPr>
            <a:endParaRPr lang="en-US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343400" y="5638800"/>
            <a:ext cx="2590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 Description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676400" y="6096000"/>
            <a:ext cx="1524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 Based…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8839200" y="5638800"/>
            <a:ext cx="1676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 Idea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8686800" y="6096000"/>
            <a:ext cx="1828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F9A21A-D9A8-4E5C-AB1E-F1B9FB7D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906"/>
            <a:ext cx="12192000" cy="5812094"/>
          </a:xfrm>
          <a:prstGeom prst="rect">
            <a:avLst/>
          </a:prstGeom>
        </p:spPr>
      </p:pic>
      <p:sp useBgFill="1">
        <p:nvSpPr>
          <p:cNvPr id="24" name="Title 1">
            <a:extLst>
              <a:ext uri="{FF2B5EF4-FFF2-40B4-BE49-F238E27FC236}">
                <a16:creationId xmlns:a16="http://schemas.microsoft.com/office/drawing/2014/main" id="{B2339914-D876-4D1D-9981-5C847E49503D}"/>
              </a:ext>
            </a:extLst>
          </p:cNvPr>
          <p:cNvSpPr txBox="1">
            <a:spLocks/>
          </p:cNvSpPr>
          <p:nvPr/>
        </p:nvSpPr>
        <p:spPr>
          <a:xfrm>
            <a:off x="1905000" y="228601"/>
            <a:ext cx="2438400" cy="688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>
                <a:ln>
                  <a:solidFill>
                    <a:schemeClr val="accent2"/>
                  </a:solidFill>
                </a:ln>
                <a:solidFill>
                  <a:schemeClr val="accent2">
                    <a:lumMod val="50000"/>
                    <a:alpha val="0"/>
                  </a:schemeClr>
                </a:solidFill>
              </a:rPr>
              <a:t>Evaluation </a:t>
            </a:r>
            <a:endParaRPr lang="en-US" sz="3000" dirty="0">
              <a:ln>
                <a:solidFill>
                  <a:schemeClr val="accent2"/>
                </a:solidFill>
              </a:ln>
              <a:solidFill>
                <a:schemeClr val="accent2">
                  <a:lumMod val="50000"/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1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852F501-EC66-4034-86B1-AC4DF9F108A0}"/>
              </a:ext>
            </a:extLst>
          </p:cNvPr>
          <p:cNvSpPr txBox="1">
            <a:spLocks/>
          </p:cNvSpPr>
          <p:nvPr/>
        </p:nvSpPr>
        <p:spPr>
          <a:xfrm>
            <a:off x="2994212" y="2480050"/>
            <a:ext cx="8686800" cy="815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500" dirty="0">
                <a:latin typeface="+mj-lt"/>
              </a:rPr>
              <a:t>Disease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500" dirty="0">
                <a:latin typeface="+mj-lt"/>
              </a:rPr>
              <a:t>Drug design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500" dirty="0">
                <a:latin typeface="+mj-lt"/>
              </a:rPr>
              <a:t>Lung cancer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500" dirty="0">
                <a:latin typeface="+mj-lt"/>
              </a:rPr>
              <a:t>….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500" dirty="0">
              <a:latin typeface="+mj-lt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996FF87-22A6-4098-8EA2-19D3BDEC997C}"/>
              </a:ext>
            </a:extLst>
          </p:cNvPr>
          <p:cNvSpPr txBox="1">
            <a:spLocks/>
          </p:cNvSpPr>
          <p:nvPr/>
        </p:nvSpPr>
        <p:spPr>
          <a:xfrm>
            <a:off x="1904999" y="1290919"/>
            <a:ext cx="8686800" cy="815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latin typeface="+mj-lt"/>
              </a:rPr>
              <a:t>Why active pathways?</a:t>
            </a:r>
          </a:p>
          <a:p>
            <a:pPr algn="l"/>
            <a:endParaRPr lang="en-US" sz="2500" dirty="0">
              <a:latin typeface="+mj-lt"/>
            </a:endParaRPr>
          </a:p>
        </p:txBody>
      </p:sp>
      <p:sp useBgFill="1">
        <p:nvSpPr>
          <p:cNvPr id="10" name="Title 1">
            <a:extLst>
              <a:ext uri="{FF2B5EF4-FFF2-40B4-BE49-F238E27FC236}">
                <a16:creationId xmlns:a16="http://schemas.microsoft.com/office/drawing/2014/main" id="{5DEFCEF7-E150-49E9-98EA-38FD52FD6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999" y="228601"/>
            <a:ext cx="2909047" cy="688975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50000"/>
                    <a:alpha val="0"/>
                  </a:schemeClr>
                </a:solidFill>
              </a:rPr>
              <a:t>Pathways </a:t>
            </a:r>
          </a:p>
        </p:txBody>
      </p:sp>
    </p:spTree>
    <p:extLst>
      <p:ext uri="{BB962C8B-B14F-4D97-AF65-F5344CB8AC3E}">
        <p14:creationId xmlns:p14="http://schemas.microsoft.com/office/powerpoint/2010/main" val="1181950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7E928830-80EF-4CF5-9B66-8724B0220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1066800"/>
            <a:ext cx="8686800" cy="3048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+mj-lt"/>
              </a:rPr>
              <a:t>Application on yeast perturbation dataset</a:t>
            </a:r>
            <a:r>
              <a:rPr lang="en-US" sz="2500" dirty="0">
                <a:latin typeface="+mj-lt"/>
              </a:rPr>
              <a:t> </a:t>
            </a:r>
            <a:br>
              <a:rPr lang="en-US" sz="2500" dirty="0">
                <a:latin typeface="+mj-lt"/>
              </a:rPr>
            </a:br>
            <a:endParaRPr lang="en-US" sz="2500" b="1" dirty="0">
              <a:latin typeface="+mj-lt"/>
            </a:endParaRPr>
          </a:p>
        </p:txBody>
      </p:sp>
      <p:graphicFrame>
        <p:nvGraphicFramePr>
          <p:cNvPr id="24" name="Content Placeholder 6">
            <a:extLst>
              <a:ext uri="{FF2B5EF4-FFF2-40B4-BE49-F238E27FC236}">
                <a16:creationId xmlns:a16="http://schemas.microsoft.com/office/drawing/2014/main" id="{C7CFBE18-0941-4166-A8B3-10D398412A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373655"/>
              </p:ext>
            </p:extLst>
          </p:nvPr>
        </p:nvGraphicFramePr>
        <p:xfrm>
          <a:off x="1078006" y="2046977"/>
          <a:ext cx="10035988" cy="2764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3609">
                <a:tc>
                  <a:txBody>
                    <a:bodyPr/>
                    <a:lstStyle/>
                    <a:p>
                      <a:r>
                        <a:rPr lang="en-US" sz="1800" dirty="0"/>
                        <a:t>Method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 network</a:t>
                      </a:r>
                      <a:endParaRPr lang="en-US" sz="18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network</a:t>
                      </a:r>
                      <a:endParaRPr lang="en-US" sz="18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PPI </a:t>
                      </a:r>
                      <a:endParaRPr lang="en-US" sz="18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907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Ideker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al.(2002)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43 nodes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340 genes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452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10 786 nodes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73.2±2.6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54 249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 useBgFill="1">
        <p:nvSpPr>
          <p:cNvPr id="7" name="Title 1">
            <a:extLst>
              <a:ext uri="{FF2B5EF4-FFF2-40B4-BE49-F238E27FC236}">
                <a16:creationId xmlns:a16="http://schemas.microsoft.com/office/drawing/2014/main" id="{803C441C-6DEB-43A3-9C5E-E3A0B6D33C1F}"/>
              </a:ext>
            </a:extLst>
          </p:cNvPr>
          <p:cNvSpPr txBox="1">
            <a:spLocks/>
          </p:cNvSpPr>
          <p:nvPr/>
        </p:nvSpPr>
        <p:spPr>
          <a:xfrm>
            <a:off x="1905000" y="228601"/>
            <a:ext cx="2438400" cy="688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>
                <a:ln>
                  <a:solidFill>
                    <a:schemeClr val="accent2"/>
                  </a:solidFill>
                </a:ln>
                <a:solidFill>
                  <a:schemeClr val="accent2">
                    <a:lumMod val="50000"/>
                    <a:alpha val="0"/>
                  </a:schemeClr>
                </a:solidFill>
              </a:rPr>
              <a:t>Evaluation </a:t>
            </a:r>
            <a:endParaRPr lang="en-US" sz="3000" dirty="0">
              <a:ln>
                <a:solidFill>
                  <a:schemeClr val="accent2"/>
                </a:solidFill>
              </a:ln>
              <a:solidFill>
                <a:schemeClr val="accent2">
                  <a:lumMod val="50000"/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2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55DBBE-7FB1-4F74-84EA-A71A5014A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506" y="1114772"/>
            <a:ext cx="7368987" cy="4628455"/>
          </a:xfrm>
          <a:prstGeom prst="rect">
            <a:avLst/>
          </a:prstGeom>
        </p:spPr>
      </p:pic>
      <p:sp useBgFill="1">
        <p:nvSpPr>
          <p:cNvPr id="6" name="Title 1">
            <a:extLst>
              <a:ext uri="{FF2B5EF4-FFF2-40B4-BE49-F238E27FC236}">
                <a16:creationId xmlns:a16="http://schemas.microsoft.com/office/drawing/2014/main" id="{67FD2B12-5F63-4277-BF5D-146396F0D2C3}"/>
              </a:ext>
            </a:extLst>
          </p:cNvPr>
          <p:cNvSpPr txBox="1">
            <a:spLocks/>
          </p:cNvSpPr>
          <p:nvPr/>
        </p:nvSpPr>
        <p:spPr>
          <a:xfrm>
            <a:off x="1905000" y="228601"/>
            <a:ext cx="2438400" cy="688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>
                <a:ln>
                  <a:solidFill>
                    <a:schemeClr val="accent2"/>
                  </a:solidFill>
                </a:ln>
                <a:solidFill>
                  <a:schemeClr val="accent2">
                    <a:lumMod val="50000"/>
                    <a:alpha val="0"/>
                  </a:schemeClr>
                </a:solidFill>
              </a:rPr>
              <a:t>Evaluation </a:t>
            </a:r>
            <a:endParaRPr lang="en-US" sz="3000" dirty="0">
              <a:ln>
                <a:solidFill>
                  <a:schemeClr val="accent2"/>
                </a:solidFill>
              </a:ln>
              <a:solidFill>
                <a:schemeClr val="accent2">
                  <a:lumMod val="50000"/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355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28601"/>
            <a:ext cx="2438400" cy="688975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50000"/>
                    <a:alpha val="0"/>
                  </a:schemeClr>
                </a:solidFill>
              </a:rPr>
              <a:t>Evaluation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E928830-80EF-4CF5-9B66-8724B0220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1066800"/>
            <a:ext cx="8686800" cy="3048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+mj-lt"/>
              </a:rPr>
              <a:t>Application on yeast high osmolality stress dataset</a:t>
            </a:r>
            <a:endParaRPr lang="en-US" sz="2500" b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72D41-9162-4BF1-A65F-42B0E0100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2205317"/>
            <a:ext cx="9877425" cy="3584201"/>
          </a:xfrm>
          <a:prstGeom prst="rect">
            <a:avLst/>
          </a:prstGeom>
        </p:spPr>
      </p:pic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9DF0A551-1691-4606-93AB-DC09FA07CB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378252"/>
              </p:ext>
            </p:extLst>
          </p:nvPr>
        </p:nvGraphicFramePr>
        <p:xfrm>
          <a:off x="1157287" y="1605578"/>
          <a:ext cx="30300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635">
                <a:tc>
                  <a:txBody>
                    <a:bodyPr/>
                    <a:lstStyle/>
                    <a:p>
                      <a:r>
                        <a:rPr lang="en-US" sz="1800" dirty="0"/>
                        <a:t>GEO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GSE13097</a:t>
                      </a:r>
                      <a:r>
                        <a:rPr lang="en-US" dirty="0"/>
                        <a:t> </a:t>
                      </a:r>
                      <a:endParaRPr lang="en-US" sz="18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312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28601"/>
            <a:ext cx="2438400" cy="688975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ln>
                  <a:solidFill>
                    <a:schemeClr val="accent2"/>
                  </a:solidFill>
                </a:ln>
                <a:solidFill>
                  <a:srgbClr val="FF0000">
                    <a:alpha val="0"/>
                  </a:srgbClr>
                </a:solidFill>
              </a:rPr>
              <a:t>Result</a:t>
            </a:r>
            <a:r>
              <a:rPr lang="en-US" sz="30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50000"/>
                    <a:alpha val="0"/>
                  </a:schemeClr>
                </a:solidFill>
              </a:rPr>
              <a:t> 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E928830-80EF-4CF5-9B66-8724B0220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1066800"/>
            <a:ext cx="8686800" cy="3048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+mj-lt"/>
              </a:rPr>
              <a:t>Human lung cancer</a:t>
            </a:r>
            <a:endParaRPr lang="en-US" sz="2500" b="1" dirty="0">
              <a:latin typeface="+mj-lt"/>
            </a:endParaRPr>
          </a:p>
        </p:txBody>
      </p:sp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B06D1112-EB53-49F2-99BA-FAD60D38E9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071087"/>
              </p:ext>
            </p:extLst>
          </p:nvPr>
        </p:nvGraphicFramePr>
        <p:xfrm>
          <a:off x="2286730" y="2211306"/>
          <a:ext cx="7618540" cy="2435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1580">
                  <a:extLst>
                    <a:ext uri="{9D8B030D-6E8A-4147-A177-3AD203B41FA5}">
                      <a16:colId xmlns:a16="http://schemas.microsoft.com/office/drawing/2014/main" val="3005872368"/>
                    </a:ext>
                  </a:extLst>
                </a:gridCol>
              </a:tblGrid>
              <a:tr h="573033">
                <a:tc>
                  <a:txBody>
                    <a:bodyPr/>
                    <a:lstStyle/>
                    <a:p>
                      <a:r>
                        <a:rPr lang="en-US" sz="1800" dirty="0"/>
                        <a:t>Pathways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P-value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Importance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78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AGE-RAGE</a:t>
                      </a:r>
                      <a:r>
                        <a:rPr lang="en-US" dirty="0"/>
                        <a:t> </a:t>
                      </a:r>
                      <a:endParaRPr 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3.99E-9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Rap1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78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proteoglycans</a:t>
                      </a:r>
                      <a:r>
                        <a:rPr lang="en-US" dirty="0"/>
                        <a:t> </a:t>
                      </a:r>
                      <a:endParaRPr 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5.43E-7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/>
                        <a:t>5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downregulated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78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focal adhesion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2.77E-5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PAK1, PAK6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EGFR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AKT3</a:t>
                      </a:r>
                      <a:r>
                        <a:rPr lang="en-US" sz="2000" dirty="0"/>
                        <a:t> 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698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70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28601"/>
            <a:ext cx="2438400" cy="688975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50000"/>
                    <a:alpha val="0"/>
                  </a:schemeClr>
                </a:solidFill>
              </a:rPr>
              <a:t>Result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2BA7443-BFB8-453D-A324-4470BE506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7EC077-BC04-4721-A677-EBF754892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096963"/>
            <a:ext cx="120777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05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28601"/>
            <a:ext cx="2438400" cy="688975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50000"/>
                    <a:alpha val="0"/>
                  </a:schemeClr>
                </a:solidFill>
              </a:rPr>
              <a:t>Web server 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E928830-80EF-4CF5-9B66-8724B0220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495" y="6061388"/>
            <a:ext cx="8686800" cy="304800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https://impres.missouri.edu/impres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7FCBD-59F8-4A3B-B2AE-691E7B542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95" y="1006319"/>
            <a:ext cx="11091009" cy="484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1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itle 2">
            <a:extLst>
              <a:ext uri="{FF2B5EF4-FFF2-40B4-BE49-F238E27FC236}">
                <a16:creationId xmlns:a16="http://schemas.microsoft.com/office/drawing/2014/main" id="{4ED0EAE1-3FF3-4543-A935-0A85081BF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4999" y="1371600"/>
            <a:ext cx="8686800" cy="815788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+mj-lt"/>
              </a:rPr>
              <a:t>Why dynamic programming?</a:t>
            </a:r>
          </a:p>
          <a:p>
            <a:pPr algn="l"/>
            <a:endParaRPr lang="en-US" sz="2500" dirty="0">
              <a:latin typeface="+mj-lt"/>
            </a:endParaRPr>
          </a:p>
        </p:txBody>
      </p:sp>
      <p:sp useBgFill="1">
        <p:nvSpPr>
          <p:cNvPr id="3" name="Title 1">
            <a:extLst>
              <a:ext uri="{FF2B5EF4-FFF2-40B4-BE49-F238E27FC236}">
                <a16:creationId xmlns:a16="http://schemas.microsoft.com/office/drawing/2014/main" id="{44999492-06C6-4435-B12E-DB1042DF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999" y="228601"/>
            <a:ext cx="2909047" cy="688975"/>
          </a:xfrm>
        </p:spPr>
        <p:txBody>
          <a:bodyPr>
            <a:noAutofit/>
          </a:bodyPr>
          <a:lstStyle/>
          <a:p>
            <a:pPr algn="l"/>
            <a:r>
              <a:rPr lang="en-US" sz="3000" dirty="0" err="1">
                <a:ln>
                  <a:solidFill>
                    <a:schemeClr val="accent2"/>
                  </a:solidFill>
                </a:ln>
                <a:solidFill>
                  <a:schemeClr val="accent2">
                    <a:lumMod val="50000"/>
                    <a:alpha val="0"/>
                  </a:schemeClr>
                </a:solidFill>
              </a:rPr>
              <a:t>IMPRes</a:t>
            </a:r>
            <a:endParaRPr lang="en-US" sz="3000" dirty="0">
              <a:ln>
                <a:solidFill>
                  <a:schemeClr val="accent2"/>
                </a:solidFill>
              </a:ln>
              <a:solidFill>
                <a:schemeClr val="accent2">
                  <a:lumMod val="50000"/>
                  <a:alpha val="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35574A9-BA98-47F5-A7C6-1AA6EBC24ECF}"/>
              </a:ext>
            </a:extLst>
          </p:cNvPr>
          <p:cNvSpPr txBox="1">
            <a:spLocks/>
          </p:cNvSpPr>
          <p:nvPr/>
        </p:nvSpPr>
        <p:spPr>
          <a:xfrm>
            <a:off x="2931459" y="2641412"/>
            <a:ext cx="4751294" cy="815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500" dirty="0"/>
              <a:t>Step by step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500" dirty="0"/>
              <a:t>Trace back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000000"/>
                </a:solidFill>
              </a:rPr>
              <a:t>E</a:t>
            </a:r>
            <a:r>
              <a:rPr lang="en-US" sz="2500" b="0" i="0" dirty="0">
                <a:solidFill>
                  <a:srgbClr val="000000"/>
                </a:solidFill>
                <a:effectLst/>
              </a:rPr>
              <a:t>conomical</a:t>
            </a:r>
            <a:r>
              <a:rPr lang="en-US" sz="2500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34637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9" y="228601"/>
            <a:ext cx="2909047" cy="688975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50000"/>
                    <a:alpha val="0"/>
                  </a:schemeClr>
                </a:solidFill>
              </a:rPr>
              <a:t>Previous works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65F0DF28-2218-4937-B299-0867D04148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771265"/>
              </p:ext>
            </p:extLst>
          </p:nvPr>
        </p:nvGraphicFramePr>
        <p:xfrm>
          <a:off x="956070" y="1160930"/>
          <a:ext cx="9962942" cy="4809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154">
                <a:tc>
                  <a:txBody>
                    <a:bodyPr/>
                    <a:lstStyle/>
                    <a:p>
                      <a:r>
                        <a:rPr lang="en-US" dirty="0"/>
                        <a:t>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64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Tuncbag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al. (2013)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Simultaneous reconstruction of multiple signaling</a:t>
                      </a:r>
                      <a:b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pathways via the prize-collecting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steiner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forest problem. J.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Biol.,</a:t>
                      </a:r>
                      <a:b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 124–136.</a:t>
                      </a:r>
                      <a:r>
                        <a:rPr lang="en-US" sz="1400" dirty="0"/>
                        <a:t> </a:t>
                      </a:r>
                      <a:br>
                        <a:rPr lang="en-US" sz="1200" dirty="0"/>
                      </a:b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Ideker,T. et al. (2001)</a:t>
                      </a:r>
                      <a:r>
                        <a:rPr lang="da-DK" sz="1800" dirty="0"/>
                        <a:t> 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Integrated genomic and proteomic analyses of a systematically perturbed metabolic network. Science, 292, 929–934.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648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Kim et al.,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Identifying causal genes and dysregulated pathways in</a:t>
                      </a:r>
                      <a:b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 diseases.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Biol., 7, e1001095.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12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 et al. (2011)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ResponseNet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revealing signaling and regulatory networks</a:t>
                      </a:r>
                      <a:b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linking genetic and transcriptomic screening data. Nucleic Acids Res., 39,</a:t>
                      </a:r>
                      <a:b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W424–W429.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765595"/>
                  </a:ext>
                </a:extLst>
              </a:tr>
              <a:tr h="88407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 et al. (2018) </a:t>
                      </a:r>
                      <a:br>
                        <a:rPr lang="en-US" dirty="0"/>
                      </a:b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Edge-group sparse PCA for network-guided high dimensional data analysis. Bioinformatics, 34, 3479–3487.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351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67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itle 1">
            <a:extLst>
              <a:ext uri="{FF2B5EF4-FFF2-40B4-BE49-F238E27FC236}">
                <a16:creationId xmlns:a16="http://schemas.microsoft.com/office/drawing/2014/main" id="{44999492-06C6-4435-B12E-DB1042DF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999" y="228601"/>
            <a:ext cx="2909047" cy="688975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50000"/>
                    <a:alpha val="0"/>
                  </a:schemeClr>
                </a:solidFill>
              </a:rPr>
              <a:t>Limitations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35574A9-BA98-47F5-A7C6-1AA6EBC24ECF}"/>
              </a:ext>
            </a:extLst>
          </p:cNvPr>
          <p:cNvSpPr txBox="1">
            <a:spLocks/>
          </p:cNvSpPr>
          <p:nvPr/>
        </p:nvSpPr>
        <p:spPr>
          <a:xfrm>
            <a:off x="1120588" y="1703294"/>
            <a:ext cx="8686800" cy="1927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500" dirty="0">
              <a:latin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7D77B4-C5AA-455B-960C-18A6C5760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4999" y="1229754"/>
            <a:ext cx="8686800" cy="815788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+mj-lt"/>
              </a:rPr>
              <a:t>Previous works problems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3E2FC25-29ED-456F-976C-03C2DBCE9EF3}"/>
              </a:ext>
            </a:extLst>
          </p:cNvPr>
          <p:cNvSpPr txBox="1">
            <a:spLocks/>
          </p:cNvSpPr>
          <p:nvPr/>
        </p:nvSpPr>
        <p:spPr>
          <a:xfrm>
            <a:off x="2469775" y="2357720"/>
            <a:ext cx="4688541" cy="2716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500" dirty="0"/>
              <a:t>Unclear pathway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500" dirty="0"/>
              <a:t>Hard to trace back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500" dirty="0"/>
              <a:t>Time-consuming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000000"/>
                </a:solidFill>
                <a:effectLst/>
              </a:rPr>
              <a:t>information loss</a:t>
            </a:r>
            <a:r>
              <a:rPr lang="en-US" sz="2500" dirty="0"/>
              <a:t>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500" dirty="0"/>
              <a:t>Related pathways</a:t>
            </a:r>
            <a:br>
              <a:rPr lang="en-US" sz="2500" dirty="0"/>
            </a:br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179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Title 1">
            <a:extLst>
              <a:ext uri="{FF2B5EF4-FFF2-40B4-BE49-F238E27FC236}">
                <a16:creationId xmlns:a16="http://schemas.microsoft.com/office/drawing/2014/main" id="{44999492-06C6-4435-B12E-DB1042DF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999" y="228601"/>
            <a:ext cx="2909047" cy="688975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50000"/>
                    <a:alpha val="0"/>
                  </a:schemeClr>
                </a:solidFill>
              </a:rPr>
              <a:t>Input data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3E2FC25-29ED-456F-976C-03C2DBCE9EF3}"/>
              </a:ext>
            </a:extLst>
          </p:cNvPr>
          <p:cNvSpPr txBox="1">
            <a:spLocks/>
          </p:cNvSpPr>
          <p:nvPr/>
        </p:nvSpPr>
        <p:spPr>
          <a:xfrm>
            <a:off x="1904999" y="1667437"/>
            <a:ext cx="9677401" cy="2268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KEGG </a:t>
            </a:r>
          </a:p>
          <a:p>
            <a:pPr algn="l"/>
            <a:r>
              <a:rPr lang="en-US" sz="1500" b="0" i="0" dirty="0">
                <a:solidFill>
                  <a:srgbClr val="000000"/>
                </a:solidFill>
                <a:effectLst/>
                <a:latin typeface="+mj-lt"/>
              </a:rPr>
              <a:t>	Kyoto Encyclopedia of Genes and Genomes</a:t>
            </a:r>
            <a:r>
              <a:rPr lang="en-US" sz="1500" dirty="0">
                <a:latin typeface="+mj-lt"/>
              </a:rPr>
              <a:t> </a:t>
            </a:r>
            <a:endParaRPr lang="en-US" sz="15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</a:rPr>
              <a:t>PPI </a:t>
            </a:r>
          </a:p>
          <a:p>
            <a:pPr lvl="1" algn="l"/>
            <a:r>
              <a:rPr lang="en-US" sz="1500" b="0" i="0" dirty="0">
                <a:solidFill>
                  <a:srgbClr val="000000"/>
                </a:solidFill>
                <a:effectLst/>
                <a:latin typeface="+mj-lt"/>
              </a:rPr>
              <a:t>	protein-protein interaction</a:t>
            </a:r>
            <a:endParaRPr lang="en-US" sz="1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GEO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b="0" i="0" dirty="0">
                <a:solidFill>
                  <a:srgbClr val="000000"/>
                </a:solidFill>
                <a:effectLst/>
              </a:rPr>
              <a:t>Gene Expression Omnibus</a:t>
            </a:r>
            <a:endParaRPr lang="en-US" sz="15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Omics data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AdvPSSAB-R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91477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510105-F711-4A70-9E5D-6854529BE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41" y="179087"/>
            <a:ext cx="10434917" cy="64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AB52D0-2A82-4026-920B-EB69FC72D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3324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A36084-4A13-4B8E-ACC5-D4586A090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4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AE92AC02-53AD-4AE5-9D63-A46CB0EDEB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368096"/>
              </p:ext>
            </p:extLst>
          </p:nvPr>
        </p:nvGraphicFramePr>
        <p:xfrm>
          <a:off x="945869" y="1264023"/>
          <a:ext cx="5011270" cy="307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1504060388"/>
                    </a:ext>
                  </a:extLst>
                </a:gridCol>
              </a:tblGrid>
              <a:tr h="4807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GEO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Title</a:t>
                      </a:r>
                      <a:endParaRPr lang="en-US" sz="18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35">
                <a:tc>
                  <a:txBody>
                    <a:bodyPr/>
                    <a:lstStyle/>
                    <a:p>
                      <a:r>
                        <a:rPr lang="en-US" b="0" dirty="0"/>
                        <a:t>GSE19804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a-IR" sz="1500" dirty="0">
                          <a:effectLst/>
                        </a:rPr>
                        <a:t> </a:t>
                      </a:r>
                      <a:r>
                        <a:rPr lang="en-US" sz="1500" dirty="0">
                          <a:effectLst/>
                        </a:rPr>
                        <a:t>Genome-wide screening of transcriptional </a:t>
                      </a:r>
                      <a:r>
                        <a:rPr lang="fa-IR" sz="1500" dirty="0">
                          <a:effectLst/>
                        </a:rPr>
                        <a:t>  </a:t>
                      </a:r>
                      <a:r>
                        <a:rPr lang="en-US" sz="1500" dirty="0">
                          <a:effectLst/>
                        </a:rPr>
                        <a:t>     modulation in non-smoking female lung  cancer in Taiwan</a:t>
                      </a:r>
                    </a:p>
                  </a:txBody>
                  <a:tcPr marL="15240" marR="15240" marT="15240" marB="15240"/>
                </a:tc>
                <a:extLst>
                  <a:ext uri="{0D108BD9-81ED-4DB2-BD59-A6C34878D82A}">
                    <a16:rowId xmlns:a16="http://schemas.microsoft.com/office/drawing/2014/main" val="3131258514"/>
                  </a:ext>
                </a:extLst>
              </a:tr>
              <a:tr h="277635">
                <a:tc>
                  <a:txBody>
                    <a:bodyPr/>
                    <a:lstStyle/>
                    <a:p>
                      <a:r>
                        <a:rPr lang="en-US" b="0" dirty="0"/>
                        <a:t>GSE31176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Expression data from yeast (wild type, rlm1 and swi3 mutants) exposed to Congo Red</a:t>
                      </a:r>
                      <a:endParaRPr lang="en-US" sz="1500" b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7052932"/>
                  </a:ext>
                </a:extLst>
              </a:tr>
              <a:tr h="27763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GSE71433</a:t>
                      </a:r>
                      <a:endParaRPr 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Expression data from yeast (wild type and gcn5 mutants) exposed to Congo Red (CR)</a:t>
                      </a:r>
                      <a:endParaRPr lang="en-US" sz="1500" b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0704433"/>
                  </a:ext>
                </a:extLst>
              </a:tr>
              <a:tr h="27763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GSE13097</a:t>
                      </a:r>
                      <a:r>
                        <a:rPr lang="en-US" dirty="0"/>
                        <a:t> </a:t>
                      </a:r>
                      <a:endParaRPr lang="en-US" b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mRNA amount analysis of wild type strain subjected to osmotic stress</a:t>
                      </a:r>
                      <a:endParaRPr lang="en-US" sz="1500" b="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8287883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1ED639E-C18A-4000-9F4F-9FA91AE72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150" y="0"/>
            <a:ext cx="5880849" cy="6858000"/>
          </a:xfrm>
          <a:prstGeom prst="rect">
            <a:avLst/>
          </a:prstGeom>
        </p:spPr>
      </p:pic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23E0FE6E-80DF-4272-97E6-A579CAEA9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999" y="228601"/>
            <a:ext cx="2909047" cy="688975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ln>
                  <a:solidFill>
                    <a:schemeClr val="accent2"/>
                  </a:solidFill>
                </a:ln>
                <a:solidFill>
                  <a:schemeClr val="accent2">
                    <a:lumMod val="50000"/>
                    <a:alpha val="0"/>
                  </a:schemeClr>
                </a:solidFill>
              </a:rPr>
              <a:t>GEO</a:t>
            </a:r>
          </a:p>
        </p:txBody>
      </p:sp>
    </p:spTree>
    <p:extLst>
      <p:ext uri="{BB962C8B-B14F-4D97-AF65-F5344CB8AC3E}">
        <p14:creationId xmlns:p14="http://schemas.microsoft.com/office/powerpoint/2010/main" val="116839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650</Words>
  <Application>Microsoft Office PowerPoint</Application>
  <PresentationFormat>Widescreen</PresentationFormat>
  <Paragraphs>194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AdvPSSAB-R</vt:lpstr>
      <vt:lpstr>Arial</vt:lpstr>
      <vt:lpstr>Arial Narrow</vt:lpstr>
      <vt:lpstr>Calibri</vt:lpstr>
      <vt:lpstr>Calibri Light</vt:lpstr>
      <vt:lpstr>Wingdings</vt:lpstr>
      <vt:lpstr>Office Theme</vt:lpstr>
      <vt:lpstr>A dynamic programing approach to integrate gene expression data and network information for pathway model generation  </vt:lpstr>
      <vt:lpstr>Pathways </vt:lpstr>
      <vt:lpstr>IMPRes</vt:lpstr>
      <vt:lpstr>Previous works</vt:lpstr>
      <vt:lpstr>Limitations </vt:lpstr>
      <vt:lpstr>Input data </vt:lpstr>
      <vt:lpstr>PowerPoint Presentation</vt:lpstr>
      <vt:lpstr>PowerPoint Presentation</vt:lpstr>
      <vt:lpstr>GEO</vt:lpstr>
      <vt:lpstr>Method</vt:lpstr>
      <vt:lpstr>Method</vt:lpstr>
      <vt:lpstr>Method</vt:lpstr>
      <vt:lpstr>Method</vt:lpstr>
      <vt:lpstr>Method</vt:lpstr>
      <vt:lpstr>Method</vt:lpstr>
      <vt:lpstr>Evaluation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</vt:lpstr>
      <vt:lpstr>Result </vt:lpstr>
      <vt:lpstr>Result</vt:lpstr>
      <vt:lpstr>Web server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dynamic programing approach to integrate gene expression data and network information for pathway model generation</dc:title>
  <dc:creator>mahdi Rostami</dc:creator>
  <cp:lastModifiedBy>mahdi Rostami</cp:lastModifiedBy>
  <cp:revision>11</cp:revision>
  <dcterms:created xsi:type="dcterms:W3CDTF">2022-01-23T15:05:57Z</dcterms:created>
  <dcterms:modified xsi:type="dcterms:W3CDTF">2022-01-30T15:05:31Z</dcterms:modified>
</cp:coreProperties>
</file>