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1" r:id="rId7"/>
    <p:sldId id="261" r:id="rId8"/>
    <p:sldId id="262" r:id="rId9"/>
    <p:sldId id="263" r:id="rId10"/>
    <p:sldId id="265" r:id="rId11"/>
    <p:sldId id="266" r:id="rId12"/>
    <p:sldId id="267" r:id="rId13"/>
    <p:sldId id="269" r:id="rId14"/>
    <p:sldId id="268"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9"/>
    <p:restoredTop sz="92781"/>
  </p:normalViewPr>
  <p:slideViewPr>
    <p:cSldViewPr snapToGrid="0" snapToObjects="1">
      <p:cViewPr>
        <p:scale>
          <a:sx n="70" d="100"/>
          <a:sy n="70" d="100"/>
        </p:scale>
        <p:origin x="-73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7331A3-19A3-814A-BDE1-D3C5F8AB7969}"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188174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331A3-19A3-814A-BDE1-D3C5F8AB7969}"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116134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331A3-19A3-814A-BDE1-D3C5F8AB7969}"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2498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331A3-19A3-814A-BDE1-D3C5F8AB7969}"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124545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7331A3-19A3-814A-BDE1-D3C5F8AB7969}" type="datetimeFigureOut">
              <a:rPr lang="en-US" smtClean="0"/>
              <a:pPr/>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131991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7331A3-19A3-814A-BDE1-D3C5F8AB7969}" type="datetimeFigureOut">
              <a:rPr lang="en-US" smtClean="0"/>
              <a:pPr/>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2906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7331A3-19A3-814A-BDE1-D3C5F8AB7969}" type="datetimeFigureOut">
              <a:rPr lang="en-US" smtClean="0"/>
              <a:pPr/>
              <a:t>4/11/2017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172764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7331A3-19A3-814A-BDE1-D3C5F8AB7969}" type="datetimeFigureOut">
              <a:rPr lang="en-US" smtClean="0"/>
              <a:pPr/>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43295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331A3-19A3-814A-BDE1-D3C5F8AB7969}" type="datetimeFigureOut">
              <a:rPr lang="en-US" smtClean="0"/>
              <a:pPr/>
              <a:t>4/11/2017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102257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331A3-19A3-814A-BDE1-D3C5F8AB7969}" type="datetimeFigureOut">
              <a:rPr lang="en-US" smtClean="0"/>
              <a:pPr/>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13547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331A3-19A3-814A-BDE1-D3C5F8AB7969}" type="datetimeFigureOut">
              <a:rPr lang="en-US" smtClean="0"/>
              <a:pPr/>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3E973E-E5A2-1F46-B52D-9174A51AFBD7}" type="slidenum">
              <a:rPr lang="en-US" smtClean="0"/>
              <a:pPr/>
              <a:t>‹#›</a:t>
            </a:fld>
            <a:endParaRPr lang="en-US"/>
          </a:p>
        </p:txBody>
      </p:sp>
    </p:spTree>
    <p:extLst>
      <p:ext uri="{BB962C8B-B14F-4D97-AF65-F5344CB8AC3E}">
        <p14:creationId xmlns:p14="http://schemas.microsoft.com/office/powerpoint/2010/main" val="58169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331A3-19A3-814A-BDE1-D3C5F8AB7969}" type="datetimeFigureOut">
              <a:rPr lang="en-US" smtClean="0"/>
              <a:pPr/>
              <a:t>4/11/2017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E973E-E5A2-1F46-B52D-9174A51AFBD7}" type="slidenum">
              <a:rPr lang="en-US" smtClean="0"/>
              <a:pPr/>
              <a:t>‹#›</a:t>
            </a:fld>
            <a:endParaRPr lang="en-US"/>
          </a:p>
        </p:txBody>
      </p:sp>
    </p:spTree>
    <p:extLst>
      <p:ext uri="{BB962C8B-B14F-4D97-AF65-F5344CB8AC3E}">
        <p14:creationId xmlns:p14="http://schemas.microsoft.com/office/powerpoint/2010/main" val="193332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Welcome!</a:t>
            </a:r>
            <a:endParaRPr lang="en-US" b="1" dirty="0"/>
          </a:p>
        </p:txBody>
      </p:sp>
      <p:sp>
        <p:nvSpPr>
          <p:cNvPr id="4" name="TextBox 3"/>
          <p:cNvSpPr txBox="1"/>
          <p:nvPr/>
        </p:nvSpPr>
        <p:spPr>
          <a:xfrm>
            <a:off x="4441481" y="5701553"/>
            <a:ext cx="3309038" cy="646331"/>
          </a:xfrm>
          <a:prstGeom prst="rect">
            <a:avLst/>
          </a:prstGeom>
          <a:noFill/>
        </p:spPr>
        <p:txBody>
          <a:bodyPr wrap="square" rtlCol="0">
            <a:spAutoFit/>
          </a:bodyPr>
          <a:lstStyle/>
          <a:p>
            <a:r>
              <a:rPr lang="en-US" smtClean="0"/>
              <a:t>Press the ’Spacebar’ to continue. </a:t>
            </a:r>
          </a:p>
          <a:p>
            <a:endParaRPr lang="en-US" dirty="0"/>
          </a:p>
        </p:txBody>
      </p:sp>
    </p:spTree>
    <p:extLst>
      <p:ext uri="{BB962C8B-B14F-4D97-AF65-F5344CB8AC3E}">
        <p14:creationId xmlns:p14="http://schemas.microsoft.com/office/powerpoint/2010/main" val="495285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7928" y="749808"/>
            <a:ext cx="10515600" cy="3346704"/>
          </a:xfrm>
        </p:spPr>
        <p:txBody>
          <a:bodyPr>
            <a:noAutofit/>
          </a:bodyPr>
          <a:lstStyle/>
          <a:p>
            <a:r>
              <a:rPr lang="en-CA" sz="2800" b="1" dirty="0" smtClean="0"/>
              <a:t>You are done the practise. </a:t>
            </a:r>
            <a:br>
              <a:rPr lang="en-CA" sz="2800" b="1" dirty="0" smtClean="0"/>
            </a:br>
            <a:r>
              <a:rPr lang="en-CA" sz="2800" b="1" dirty="0" smtClean="0"/>
              <a:t>For the main game, on </a:t>
            </a:r>
            <a:r>
              <a:rPr lang="en-CA" sz="2800" b="1" dirty="0"/>
              <a:t>each turn, you will see 2 machines</a:t>
            </a:r>
            <a:r>
              <a:rPr lang="en-CA" sz="2800" b="1" dirty="0" smtClean="0"/>
              <a:t>.</a:t>
            </a:r>
            <a:br>
              <a:rPr lang="en-CA" sz="2800" b="1" dirty="0" smtClean="0"/>
            </a:br>
            <a:r>
              <a:rPr lang="en-CA" sz="2800" b="1" dirty="0" smtClean="0"/>
              <a:t> </a:t>
            </a:r>
            <a:r>
              <a:rPr lang="en-US" sz="2800" b="1" dirty="0"/>
              <a:t/>
            </a:r>
            <a:br>
              <a:rPr lang="en-US" sz="2800" b="1" dirty="0"/>
            </a:br>
            <a:r>
              <a:rPr lang="en-CA" sz="2800" b="1" dirty="0" smtClean="0"/>
              <a:t>You </a:t>
            </a:r>
            <a:r>
              <a:rPr lang="en-CA" sz="2800" b="1" dirty="0"/>
              <a:t>will have to choose which one you would like to receive a stamp </a:t>
            </a:r>
            <a:r>
              <a:rPr lang="en-CA" sz="2800" b="1" dirty="0" smtClean="0"/>
              <a:t>from</a:t>
            </a:r>
            <a:r>
              <a:rPr lang="en-CA" sz="2800" b="1" dirty="0" smtClean="0"/>
              <a:t>. You will then be shown the stamp you got from that machine.</a:t>
            </a:r>
            <a:r>
              <a:rPr lang="en-CA" sz="2800" b="1" dirty="0" smtClean="0"/>
              <a:t/>
            </a:r>
            <a:br>
              <a:rPr lang="en-CA" sz="2800" b="1" dirty="0" smtClean="0"/>
            </a:br>
            <a:r>
              <a:rPr lang="en-CA" sz="2800" b="1" dirty="0"/>
              <a:t> </a:t>
            </a:r>
            <a:r>
              <a:rPr lang="en-CA" sz="2800" b="1" dirty="0" smtClean="0"/>
              <a:t/>
            </a:r>
            <a:br>
              <a:rPr lang="en-CA" sz="2800" b="1" dirty="0" smtClean="0"/>
            </a:br>
            <a:r>
              <a:rPr lang="en-CA" sz="2800" b="1" dirty="0" smtClean="0"/>
              <a:t>Press </a:t>
            </a:r>
            <a:r>
              <a:rPr lang="en-CA" sz="2800" b="1" dirty="0"/>
              <a:t>the "F" key to select the left machine, and the "J" key to select the right machine.</a:t>
            </a:r>
            <a:r>
              <a:rPr lang="en-US" sz="2800" b="1" dirty="0" smtClean="0">
                <a:effectLst/>
              </a:rPr>
              <a:t> </a:t>
            </a:r>
            <a:br>
              <a:rPr lang="en-US" sz="2800" b="1" dirty="0" smtClean="0">
                <a:effectLst/>
              </a:rPr>
            </a:br>
            <a:r>
              <a:rPr lang="en-US" sz="2800" b="1" dirty="0" smtClean="0"/>
              <a:t>This time, please select the </a:t>
            </a:r>
            <a:r>
              <a:rPr lang="en-US" sz="2800" b="1" u="sng" dirty="0" smtClean="0"/>
              <a:t>right</a:t>
            </a:r>
            <a:r>
              <a:rPr lang="en-US" sz="2800" b="1" dirty="0" smtClean="0"/>
              <a:t> machine.</a:t>
            </a:r>
            <a:r>
              <a:rPr lang="en-US" sz="2800" dirty="0"/>
              <a:t/>
            </a:r>
            <a:br>
              <a:rPr lang="en-US" sz="2800" dirty="0"/>
            </a:b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666" y="3858768"/>
            <a:ext cx="1827891" cy="25420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851" y="3858768"/>
            <a:ext cx="1827892" cy="2542032"/>
          </a:xfrm>
          <a:prstGeom prst="rect">
            <a:avLst/>
          </a:prstGeom>
        </p:spPr>
      </p:pic>
      <p:sp>
        <p:nvSpPr>
          <p:cNvPr id="8" name="TextBox 7"/>
          <p:cNvSpPr txBox="1"/>
          <p:nvPr/>
        </p:nvSpPr>
        <p:spPr>
          <a:xfrm>
            <a:off x="8961120" y="5754468"/>
            <a:ext cx="2103120" cy="646331"/>
          </a:xfrm>
          <a:prstGeom prst="rect">
            <a:avLst/>
          </a:prstGeom>
          <a:noFill/>
        </p:spPr>
        <p:txBody>
          <a:bodyPr wrap="square" rtlCol="0">
            <a:spAutoFit/>
          </a:bodyPr>
          <a:lstStyle/>
          <a:p>
            <a:r>
              <a:rPr lang="en-US" dirty="0" smtClean="0"/>
              <a:t>Press “J” to select the right machine.</a:t>
            </a:r>
            <a:endParaRPr lang="en-US" dirty="0"/>
          </a:p>
        </p:txBody>
      </p:sp>
    </p:spTree>
    <p:extLst>
      <p:ext uri="{BB962C8B-B14F-4D97-AF65-F5344CB8AC3E}">
        <p14:creationId xmlns:p14="http://schemas.microsoft.com/office/powerpoint/2010/main" val="850924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This </a:t>
            </a:r>
            <a:r>
              <a:rPr lang="en-CA" b="1" dirty="0" smtClean="0"/>
              <a:t>time, </a:t>
            </a:r>
            <a:r>
              <a:rPr lang="en-CA" b="1" dirty="0"/>
              <a:t>please choose the </a:t>
            </a:r>
            <a:r>
              <a:rPr lang="en-CA" b="1" u="sng" dirty="0"/>
              <a:t>left</a:t>
            </a:r>
            <a:r>
              <a:rPr lang="en-CA" b="1" dirty="0"/>
              <a:t> machine.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705" y="2180699"/>
            <a:ext cx="2145862" cy="29842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764" y="2180699"/>
            <a:ext cx="2145861" cy="2984231"/>
          </a:xfrm>
          <a:prstGeom prst="rect">
            <a:avLst/>
          </a:prstGeom>
        </p:spPr>
      </p:pic>
      <p:sp>
        <p:nvSpPr>
          <p:cNvPr id="6" name="TextBox 5"/>
          <p:cNvSpPr txBox="1"/>
          <p:nvPr/>
        </p:nvSpPr>
        <p:spPr>
          <a:xfrm>
            <a:off x="510540" y="3662052"/>
            <a:ext cx="2066544" cy="923330"/>
          </a:xfrm>
          <a:prstGeom prst="rect">
            <a:avLst/>
          </a:prstGeom>
          <a:noFill/>
        </p:spPr>
        <p:txBody>
          <a:bodyPr wrap="square" rtlCol="0">
            <a:spAutoFit/>
          </a:bodyPr>
          <a:lstStyle/>
          <a:p>
            <a:r>
              <a:rPr lang="en-US" dirty="0" smtClean="0"/>
              <a:t>Press the “F” key to select the left machine.</a:t>
            </a:r>
            <a:endParaRPr lang="en-US" dirty="0"/>
          </a:p>
        </p:txBody>
      </p:sp>
    </p:spTree>
    <p:extLst>
      <p:ext uri="{BB962C8B-B14F-4D97-AF65-F5344CB8AC3E}">
        <p14:creationId xmlns:p14="http://schemas.microsoft.com/office/powerpoint/2010/main" val="668702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10515600" cy="5131559"/>
          </a:xfrm>
        </p:spPr>
        <p:txBody>
          <a:bodyPr>
            <a:normAutofit fontScale="90000"/>
          </a:bodyPr>
          <a:lstStyle/>
          <a:p>
            <a:r>
              <a:rPr lang="en-CA" sz="2800" b="1" dirty="0"/>
              <a:t>After you select a machine, the stamp you received will appear for a few seconds. </a:t>
            </a:r>
            <a:r>
              <a:rPr lang="en-CA" sz="2800" b="1" dirty="0" smtClean="0"/>
              <a:t/>
            </a:r>
            <a:br>
              <a:rPr lang="en-CA" sz="2800" b="1" dirty="0" smtClean="0"/>
            </a:br>
            <a:r>
              <a:rPr lang="en-US" sz="2800" b="1" dirty="0"/>
              <a:t/>
            </a:r>
            <a:br>
              <a:rPr lang="en-US" sz="2800" b="1" dirty="0"/>
            </a:br>
            <a:r>
              <a:rPr lang="en-CA" sz="2800" b="1" dirty="0"/>
              <a:t>For example, this time you got a </a:t>
            </a:r>
            <a:r>
              <a:rPr lang="en-CA" sz="2800" b="1" dirty="0" smtClean="0"/>
              <a:t>face stamp. </a:t>
            </a:r>
            <a:br>
              <a:rPr lang="en-CA" sz="2800" b="1" dirty="0" smtClean="0"/>
            </a:br>
            <a:r>
              <a:rPr lang="en-CA" sz="2800" b="1" dirty="0" smtClean="0"/>
              <a:t/>
            </a:r>
            <a:br>
              <a:rPr lang="en-CA" sz="2800" b="1" dirty="0" smtClean="0"/>
            </a:br>
            <a:r>
              <a:rPr lang="en-CA" sz="2800" b="1" dirty="0" smtClean="0"/>
              <a:t/>
            </a:r>
            <a:br>
              <a:rPr lang="en-CA" sz="2800" b="1" dirty="0" smtClean="0"/>
            </a:br>
            <a:r>
              <a:rPr lang="en-CA" sz="2800" b="1" dirty="0" smtClean="0"/>
              <a:t/>
            </a:r>
            <a:br>
              <a:rPr lang="en-CA" sz="2800" b="1" dirty="0" smtClean="0"/>
            </a:br>
            <a:r>
              <a:rPr lang="en-CA" sz="2800" b="1" dirty="0" smtClean="0"/>
              <a:t/>
            </a:r>
            <a:br>
              <a:rPr lang="en-CA" sz="2800" b="1" dirty="0" smtClean="0"/>
            </a:br>
            <a:r>
              <a:rPr lang="en-CA" sz="2800" b="1" dirty="0" smtClean="0"/>
              <a:t/>
            </a:r>
            <a:br>
              <a:rPr lang="en-CA" sz="2800" b="1" dirty="0" smtClean="0"/>
            </a:br>
            <a:r>
              <a:rPr lang="en-CA" sz="2800" b="1" dirty="0" smtClean="0"/>
              <a:t/>
            </a:r>
            <a:br>
              <a:rPr lang="en-CA" sz="2800" b="1" dirty="0" smtClean="0"/>
            </a:br>
            <a:r>
              <a:rPr lang="en-CA" sz="2800" b="1" dirty="0" smtClean="0"/>
              <a:t/>
            </a:r>
            <a:br>
              <a:rPr lang="en-CA" sz="2800" b="1" dirty="0" smtClean="0"/>
            </a:br>
            <a:r>
              <a:rPr lang="en-CA" sz="2800" b="1" dirty="0" smtClean="0"/>
              <a:t/>
            </a:r>
            <a:br>
              <a:rPr lang="en-CA" sz="2800" b="1" dirty="0" smtClean="0"/>
            </a:br>
            <a:r>
              <a:rPr lang="en-CA" sz="2800" b="1" dirty="0" smtClean="0"/>
              <a:t/>
            </a:r>
            <a:br>
              <a:rPr lang="en-CA" sz="2800" b="1" dirty="0" smtClean="0"/>
            </a:br>
            <a:r>
              <a:rPr lang="en-CA" sz="2800" b="1" dirty="0" smtClean="0"/>
              <a:t/>
            </a:r>
            <a:br>
              <a:rPr lang="en-CA" sz="2800" b="1" dirty="0" smtClean="0"/>
            </a:br>
            <a:r>
              <a:rPr lang="en-CA" sz="2800" b="1" dirty="0" smtClean="0"/>
              <a:t>After you see the stamp, the game will automatically advance </a:t>
            </a:r>
            <a:r>
              <a:rPr lang="en-CA" sz="2800" b="1" dirty="0"/>
              <a:t>to the next </a:t>
            </a:r>
            <a:r>
              <a:rPr lang="en-CA" sz="2800" b="1" dirty="0" smtClean="0"/>
              <a:t>turn (you will not have to press </a:t>
            </a:r>
            <a:r>
              <a:rPr lang="en-CA" sz="2800" b="1" dirty="0" smtClean="0"/>
              <a:t>anything).</a:t>
            </a:r>
            <a:r>
              <a:rPr lang="en-US" sz="2800" dirty="0"/>
              <a:t/>
            </a:r>
            <a:br>
              <a:rPr lang="en-US" sz="2800" dirty="0"/>
            </a:br>
            <a:endParaRPr lang="en-US" sz="2800" dirty="0"/>
          </a:p>
        </p:txBody>
      </p:sp>
      <p:sp>
        <p:nvSpPr>
          <p:cNvPr id="5" name="TextBox 4"/>
          <p:cNvSpPr txBox="1"/>
          <p:nvPr/>
        </p:nvSpPr>
        <p:spPr>
          <a:xfrm>
            <a:off x="4517136" y="6272784"/>
            <a:ext cx="3273552" cy="369332"/>
          </a:xfrm>
          <a:prstGeom prst="rect">
            <a:avLst/>
          </a:prstGeom>
          <a:noFill/>
        </p:spPr>
        <p:txBody>
          <a:bodyPr wrap="square" rtlCol="0">
            <a:spAutoFit/>
          </a:bodyPr>
          <a:lstStyle/>
          <a:p>
            <a:r>
              <a:rPr lang="en-US" dirty="0" smtClean="0"/>
              <a:t>Press the ’Spacebar’ to continue.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225" y="1960752"/>
            <a:ext cx="4026433" cy="2875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7464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9912" y="2193925"/>
            <a:ext cx="10515600" cy="2396363"/>
          </a:xfrm>
        </p:spPr>
        <p:txBody>
          <a:bodyPr>
            <a:noAutofit/>
          </a:bodyPr>
          <a:lstStyle/>
          <a:p>
            <a:r>
              <a:rPr lang="en-CA" sz="2800" b="1" dirty="0" smtClean="0"/>
              <a:t/>
            </a:r>
            <a:br>
              <a:rPr lang="en-CA" sz="2800" b="1" dirty="0" smtClean="0"/>
            </a:br>
            <a:r>
              <a:rPr lang="en-CA" sz="2800" b="1" dirty="0" smtClean="0"/>
              <a:t>Remember, in this game your goal is to gain as many points as possible by collecting different types of stamps. </a:t>
            </a:r>
            <a:br>
              <a:rPr lang="en-CA" sz="2800" b="1" dirty="0" smtClean="0"/>
            </a:br>
            <a:r>
              <a:rPr lang="en-CA" sz="2800" b="1" dirty="0" smtClean="0"/>
              <a:t/>
            </a:r>
            <a:br>
              <a:rPr lang="en-CA" sz="2800" b="1" dirty="0" smtClean="0"/>
            </a:br>
            <a:r>
              <a:rPr lang="en-CA" sz="2800" b="1" dirty="0" smtClean="0"/>
              <a:t>You will earn bonus payment after the task based on how much you earn in the game!</a:t>
            </a:r>
            <a:br>
              <a:rPr lang="en-CA" sz="2800" b="1" dirty="0" smtClean="0"/>
            </a:br>
            <a:r>
              <a:rPr lang="en-CA" sz="2800" b="1" dirty="0" smtClean="0"/>
              <a:t/>
            </a:r>
            <a:br>
              <a:rPr lang="en-CA" sz="2800" b="1" dirty="0" smtClean="0"/>
            </a:br>
            <a:r>
              <a:rPr lang="en-CA" sz="2800" b="1" dirty="0" smtClean="0"/>
              <a:t>Now you can begin the </a:t>
            </a:r>
            <a:r>
              <a:rPr lang="en-CA" sz="2800" b="1" dirty="0" smtClean="0"/>
              <a:t>game. </a:t>
            </a:r>
            <a:r>
              <a:rPr lang="en-CA" sz="2800" b="1" dirty="0" smtClean="0"/>
              <a:t>It will take approximately </a:t>
            </a:r>
            <a:r>
              <a:rPr lang="en-CA" sz="2800" b="1" dirty="0" smtClean="0"/>
              <a:t>3-4</a:t>
            </a:r>
            <a:r>
              <a:rPr lang="en-CA" sz="2800" b="1" dirty="0" smtClean="0"/>
              <a:t> </a:t>
            </a:r>
            <a:r>
              <a:rPr lang="en-CA" sz="2800" b="1" dirty="0" smtClean="0"/>
              <a:t>minutes.</a:t>
            </a:r>
            <a:br>
              <a:rPr lang="en-CA" sz="2800" b="1" dirty="0" smtClean="0"/>
            </a:br>
            <a:r>
              <a:rPr lang="en-US" sz="2800" b="1" dirty="0" smtClean="0"/>
              <a:t/>
            </a:r>
            <a:br>
              <a:rPr lang="en-US" sz="2800" b="1" dirty="0" smtClean="0"/>
            </a:br>
            <a:r>
              <a:rPr lang="en-CA" sz="2800" b="1" dirty="0" smtClean="0"/>
              <a:t> </a:t>
            </a:r>
            <a:r>
              <a:rPr lang="en-US" sz="2800" b="1" dirty="0" smtClean="0"/>
              <a:t/>
            </a:r>
            <a:br>
              <a:rPr lang="en-US" sz="2800" b="1" dirty="0" smtClean="0"/>
            </a:br>
            <a:endParaRPr lang="en-US" sz="2800" b="1" dirty="0"/>
          </a:p>
        </p:txBody>
      </p:sp>
      <p:sp>
        <p:nvSpPr>
          <p:cNvPr id="4" name="TextBox 3"/>
          <p:cNvSpPr txBox="1"/>
          <p:nvPr/>
        </p:nvSpPr>
        <p:spPr>
          <a:xfrm>
            <a:off x="4441911" y="6211669"/>
            <a:ext cx="3271601" cy="646331"/>
          </a:xfrm>
          <a:prstGeom prst="rect">
            <a:avLst/>
          </a:prstGeom>
          <a:noFill/>
        </p:spPr>
        <p:txBody>
          <a:bodyPr wrap="none" rtlCol="0">
            <a:spAutoFit/>
          </a:bodyPr>
          <a:lstStyle/>
          <a:p>
            <a:r>
              <a:rPr lang="en-US" smtClean="0"/>
              <a:t>Press the ’Spacebar’ to continue.</a:t>
            </a:r>
          </a:p>
          <a:p>
            <a:endParaRPr lang="en-US" dirty="0"/>
          </a:p>
        </p:txBody>
      </p:sp>
    </p:spTree>
    <p:extLst>
      <p:ext uri="{BB962C8B-B14F-4D97-AF65-F5344CB8AC3E}">
        <p14:creationId xmlns:p14="http://schemas.microsoft.com/office/powerpoint/2010/main" val="1106128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0171"/>
          </a:xfrm>
        </p:spPr>
        <p:txBody>
          <a:bodyPr/>
          <a:lstStyle/>
          <a:p>
            <a:pPr algn="ctr"/>
            <a:r>
              <a:rPr lang="en-US" dirty="0" smtClean="0"/>
              <a:t>MEMORY TEST</a:t>
            </a:r>
            <a:endParaRPr lang="en-US" dirty="0"/>
          </a:p>
        </p:txBody>
      </p:sp>
      <p:sp>
        <p:nvSpPr>
          <p:cNvPr id="4" name="TextBox 3"/>
          <p:cNvSpPr txBox="1"/>
          <p:nvPr/>
        </p:nvSpPr>
        <p:spPr>
          <a:xfrm>
            <a:off x="326136" y="1225296"/>
            <a:ext cx="11725656" cy="5201424"/>
          </a:xfrm>
          <a:prstGeom prst="rect">
            <a:avLst/>
          </a:prstGeom>
          <a:noFill/>
        </p:spPr>
        <p:txBody>
          <a:bodyPr wrap="square" rtlCol="0">
            <a:spAutoFit/>
          </a:bodyPr>
          <a:lstStyle/>
          <a:p>
            <a:r>
              <a:rPr lang="en-CA" sz="2800" dirty="0"/>
              <a:t>Before continuing, we want to make sure you remember how many points each type of stamp gives you or takes away. </a:t>
            </a:r>
            <a:endParaRPr lang="en-CA" sz="2800" dirty="0" smtClean="0"/>
          </a:p>
          <a:p>
            <a:endParaRPr lang="en-CA" sz="2800" dirty="0" smtClean="0"/>
          </a:p>
          <a:p>
            <a:r>
              <a:rPr lang="en-CA" sz="2800" dirty="0" smtClean="0"/>
              <a:t>On </a:t>
            </a:r>
            <a:r>
              <a:rPr lang="en-CA" sz="2800" dirty="0"/>
              <a:t>the following screens you will see one image of a stamp. Please type in its value and press enter. </a:t>
            </a:r>
            <a:r>
              <a:rPr lang="en-CA" sz="2800" dirty="0" smtClean="0"/>
              <a:t>(For example, type in “-4” </a:t>
            </a:r>
            <a:r>
              <a:rPr lang="en-CA" sz="2800" dirty="0"/>
              <a:t>for losing </a:t>
            </a:r>
            <a:r>
              <a:rPr lang="en-CA" sz="2800" dirty="0" smtClean="0"/>
              <a:t>4 points.)</a:t>
            </a:r>
            <a:r>
              <a:rPr lang="en-CA" sz="2800" dirty="0"/>
              <a:t> </a:t>
            </a:r>
            <a:endParaRPr lang="en-CA" sz="2800" dirty="0" smtClean="0"/>
          </a:p>
          <a:p>
            <a:endParaRPr lang="en-CA" sz="2800" dirty="0"/>
          </a:p>
          <a:p>
            <a:r>
              <a:rPr lang="en-CA" sz="2800" dirty="0" smtClean="0"/>
              <a:t>If </a:t>
            </a:r>
            <a:r>
              <a:rPr lang="en-CA" sz="2800" dirty="0"/>
              <a:t>you answer incorrectly, you will be shown the points associated with each type of stamp again, and can try the test again. </a:t>
            </a:r>
            <a:endParaRPr lang="en-CA" sz="2800" dirty="0" smtClean="0"/>
          </a:p>
          <a:p>
            <a:endParaRPr lang="en-US" sz="2800" dirty="0"/>
          </a:p>
          <a:p>
            <a:r>
              <a:rPr lang="en-CA" sz="2800" dirty="0"/>
              <a:t>Once you answer them all correctly, you may proceed with the study. </a:t>
            </a:r>
            <a:endParaRPr lang="en-US" sz="2800" dirty="0"/>
          </a:p>
          <a:p>
            <a:endParaRPr lang="en-US" sz="3600" dirty="0"/>
          </a:p>
          <a:p>
            <a:endParaRPr lang="en-US" sz="1600" dirty="0"/>
          </a:p>
        </p:txBody>
      </p:sp>
      <p:sp>
        <p:nvSpPr>
          <p:cNvPr id="5" name="TextBox 4"/>
          <p:cNvSpPr txBox="1"/>
          <p:nvPr/>
        </p:nvSpPr>
        <p:spPr>
          <a:xfrm>
            <a:off x="4431517" y="6180046"/>
            <a:ext cx="3328965" cy="646331"/>
          </a:xfrm>
          <a:prstGeom prst="rect">
            <a:avLst/>
          </a:prstGeom>
          <a:noFill/>
        </p:spPr>
        <p:txBody>
          <a:bodyPr wrap="square" rtlCol="0">
            <a:spAutoFit/>
          </a:bodyPr>
          <a:lstStyle/>
          <a:p>
            <a:r>
              <a:rPr lang="en-US" smtClean="0"/>
              <a:t>Press the ’Spacebar’ to continue.</a:t>
            </a:r>
          </a:p>
          <a:p>
            <a:endParaRPr lang="en-US" dirty="0"/>
          </a:p>
        </p:txBody>
      </p:sp>
      <p:sp>
        <p:nvSpPr>
          <p:cNvPr id="6" name="TextBox 5"/>
          <p:cNvSpPr txBox="1"/>
          <p:nvPr/>
        </p:nvSpPr>
        <p:spPr>
          <a:xfrm>
            <a:off x="2593075" y="1637731"/>
            <a:ext cx="5595582" cy="1015663"/>
          </a:xfrm>
          <a:prstGeom prst="rect">
            <a:avLst/>
          </a:prstGeom>
          <a:noFill/>
        </p:spPr>
        <p:txBody>
          <a:bodyPr wrap="square" rtlCol="0">
            <a:spAutoFit/>
          </a:bodyPr>
          <a:lstStyle/>
          <a:p>
            <a:r>
              <a:rPr lang="en-CA" sz="6000" dirty="0" smtClean="0">
                <a:solidFill>
                  <a:srgbClr val="FF0000"/>
                </a:solidFill>
              </a:rPr>
              <a:t>Not used</a:t>
            </a:r>
            <a:endParaRPr lang="en-CA" sz="6000" dirty="0">
              <a:solidFill>
                <a:srgbClr val="FF0000"/>
              </a:solidFill>
            </a:endParaRPr>
          </a:p>
        </p:txBody>
      </p:sp>
    </p:spTree>
    <p:extLst>
      <p:ext uri="{BB962C8B-B14F-4D97-AF65-F5344CB8AC3E}">
        <p14:creationId xmlns:p14="http://schemas.microsoft.com/office/powerpoint/2010/main" val="1984585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9912" y="2193925"/>
            <a:ext cx="10515600" cy="2910338"/>
          </a:xfrm>
        </p:spPr>
        <p:txBody>
          <a:bodyPr>
            <a:noAutofit/>
          </a:bodyPr>
          <a:lstStyle/>
          <a:p>
            <a:r>
              <a:rPr lang="en-CA" sz="2800" b="1" dirty="0" smtClean="0"/>
              <a:t>To </a:t>
            </a:r>
            <a:r>
              <a:rPr lang="en-CA" sz="2800" b="1" dirty="0"/>
              <a:t>help you learn about the machines, you will now have some practise trials. </a:t>
            </a:r>
            <a:br>
              <a:rPr lang="en-CA" sz="2800" b="1" dirty="0"/>
            </a:br>
            <a:r>
              <a:rPr lang="en-CA" sz="2800" b="1" dirty="0" smtClean="0"/>
              <a:t/>
            </a:r>
            <a:br>
              <a:rPr lang="en-CA" sz="2800" b="1" dirty="0" smtClean="0"/>
            </a:br>
            <a:r>
              <a:rPr lang="en-CA" sz="2800" b="1" dirty="0" smtClean="0"/>
              <a:t>A </a:t>
            </a:r>
            <a:r>
              <a:rPr lang="en-CA" sz="2800" b="1" dirty="0"/>
              <a:t>machine will appear onscreen, and then you will have to press the spacebar to see what stamp it gives you.</a:t>
            </a:r>
            <a:br>
              <a:rPr lang="en-CA" sz="2800" b="1" dirty="0"/>
            </a:br>
            <a:r>
              <a:rPr lang="en-CA" sz="2800" b="1" dirty="0" smtClean="0"/>
              <a:t/>
            </a:r>
            <a:br>
              <a:rPr lang="en-CA" sz="2800" b="1" dirty="0" smtClean="0"/>
            </a:br>
            <a:r>
              <a:rPr lang="en-CA" sz="2800" b="1" dirty="0" smtClean="0"/>
              <a:t>Use </a:t>
            </a:r>
            <a:r>
              <a:rPr lang="en-CA" sz="2800" b="1" dirty="0"/>
              <a:t>this time to learn about what kind of stamps tend to come from each machine. </a:t>
            </a:r>
            <a:r>
              <a:rPr lang="en-CA" sz="2800" b="1" dirty="0" smtClean="0"/>
              <a:t/>
            </a:r>
            <a:br>
              <a:rPr lang="en-CA" sz="2800" b="1" dirty="0" smtClean="0"/>
            </a:br>
            <a:r>
              <a:rPr lang="en-CA" sz="2800" b="1" dirty="0"/>
              <a:t/>
            </a:r>
            <a:br>
              <a:rPr lang="en-CA" sz="2800" b="1" dirty="0"/>
            </a:br>
            <a:r>
              <a:rPr lang="en-CA" sz="2800" b="1" dirty="0" smtClean="0"/>
              <a:t>This part will take about 3-4 minutes</a:t>
            </a:r>
            <a:r>
              <a:rPr lang="en-CA" sz="2800" b="1" dirty="0"/>
              <a:t/>
            </a:r>
            <a:br>
              <a:rPr lang="en-CA" sz="2800" b="1" dirty="0"/>
            </a:br>
            <a:r>
              <a:rPr lang="en-US" sz="2800" b="1" dirty="0"/>
              <a:t/>
            </a:r>
            <a:br>
              <a:rPr lang="en-US" sz="2800" b="1" dirty="0"/>
            </a:br>
            <a:r>
              <a:rPr lang="en-CA" sz="2800" b="1" dirty="0" smtClean="0"/>
              <a:t> </a:t>
            </a:r>
            <a:r>
              <a:rPr lang="en-US" sz="2800" b="1" dirty="0" smtClean="0"/>
              <a:t/>
            </a:r>
            <a:br>
              <a:rPr lang="en-US" sz="2800" b="1" dirty="0" smtClean="0"/>
            </a:br>
            <a:endParaRPr lang="en-US" sz="2800" b="1" dirty="0"/>
          </a:p>
        </p:txBody>
      </p:sp>
      <p:sp>
        <p:nvSpPr>
          <p:cNvPr id="4" name="TextBox 3"/>
          <p:cNvSpPr txBox="1"/>
          <p:nvPr/>
        </p:nvSpPr>
        <p:spPr>
          <a:xfrm>
            <a:off x="4441911" y="6211669"/>
            <a:ext cx="2966068" cy="646331"/>
          </a:xfrm>
          <a:prstGeom prst="rect">
            <a:avLst/>
          </a:prstGeom>
          <a:noFill/>
        </p:spPr>
        <p:txBody>
          <a:bodyPr wrap="none" rtlCol="0">
            <a:spAutoFit/>
          </a:bodyPr>
          <a:lstStyle/>
          <a:p>
            <a:r>
              <a:rPr lang="en-US" dirty="0" smtClean="0"/>
              <a:t>Press the ’Spacebar’ to </a:t>
            </a:r>
            <a:r>
              <a:rPr lang="en-US" dirty="0" smtClean="0"/>
              <a:t>begin.</a:t>
            </a:r>
            <a:endParaRPr lang="en-US" dirty="0" smtClean="0"/>
          </a:p>
          <a:p>
            <a:endParaRPr lang="en-US" dirty="0"/>
          </a:p>
        </p:txBody>
      </p:sp>
    </p:spTree>
    <p:extLst>
      <p:ext uri="{BB962C8B-B14F-4D97-AF65-F5344CB8AC3E}">
        <p14:creationId xmlns:p14="http://schemas.microsoft.com/office/powerpoint/2010/main" val="368924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05784"/>
            <a:ext cx="10515600" cy="4422028"/>
          </a:xfrm>
        </p:spPr>
        <p:txBody>
          <a:bodyPr>
            <a:normAutofit/>
          </a:bodyPr>
          <a:lstStyle/>
          <a:p>
            <a:r>
              <a:rPr lang="en-CA" sz="3200" b="1" dirty="0" smtClean="0"/>
              <a:t>For this study you will play a stamp-collecting game where you will try to obtain</a:t>
            </a:r>
            <a:r>
              <a:rPr lang="en-US" sz="3200" b="1" dirty="0" smtClean="0"/>
              <a:t> </a:t>
            </a:r>
            <a:r>
              <a:rPr lang="en-CA" sz="3200" b="1" dirty="0" smtClean="0"/>
              <a:t>as many points as possible by collecting different types of stamps. </a:t>
            </a:r>
            <a:r>
              <a:rPr lang="en-US" sz="3200" b="1" dirty="0" smtClean="0"/>
              <a:t/>
            </a:r>
            <a:br>
              <a:rPr lang="en-US" sz="3200" b="1" dirty="0" smtClean="0"/>
            </a:br>
            <a:r>
              <a:rPr lang="en-US" sz="3200" b="1" dirty="0" smtClean="0"/>
              <a:t/>
            </a:r>
            <a:br>
              <a:rPr lang="en-US" sz="3200" b="1" dirty="0" smtClean="0"/>
            </a:br>
            <a:r>
              <a:rPr lang="en-CA" sz="3200" b="1" dirty="0" smtClean="0"/>
              <a:t>Certain stamps will cause you to gain points while others will cause you to lose points. </a:t>
            </a:r>
            <a:r>
              <a:rPr lang="en-US" sz="3200" dirty="0" smtClean="0"/>
              <a:t/>
            </a:r>
            <a:br>
              <a:rPr lang="en-US" sz="3200" dirty="0" smtClean="0"/>
            </a:br>
            <a:endParaRPr lang="en-US" sz="3200" dirty="0"/>
          </a:p>
        </p:txBody>
      </p:sp>
      <p:sp>
        <p:nvSpPr>
          <p:cNvPr id="4" name="TextBox 3"/>
          <p:cNvSpPr txBox="1"/>
          <p:nvPr/>
        </p:nvSpPr>
        <p:spPr>
          <a:xfrm>
            <a:off x="3783106" y="6060141"/>
            <a:ext cx="4625788" cy="369332"/>
          </a:xfrm>
          <a:prstGeom prst="rect">
            <a:avLst/>
          </a:prstGeom>
          <a:noFill/>
        </p:spPr>
        <p:txBody>
          <a:bodyPr wrap="square" rtlCol="0">
            <a:spAutoFit/>
          </a:bodyPr>
          <a:lstStyle/>
          <a:p>
            <a:pPr algn="ctr"/>
            <a:r>
              <a:rPr lang="en-US" dirty="0" smtClean="0"/>
              <a:t>Press the ’Spacebar’ to continue. </a:t>
            </a:r>
            <a:endParaRPr lang="en-US" dirty="0"/>
          </a:p>
        </p:txBody>
      </p:sp>
    </p:spTree>
    <p:extLst>
      <p:ext uri="{BB962C8B-B14F-4D97-AF65-F5344CB8AC3E}">
        <p14:creationId xmlns:p14="http://schemas.microsoft.com/office/powerpoint/2010/main" val="868069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36844"/>
            <a:ext cx="10515600" cy="2413934"/>
          </a:xfrm>
        </p:spPr>
        <p:txBody>
          <a:bodyPr>
            <a:normAutofit fontScale="90000"/>
          </a:bodyPr>
          <a:lstStyle/>
          <a:p>
            <a:r>
              <a:rPr lang="en-CA" sz="3200" b="1" dirty="0"/>
              <a:t>There are four types of stamps that you may </a:t>
            </a:r>
            <a:r>
              <a:rPr lang="en-CA" sz="3200" b="1" dirty="0" smtClean="0"/>
              <a:t>find. </a:t>
            </a:r>
            <a:br>
              <a:rPr lang="en-CA" sz="3200" b="1" dirty="0" smtClean="0"/>
            </a:br>
            <a:r>
              <a:rPr lang="en-CA" sz="3200" b="1" dirty="0" smtClean="0"/>
              <a:t/>
            </a:r>
            <a:br>
              <a:rPr lang="en-CA" sz="3200" b="1" dirty="0" smtClean="0"/>
            </a:br>
            <a:r>
              <a:rPr lang="en-CA" sz="3200" b="1" dirty="0" smtClean="0"/>
              <a:t>They will have pictures of either faces, places, tools, or animals (as shown below). </a:t>
            </a:r>
            <a:br>
              <a:rPr lang="en-CA" sz="3200" b="1" dirty="0" smtClean="0"/>
            </a:br>
            <a:r>
              <a:rPr lang="en-CA" sz="3200" b="1" dirty="0" smtClean="0"/>
              <a:t/>
            </a:r>
            <a:br>
              <a:rPr lang="en-CA" sz="3200" b="1" dirty="0" smtClean="0"/>
            </a:br>
            <a:r>
              <a:rPr lang="en-CA" sz="3200" b="1" dirty="0" smtClean="0"/>
              <a:t>Each </a:t>
            </a:r>
            <a:r>
              <a:rPr lang="en-CA" sz="3200" b="1" dirty="0"/>
              <a:t>type of stamp leads to either </a:t>
            </a:r>
            <a:r>
              <a:rPr lang="en-CA" sz="3200" b="1" u="sng" dirty="0"/>
              <a:t>gaining</a:t>
            </a:r>
            <a:r>
              <a:rPr lang="en-CA" sz="3200" b="1" dirty="0"/>
              <a:t> or </a:t>
            </a:r>
            <a:r>
              <a:rPr lang="en-CA" sz="3200" b="1" u="sng" dirty="0"/>
              <a:t>losing</a:t>
            </a:r>
            <a:r>
              <a:rPr lang="en-CA" sz="3200" b="1" dirty="0"/>
              <a:t> a different amount of points.</a:t>
            </a:r>
            <a:r>
              <a:rPr lang="en-US" sz="3200" b="1" dirty="0" smtClean="0">
                <a:effectLst/>
              </a:rPr>
              <a:t> </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746" y="3238648"/>
            <a:ext cx="2324995" cy="25833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28" y="3483758"/>
            <a:ext cx="2293620" cy="22936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6900" y="3663521"/>
            <a:ext cx="3243580" cy="2158455"/>
          </a:xfrm>
          <a:prstGeom prst="rect">
            <a:avLst/>
          </a:prstGeom>
        </p:spPr>
      </p:pic>
      <p:sp>
        <p:nvSpPr>
          <p:cNvPr id="8" name="TextBox 7"/>
          <p:cNvSpPr txBox="1"/>
          <p:nvPr/>
        </p:nvSpPr>
        <p:spPr>
          <a:xfrm>
            <a:off x="3994897" y="6265387"/>
            <a:ext cx="4202206" cy="369332"/>
          </a:xfrm>
          <a:prstGeom prst="rect">
            <a:avLst/>
          </a:prstGeom>
          <a:noFill/>
        </p:spPr>
        <p:txBody>
          <a:bodyPr wrap="square" rtlCol="0">
            <a:spAutoFit/>
          </a:bodyPr>
          <a:lstStyle/>
          <a:p>
            <a:pPr algn="ctr"/>
            <a:r>
              <a:rPr lang="en-US" dirty="0" smtClean="0"/>
              <a:t>Press the ’Spacebar’ to continue. </a:t>
            </a:r>
            <a:endParaRPr lang="en-US" dirty="0"/>
          </a:p>
        </p:txBody>
      </p:sp>
      <p:pic>
        <p:nvPicPr>
          <p:cNvPr id="1026" name="Picture 2"/>
          <p:cNvPicPr>
            <a:picLocks noChangeAspect="1" noChangeArrowheads="1"/>
          </p:cNvPicPr>
          <p:nvPr/>
        </p:nvPicPr>
        <p:blipFill>
          <a:blip r:embed="rId5"/>
          <a:srcRect/>
          <a:stretch>
            <a:fillRect/>
          </a:stretch>
        </p:blipFill>
        <p:spPr bwMode="auto">
          <a:xfrm>
            <a:off x="9139008" y="3388222"/>
            <a:ext cx="2894126" cy="2473709"/>
          </a:xfrm>
          <a:prstGeom prst="rect">
            <a:avLst/>
          </a:prstGeom>
          <a:noFill/>
          <a:ln w="9525">
            <a:noFill/>
            <a:miter lim="800000"/>
            <a:headEnd/>
            <a:tailEnd/>
          </a:ln>
        </p:spPr>
      </p:pic>
    </p:spTree>
    <p:extLst>
      <p:ext uri="{BB962C8B-B14F-4D97-AF65-F5344CB8AC3E}">
        <p14:creationId xmlns:p14="http://schemas.microsoft.com/office/powerpoint/2010/main" val="1533219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607172"/>
            <a:ext cx="10582835" cy="5452970"/>
          </a:xfrm>
        </p:spPr>
        <p:txBody>
          <a:bodyPr>
            <a:normAutofit/>
          </a:bodyPr>
          <a:lstStyle/>
          <a:p>
            <a:r>
              <a:rPr lang="en-CA" sz="2800" b="1" dirty="0"/>
              <a:t>On the next screen, you will be shown the number of points that correspond to </a:t>
            </a:r>
            <a:r>
              <a:rPr lang="en-CA" sz="2800" b="1" dirty="0" smtClean="0"/>
              <a:t>each</a:t>
            </a:r>
            <a:r>
              <a:rPr lang="en-US" sz="2800" b="1" dirty="0" smtClean="0"/>
              <a:t> </a:t>
            </a:r>
            <a:r>
              <a:rPr lang="en-CA" sz="2800" b="1" dirty="0" smtClean="0"/>
              <a:t>stamp</a:t>
            </a:r>
            <a:r>
              <a:rPr lang="en-CA" sz="2800" b="1" dirty="0"/>
              <a:t>. </a:t>
            </a:r>
            <a:r>
              <a:rPr lang="en-CA" sz="2800" b="1" dirty="0" smtClean="0"/>
              <a:t/>
            </a:r>
            <a:br>
              <a:rPr lang="en-CA" sz="2800" b="1" dirty="0" smtClean="0"/>
            </a:br>
            <a:r>
              <a:rPr lang="en-CA" sz="2800" b="1" dirty="0" smtClean="0"/>
              <a:t>Negative </a:t>
            </a:r>
            <a:r>
              <a:rPr lang="en-CA" sz="2800" b="1" dirty="0"/>
              <a:t>values (e.g. -4) mean </a:t>
            </a:r>
            <a:r>
              <a:rPr lang="en-CA" sz="2800" b="1" dirty="0" smtClean="0"/>
              <a:t>you lose </a:t>
            </a:r>
            <a:r>
              <a:rPr lang="en-CA" sz="2800" b="1" dirty="0"/>
              <a:t>that many points. </a:t>
            </a:r>
            <a:r>
              <a:rPr lang="en-CA" sz="2800" b="1" dirty="0" smtClean="0"/>
              <a:t/>
            </a:r>
            <a:br>
              <a:rPr lang="en-CA" sz="2800" b="1" dirty="0" smtClean="0"/>
            </a:br>
            <a:r>
              <a:rPr lang="en-CA" sz="2800" b="1" dirty="0" smtClean="0"/>
              <a:t/>
            </a:r>
            <a:br>
              <a:rPr lang="en-CA" sz="2800" b="1" dirty="0" smtClean="0"/>
            </a:br>
            <a:r>
              <a:rPr lang="en-CA" sz="2800" b="1" dirty="0" smtClean="0"/>
              <a:t>You </a:t>
            </a:r>
            <a:r>
              <a:rPr lang="en-CA" sz="2800" b="1" dirty="0"/>
              <a:t>will need to </a:t>
            </a:r>
            <a:r>
              <a:rPr lang="en-CA" sz="2800" b="1" u="sng" dirty="0"/>
              <a:t>memorize</a:t>
            </a:r>
            <a:r>
              <a:rPr lang="en-CA" sz="2800" b="1" dirty="0"/>
              <a:t> this </a:t>
            </a:r>
            <a:r>
              <a:rPr lang="en-CA" sz="2800" b="1" dirty="0" smtClean="0"/>
              <a:t>information, and you </a:t>
            </a:r>
            <a:r>
              <a:rPr lang="en-CA" sz="2800" b="1" dirty="0"/>
              <a:t>will be tested </a:t>
            </a:r>
            <a:r>
              <a:rPr lang="en-CA" sz="2800" b="1" dirty="0" smtClean="0"/>
              <a:t>on it </a:t>
            </a:r>
            <a:r>
              <a:rPr lang="en-CA" sz="2800" b="1" dirty="0"/>
              <a:t>on the next few screens.</a:t>
            </a:r>
            <a:r>
              <a:rPr lang="en-US" sz="2800" b="1" dirty="0" smtClean="0">
                <a:effectLst/>
              </a:rPr>
              <a:t> </a:t>
            </a:r>
            <a:br>
              <a:rPr lang="en-US" sz="2800" b="1" dirty="0" smtClean="0">
                <a:effectLst/>
              </a:rPr>
            </a:br>
            <a:r>
              <a:rPr lang="en-US" sz="2800" b="1" dirty="0" smtClean="0"/>
              <a:t/>
            </a:r>
            <a:br>
              <a:rPr lang="en-US" sz="2800" b="1" dirty="0" smtClean="0"/>
            </a:br>
            <a:r>
              <a:rPr lang="en-CA" sz="2800" b="1" dirty="0" smtClean="0"/>
              <a:t>You </a:t>
            </a:r>
            <a:r>
              <a:rPr lang="en-CA" sz="2800" b="1" dirty="0"/>
              <a:t>must answer them </a:t>
            </a:r>
            <a:r>
              <a:rPr lang="en-CA" sz="2800" b="1" u="sng" dirty="0"/>
              <a:t>all correctly</a:t>
            </a:r>
            <a:r>
              <a:rPr lang="en-CA" sz="2800" b="1" dirty="0"/>
              <a:t> in order to proceed with the game</a:t>
            </a:r>
            <a:r>
              <a:rPr lang="en-CA" sz="2800" b="1" dirty="0" smtClean="0"/>
              <a:t>. (</a:t>
            </a:r>
            <a:r>
              <a:rPr lang="en-CA" sz="2800" b="1" dirty="0"/>
              <a:t>If you get any wrong, you can view the correct answers again and retry.)</a:t>
            </a:r>
            <a:r>
              <a:rPr lang="en-US" sz="2800" dirty="0"/>
              <a:t/>
            </a:r>
            <a:br>
              <a:rPr lang="en-US" sz="2800" dirty="0"/>
            </a:br>
            <a:endParaRPr lang="en-US" sz="2800" b="1" dirty="0"/>
          </a:p>
        </p:txBody>
      </p:sp>
      <p:sp>
        <p:nvSpPr>
          <p:cNvPr id="4" name="TextBox 3"/>
          <p:cNvSpPr txBox="1"/>
          <p:nvPr/>
        </p:nvSpPr>
        <p:spPr>
          <a:xfrm>
            <a:off x="4467365" y="6060142"/>
            <a:ext cx="3324501" cy="646331"/>
          </a:xfrm>
          <a:prstGeom prst="rect">
            <a:avLst/>
          </a:prstGeom>
          <a:noFill/>
        </p:spPr>
        <p:txBody>
          <a:bodyPr wrap="none" rtlCol="0">
            <a:spAutoFit/>
          </a:bodyPr>
          <a:lstStyle/>
          <a:p>
            <a:r>
              <a:rPr lang="en-US" dirty="0" smtClean="0"/>
              <a:t>Press the ’Spacebar’ to continue. </a:t>
            </a:r>
          </a:p>
          <a:p>
            <a:endParaRPr lang="en-US" dirty="0"/>
          </a:p>
        </p:txBody>
      </p:sp>
    </p:spTree>
    <p:extLst>
      <p:ext uri="{BB962C8B-B14F-4D97-AF65-F5344CB8AC3E}">
        <p14:creationId xmlns:p14="http://schemas.microsoft.com/office/powerpoint/2010/main" val="1039531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5094" y="347196"/>
            <a:ext cx="10515600" cy="889934"/>
          </a:xfrm>
        </p:spPr>
        <p:txBody>
          <a:bodyPr/>
          <a:lstStyle/>
          <a:p>
            <a:pPr algn="ctr"/>
            <a:r>
              <a:rPr lang="en-US" b="1" dirty="0" smtClean="0"/>
              <a:t>Good job!</a:t>
            </a:r>
            <a:endParaRPr lang="en-US" b="1" dirty="0"/>
          </a:p>
        </p:txBody>
      </p:sp>
      <p:sp>
        <p:nvSpPr>
          <p:cNvPr id="5" name="TextBox 4"/>
          <p:cNvSpPr txBox="1"/>
          <p:nvPr/>
        </p:nvSpPr>
        <p:spPr>
          <a:xfrm>
            <a:off x="412376" y="1237130"/>
            <a:ext cx="11421036" cy="4401205"/>
          </a:xfrm>
          <a:prstGeom prst="rect">
            <a:avLst/>
          </a:prstGeom>
          <a:noFill/>
        </p:spPr>
        <p:txBody>
          <a:bodyPr wrap="square" rtlCol="0">
            <a:spAutoFit/>
          </a:bodyPr>
          <a:lstStyle/>
          <a:p>
            <a:r>
              <a:rPr lang="en-CA" sz="2800" dirty="0"/>
              <a:t>Next, you will </a:t>
            </a:r>
            <a:r>
              <a:rPr lang="en-CA" sz="2800" dirty="0" smtClean="0"/>
              <a:t>do a short task using </a:t>
            </a:r>
            <a:r>
              <a:rPr lang="en-CA" sz="2800" dirty="0"/>
              <a:t>the values you just </a:t>
            </a:r>
            <a:r>
              <a:rPr lang="en-CA" sz="2800" dirty="0" smtClean="0"/>
              <a:t>learned.</a:t>
            </a:r>
            <a:r>
              <a:rPr lang="en-US" sz="2800" dirty="0" smtClean="0"/>
              <a:t> </a:t>
            </a:r>
          </a:p>
          <a:p>
            <a:endParaRPr lang="en-CA" sz="2800" dirty="0" smtClean="0"/>
          </a:p>
          <a:p>
            <a:r>
              <a:rPr lang="en-CA" sz="2800" dirty="0" smtClean="0"/>
              <a:t>You </a:t>
            </a:r>
            <a:r>
              <a:rPr lang="en-CA" sz="2800" dirty="0"/>
              <a:t>will see two stamps and have to indicate which stamp is WORTH </a:t>
            </a:r>
            <a:r>
              <a:rPr lang="en-CA" sz="2800" dirty="0" smtClean="0"/>
              <a:t>MORE  (will let you gain more, or lose less) </a:t>
            </a:r>
            <a:r>
              <a:rPr lang="en-CA" sz="2800" dirty="0"/>
              <a:t>by pressing 'F' for the left stamp or 'J' for the right stamp.</a:t>
            </a:r>
            <a:endParaRPr lang="en-US" sz="2800" dirty="0"/>
          </a:p>
          <a:p>
            <a:endParaRPr lang="en-CA" sz="2800" dirty="0" smtClean="0"/>
          </a:p>
          <a:p>
            <a:r>
              <a:rPr lang="en-CA" sz="2800" dirty="0" smtClean="0"/>
              <a:t>You </a:t>
            </a:r>
            <a:r>
              <a:rPr lang="en-CA" sz="2800" dirty="0"/>
              <a:t>will be given feedback if you were correct and shown both stamp </a:t>
            </a:r>
            <a:r>
              <a:rPr lang="en-CA" sz="2800" dirty="0" smtClean="0"/>
              <a:t>values.</a:t>
            </a:r>
          </a:p>
          <a:p>
            <a:endParaRPr lang="en-CA" sz="2800" dirty="0" smtClean="0"/>
          </a:p>
          <a:p>
            <a:r>
              <a:rPr lang="en-US" sz="2800" dirty="0" smtClean="0"/>
              <a:t>This will help you better learn the stamp values for the main task which you will do after.</a:t>
            </a:r>
            <a:r>
              <a:rPr lang="en-CA" sz="2800" dirty="0" smtClean="0"/>
              <a:t> </a:t>
            </a:r>
            <a:endParaRPr lang="en-US" sz="2800" dirty="0"/>
          </a:p>
        </p:txBody>
      </p:sp>
      <p:sp>
        <p:nvSpPr>
          <p:cNvPr id="6" name="TextBox 5"/>
          <p:cNvSpPr txBox="1"/>
          <p:nvPr/>
        </p:nvSpPr>
        <p:spPr>
          <a:xfrm>
            <a:off x="4294094" y="5912716"/>
            <a:ext cx="3657600" cy="369332"/>
          </a:xfrm>
          <a:prstGeom prst="rect">
            <a:avLst/>
          </a:prstGeom>
          <a:noFill/>
        </p:spPr>
        <p:txBody>
          <a:bodyPr wrap="square" rtlCol="0">
            <a:spAutoFit/>
          </a:bodyPr>
          <a:lstStyle/>
          <a:p>
            <a:r>
              <a:rPr lang="en-US" dirty="0" smtClean="0"/>
              <a:t>Press the ’Spacebar’ to continue. </a:t>
            </a:r>
          </a:p>
        </p:txBody>
      </p:sp>
    </p:spTree>
    <p:extLst>
      <p:ext uri="{BB962C8B-B14F-4D97-AF65-F5344CB8AC3E}">
        <p14:creationId xmlns:p14="http://schemas.microsoft.com/office/powerpoint/2010/main" val="1495605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5" name="TextBox 4"/>
          <p:cNvSpPr txBox="1"/>
          <p:nvPr/>
        </p:nvSpPr>
        <p:spPr>
          <a:xfrm>
            <a:off x="412376" y="1237130"/>
            <a:ext cx="11421036" cy="1384995"/>
          </a:xfrm>
          <a:prstGeom prst="rect">
            <a:avLst/>
          </a:prstGeom>
          <a:noFill/>
        </p:spPr>
        <p:txBody>
          <a:bodyPr wrap="square" rtlCol="0">
            <a:spAutoFit/>
          </a:bodyPr>
          <a:lstStyle/>
          <a:p>
            <a:r>
              <a:rPr lang="en-CA" sz="2800" dirty="0" smtClean="0"/>
              <a:t>Now we will continue the instructions for the main </a:t>
            </a:r>
            <a:r>
              <a:rPr lang="en-CA" sz="2800" smtClean="0"/>
              <a:t>stamp-collecting </a:t>
            </a:r>
            <a:r>
              <a:rPr lang="en-CA" sz="2800" smtClean="0"/>
              <a:t>game.</a:t>
            </a:r>
            <a:endParaRPr lang="en-CA" sz="2800" dirty="0" smtClean="0"/>
          </a:p>
          <a:p>
            <a:endParaRPr lang="en-CA" sz="2800" dirty="0" smtClean="0"/>
          </a:p>
          <a:p>
            <a:endParaRPr lang="en-CA" sz="2800" dirty="0" smtClean="0"/>
          </a:p>
        </p:txBody>
      </p:sp>
      <p:sp>
        <p:nvSpPr>
          <p:cNvPr id="6" name="TextBox 5"/>
          <p:cNvSpPr txBox="1"/>
          <p:nvPr/>
        </p:nvSpPr>
        <p:spPr>
          <a:xfrm>
            <a:off x="4294094" y="5912716"/>
            <a:ext cx="3657600" cy="369332"/>
          </a:xfrm>
          <a:prstGeom prst="rect">
            <a:avLst/>
          </a:prstGeom>
          <a:noFill/>
        </p:spPr>
        <p:txBody>
          <a:bodyPr wrap="square" rtlCol="0">
            <a:spAutoFit/>
          </a:bodyPr>
          <a:lstStyle/>
          <a:p>
            <a:r>
              <a:rPr lang="en-US" dirty="0" smtClean="0"/>
              <a:t>Press the ’Spacebar’ to continue. </a:t>
            </a:r>
          </a:p>
        </p:txBody>
      </p:sp>
    </p:spTree>
    <p:extLst>
      <p:ext uri="{BB962C8B-B14F-4D97-AF65-F5344CB8AC3E}">
        <p14:creationId xmlns:p14="http://schemas.microsoft.com/office/powerpoint/2010/main" val="1495605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6570" y="179766"/>
            <a:ext cx="11560629" cy="3222173"/>
          </a:xfrm>
        </p:spPr>
        <p:txBody>
          <a:bodyPr>
            <a:normAutofit/>
          </a:bodyPr>
          <a:lstStyle/>
          <a:p>
            <a:r>
              <a:rPr lang="en-CA" sz="2800" b="1" dirty="0"/>
              <a:t>There are four different types of machines that can give </a:t>
            </a:r>
            <a:r>
              <a:rPr lang="en-CA" sz="2800" b="1" dirty="0" smtClean="0"/>
              <a:t>you</a:t>
            </a:r>
            <a:r>
              <a:rPr lang="en-US" sz="2800" b="1" dirty="0" smtClean="0"/>
              <a:t> </a:t>
            </a:r>
            <a:r>
              <a:rPr lang="en-CA" sz="2800" b="1" dirty="0" smtClean="0"/>
              <a:t>stamps</a:t>
            </a:r>
            <a:r>
              <a:rPr lang="en-CA" sz="2800" b="1" dirty="0"/>
              <a:t>. </a:t>
            </a:r>
            <a:r>
              <a:rPr lang="en-CA" sz="2800" b="1" dirty="0" smtClean="0"/>
              <a:t/>
            </a:r>
            <a:br>
              <a:rPr lang="en-CA" sz="2800" b="1" dirty="0" smtClean="0"/>
            </a:br>
            <a:r>
              <a:rPr lang="en-CA" sz="2800" b="1" dirty="0" smtClean="0"/>
              <a:t/>
            </a:r>
            <a:br>
              <a:rPr lang="en-CA" sz="2800" b="1" dirty="0" smtClean="0"/>
            </a:br>
            <a:r>
              <a:rPr lang="en-CA" sz="2800" b="1" dirty="0" smtClean="0"/>
              <a:t>They </a:t>
            </a:r>
            <a:r>
              <a:rPr lang="en-CA" sz="2800" b="1" dirty="0"/>
              <a:t>can be identified by the colour and shape on each machine. </a:t>
            </a:r>
            <a:r>
              <a:rPr lang="en-CA" sz="2800" b="1" dirty="0" smtClean="0"/>
              <a:t/>
            </a:r>
            <a:br>
              <a:rPr lang="en-CA" sz="2800" b="1" dirty="0" smtClean="0"/>
            </a:br>
            <a:r>
              <a:rPr lang="en-CA" sz="2800" b="1" dirty="0" smtClean="0"/>
              <a:t/>
            </a:r>
            <a:br>
              <a:rPr lang="en-CA" sz="2800" b="1" dirty="0" smtClean="0"/>
            </a:br>
            <a:r>
              <a:rPr lang="en-CA" sz="2800" b="1" dirty="0" smtClean="0"/>
              <a:t>When you select a machine, it will give you a stamp. </a:t>
            </a:r>
            <a:br>
              <a:rPr lang="en-CA" sz="2800" b="1" dirty="0" smtClean="0"/>
            </a:br>
            <a:r>
              <a:rPr lang="en-CA" sz="2800" b="1" dirty="0" smtClean="0"/>
              <a:t>You will not know what stamp you'll get until you select a machine.</a:t>
            </a:r>
            <a:endParaRPr lang="en-US" sz="2800" b="1" dirty="0"/>
          </a:p>
        </p:txBody>
      </p:sp>
      <p:sp>
        <p:nvSpPr>
          <p:cNvPr id="5" name="TextBox 4"/>
          <p:cNvSpPr txBox="1"/>
          <p:nvPr/>
        </p:nvSpPr>
        <p:spPr>
          <a:xfrm>
            <a:off x="4292235" y="6189897"/>
            <a:ext cx="3629300" cy="668103"/>
          </a:xfrm>
          <a:prstGeom prst="rect">
            <a:avLst/>
          </a:prstGeom>
          <a:noFill/>
        </p:spPr>
        <p:txBody>
          <a:bodyPr wrap="square" rtlCol="0">
            <a:spAutoFit/>
          </a:bodyPr>
          <a:lstStyle/>
          <a:p>
            <a:r>
              <a:rPr lang="en-US" smtClean="0"/>
              <a:t>Press the ’Spacebar’ to continue. </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867" y="3445785"/>
            <a:ext cx="1941672" cy="270026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772" y="3511403"/>
            <a:ext cx="1894488" cy="263464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2009" y="3493141"/>
            <a:ext cx="1920750" cy="267117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0730" y="3493142"/>
            <a:ext cx="1939147" cy="2696756"/>
          </a:xfrm>
          <a:prstGeom prst="rect">
            <a:avLst/>
          </a:prstGeom>
        </p:spPr>
      </p:pic>
    </p:spTree>
    <p:extLst>
      <p:ext uri="{BB962C8B-B14F-4D97-AF65-F5344CB8AC3E}">
        <p14:creationId xmlns:p14="http://schemas.microsoft.com/office/powerpoint/2010/main" val="409457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46664" cy="3749675"/>
          </a:xfrm>
        </p:spPr>
        <p:txBody>
          <a:bodyPr>
            <a:normAutofit/>
          </a:bodyPr>
          <a:lstStyle/>
          <a:p>
            <a:r>
              <a:rPr lang="en-CA" sz="2800" b="1" dirty="0"/>
              <a:t>For example, the first time you select this machine, it may give you a stamp with a </a:t>
            </a:r>
            <a:r>
              <a:rPr lang="en-CA" sz="2800" b="1" dirty="0" smtClean="0"/>
              <a:t>tool. </a:t>
            </a:r>
            <a:br>
              <a:rPr lang="en-CA" sz="2800" b="1" dirty="0" smtClean="0"/>
            </a:br>
            <a:r>
              <a:rPr lang="en-CA" sz="2800" b="1" dirty="0" smtClean="0"/>
              <a:t/>
            </a:r>
            <a:br>
              <a:rPr lang="en-CA" sz="2800" b="1" dirty="0" smtClean="0"/>
            </a:br>
            <a:r>
              <a:rPr lang="en-CA" sz="2800" b="1" dirty="0" smtClean="0"/>
              <a:t>The </a:t>
            </a:r>
            <a:r>
              <a:rPr lang="en-CA" sz="2800" b="1" dirty="0"/>
              <a:t>second time you might get a different stamp, for example, one with an animal. </a:t>
            </a:r>
            <a:r>
              <a:rPr lang="en-CA" sz="2800" b="1" dirty="0" smtClean="0"/>
              <a:t>Or you </a:t>
            </a:r>
            <a:r>
              <a:rPr lang="en-CA" sz="2800" b="1" dirty="0"/>
              <a:t>could get the same stamp again.</a:t>
            </a:r>
            <a:r>
              <a:rPr lang="en-US" sz="2800" b="1" dirty="0"/>
              <a:t/>
            </a:r>
            <a:br>
              <a:rPr lang="en-US" sz="2800" b="1" dirty="0"/>
            </a:br>
            <a:endParaRPr lang="en-US" sz="2800" b="1" dirty="0"/>
          </a:p>
        </p:txBody>
      </p:sp>
      <p:sp>
        <p:nvSpPr>
          <p:cNvPr id="4" name="TextBox 3"/>
          <p:cNvSpPr txBox="1"/>
          <p:nvPr/>
        </p:nvSpPr>
        <p:spPr>
          <a:xfrm>
            <a:off x="4550228" y="6375622"/>
            <a:ext cx="4021186" cy="646331"/>
          </a:xfrm>
          <a:prstGeom prst="rect">
            <a:avLst/>
          </a:prstGeom>
          <a:noFill/>
        </p:spPr>
        <p:txBody>
          <a:bodyPr wrap="square" rtlCol="0">
            <a:spAutoFit/>
          </a:bodyPr>
          <a:lstStyle/>
          <a:p>
            <a:r>
              <a:rPr lang="en-US" dirty="0" smtClean="0"/>
              <a:t>Press the ’Spacebar’ to continue.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09" y="3559954"/>
            <a:ext cx="2040333" cy="28374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3453" y="4724803"/>
            <a:ext cx="1470077" cy="147007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2774" y="4712721"/>
            <a:ext cx="1482159" cy="148215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1462" y="4520354"/>
            <a:ext cx="1507073" cy="1674526"/>
          </a:xfrm>
          <a:prstGeom prst="rect">
            <a:avLst/>
          </a:prstGeom>
        </p:spPr>
      </p:pic>
      <p:sp>
        <p:nvSpPr>
          <p:cNvPr id="12" name="Down Arrow 11"/>
          <p:cNvSpPr/>
          <p:nvPr/>
        </p:nvSpPr>
        <p:spPr>
          <a:xfrm>
            <a:off x="3887151" y="4136055"/>
            <a:ext cx="370599" cy="816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8848553" y="4136306"/>
            <a:ext cx="370599" cy="816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10969698" y="4112348"/>
            <a:ext cx="370599" cy="816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130618" y="3676352"/>
            <a:ext cx="1883664" cy="369332"/>
          </a:xfrm>
          <a:prstGeom prst="rect">
            <a:avLst/>
          </a:prstGeom>
          <a:noFill/>
        </p:spPr>
        <p:txBody>
          <a:bodyPr wrap="square" rtlCol="0">
            <a:spAutoFit/>
          </a:bodyPr>
          <a:lstStyle/>
          <a:p>
            <a:pPr algn="ctr"/>
            <a:r>
              <a:rPr lang="en-US" dirty="0" smtClean="0"/>
              <a:t>1</a:t>
            </a:r>
            <a:r>
              <a:rPr lang="en-US" baseline="30000" dirty="0" smtClean="0"/>
              <a:t>st</a:t>
            </a:r>
            <a:r>
              <a:rPr lang="en-US" dirty="0" smtClean="0"/>
              <a:t> Selection</a:t>
            </a:r>
            <a:endParaRPr lang="en-US" dirty="0"/>
          </a:p>
        </p:txBody>
      </p:sp>
      <p:sp>
        <p:nvSpPr>
          <p:cNvPr id="17" name="TextBox 16"/>
          <p:cNvSpPr txBox="1"/>
          <p:nvPr/>
        </p:nvSpPr>
        <p:spPr>
          <a:xfrm>
            <a:off x="5870449" y="3676352"/>
            <a:ext cx="1444751" cy="369332"/>
          </a:xfrm>
          <a:prstGeom prst="rect">
            <a:avLst/>
          </a:prstGeom>
          <a:noFill/>
        </p:spPr>
        <p:txBody>
          <a:bodyPr wrap="square" rtlCol="0">
            <a:spAutoFit/>
          </a:bodyPr>
          <a:lstStyle/>
          <a:p>
            <a:r>
              <a:rPr lang="en-US" dirty="0" smtClean="0"/>
              <a:t>2</a:t>
            </a:r>
            <a:r>
              <a:rPr lang="en-US" baseline="30000" dirty="0" smtClean="0"/>
              <a:t>nd</a:t>
            </a:r>
            <a:r>
              <a:rPr lang="en-US" dirty="0" smtClean="0"/>
              <a:t> Selection</a:t>
            </a:r>
            <a:endParaRPr lang="en-US" dirty="0"/>
          </a:p>
        </p:txBody>
      </p:sp>
      <p:sp>
        <p:nvSpPr>
          <p:cNvPr id="18" name="TextBox 17"/>
          <p:cNvSpPr txBox="1"/>
          <p:nvPr/>
        </p:nvSpPr>
        <p:spPr>
          <a:xfrm>
            <a:off x="8358196" y="3676352"/>
            <a:ext cx="1351312" cy="369332"/>
          </a:xfrm>
          <a:prstGeom prst="rect">
            <a:avLst/>
          </a:prstGeom>
          <a:noFill/>
        </p:spPr>
        <p:txBody>
          <a:bodyPr wrap="square" rtlCol="0">
            <a:spAutoFit/>
          </a:bodyPr>
          <a:lstStyle/>
          <a:p>
            <a:r>
              <a:rPr lang="en-US" smtClean="0"/>
              <a:t>3</a:t>
            </a:r>
            <a:r>
              <a:rPr lang="en-US" baseline="30000" smtClean="0"/>
              <a:t>rd</a:t>
            </a:r>
            <a:r>
              <a:rPr lang="en-US" smtClean="0"/>
              <a:t> Selection</a:t>
            </a:r>
            <a:endParaRPr lang="en-US"/>
          </a:p>
        </p:txBody>
      </p:sp>
      <p:sp>
        <p:nvSpPr>
          <p:cNvPr id="19" name="TextBox 18"/>
          <p:cNvSpPr txBox="1"/>
          <p:nvPr/>
        </p:nvSpPr>
        <p:spPr>
          <a:xfrm>
            <a:off x="10401462" y="3676352"/>
            <a:ext cx="1647771" cy="369332"/>
          </a:xfrm>
          <a:prstGeom prst="rect">
            <a:avLst/>
          </a:prstGeom>
          <a:noFill/>
        </p:spPr>
        <p:txBody>
          <a:bodyPr wrap="square" rtlCol="0">
            <a:spAutoFit/>
          </a:bodyPr>
          <a:lstStyle/>
          <a:p>
            <a:r>
              <a:rPr lang="en-US" smtClean="0"/>
              <a:t>4</a:t>
            </a:r>
            <a:r>
              <a:rPr lang="en-US" baseline="30000" smtClean="0"/>
              <a:t>th</a:t>
            </a:r>
            <a:r>
              <a:rPr lang="en-US" smtClean="0"/>
              <a:t> Selection</a:t>
            </a:r>
            <a:endParaRPr lang="en-US"/>
          </a:p>
        </p:txBody>
      </p:sp>
      <p:pic>
        <p:nvPicPr>
          <p:cNvPr id="21" name="Picture 2"/>
          <p:cNvPicPr>
            <a:picLocks noChangeAspect="1" noChangeArrowheads="1"/>
          </p:cNvPicPr>
          <p:nvPr/>
        </p:nvPicPr>
        <p:blipFill>
          <a:blip r:embed="rId5"/>
          <a:srcRect/>
          <a:stretch>
            <a:fillRect/>
          </a:stretch>
        </p:blipFill>
        <p:spPr bwMode="auto">
          <a:xfrm>
            <a:off x="5720320" y="4712721"/>
            <a:ext cx="1699351" cy="1452493"/>
          </a:xfrm>
          <a:prstGeom prst="rect">
            <a:avLst/>
          </a:prstGeom>
          <a:noFill/>
          <a:ln w="9525">
            <a:noFill/>
            <a:miter lim="800000"/>
            <a:headEnd/>
            <a:tailEnd/>
          </a:ln>
        </p:spPr>
      </p:pic>
      <p:sp>
        <p:nvSpPr>
          <p:cNvPr id="13" name="Down Arrow 12"/>
          <p:cNvSpPr/>
          <p:nvPr/>
        </p:nvSpPr>
        <p:spPr>
          <a:xfrm>
            <a:off x="6367852" y="4136055"/>
            <a:ext cx="370599" cy="8160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301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3D3D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232012"/>
            <a:ext cx="11393424" cy="4572000"/>
          </a:xfrm>
        </p:spPr>
        <p:txBody>
          <a:bodyPr>
            <a:noAutofit/>
          </a:bodyPr>
          <a:lstStyle/>
          <a:p>
            <a:r>
              <a:rPr lang="en-CA" sz="2000" b="1" dirty="0" smtClean="0"/>
              <a:t>Each </a:t>
            </a:r>
            <a:r>
              <a:rPr lang="en-CA" sz="2000" b="1" dirty="0"/>
              <a:t>machine can give you any of the 4 types of stamps</a:t>
            </a:r>
            <a:r>
              <a:rPr lang="en-CA" sz="2000" b="1" dirty="0" smtClean="0"/>
              <a:t>. </a:t>
            </a:r>
            <a:br>
              <a:rPr lang="en-CA" sz="2000" b="1" dirty="0" smtClean="0"/>
            </a:br>
            <a:r>
              <a:rPr lang="en-CA" sz="2000" b="1" dirty="0" smtClean="0"/>
              <a:t/>
            </a:r>
            <a:br>
              <a:rPr lang="en-CA" sz="2000" b="1" dirty="0" smtClean="0"/>
            </a:br>
            <a:r>
              <a:rPr lang="en-CA" sz="2000" b="1" dirty="0" smtClean="0"/>
              <a:t>However</a:t>
            </a:r>
            <a:r>
              <a:rPr lang="en-CA" sz="2000" b="1" dirty="0"/>
              <a:t>, some of the machines are more likely to give you stamps </a:t>
            </a:r>
            <a:r>
              <a:rPr lang="en-CA" sz="2000" b="1" dirty="0" smtClean="0"/>
              <a:t>with houses (+5 points) and faces (-4 points) - for example, the purple machine shown here .</a:t>
            </a:r>
            <a:br>
              <a:rPr lang="en-CA" sz="2000" b="1" dirty="0" smtClean="0"/>
            </a:br>
            <a:r>
              <a:rPr lang="en-CA" sz="2000" b="1" dirty="0" smtClean="0"/>
              <a:t/>
            </a:r>
            <a:br>
              <a:rPr lang="en-CA" sz="2000" b="1" dirty="0" smtClean="0"/>
            </a:br>
            <a:r>
              <a:rPr lang="en-CA" sz="2000" b="1" dirty="0" smtClean="0"/>
              <a:t>Other </a:t>
            </a:r>
            <a:r>
              <a:rPr lang="en-CA" sz="2000" b="1" dirty="0"/>
              <a:t>machines are more likely to give you stamps with </a:t>
            </a:r>
            <a:r>
              <a:rPr lang="en-CA" sz="2000" b="1" dirty="0" smtClean="0"/>
              <a:t>tools (+2 points) and houses (-1 point) – for example, the orange machine shown here. </a:t>
            </a:r>
            <a:br>
              <a:rPr lang="en-CA" sz="2000" b="1" dirty="0" smtClean="0"/>
            </a:br>
            <a:r>
              <a:rPr lang="en-CA" sz="2000" dirty="0" smtClean="0"/>
              <a:t/>
            </a:r>
            <a:br>
              <a:rPr lang="en-CA" sz="2000" dirty="0" smtClean="0"/>
            </a:br>
            <a:r>
              <a:rPr lang="en-CA" sz="2000" b="1" dirty="0" smtClean="0"/>
              <a:t>While </a:t>
            </a:r>
            <a:r>
              <a:rPr lang="en-CA" sz="2000" b="1" dirty="0"/>
              <a:t>playing, you will have to figure out which machines are more likely to give you which types of stamps.</a:t>
            </a:r>
            <a:r>
              <a:rPr lang="en-US" sz="2000" b="1" dirty="0" smtClean="0">
                <a:effectLst/>
              </a:rPr>
              <a:t> </a:t>
            </a:r>
            <a:r>
              <a:rPr lang="en-US" sz="2000" b="1" dirty="0"/>
              <a:t/>
            </a:r>
            <a:br>
              <a:rPr lang="en-US" sz="2000" b="1" dirty="0"/>
            </a:br>
            <a:r>
              <a:rPr lang="en-CA" sz="2000" b="1" dirty="0" smtClean="0"/>
              <a:t/>
            </a:r>
            <a:br>
              <a:rPr lang="en-CA" sz="2000" b="1" dirty="0" smtClean="0"/>
            </a:br>
            <a:r>
              <a:rPr lang="en-CA" sz="2000" b="1" dirty="0" smtClean="0"/>
              <a:t>Note that, over the long run all the machines will give you the same amount of points. The only difference is in which types of stamps are more likely</a:t>
            </a:r>
            <a:r>
              <a:rPr lang="en-CA" sz="2000" dirty="0" smtClean="0"/>
              <a:t> .</a:t>
            </a:r>
            <a:r>
              <a:rPr lang="en-US" sz="2000" dirty="0" smtClean="0"/>
              <a:t/>
            </a:r>
            <a:br>
              <a:rPr lang="en-US" sz="2000" dirty="0" smtClean="0"/>
            </a:br>
            <a:r>
              <a:rPr lang="en-CA" sz="2000" b="1" dirty="0"/>
              <a:t/>
            </a:r>
            <a:br>
              <a:rPr lang="en-CA" sz="2000" b="1" dirty="0"/>
            </a:br>
            <a:r>
              <a:rPr lang="en-US" sz="2000" b="1" dirty="0"/>
              <a:t/>
            </a:r>
            <a:br>
              <a:rPr lang="en-US" sz="2000" b="1" dirty="0"/>
            </a:b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072" y="3514100"/>
            <a:ext cx="3718336" cy="299017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693" y="3309380"/>
            <a:ext cx="4147675" cy="3293219"/>
          </a:xfrm>
          <a:prstGeom prst="rect">
            <a:avLst/>
          </a:prstGeom>
        </p:spPr>
      </p:pic>
      <p:sp>
        <p:nvSpPr>
          <p:cNvPr id="5" name="TextBox 4"/>
          <p:cNvSpPr txBox="1"/>
          <p:nvPr/>
        </p:nvSpPr>
        <p:spPr>
          <a:xfrm>
            <a:off x="4167674" y="6367796"/>
            <a:ext cx="3271601" cy="369332"/>
          </a:xfrm>
          <a:prstGeom prst="rect">
            <a:avLst/>
          </a:prstGeom>
          <a:noFill/>
        </p:spPr>
        <p:txBody>
          <a:bodyPr wrap="none" rtlCol="0">
            <a:spAutoFit/>
          </a:bodyPr>
          <a:lstStyle/>
          <a:p>
            <a:r>
              <a:rPr lang="en-US" dirty="0" smtClean="0"/>
              <a:t>Press the ’Spacebar’ to continue.</a:t>
            </a:r>
            <a:endParaRPr lang="en-US" dirty="0"/>
          </a:p>
        </p:txBody>
      </p:sp>
      <p:sp>
        <p:nvSpPr>
          <p:cNvPr id="7" name="TextBox 6"/>
          <p:cNvSpPr txBox="1"/>
          <p:nvPr/>
        </p:nvSpPr>
        <p:spPr>
          <a:xfrm>
            <a:off x="4167674" y="873457"/>
            <a:ext cx="5099156" cy="923330"/>
          </a:xfrm>
          <a:prstGeom prst="rect">
            <a:avLst/>
          </a:prstGeom>
          <a:noFill/>
        </p:spPr>
        <p:txBody>
          <a:bodyPr wrap="square" rtlCol="0">
            <a:spAutoFit/>
          </a:bodyPr>
          <a:lstStyle/>
          <a:p>
            <a:r>
              <a:rPr lang="en-CA" sz="5400" dirty="0" smtClean="0">
                <a:solidFill>
                  <a:srgbClr val="FF0000"/>
                </a:solidFill>
              </a:rPr>
              <a:t>Not used</a:t>
            </a:r>
            <a:endParaRPr lang="en-CA" sz="5400" dirty="0">
              <a:solidFill>
                <a:srgbClr val="FF0000"/>
              </a:solidFill>
            </a:endParaRPr>
          </a:p>
        </p:txBody>
      </p:sp>
    </p:spTree>
    <p:extLst>
      <p:ext uri="{BB962C8B-B14F-4D97-AF65-F5344CB8AC3E}">
        <p14:creationId xmlns:p14="http://schemas.microsoft.com/office/powerpoint/2010/main" val="1458558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485</Words>
  <Application>Microsoft Office PowerPoint</Application>
  <PresentationFormat>Custom</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Welcome!</vt:lpstr>
      <vt:lpstr>For this study you will play a stamp-collecting game where you will try to obtain as many points as possible by collecting different types of stamps.   Certain stamps will cause you to gain points while others will cause you to lose points.  </vt:lpstr>
      <vt:lpstr>There are four types of stamps that you may find.   They will have pictures of either faces, places, tools, or animals (as shown below).   Each type of stamp leads to either gaining or losing a different amount of points. </vt:lpstr>
      <vt:lpstr>On the next screen, you will be shown the number of points that correspond to each stamp.  Negative values (e.g. -4) mean you lose that many points.   You will need to memorize this information, and you will be tested on it on the next few screens.   You must answer them all correctly in order to proceed with the game. (If you get any wrong, you can view the correct answers again and retry.) </vt:lpstr>
      <vt:lpstr>Good job!</vt:lpstr>
      <vt:lpstr>PowerPoint Presentation</vt:lpstr>
      <vt:lpstr>There are four different types of machines that can give you stamps.   They can be identified by the colour and shape on each machine.   When you select a machine, it will give you a stamp.  You will not know what stamp you'll get until you select a machine.</vt:lpstr>
      <vt:lpstr>For example, the first time you select this machine, it may give you a stamp with a tool.   The second time you might get a different stamp, for example, one with an animal. Or you could get the same stamp again. </vt:lpstr>
      <vt:lpstr>Each machine can give you any of the 4 types of stamps.   However, some of the machines are more likely to give you stamps with houses (+5 points) and faces (-4 points) - for example, the purple machine shown here .  Other machines are more likely to give you stamps with tools (+2 points) and houses (-1 point) – for example, the orange machine shown here.   While playing, you will have to figure out which machines are more likely to give you which types of stamps.   Note that, over the long run all the machines will give you the same amount of points. The only difference is in which types of stamps are more likely .   </vt:lpstr>
      <vt:lpstr>You are done the practise.  For the main game, on each turn, you will see 2 machines.   You will have to choose which one you would like to receive a stamp from. You will then be shown the stamp you got from that machine.   Press the "F" key to select the left machine, and the "J" key to select the right machine.  This time, please select the right machine. </vt:lpstr>
      <vt:lpstr>This time, please choose the left machine. </vt:lpstr>
      <vt:lpstr>After you select a machine, the stamp you received will appear for a few seconds.   For example, this time you got a face stamp.            After you see the stamp, the game will automatically advance to the next turn (you will not have to press anything). </vt:lpstr>
      <vt:lpstr> Remember, in this game your goal is to gain as many points as possible by collecting different types of stamps.   You will earn bonus payment after the task based on how much you earn in the game!  Now you can begin the game. It will take approximately 3-4 minutes.    </vt:lpstr>
      <vt:lpstr>MEMORY TEST</vt:lpstr>
      <vt:lpstr>To help you learn about the machines, you will now have some practise trials.   A machine will appear onscreen, and then you will have to press the spacebar to see what stamp it gives you.  Use this time to learn about what kind of stamps tend to come from each machine.   This part will take about 3-4 minutes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Neda Safaee-Rad</dc:creator>
  <cp:lastModifiedBy>XPS-32</cp:lastModifiedBy>
  <cp:revision>68</cp:revision>
  <dcterms:created xsi:type="dcterms:W3CDTF">2016-12-09T00:53:29Z</dcterms:created>
  <dcterms:modified xsi:type="dcterms:W3CDTF">2017-04-11T21:46:54Z</dcterms:modified>
</cp:coreProperties>
</file>