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Arial Narrow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hCPbxd43lzEHnr8qIZmrdFn/eG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2567DE-A8DA-4CE8-A023-0B8185179220}">
  <a:tblStyle styleId="{C42567DE-A8DA-4CE8-A023-0B818517922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F5E8"/>
          </a:solidFill>
        </a:fill>
      </a:tcStyle>
    </a:wholeTbl>
    <a:band1H>
      <a:tcTxStyle b="off" i="off"/>
      <a:tcStyle>
        <a:fill>
          <a:solidFill>
            <a:srgbClr val="DBEACD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BEACD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alNarrow-bold.fntdata"/><Relationship Id="rId14" Type="http://schemas.openxmlformats.org/officeDocument/2006/relationships/font" Target="fonts/ArialNarrow-regular.fntdata"/><Relationship Id="rId17" Type="http://schemas.openxmlformats.org/officeDocument/2006/relationships/font" Target="fonts/ArialNarrow-boldItalic.fntdata"/><Relationship Id="rId16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drive/folders/11Q-g6dvkTHoTnjOgYO8PJ7ZNc63CB0ft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drive/folders/11Q-g6dvkTHoTnjOgYO8PJ7ZNc63CB0ft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dewithreact.com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mNVnfStY6uxWMhBUEAoaUVtJSAvpRNeErmvCjBf5bus/edit?usp=sharing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 Community Builder using the </a:t>
            </a:r>
            <a:r>
              <a:rPr lang="en-US" sz="1100" u="sng">
                <a:latin typeface="Arial"/>
                <a:ea typeface="Arial"/>
                <a:cs typeface="Arial"/>
                <a:sym typeface="Arial"/>
                <a:hlinkClick r:id="rId2"/>
              </a:rPr>
              <a:t>Community Builders activity bank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Review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Learning Objectives.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Review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Agenda.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Do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 Community Builder using the </a:t>
            </a:r>
            <a:r>
              <a:rPr lang="en-US" sz="1100" u="sng">
                <a:latin typeface="Arial"/>
                <a:ea typeface="Arial"/>
                <a:cs typeface="Arial"/>
                <a:sym typeface="Arial"/>
                <a:hlinkClick r:id="rId2"/>
              </a:rPr>
              <a:t>Community Builders activity bank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Review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Learning Objectives.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Review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Agenda.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ad14aafa1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fad14aafa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fad14aafa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ad14aafa1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fad14aafa1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fad14aafa1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ad14aafa1_0_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fad14aafa1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Share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 few </a:t>
            </a:r>
            <a:r>
              <a:rPr lang="en-U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examples of sites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that use React with the participants.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fad14aafa1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ad14aafa1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fad14aafa1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Breakout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participants into groups of 2-3.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Share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the following instructions for the breakout rooms: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Each group must research 1-2 companies that use React using the below questions: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Why does each company use React?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8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How does each company use React?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Complete this </a:t>
            </a:r>
            <a:r>
              <a:rPr lang="en-U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worksheet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share the sheet with the instructor.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Once groups have done their research, select 4-5 groups to present their findings. 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gfad14aafa1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Ask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participants to summarise what they learned in today’s session.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participants know what comes next - asynchronous practice on Codecademy. 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75" name="Google Shape;175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/>
        </p:nvSpPr>
        <p:spPr>
          <a:xfrm>
            <a:off x="8615934" y="37255"/>
            <a:ext cx="301290" cy="124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3489259" y="4421009"/>
            <a:ext cx="222919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" name="Google Shape;15;p8"/>
          <p:cNvSpPr txBox="1"/>
          <p:nvPr>
            <p:ph idx="1" type="body"/>
          </p:nvPr>
        </p:nvSpPr>
        <p:spPr>
          <a:xfrm>
            <a:off x="1657350" y="3829050"/>
            <a:ext cx="586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>
            <a:off x="0" y="786384"/>
            <a:ext cx="4572000" cy="56875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7"/>
          <p:cNvSpPr/>
          <p:nvPr>
            <p:ph idx="2" type="pic"/>
          </p:nvPr>
        </p:nvSpPr>
        <p:spPr>
          <a:xfrm>
            <a:off x="533400" y="1778000"/>
            <a:ext cx="3340100" cy="36195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4927600" y="1993900"/>
            <a:ext cx="37211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7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/>
          <p:nvPr/>
        </p:nvSpPr>
        <p:spPr>
          <a:xfrm>
            <a:off x="0" y="786384"/>
            <a:ext cx="4572000" cy="56875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4927600" y="1993900"/>
            <a:ext cx="37211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67" name="Google Shape;6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520" y="1440688"/>
            <a:ext cx="4378960" cy="437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8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3276600" y="1206500"/>
            <a:ext cx="4902200" cy="47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9"/>
          <p:cNvSpPr/>
          <p:nvPr/>
        </p:nvSpPr>
        <p:spPr>
          <a:xfrm>
            <a:off x="818350" y="1201706"/>
            <a:ext cx="2450592" cy="4718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9"/>
          <p:cNvSpPr/>
          <p:nvPr>
            <p:ph idx="2" type="pic"/>
          </p:nvPr>
        </p:nvSpPr>
        <p:spPr>
          <a:xfrm>
            <a:off x="838200" y="2374900"/>
            <a:ext cx="2425700" cy="18161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9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9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3276600" y="1206500"/>
            <a:ext cx="4902200" cy="47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20"/>
          <p:cNvSpPr/>
          <p:nvPr/>
        </p:nvSpPr>
        <p:spPr>
          <a:xfrm>
            <a:off x="818350" y="1201706"/>
            <a:ext cx="2450592" cy="471867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 txBox="1"/>
          <p:nvPr>
            <p:ph idx="2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79" name="Google Shape;7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146" y="2354542"/>
            <a:ext cx="2413000" cy="24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0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349500" y="2236116"/>
            <a:ext cx="2411946" cy="23857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2755900" y="2247900"/>
            <a:ext cx="57785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/>
          <p:nvPr>
            <p:ph idx="2" type="pic"/>
          </p:nvPr>
        </p:nvSpPr>
        <p:spPr>
          <a:xfrm>
            <a:off x="355600" y="2235200"/>
            <a:ext cx="2400300" cy="23876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21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22"/>
          <p:cNvGraphicFramePr/>
          <p:nvPr/>
        </p:nvGraphicFramePr>
        <p:xfrm>
          <a:off x="286869" y="13563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{C42567DE-A8DA-4CE8-A023-0B8185179220}</a:tableStyleId>
              </a:tblPr>
              <a:tblGrid>
                <a:gridCol w="1368250"/>
                <a:gridCol w="7237875"/>
              </a:tblGrid>
              <a:tr h="11972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b="0"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 min</a:t>
                      </a:r>
                      <a:endParaRPr sz="1400" u="none" cap="none" strike="noStrike"/>
                    </a:p>
                  </a:txBody>
                  <a:tcPr marT="137150" marB="137150" marR="137150" marL="137150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0" i="1" lang="en-US" sz="2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Add</a:t>
                      </a:r>
                      <a:endParaRPr sz="1400" u="none" cap="none" strike="noStrike"/>
                    </a:p>
                  </a:txBody>
                  <a:tcPr marT="137150" marB="137150" marR="137150" marL="1371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3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u="none" cap="none" strike="noStrike"/>
                    </a:p>
                  </a:txBody>
                  <a:tcPr marT="137150" marB="137150" marR="137150" marL="137150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0" i="1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432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u="none" cap="none" strike="noStrike"/>
                    </a:p>
                  </a:txBody>
                  <a:tcPr marT="137150" marB="137150" marR="137150" marL="137150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449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u="none" cap="none" strike="noStrike"/>
                    </a:p>
                  </a:txBody>
                  <a:tcPr marT="137150" marB="137150" marR="137150" marL="137150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54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200"/>
                        <a:buFont typeface="Noto Sans Symbols"/>
                        <a:buChar char="▪"/>
                      </a:pPr>
                      <a:r>
                        <a:rPr lang="en-US" sz="2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u="none" cap="none" strike="noStrike"/>
                    </a:p>
                  </a:txBody>
                  <a:tcPr marT="137150" marB="137150" marR="137150" marL="137150">
                    <a:lnL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37150" marB="137150" marR="137150" marL="1371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A close up of a logo&#10;&#10;Description automatically generated" id="88" name="Google Shape;8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7393" y="891991"/>
            <a:ext cx="2359046" cy="240702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/>
          <p:nvPr/>
        </p:nvSpPr>
        <p:spPr>
          <a:xfrm>
            <a:off x="4846322" y="1673352"/>
            <a:ext cx="3511296" cy="3511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3"/>
          <p:cNvSpPr/>
          <p:nvPr/>
        </p:nvSpPr>
        <p:spPr>
          <a:xfrm>
            <a:off x="786384" y="1673352"/>
            <a:ext cx="3511296" cy="3511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3"/>
          <p:cNvSpPr/>
          <p:nvPr>
            <p:ph idx="2" type="pic"/>
          </p:nvPr>
        </p:nvSpPr>
        <p:spPr>
          <a:xfrm>
            <a:off x="1157732" y="2019300"/>
            <a:ext cx="2768600" cy="28194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3"/>
          <p:cNvSpPr/>
          <p:nvPr>
            <p:ph idx="3" type="pic"/>
          </p:nvPr>
        </p:nvSpPr>
        <p:spPr>
          <a:xfrm>
            <a:off x="5217670" y="2019300"/>
            <a:ext cx="2768600" cy="28194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1018032" y="5308600"/>
            <a:ext cx="304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3"/>
          <p:cNvSpPr txBox="1"/>
          <p:nvPr>
            <p:ph idx="4" type="body"/>
          </p:nvPr>
        </p:nvSpPr>
        <p:spPr>
          <a:xfrm>
            <a:off x="5077970" y="5283200"/>
            <a:ext cx="304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5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/>
          <p:nvPr/>
        </p:nvSpPr>
        <p:spPr>
          <a:xfrm>
            <a:off x="4846322" y="1673352"/>
            <a:ext cx="3511296" cy="3511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4"/>
          <p:cNvSpPr/>
          <p:nvPr/>
        </p:nvSpPr>
        <p:spPr>
          <a:xfrm>
            <a:off x="786384" y="1673352"/>
            <a:ext cx="3511296" cy="35112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4"/>
          <p:cNvSpPr txBox="1"/>
          <p:nvPr>
            <p:ph idx="1" type="body"/>
          </p:nvPr>
        </p:nvSpPr>
        <p:spPr>
          <a:xfrm>
            <a:off x="1018032" y="5308600"/>
            <a:ext cx="304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4"/>
          <p:cNvSpPr txBox="1"/>
          <p:nvPr>
            <p:ph idx="2" type="body"/>
          </p:nvPr>
        </p:nvSpPr>
        <p:spPr>
          <a:xfrm>
            <a:off x="5077970" y="5283200"/>
            <a:ext cx="3048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accen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5" name="Google Shape;105;p24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logo&#10;&#10;Description automatically generated" id="107" name="Google Shape;10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312" y="1986280"/>
            <a:ext cx="2885440" cy="28854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08" name="Google Shape;10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59250" y="1986280"/>
            <a:ext cx="2885440" cy="288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/>
          <p:nvPr>
            <p:ph idx="2" type="pic"/>
          </p:nvPr>
        </p:nvSpPr>
        <p:spPr>
          <a:xfrm>
            <a:off x="659492" y="1215572"/>
            <a:ext cx="7874000" cy="4902200"/>
          </a:xfrm>
          <a:prstGeom prst="rect">
            <a:avLst/>
          </a:prstGeom>
          <a:noFill/>
          <a:ln cap="rnd" cmpd="sng" w="1206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A close up of a logo&#10;&#10;Description automatically generated" id="111" name="Google Shape;11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5922" y="730624"/>
            <a:ext cx="1622612" cy="162261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5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6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/>
          <p:nvPr/>
        </p:nvSpPr>
        <p:spPr>
          <a:xfrm rot="-5400000">
            <a:off x="-1293620" y="2064211"/>
            <a:ext cx="5718093" cy="3115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1" i="0" sz="8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logo&#10;&#10;Description automatically generated" id="116" name="Google Shape;11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7406" y="1666124"/>
            <a:ext cx="2286000" cy="234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543300" y="3562350"/>
            <a:ext cx="4000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6"/>
          <p:cNvSpPr txBox="1"/>
          <p:nvPr>
            <p:ph idx="2" type="body"/>
          </p:nvPr>
        </p:nvSpPr>
        <p:spPr>
          <a:xfrm rot="-5400000">
            <a:off x="-742950" y="2476500"/>
            <a:ext cx="4476750" cy="173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26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6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1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/>
          <p:nvPr/>
        </p:nvSpPr>
        <p:spPr>
          <a:xfrm>
            <a:off x="349500" y="2236116"/>
            <a:ext cx="2411946" cy="23857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2755900" y="2247900"/>
            <a:ext cx="57785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9"/>
          <p:cNvSpPr txBox="1"/>
          <p:nvPr>
            <p:ph idx="2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A close up of a logo&#10;&#10;Description automatically generated" id="21" name="Google Shape;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" y="2230120"/>
            <a:ext cx="2367280" cy="238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5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/>
          <p:nvPr/>
        </p:nvSpPr>
        <p:spPr>
          <a:xfrm rot="-5400000">
            <a:off x="-1293620" y="2064211"/>
            <a:ext cx="5718093" cy="3115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t/>
            </a:r>
            <a:endParaRPr b="1" i="0" sz="8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 rot="-5400000">
            <a:off x="-825500" y="2540000"/>
            <a:ext cx="46101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0"/>
          <p:cNvSpPr txBox="1"/>
          <p:nvPr>
            <p:ph idx="2" type="body"/>
          </p:nvPr>
        </p:nvSpPr>
        <p:spPr>
          <a:xfrm>
            <a:off x="3263900" y="1130300"/>
            <a:ext cx="55880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0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 showMasterSp="0">
  <p:cSld name="1_Title 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55650" y="1308100"/>
            <a:ext cx="7761300" cy="4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200" u="none" cap="none" strike="noStrike">
                <a:solidFill>
                  <a:srgbClr val="333333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5119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 showMasterSp="0">
  <p:cSld name="1_Title Only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755650" y="1308100"/>
            <a:ext cx="7761300" cy="47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2200" u="none" cap="none" strike="noStrike">
                <a:solidFill>
                  <a:srgbClr val="333333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5119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2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496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3263900" y="1130300"/>
            <a:ext cx="5588000" cy="5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2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3"/>
          <p:cNvSpPr/>
          <p:nvPr/>
        </p:nvSpPr>
        <p:spPr>
          <a:xfrm rot="-5400000">
            <a:off x="-1293620" y="2064211"/>
            <a:ext cx="5718093" cy="3115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Opening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/>
          <p:nvPr/>
        </p:nvSpPr>
        <p:spPr>
          <a:xfrm>
            <a:off x="219456" y="928587"/>
            <a:ext cx="6071616" cy="2169574"/>
          </a:xfrm>
          <a:prstGeom prst="wedgeRectCallout">
            <a:avLst>
              <a:gd fmla="val 21052" name="adj1"/>
              <a:gd fmla="val 60814" name="adj2"/>
            </a:avLst>
          </a:prstGeom>
          <a:solidFill>
            <a:srgbClr val="1BADEE">
              <a:alpha val="15686"/>
            </a:srgbClr>
          </a:solidFill>
          <a:ln>
            <a:noFill/>
          </a:ln>
        </p:spPr>
        <p:txBody>
          <a:bodyPr anchorCtr="0" anchor="ctr" bIns="182875" lIns="182875" spcFirstLastPara="1" rIns="18287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787400" y="1333500"/>
            <a:ext cx="49149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304800" y="3340100"/>
            <a:ext cx="8369300" cy="2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Char char="▪"/>
              <a:defRPr b="0" i="1" sz="22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4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idx="1" type="body"/>
          </p:nvPr>
        </p:nvSpPr>
        <p:spPr>
          <a:xfrm>
            <a:off x="3143250" y="1143000"/>
            <a:ext cx="6000750" cy="2609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accent4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5"/>
          <p:cNvSpPr/>
          <p:nvPr/>
        </p:nvSpPr>
        <p:spPr>
          <a:xfrm rot="-5400000">
            <a:off x="-1301137" y="2074372"/>
            <a:ext cx="5718093" cy="31158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lose up of a sign&#10;&#10;Description automatically generated" id="46" name="Google Shape;46;p15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3338485" y="4879641"/>
            <a:ext cx="1349888" cy="134988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5"/>
          <p:cNvSpPr txBox="1"/>
          <p:nvPr/>
        </p:nvSpPr>
        <p:spPr>
          <a:xfrm>
            <a:off x="4688373" y="5015976"/>
            <a:ext cx="436048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Watch Next: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5"/>
          <p:cNvSpPr txBox="1"/>
          <p:nvPr>
            <p:ph idx="2" type="body"/>
          </p:nvPr>
        </p:nvSpPr>
        <p:spPr>
          <a:xfrm>
            <a:off x="4686300" y="54102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15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1_Title Only 4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/>
          <p:nvPr>
            <p:ph idx="2" type="pic"/>
          </p:nvPr>
        </p:nvSpPr>
        <p:spPr>
          <a:xfrm>
            <a:off x="736600" y="1409700"/>
            <a:ext cx="7810500" cy="402590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749300" y="5499100"/>
            <a:ext cx="7810500" cy="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D8D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7"/>
          <p:cNvSpPr txBox="1"/>
          <p:nvPr>
            <p:ph type="title"/>
          </p:nvPr>
        </p:nvSpPr>
        <p:spPr>
          <a:xfrm>
            <a:off x="0" y="0"/>
            <a:ext cx="7886700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dition.cnn.com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dewithreact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document/d/1mNVnfStY6uxWMhBUEAoaUVtJSAvpRNeErmvCjBf5bus/edit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"/>
          <p:cNvSpPr txBox="1"/>
          <p:nvPr>
            <p:ph idx="1" type="body"/>
          </p:nvPr>
        </p:nvSpPr>
        <p:spPr>
          <a:xfrm>
            <a:off x="1035000" y="3829050"/>
            <a:ext cx="73623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 to build websites on your own computer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idx="3" type="body"/>
          </p:nvPr>
        </p:nvSpPr>
        <p:spPr>
          <a:xfrm>
            <a:off x="247650" y="133350"/>
            <a:ext cx="74295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Opening</a:t>
            </a:r>
            <a:endParaRPr b="1"/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 rot="-5400000">
            <a:off x="-1227500" y="2631700"/>
            <a:ext cx="54141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Learning Objectives</a:t>
            </a:r>
            <a:endParaRPr/>
          </a:p>
        </p:txBody>
      </p:sp>
      <p:sp>
        <p:nvSpPr>
          <p:cNvPr id="133" name="Google Shape;133;p3"/>
          <p:cNvSpPr txBox="1"/>
          <p:nvPr>
            <p:ph idx="2" type="body"/>
          </p:nvPr>
        </p:nvSpPr>
        <p:spPr>
          <a:xfrm>
            <a:off x="3263900" y="1130300"/>
            <a:ext cx="5588100" cy="50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 Narrow"/>
              <a:buChar char="▪"/>
            </a:pPr>
            <a:r>
              <a:rPr lang="en-US" sz="2500"/>
              <a:t>Explain what React is.</a:t>
            </a:r>
            <a:endParaRPr sz="2500"/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 Narrow"/>
              <a:buChar char="▪"/>
            </a:pPr>
            <a:r>
              <a:rPr lang="en-US" sz="2500"/>
              <a:t>Explain why React is useful to learn.</a:t>
            </a:r>
            <a:endParaRPr sz="2500"/>
          </a:p>
        </p:txBody>
      </p:sp>
      <p:sp>
        <p:nvSpPr>
          <p:cNvPr id="134" name="Google Shape;134;p3"/>
          <p:cNvSpPr txBox="1"/>
          <p:nvPr>
            <p:ph idx="12" type="sldNum"/>
          </p:nvPr>
        </p:nvSpPr>
        <p:spPr>
          <a:xfrm>
            <a:off x="7086600" y="6492875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"/>
          <p:cNvSpPr txBox="1"/>
          <p:nvPr>
            <p:ph idx="4294967295" type="title"/>
          </p:nvPr>
        </p:nvSpPr>
        <p:spPr>
          <a:xfrm>
            <a:off x="0" y="206375"/>
            <a:ext cx="74439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b="0" lang="en-US"/>
              <a:t>Opening</a:t>
            </a:r>
            <a:endParaRPr b="0"/>
          </a:p>
        </p:txBody>
      </p:sp>
      <p:sp>
        <p:nvSpPr>
          <p:cNvPr id="141" name="Google Shape;141;p4"/>
          <p:cNvSpPr/>
          <p:nvPr/>
        </p:nvSpPr>
        <p:spPr>
          <a:xfrm rot="-5400000">
            <a:off x="-1293583" y="2064268"/>
            <a:ext cx="5718000" cy="311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3323185" y="1159908"/>
            <a:ext cx="5394900" cy="48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 Narrow"/>
              <a:buChar char="▪"/>
            </a:pPr>
            <a:r>
              <a:rPr i="0" lang="en-US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O</a:t>
            </a: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pening</a:t>
            </a:r>
            <a:r>
              <a:rPr i="0" lang="en-US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i="1" lang="en-US" sz="2400" u="none" cap="none" strike="noStrik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rPr>
              <a:t>(5 mins)</a:t>
            </a:r>
            <a:br>
              <a:rPr i="0" lang="en-US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i="0" sz="24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 Narrow"/>
              <a:buChar char="▪"/>
            </a:pPr>
            <a:r>
              <a:rPr i="0" lang="en-US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</a:t>
            </a: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ontent and Practice</a:t>
            </a:r>
            <a:r>
              <a:rPr i="0" lang="en-US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i="1" lang="en-US" sz="2400" cap="none" strike="noStrik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rPr>
              <a:t>(50 mins)</a:t>
            </a:r>
            <a:endParaRPr i="1" sz="2400" cap="none" strike="noStrike">
              <a:solidFill>
                <a:schemeClr val="accent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 Narrow"/>
              <a:buChar char="▪"/>
            </a:pPr>
            <a:r>
              <a:rPr i="0" lang="en-US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</a:t>
            </a: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losing</a:t>
            </a:r>
            <a:r>
              <a:rPr i="0" lang="en-US" sz="24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i="1" lang="en-US" sz="2400" cap="none" strike="noStrike">
                <a:solidFill>
                  <a:schemeClr val="accent3"/>
                </a:solidFill>
                <a:latin typeface="Arial Narrow"/>
                <a:ea typeface="Arial Narrow"/>
                <a:cs typeface="Arial Narrow"/>
                <a:sym typeface="Arial Narrow"/>
              </a:rPr>
              <a:t>(5 mins)</a:t>
            </a:r>
            <a:endParaRPr i="0" sz="24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ad14aafa1_0_0"/>
          <p:cNvSpPr txBox="1"/>
          <p:nvPr>
            <p:ph idx="4294967295" type="title"/>
          </p:nvPr>
        </p:nvSpPr>
        <p:spPr>
          <a:xfrm>
            <a:off x="0" y="206375"/>
            <a:ext cx="74439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b="0" lang="en-US"/>
              <a:t>Activity 1: What is react is used for?</a:t>
            </a:r>
            <a:endParaRPr b="0"/>
          </a:p>
        </p:txBody>
      </p:sp>
      <p:sp>
        <p:nvSpPr>
          <p:cNvPr id="149" name="Google Shape;149;gfad14aafa1_0_0"/>
          <p:cNvSpPr txBox="1"/>
          <p:nvPr/>
        </p:nvSpPr>
        <p:spPr>
          <a:xfrm>
            <a:off x="2263400" y="2750725"/>
            <a:ext cx="66834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Narrow"/>
              <a:buChar char="○"/>
            </a:pP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Open the following website: </a:t>
            </a:r>
            <a:r>
              <a:rPr lang="en-US" sz="2400" u="sng">
                <a:solidFill>
                  <a:srgbClr val="1155CC"/>
                </a:solid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https://edition.cnn.com/</a:t>
            </a:r>
            <a:endParaRPr sz="2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Narrow"/>
              <a:buChar char="○"/>
            </a:pP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Try to think of the different sections this news website could have? Eg: News feed, image gallery,  ads banner, featured news, etc</a:t>
            </a:r>
            <a:endParaRPr sz="2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Narrow"/>
              <a:buChar char="○"/>
            </a:pP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Look inside each of these sections and try to think of the HTML elements you will need to create the common structure.</a:t>
            </a:r>
            <a:endParaRPr sz="24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ad14aafa1_0_10"/>
          <p:cNvSpPr txBox="1"/>
          <p:nvPr>
            <p:ph idx="4294967295" type="title"/>
          </p:nvPr>
        </p:nvSpPr>
        <p:spPr>
          <a:xfrm>
            <a:off x="0" y="206375"/>
            <a:ext cx="74439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b="0" lang="en-US"/>
              <a:t>Activity 1: What is react is used for?</a:t>
            </a:r>
            <a:endParaRPr b="0"/>
          </a:p>
        </p:txBody>
      </p:sp>
      <p:sp>
        <p:nvSpPr>
          <p:cNvPr id="156" name="Google Shape;156;gfad14aafa1_0_10"/>
          <p:cNvSpPr txBox="1"/>
          <p:nvPr/>
        </p:nvSpPr>
        <p:spPr>
          <a:xfrm>
            <a:off x="614625" y="1233025"/>
            <a:ext cx="80997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Here’s an Example!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&lt;hr&gt;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&lt;img&gt;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&lt;p&gt;</a:t>
            </a:r>
            <a:endParaRPr sz="24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7" name="Google Shape;157;gfad14aafa1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500" y="1755475"/>
            <a:ext cx="8477550" cy="251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ad14aafa1_0_20"/>
          <p:cNvSpPr txBox="1"/>
          <p:nvPr>
            <p:ph idx="4294967295" type="title"/>
          </p:nvPr>
        </p:nvSpPr>
        <p:spPr>
          <a:xfrm>
            <a:off x="198450" y="206375"/>
            <a:ext cx="7245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b="0" lang="en-US"/>
              <a:t>Activity 2: Examples of websites that use react</a:t>
            </a:r>
            <a:endParaRPr b="0"/>
          </a:p>
        </p:txBody>
      </p:sp>
      <p:sp>
        <p:nvSpPr>
          <p:cNvPr id="164" name="Google Shape;164;gfad14aafa1_0_20"/>
          <p:cNvSpPr txBox="1"/>
          <p:nvPr/>
        </p:nvSpPr>
        <p:spPr>
          <a:xfrm>
            <a:off x="614625" y="3041725"/>
            <a:ext cx="4241400" cy="14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 Narrow"/>
                <a:ea typeface="Arial Narrow"/>
                <a:cs typeface="Arial Narrow"/>
                <a:sym typeface="Arial Narrow"/>
              </a:rPr>
              <a:t>Let’s look at a few </a:t>
            </a:r>
            <a:r>
              <a:rPr lang="en-US" sz="3000" u="sng">
                <a:solidFill>
                  <a:schemeClr val="hlink"/>
                </a:solidFill>
                <a:latin typeface="Arial Narrow"/>
                <a:ea typeface="Arial Narrow"/>
                <a:cs typeface="Arial Narrow"/>
                <a:sym typeface="Arial Narrow"/>
                <a:hlinkClick r:id="rId3"/>
              </a:rPr>
              <a:t>examples</a:t>
            </a:r>
            <a:r>
              <a:rPr lang="en-US" sz="3000">
                <a:latin typeface="Arial Narrow"/>
                <a:ea typeface="Arial Narrow"/>
                <a:cs typeface="Arial Narrow"/>
                <a:sym typeface="Arial Narrow"/>
              </a:rPr>
              <a:t> of websites that use react! </a:t>
            </a:r>
            <a:endParaRPr sz="30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ad14aafa1_0_27"/>
          <p:cNvSpPr txBox="1"/>
          <p:nvPr>
            <p:ph idx="4294967295" type="title"/>
          </p:nvPr>
        </p:nvSpPr>
        <p:spPr>
          <a:xfrm>
            <a:off x="198450" y="206375"/>
            <a:ext cx="72456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b="0" lang="en-US"/>
              <a:t>Activity 2: Examples of websites that use react</a:t>
            </a:r>
            <a:endParaRPr b="0"/>
          </a:p>
        </p:txBody>
      </p:sp>
      <p:sp>
        <p:nvSpPr>
          <p:cNvPr id="171" name="Google Shape;171;gfad14aafa1_0_27"/>
          <p:cNvSpPr txBox="1"/>
          <p:nvPr/>
        </p:nvSpPr>
        <p:spPr>
          <a:xfrm>
            <a:off x="356725" y="3378350"/>
            <a:ext cx="8355900" cy="26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Arial Narrow"/>
                <a:ea typeface="Arial Narrow"/>
                <a:cs typeface="Arial Narrow"/>
                <a:sym typeface="Arial Narrow"/>
              </a:rPr>
              <a:t>In your breakout rooms:</a:t>
            </a:r>
            <a:endParaRPr b="1" sz="2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Narrow"/>
              <a:buChar char="○"/>
            </a:pP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Each group must research 1-2 companies that use React using the below questions:</a:t>
            </a:r>
            <a:endParaRPr sz="2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Narrow"/>
              <a:buChar char="■"/>
            </a:pP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Why does each company use React?</a:t>
            </a:r>
            <a:endParaRPr sz="2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Narrow"/>
              <a:buChar char="■"/>
            </a:pP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How does each company use React? </a:t>
            </a:r>
            <a:endParaRPr sz="24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Narrow"/>
              <a:buChar char="○"/>
            </a:pP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Complete this </a:t>
            </a:r>
            <a:r>
              <a:rPr lang="en-US" sz="2400" u="sng">
                <a:solidFill>
                  <a:srgbClr val="1155CC"/>
                </a:solidFill>
                <a:latin typeface="Arial Narrow"/>
                <a:ea typeface="Arial Narrow"/>
                <a:cs typeface="Arial Narrow"/>
                <a:sym typeface="Arial Narr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worksheet</a:t>
            </a: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 and share the sheet with the i</a:t>
            </a: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n</a:t>
            </a:r>
            <a:r>
              <a:rPr lang="en-US" sz="2400">
                <a:latin typeface="Arial Narrow"/>
                <a:ea typeface="Arial Narrow"/>
                <a:cs typeface="Arial Narrow"/>
                <a:sym typeface="Arial Narrow"/>
              </a:rPr>
              <a:t>structor.</a:t>
            </a:r>
            <a:endParaRPr sz="24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idx="4294967295" type="title"/>
          </p:nvPr>
        </p:nvSpPr>
        <p:spPr>
          <a:xfrm>
            <a:off x="0" y="206375"/>
            <a:ext cx="74439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0"/>
          </a:p>
        </p:txBody>
      </p:sp>
      <p:sp>
        <p:nvSpPr>
          <p:cNvPr id="178" name="Google Shape;178;p6"/>
          <p:cNvSpPr/>
          <p:nvPr/>
        </p:nvSpPr>
        <p:spPr>
          <a:xfrm rot="-5400000">
            <a:off x="-1293583" y="2064268"/>
            <a:ext cx="5718000" cy="311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en-US" sz="8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Closing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6"/>
          <p:cNvGrpSpPr/>
          <p:nvPr/>
        </p:nvGrpSpPr>
        <p:grpSpPr>
          <a:xfrm>
            <a:off x="3602724" y="393326"/>
            <a:ext cx="5769882" cy="3723584"/>
            <a:chOff x="3470783" y="-65476"/>
            <a:chExt cx="5769882" cy="3630285"/>
          </a:xfrm>
        </p:grpSpPr>
        <p:sp>
          <p:nvSpPr>
            <p:cNvPr id="180" name="Google Shape;180;p6"/>
            <p:cNvSpPr/>
            <p:nvPr/>
          </p:nvSpPr>
          <p:spPr>
            <a:xfrm>
              <a:off x="3470783" y="3103109"/>
              <a:ext cx="4572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What did we learn today?</a:t>
              </a:r>
              <a:endPara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A close up of a logo&#10;&#10;Description automatically generated" id="181" name="Google Shape;181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954665" y="-65476"/>
              <a:ext cx="2286000" cy="2286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_Generation Theme">
  <a:themeElements>
    <a:clrScheme name="Generation">
      <a:dk1>
        <a:srgbClr val="313231"/>
      </a:dk1>
      <a:lt1>
        <a:srgbClr val="FFFFFF"/>
      </a:lt1>
      <a:dk2>
        <a:srgbClr val="313231"/>
      </a:dk2>
      <a:lt2>
        <a:srgbClr val="FFFFFF"/>
      </a:lt2>
      <a:accent1>
        <a:srgbClr val="8FC63F"/>
      </a:accent1>
      <a:accent2>
        <a:srgbClr val="1BADEE"/>
      </a:accent2>
      <a:accent3>
        <a:srgbClr val="A5A5A5"/>
      </a:accent3>
      <a:accent4>
        <a:srgbClr val="333333"/>
      </a:accent4>
      <a:accent5>
        <a:srgbClr val="44546A"/>
      </a:accent5>
      <a:accent6>
        <a:srgbClr val="0E5C7F"/>
      </a:accent6>
      <a:hlink>
        <a:srgbClr val="00ADEF"/>
      </a:hlink>
      <a:folHlink>
        <a:srgbClr val="1BB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