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3" r:id="rId2"/>
    <p:sldId id="270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6" r:id="rId11"/>
    <p:sldId id="282" r:id="rId12"/>
    <p:sldId id="285" r:id="rId13"/>
    <p:sldId id="283" r:id="rId14"/>
    <p:sldId id="287" r:id="rId15"/>
    <p:sldId id="284" r:id="rId16"/>
    <p:sldId id="288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  <p14:sldId id="282"/>
            <p14:sldId id="285"/>
            <p14:sldId id="283"/>
            <p14:sldId id="287"/>
            <p14:sldId id="284"/>
            <p14:sldId id="288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87" autoAdjust="0"/>
    <p:restoredTop sz="94274" autoAdjust="0"/>
  </p:normalViewPr>
  <p:slideViewPr>
    <p:cSldViewPr snapToGrid="0">
      <p:cViewPr>
        <p:scale>
          <a:sx n="153" d="100"/>
          <a:sy n="153" d="100"/>
        </p:scale>
        <p:origin x="-31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2024年8月18日 Sunday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2024年8月18日 Sunday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97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7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5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2024年8月18日 Sunday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2024年8月18日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304632" y="2234317"/>
            <a:ext cx="9582736" cy="238936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zh-CN" altLang="en-US" sz="3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  <a:t>Prover</a:t>
            </a:r>
            <a:r>
              <a:rPr lang="zh-CN" altLang="en-US" sz="3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  <a:t>Network</a:t>
            </a:r>
            <a:r>
              <a:rPr lang="zh-CN" altLang="en-US" sz="3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  <a:t>with</a:t>
            </a:r>
            <a:r>
              <a:rPr lang="zh-CN" altLang="en-US" sz="3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  <a:t>Pricing</a:t>
            </a:r>
            <a:r>
              <a:rPr lang="zh-CN" altLang="en-US" sz="3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  <a:t>by</a:t>
            </a:r>
            <a:r>
              <a:rPr lang="zh-CN" altLang="en-US" sz="3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  <a:t>History</a:t>
            </a:r>
            <a:b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</a:br>
            <a:b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</a:br>
            <a:b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Bike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Labs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定价机制带来的影响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DBAF75-5F29-7DED-2712-1C3325006C2C}"/>
              </a:ext>
            </a:extLst>
          </p:cNvPr>
          <p:cNvSpPr txBox="1"/>
          <p:nvPr/>
        </p:nvSpPr>
        <p:spPr>
          <a:xfrm>
            <a:off x="888274" y="187530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平滑价格波动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89FBAF-E497-D317-A620-880ECE917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33" y="2669978"/>
            <a:ext cx="4564061" cy="32761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484E14-2C52-878D-8C81-44907CC8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994" y="2456036"/>
            <a:ext cx="5385617" cy="34900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071591-4AA5-DC4C-BBC3-C4793ACE79F0}"/>
              </a:ext>
            </a:extLst>
          </p:cNvPr>
          <p:cNvSpPr txBox="1"/>
          <p:nvPr/>
        </p:nvSpPr>
        <p:spPr>
          <a:xfrm>
            <a:off x="3536065" y="1593511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根据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个区块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最活跃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可用节点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平均历史成交价格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定价机制带来的影响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DBAF75-5F29-7DED-2712-1C3325006C2C}"/>
              </a:ext>
            </a:extLst>
          </p:cNvPr>
          <p:cNvSpPr txBox="1"/>
          <p:nvPr/>
        </p:nvSpPr>
        <p:spPr>
          <a:xfrm>
            <a:off x="888274" y="1875302"/>
            <a:ext cx="34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提供算力的流动性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C5B05E7-B7F5-7EB8-5A18-1EBFB9C5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50" y="1645450"/>
            <a:ext cx="6454407" cy="479340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FE947A-88FD-0175-27A8-B98341824962}"/>
              </a:ext>
            </a:extLst>
          </p:cNvPr>
          <p:cNvSpPr txBox="1"/>
          <p:nvPr/>
        </p:nvSpPr>
        <p:spPr>
          <a:xfrm>
            <a:off x="888274" y="2911068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</a:p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个区块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最活跃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可用节点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平均历史成交价格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3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定价机制带来的影响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DBAF75-5F29-7DED-2712-1C3325006C2C}"/>
              </a:ext>
            </a:extLst>
          </p:cNvPr>
          <p:cNvSpPr txBox="1"/>
          <p:nvPr/>
        </p:nvSpPr>
        <p:spPr>
          <a:xfrm>
            <a:off x="888274" y="187530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加入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49AB6A-3267-2DAA-0894-0F136DB5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01" y="1655417"/>
            <a:ext cx="6080759" cy="49119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25DD5B-B390-B911-9C65-6B1A5E44F4C3}"/>
              </a:ext>
            </a:extLst>
          </p:cNvPr>
          <p:cNvSpPr txBox="1"/>
          <p:nvPr/>
        </p:nvSpPr>
        <p:spPr>
          <a:xfrm>
            <a:off x="888274" y="2911068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</a:p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个区块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最活跃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可用节点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平均历史成交价格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61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匹配机制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7EAC88-474B-C9E9-9228-99DF09928716}"/>
              </a:ext>
            </a:extLst>
          </p:cNvPr>
          <p:cNvSpPr txBox="1"/>
          <p:nvPr/>
        </p:nvSpPr>
        <p:spPr>
          <a:xfrm>
            <a:off x="1238491" y="1851949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任何满足价格与算力要求的节点，随机匹配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5F7B6B-7A51-0093-D582-2A7076CA0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36" y="2221281"/>
            <a:ext cx="4900497" cy="45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低价订单问题</a:t>
            </a:r>
            <a:r>
              <a:rPr lang="en-US" altLang="zh-CN" sz="3400" dirty="0">
                <a:cs typeface="Arial" panose="020B0604020202020204" pitchFamily="34" charset="0"/>
              </a:rPr>
              <a:t>,</a:t>
            </a:r>
            <a:r>
              <a:rPr lang="zh-CN" altLang="en-US" sz="3400" dirty="0">
                <a:cs typeface="Arial" panose="020B0604020202020204" pitchFamily="34" charset="0"/>
              </a:rPr>
              <a:t> </a:t>
            </a:r>
            <a:r>
              <a:rPr lang="en" altLang="zh-CN" sz="3400" dirty="0">
                <a:cs typeface="Arial" panose="020B0604020202020204" pitchFamily="34" charset="0"/>
              </a:rPr>
              <a:t>security deposit</a:t>
            </a:r>
            <a:r>
              <a:rPr lang="zh-CN" altLang="en-US" sz="3400" dirty="0">
                <a:cs typeface="Arial" panose="020B0604020202020204" pitchFamily="34" charset="0"/>
              </a:rPr>
              <a:t>机制。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5C7ACF-04C1-32F5-4E69-50D52FA8C572}"/>
              </a:ext>
            </a:extLst>
          </p:cNvPr>
          <p:cNvSpPr txBox="1"/>
          <p:nvPr/>
        </p:nvSpPr>
        <p:spPr>
          <a:xfrm>
            <a:off x="1238491" y="2423614"/>
            <a:ext cx="929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如果有一个低价订单，由于其他人都是加价执行，这个订单价格较低一直没有获得执行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08DB94-B864-C0B0-2BE3-E8341C4A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63" y="3937131"/>
            <a:ext cx="7772400" cy="26247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3AD181-8F57-56FC-F6EB-02DEE2664CA0}"/>
              </a:ext>
            </a:extLst>
          </p:cNvPr>
          <p:cNvSpPr txBox="1"/>
          <p:nvPr/>
        </p:nvSpPr>
        <p:spPr>
          <a:xfrm>
            <a:off x="1238491" y="3059668"/>
            <a:ext cx="989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在一定时间节点会触发强行派单，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必须执行该订单，否则扣除部分保证金赔偿给用户。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5D2E7F-1D57-8C6A-545D-9016447E9AC2}"/>
              </a:ext>
            </a:extLst>
          </p:cNvPr>
          <p:cNvSpPr txBox="1"/>
          <p:nvPr/>
        </p:nvSpPr>
        <p:spPr>
          <a:xfrm>
            <a:off x="1238491" y="1680346"/>
            <a:ext cx="850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首先，一个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想要上线运行之前，需要交一份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保证金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，保证按照规则执行。</a:t>
            </a:r>
          </a:p>
        </p:txBody>
      </p:sp>
    </p:spTree>
    <p:extLst>
      <p:ext uri="{BB962C8B-B14F-4D97-AF65-F5344CB8AC3E}">
        <p14:creationId xmlns:p14="http://schemas.microsoft.com/office/powerpoint/2010/main" val="183179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保证金与惩罚机制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01A328-FAF4-FE5F-2F9A-CBD457EB8629}"/>
              </a:ext>
            </a:extLst>
          </p:cNvPr>
          <p:cNvSpPr txBox="1"/>
          <p:nvPr/>
        </p:nvSpPr>
        <p:spPr>
          <a:xfrm>
            <a:off x="781291" y="2112608"/>
            <a:ext cx="98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交的保证金金额，需要与其算力成正比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因为你拥有越多算力，你对网络的影响越大，你收益也越大，你理应交更多保证金。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CA0292-94BA-AB6D-6A6D-641B3706A63D}"/>
                  </a:ext>
                </a:extLst>
              </p:cNvPr>
              <p:cNvSpPr txBox="1"/>
              <p:nvPr/>
            </p:nvSpPr>
            <p:spPr>
              <a:xfrm>
                <a:off x="2011826" y="3024213"/>
                <a:ext cx="5562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stakedPrice</m:t>
                    </m:r>
                    <m:r>
                      <m:rPr>
                        <m:nor/>
                      </m:rP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kumimoji="1" lang="en-US" altLang="zh-CN" dirty="0"/>
                  <a:t>Capability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CA0292-94BA-AB6D-6A6D-641B3706A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826" y="3024213"/>
                <a:ext cx="5562256" cy="276999"/>
              </a:xfrm>
              <a:prstGeom prst="rect">
                <a:avLst/>
              </a:prstGeom>
              <a:blipFill>
                <a:blip r:embed="rId3"/>
                <a:stretch>
                  <a:fillRect l="-1595" t="-26087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1EC2E51-58CA-ACE4-E839-AB0879C15DEC}"/>
              </a:ext>
            </a:extLst>
          </p:cNvPr>
          <p:cNvSpPr txBox="1"/>
          <p:nvPr/>
        </p:nvSpPr>
        <p:spPr>
          <a:xfrm>
            <a:off x="781291" y="4026316"/>
            <a:ext cx="11569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如果没有按时完成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的任务，需要扣百分比的保证金补偿给用户。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为什么是百分比的保证金，而不是赔偿用户的出价。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因为一个用户的出价可能对体量庞大的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而言微不足道，我们设计让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背负更多作恶成本。</a:t>
            </a:r>
          </a:p>
        </p:txBody>
      </p:sp>
    </p:spTree>
    <p:extLst>
      <p:ext uri="{BB962C8B-B14F-4D97-AF65-F5344CB8AC3E}">
        <p14:creationId xmlns:p14="http://schemas.microsoft.com/office/powerpoint/2010/main" val="51346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01A328-FAF4-FE5F-2F9A-CBD457EB8629}"/>
              </a:ext>
            </a:extLst>
          </p:cNvPr>
          <p:cNvSpPr txBox="1"/>
          <p:nvPr/>
        </p:nvSpPr>
        <p:spPr>
          <a:xfrm>
            <a:off x="781291" y="2112608"/>
            <a:ext cx="10043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我们设计了一个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网络，达成了以下目标：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用户友好： 用户只需要交市场平均价格就能获得服务，且不要求用户有额外的知识量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激励友好： 你的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能接到的订单价值一定大于你的成本，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稳赚不赔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最大化交易量 ： 由于对双方都友好，无需竞拍博弈，因此交易效率大大增加。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2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团队介绍</a:t>
            </a: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研究前提背景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4D7AAD-34A3-B467-2A66-C64980C7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06" y="1448393"/>
            <a:ext cx="8344988" cy="48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现有解决方案的问题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CDD28E-F57F-9509-43D1-486CB572E7BD}"/>
              </a:ext>
            </a:extLst>
          </p:cNvPr>
          <p:cNvSpPr txBox="1"/>
          <p:nvPr/>
        </p:nvSpPr>
        <p:spPr>
          <a:xfrm>
            <a:off x="1323702" y="2011680"/>
            <a:ext cx="215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zh-cn"/>
            </a:defPPr>
            <a:lvl1pPr>
              <a:defRPr kumimoji="1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400" dirty="0"/>
              <a:t>用户支付方式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CFA134-19B0-78EE-C3BC-B72AE0BEDCE6}"/>
              </a:ext>
            </a:extLst>
          </p:cNvPr>
          <p:cNvSpPr txBox="1"/>
          <p:nvPr/>
        </p:nvSpPr>
        <p:spPr>
          <a:xfrm>
            <a:off x="1913769" y="283028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第一价格拍卖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DF84E1-61D8-D199-0937-87C8EFF27570}"/>
              </a:ext>
            </a:extLst>
          </p:cNvPr>
          <p:cNvSpPr txBox="1"/>
          <p:nvPr/>
        </p:nvSpPr>
        <p:spPr>
          <a:xfrm>
            <a:off x="1913769" y="3429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订单簿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3BB8FB-B0C6-99D5-5228-F364AFEAE947}"/>
              </a:ext>
            </a:extLst>
          </p:cNvPr>
          <p:cNvSpPr txBox="1"/>
          <p:nvPr/>
        </p:nvSpPr>
        <p:spPr>
          <a:xfrm>
            <a:off x="1913769" y="4027714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基于</a:t>
            </a:r>
            <a:r>
              <a:rPr lang="en" altLang="zh-CN" dirty="0"/>
              <a:t>Layer 1</a:t>
            </a:r>
            <a:r>
              <a:rPr lang="zh-CN" altLang="en-US" dirty="0"/>
              <a:t>发布的估算费用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B08395-2C57-6F17-8C59-6367E9FC1F15}"/>
              </a:ext>
            </a:extLst>
          </p:cNvPr>
          <p:cNvSpPr txBox="1"/>
          <p:nvPr/>
        </p:nvSpPr>
        <p:spPr>
          <a:xfrm>
            <a:off x="6448697" y="1925793"/>
            <a:ext cx="215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zh-cn"/>
            </a:defPPr>
            <a:lvl1pPr>
              <a:defRPr kumimoji="1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400" dirty="0"/>
              <a:t>用户支付方式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2A884B-E669-469B-AAFF-73097B2099D2}"/>
              </a:ext>
            </a:extLst>
          </p:cNvPr>
          <p:cNvSpPr txBox="1"/>
          <p:nvPr/>
        </p:nvSpPr>
        <p:spPr>
          <a:xfrm>
            <a:off x="6783977" y="26978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·</a:t>
            </a:r>
            <a:r>
              <a:rPr kumimoji="1" lang="zh-CN" altLang="en-US" dirty="0"/>
              <a:t>交由</a:t>
            </a:r>
            <a:r>
              <a:rPr lang="en" altLang="zh-CN" dirty="0"/>
              <a:t>Sequencer</a:t>
            </a:r>
            <a:r>
              <a:rPr lang="zh-CN" altLang="en" dirty="0"/>
              <a:t>分配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8C1404-C1C8-46AE-E93F-9FD0028794EA}"/>
              </a:ext>
            </a:extLst>
          </p:cNvPr>
          <p:cNvSpPr txBox="1"/>
          <p:nvPr/>
        </p:nvSpPr>
        <p:spPr>
          <a:xfrm>
            <a:off x="6777565" y="330862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·</a:t>
            </a:r>
            <a:r>
              <a:rPr kumimoji="1" lang="zh-CN" altLang="en-US" dirty="0"/>
              <a:t>订单簿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7F2CAF-85DB-D633-F191-7ED9BFB58BDB}"/>
              </a:ext>
            </a:extLst>
          </p:cNvPr>
          <p:cNvSpPr txBox="1"/>
          <p:nvPr/>
        </p:nvSpPr>
        <p:spPr>
          <a:xfrm>
            <a:off x="6777565" y="387646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·</a:t>
            </a:r>
            <a:r>
              <a:rPr lang="en" altLang="zh-CN" dirty="0" err="1"/>
              <a:t>PoS</a:t>
            </a:r>
            <a:r>
              <a:rPr lang="zh-CN" altLang="en-US" dirty="0"/>
              <a:t>和加权随机选择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FBEA4F-A09E-C318-E396-11FA2E9EEC96}"/>
              </a:ext>
            </a:extLst>
          </p:cNvPr>
          <p:cNvSpPr txBox="1"/>
          <p:nvPr/>
        </p:nvSpPr>
        <p:spPr>
          <a:xfrm>
            <a:off x="6783977" y="45562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·</a:t>
            </a:r>
            <a:r>
              <a:rPr lang="en" altLang="zh-CN" dirty="0"/>
              <a:t>VRF</a:t>
            </a:r>
            <a:r>
              <a:rPr lang="zh-CN" altLang="en-US" dirty="0"/>
              <a:t>随机选择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1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设计理念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E504CE-A11C-8719-CFFA-3E50FE3DF60A}"/>
              </a:ext>
            </a:extLst>
          </p:cNvPr>
          <p:cNvSpPr txBox="1"/>
          <p:nvPr/>
        </p:nvSpPr>
        <p:spPr>
          <a:xfrm>
            <a:off x="783770" y="1802673"/>
            <a:ext cx="19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用户至上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A644CC-ACDA-4D1F-80DE-1D146E5EB170}"/>
              </a:ext>
            </a:extLst>
          </p:cNvPr>
          <p:cNvSpPr txBox="1"/>
          <p:nvPr/>
        </p:nvSpPr>
        <p:spPr>
          <a:xfrm>
            <a:off x="783770" y="2538967"/>
            <a:ext cx="29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最大化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Prover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市场活跃度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7D0CD2-FBFD-672F-0831-47C227671846}"/>
              </a:ext>
            </a:extLst>
          </p:cNvPr>
          <p:cNvSpPr txBox="1"/>
          <p:nvPr/>
        </p:nvSpPr>
        <p:spPr>
          <a:xfrm>
            <a:off x="788123" y="3275262"/>
            <a:ext cx="29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zh-cn"/>
            </a:defPPr>
            <a:lvl1pPr>
              <a:defRPr kumimoji="1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·</a:t>
            </a:r>
            <a:r>
              <a:rPr lang="zh-CN" altLang="en-US" dirty="0"/>
              <a:t> 最小化用户准入门槛</a:t>
            </a:r>
          </a:p>
        </p:txBody>
      </p:sp>
    </p:spTree>
    <p:extLst>
      <p:ext uri="{BB962C8B-B14F-4D97-AF65-F5344CB8AC3E}">
        <p14:creationId xmlns:p14="http://schemas.microsoft.com/office/powerpoint/2010/main" val="98645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整体架构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387100-17F6-1C7C-11C0-49DA50B9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66" y="1401276"/>
            <a:ext cx="6394269" cy="52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用户定价因素</a:t>
            </a:r>
            <a:r>
              <a:rPr lang="en-US" altLang="zh-CN" sz="3400" dirty="0">
                <a:cs typeface="Arial" panose="020B0604020202020204" pitchFamily="34" charset="0"/>
              </a:rPr>
              <a:t>-</a:t>
            </a:r>
            <a:r>
              <a:rPr lang="zh-CN" altLang="en-US" sz="3400" dirty="0">
                <a:cs typeface="Arial" panose="020B0604020202020204" pitchFamily="34" charset="0"/>
              </a:rPr>
              <a:t>用户因素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1D6CC-F07E-62E7-155F-D8EECAA95145}"/>
              </a:ext>
            </a:extLst>
          </p:cNvPr>
          <p:cNvSpPr txBox="1"/>
          <p:nvPr/>
        </p:nvSpPr>
        <p:spPr>
          <a:xfrm>
            <a:off x="1245326" y="2264229"/>
            <a:ext cx="536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Circuit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你的电路越复杂，你理应付更多钱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85D1BB-9915-D6BE-56B1-0E893BE39D04}"/>
              </a:ext>
            </a:extLst>
          </p:cNvPr>
          <p:cNvSpPr txBox="1"/>
          <p:nvPr/>
        </p:nvSpPr>
        <p:spPr>
          <a:xfrm>
            <a:off x="1245326" y="3429000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Tips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你的订单越紧急，你理应付更多钱</a:t>
            </a:r>
          </a:p>
        </p:txBody>
      </p:sp>
    </p:spTree>
    <p:extLst>
      <p:ext uri="{BB962C8B-B14F-4D97-AF65-F5344CB8AC3E}">
        <p14:creationId xmlns:p14="http://schemas.microsoft.com/office/powerpoint/2010/main" val="371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用户定价因素</a:t>
            </a:r>
            <a:r>
              <a:rPr lang="en-US" altLang="zh-CN" sz="3400" dirty="0">
                <a:cs typeface="Arial" panose="020B0604020202020204" pitchFamily="34" charset="0"/>
              </a:rPr>
              <a:t>-</a:t>
            </a:r>
            <a:r>
              <a:rPr lang="en" altLang="zh-CN" sz="3400" dirty="0" err="1">
                <a:cs typeface="Arial" panose="020B0604020202020204" pitchFamily="34" charset="0"/>
              </a:rPr>
              <a:t>Pover</a:t>
            </a:r>
            <a:r>
              <a:rPr lang="zh-CN" altLang="en-US" sz="3400" dirty="0">
                <a:cs typeface="Arial" panose="020B0604020202020204" pitchFamily="34" charset="0"/>
              </a:rPr>
              <a:t>因素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5F8353-FD67-396B-D074-3B2B9B306AE2}"/>
              </a:ext>
            </a:extLst>
          </p:cNvPr>
          <p:cNvSpPr txBox="1"/>
          <p:nvPr/>
        </p:nvSpPr>
        <p:spPr>
          <a:xfrm>
            <a:off x="1506583" y="26125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5A317B-B4E8-AAA8-6367-5DD3A8077E92}"/>
              </a:ext>
            </a:extLst>
          </p:cNvPr>
          <p:cNvSpPr txBox="1"/>
          <p:nvPr/>
        </p:nvSpPr>
        <p:spPr>
          <a:xfrm>
            <a:off x="1001486" y="2214937"/>
            <a:ext cx="864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根据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个区块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最活跃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可用节点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平均历史成交价格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用户定价公式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FDA0E3-4837-85D6-C455-3E10BACFD5C6}"/>
              </a:ext>
            </a:extLst>
          </p:cNvPr>
          <p:cNvSpPr txBox="1"/>
          <p:nvPr/>
        </p:nvSpPr>
        <p:spPr>
          <a:xfrm>
            <a:off x="1149532" y="1949602"/>
            <a:ext cx="536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Circuit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你的电路越复杂，你理应付更多钱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248107-FBB2-7A38-5D24-F90094696E99}"/>
              </a:ext>
            </a:extLst>
          </p:cNvPr>
          <p:cNvSpPr txBox="1"/>
          <p:nvPr/>
        </p:nvSpPr>
        <p:spPr>
          <a:xfrm>
            <a:off x="1149532" y="2717688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Tips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你的订单越紧急，你理应付更多钱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DB867-DE8C-5727-2299-83AC132296AB}"/>
              </a:ext>
            </a:extLst>
          </p:cNvPr>
          <p:cNvSpPr txBox="1"/>
          <p:nvPr/>
        </p:nvSpPr>
        <p:spPr>
          <a:xfrm>
            <a:off x="1149532" y="3485774"/>
            <a:ext cx="864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根据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个区块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最活跃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可用节点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平均历史成交价格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A4BD68-D314-5222-84FD-82C4421660E0}"/>
                  </a:ext>
                </a:extLst>
              </p:cNvPr>
              <p:cNvSpPr txBox="1"/>
              <p:nvPr/>
            </p:nvSpPr>
            <p:spPr>
              <a:xfrm>
                <a:off x="2876350" y="4744947"/>
                <a:ext cx="5562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TotalPrice</m:t>
                      </m:r>
                      <m:r>
                        <m:rPr>
                          <m:nor/>
                        </m:rP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averageUnitPrice</m:t>
                      </m:r>
                      <m:r>
                        <m:rPr>
                          <m:nor/>
                        </m:rP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tips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circutSize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A4BD68-D314-5222-84FD-82C442166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50" y="4744947"/>
                <a:ext cx="5562256" cy="276999"/>
              </a:xfrm>
              <a:prstGeom prst="rect">
                <a:avLst/>
              </a:prstGeom>
              <a:blipFill>
                <a:blip r:embed="rId3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96142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146</TotalTime>
  <Words>619</Words>
  <Application>Microsoft Macintosh PowerPoint</Application>
  <PresentationFormat>宽屏</PresentationFormat>
  <Paragraphs>77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</vt:lpstr>
      <vt:lpstr>Microsoft YaHei UI</vt:lpstr>
      <vt:lpstr>Arial</vt:lpstr>
      <vt:lpstr>Cambria Math</vt:lpstr>
      <vt:lpstr>欢迎文档</vt:lpstr>
      <vt:lpstr>A Prover Network with Pricing by History   Bike Labs</vt:lpstr>
      <vt:lpstr>团队介绍</vt:lpstr>
      <vt:lpstr>研究前提背景</vt:lpstr>
      <vt:lpstr>现有解决方案的问题</vt:lpstr>
      <vt:lpstr>设计理念</vt:lpstr>
      <vt:lpstr>整体架构</vt:lpstr>
      <vt:lpstr>用户定价因素-用户因素</vt:lpstr>
      <vt:lpstr>用户定价因素-Pover因素</vt:lpstr>
      <vt:lpstr>用户定价公式</vt:lpstr>
      <vt:lpstr>定价机制带来的影响</vt:lpstr>
      <vt:lpstr>定价机制带来的影响</vt:lpstr>
      <vt:lpstr>定价机制带来的影响</vt:lpstr>
      <vt:lpstr>匹配机制</vt:lpstr>
      <vt:lpstr>低价订单问题, security deposit机制。</vt:lpstr>
      <vt:lpstr>保证金与惩罚机制</vt:lpstr>
      <vt:lpstr>总结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Prover Network with Pricing by History   Bike Labs</dc:title>
  <dc:subject/>
  <dc:creator>rayer</dc:creator>
  <cp:keywords/>
  <dc:description/>
  <cp:lastModifiedBy>rayer</cp:lastModifiedBy>
  <cp:revision>6</cp:revision>
  <dcterms:created xsi:type="dcterms:W3CDTF">2024-08-17T16:28:12Z</dcterms:created>
  <dcterms:modified xsi:type="dcterms:W3CDTF">2024-08-17T18:54:45Z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