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577" r:id="rId4"/>
    <p:sldId id="579" r:id="rId5"/>
    <p:sldId id="578" r:id="rId6"/>
    <p:sldId id="259" r:id="rId7"/>
    <p:sldId id="28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001"/>
    <a:srgbClr val="FF7C80"/>
    <a:srgbClr val="990000"/>
    <a:srgbClr val="9900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9"/>
    <p:restoredTop sz="94681"/>
  </p:normalViewPr>
  <p:slideViewPr>
    <p:cSldViewPr snapToGrid="0">
      <p:cViewPr varScale="1">
        <p:scale>
          <a:sx n="251" d="100"/>
          <a:sy n="251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8EA24-8C6C-48F0-8367-FCBB6F39F072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FF819-2F74-42E9-9DDB-FCB2AA748D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0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B0D5-BE9F-4295-9B1F-A19DC5E356E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14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FF819-2F74-42E9-9DDB-FCB2AA748D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6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7330D-97E1-47BE-B739-A1F531366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54DDC-F7B8-4C2D-8CE2-39F60745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D9CA9-EA5A-4DBB-B41A-244F27E3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27744-74D4-4151-8E20-F508425E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943BC-91AB-43AC-B3CD-FC613E84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2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7E0D8-CF5D-4407-9B22-44D93966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2398F5-DD51-4859-A9DF-C8971BF59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0519A-3B13-4AF8-A3DC-1AD0EB92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D72B9-1F25-493D-A0E0-748C5C0B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A350A9-E002-46D2-A210-32471CDA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7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E3F250-38C6-4BA3-BE37-E55456F9E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4B4EA9-29C1-4953-BE89-7027A665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BCF8B-14A8-42E5-8C4A-8100CE91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F823F-E59F-4CA0-8829-DB960141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34B328-8BC4-40C4-BB42-761B5907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18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L1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D5B35442-016D-4F4B-9C3B-C9F8F62F95FE}" type="datetime1">
              <a:rPr lang="de-DE" smtClean="0"/>
              <a:pPr/>
              <a:t>07.01.20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QAware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3DF50324-BCD4-4D1F-96B3-4FF5401E25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1832" y="1030596"/>
            <a:ext cx="11465783" cy="54548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41D1A1AA-4C03-4D70-A26C-8DA93953E97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0233" y="360171"/>
            <a:ext cx="11488500" cy="9178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12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text"/>
          <p:cNvSpPr txBox="1">
            <a:spLocks noGrp="1"/>
          </p:cNvSpPr>
          <p:nvPr>
            <p:ph type="title"/>
          </p:nvPr>
        </p:nvSpPr>
        <p:spPr>
          <a:xfrm>
            <a:off x="2190750" y="1719263"/>
            <a:ext cx="7810501" cy="1743076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412750">
              <a:defRPr sz="5400" b="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90750" y="3509963"/>
            <a:ext cx="7810501" cy="595313"/>
          </a:xfrm>
          <a:prstGeom prst="rect">
            <a:avLst/>
          </a:prstGeom>
        </p:spPr>
        <p:txBody>
          <a:bodyPr lIns="38100" tIns="38100" rIns="38100" bIns="38100">
            <a:normAutofit/>
          </a:bodyPr>
          <a:lstStyle>
            <a:lvl1pPr algn="ctr" defTabSz="412750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41275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41275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41275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defTabSz="412750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6559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"/>
          <p:cNvSpPr>
            <a:spLocks noGrp="1"/>
          </p:cNvSpPr>
          <p:nvPr>
            <p:ph type="pic" sz="half" idx="13"/>
          </p:nvPr>
        </p:nvSpPr>
        <p:spPr>
          <a:xfrm>
            <a:off x="2695575" y="842962"/>
            <a:ext cx="6800851" cy="45362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Titeltext"/>
          <p:cNvSpPr txBox="1">
            <a:spLocks noGrp="1"/>
          </p:cNvSpPr>
          <p:nvPr>
            <p:ph type="title"/>
          </p:nvPr>
        </p:nvSpPr>
        <p:spPr>
          <a:xfrm>
            <a:off x="1762125" y="4424363"/>
            <a:ext cx="8667751" cy="752476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412750">
              <a:defRPr sz="5400" b="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62125" y="5148263"/>
            <a:ext cx="8667751" cy="595313"/>
          </a:xfrm>
          <a:prstGeom prst="rect">
            <a:avLst/>
          </a:prstGeom>
        </p:spPr>
        <p:txBody>
          <a:bodyPr lIns="38100" tIns="38100" rIns="38100" bIns="38100">
            <a:normAutofit/>
          </a:bodyPr>
          <a:lstStyle>
            <a:lvl1pPr algn="ctr" defTabSz="412750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41275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41275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41275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defTabSz="412750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60763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>
            <a:spLocks noGrp="1"/>
          </p:cNvSpPr>
          <p:nvPr>
            <p:ph type="title"/>
          </p:nvPr>
        </p:nvSpPr>
        <p:spPr>
          <a:xfrm>
            <a:off x="2190750" y="2557463"/>
            <a:ext cx="7810501" cy="1743076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412750">
              <a:defRPr sz="5400" b="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4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095662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ild"/>
          <p:cNvSpPr>
            <a:spLocks noGrp="1"/>
          </p:cNvSpPr>
          <p:nvPr>
            <p:ph type="pic" sz="half" idx="13"/>
          </p:nvPr>
        </p:nvSpPr>
        <p:spPr>
          <a:xfrm>
            <a:off x="4505325" y="1271587"/>
            <a:ext cx="6472239" cy="43148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2143125" y="1214437"/>
            <a:ext cx="3833813" cy="2081214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412750">
              <a:defRPr sz="4000" b="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43125" y="3305175"/>
            <a:ext cx="3833813" cy="2147888"/>
          </a:xfrm>
          <a:prstGeom prst="rect">
            <a:avLst/>
          </a:prstGeom>
        </p:spPr>
        <p:txBody>
          <a:bodyPr lIns="38100" tIns="38100" rIns="38100" bIns="38100">
            <a:normAutofit/>
          </a:bodyPr>
          <a:lstStyle>
            <a:lvl1pPr algn="ctr" defTabSz="412750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41275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41275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41275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defTabSz="412750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18837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text"/>
          <p:cNvSpPr txBox="1">
            <a:spLocks noGrp="1"/>
          </p:cNvSpPr>
          <p:nvPr>
            <p:ph type="title"/>
          </p:nvPr>
        </p:nvSpPr>
        <p:spPr>
          <a:xfrm>
            <a:off x="2157412" y="990600"/>
            <a:ext cx="7877176" cy="857251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412750">
              <a:defRPr sz="5400" b="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6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0438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text"/>
          <p:cNvSpPr txBox="1">
            <a:spLocks noGrp="1"/>
          </p:cNvSpPr>
          <p:nvPr>
            <p:ph type="title"/>
          </p:nvPr>
        </p:nvSpPr>
        <p:spPr>
          <a:xfrm>
            <a:off x="2157412" y="990600"/>
            <a:ext cx="7877176" cy="857251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412750">
              <a:defRPr sz="5400" b="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6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157412" y="2038350"/>
            <a:ext cx="7877176" cy="3486151"/>
          </a:xfrm>
          <a:prstGeom prst="rect">
            <a:avLst/>
          </a:prstGeom>
        </p:spPr>
        <p:txBody>
          <a:bodyPr lIns="38100" tIns="38100" rIns="38100" bIns="38100" anchor="ctr">
            <a:normAutofit/>
          </a:bodyPr>
          <a:lstStyle>
            <a:lvl1pPr marL="304271" indent="-304271" defTabSz="412750">
              <a:spcBef>
                <a:spcPts val="2950"/>
              </a:spcBef>
              <a:buSzPct val="125000"/>
              <a:buChar char="•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1771" indent="-304271" defTabSz="412750">
              <a:spcBef>
                <a:spcPts val="2950"/>
              </a:spcBef>
              <a:buSzPct val="125000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271" indent="-304271" defTabSz="412750">
              <a:spcBef>
                <a:spcPts val="2950"/>
              </a:spcBef>
              <a:buSzPct val="125000"/>
              <a:buChar char="•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56771" indent="-304271" defTabSz="412750">
              <a:spcBef>
                <a:spcPts val="2950"/>
              </a:spcBef>
              <a:buSzPct val="125000"/>
              <a:buChar char="•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74271" indent="-304271" defTabSz="412750">
              <a:spcBef>
                <a:spcPts val="2950"/>
              </a:spcBef>
              <a:buSzPct val="125000"/>
              <a:buChar char="•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385204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ild"/>
          <p:cNvSpPr>
            <a:spLocks noGrp="1"/>
          </p:cNvSpPr>
          <p:nvPr>
            <p:ph type="pic" sz="half" idx="13"/>
          </p:nvPr>
        </p:nvSpPr>
        <p:spPr>
          <a:xfrm>
            <a:off x="5634038" y="2038350"/>
            <a:ext cx="5229226" cy="348615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8" name="Titeltext"/>
          <p:cNvSpPr txBox="1">
            <a:spLocks noGrp="1"/>
          </p:cNvSpPr>
          <p:nvPr>
            <p:ph type="title"/>
          </p:nvPr>
        </p:nvSpPr>
        <p:spPr>
          <a:xfrm>
            <a:off x="2157412" y="990600"/>
            <a:ext cx="7877176" cy="857251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412750">
              <a:defRPr sz="5400" b="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7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57412" y="2038350"/>
            <a:ext cx="3833813" cy="3486151"/>
          </a:xfrm>
          <a:prstGeom prst="rect">
            <a:avLst/>
          </a:prstGeom>
        </p:spPr>
        <p:txBody>
          <a:bodyPr lIns="38100" tIns="38100" rIns="38100" bIns="38100" anchor="ctr">
            <a:normAutofit/>
          </a:bodyPr>
          <a:lstStyle>
            <a:lvl1pPr marL="264695" indent="-264695" defTabSz="412750">
              <a:spcBef>
                <a:spcPts val="2250"/>
              </a:spcBef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4095" indent="-264695" defTabSz="412750">
              <a:spcBef>
                <a:spcPts val="2250"/>
              </a:spcBef>
              <a:buSzPct val="125000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3495" indent="-264695" defTabSz="412750">
              <a:spcBef>
                <a:spcPts val="2250"/>
              </a:spcBef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02895" indent="-264695" defTabSz="412750">
              <a:spcBef>
                <a:spcPts val="2250"/>
              </a:spcBef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82295" indent="-264695" defTabSz="412750">
              <a:spcBef>
                <a:spcPts val="2250"/>
              </a:spcBef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556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D7AE4-B735-4DA9-8037-90E1FB9C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E336E-AB86-4F1B-A100-A496CAFF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E72C4-7CF8-4B03-954C-0B85A0A0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A49E0-567C-452A-8437-7CF426DF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AB24A-758F-4221-802D-26B0A8A4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953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157412" y="1524000"/>
            <a:ext cx="7877176" cy="3810001"/>
          </a:xfrm>
          <a:prstGeom prst="rect">
            <a:avLst/>
          </a:prstGeom>
        </p:spPr>
        <p:txBody>
          <a:bodyPr lIns="38100" tIns="38100" rIns="38100" bIns="38100" anchor="ctr">
            <a:normAutofit/>
          </a:bodyPr>
          <a:lstStyle>
            <a:lvl1pPr marL="304271" indent="-304271" defTabSz="412750">
              <a:spcBef>
                <a:spcPts val="2950"/>
              </a:spcBef>
              <a:buSzPct val="125000"/>
              <a:buChar char="•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1771" indent="-304271" defTabSz="412750">
              <a:spcBef>
                <a:spcPts val="2950"/>
              </a:spcBef>
              <a:buSzPct val="125000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271" indent="-304271" defTabSz="412750">
              <a:spcBef>
                <a:spcPts val="2950"/>
              </a:spcBef>
              <a:buSzPct val="125000"/>
              <a:buChar char="•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56771" indent="-304271" defTabSz="412750">
              <a:spcBef>
                <a:spcPts val="2950"/>
              </a:spcBef>
              <a:buSzPct val="125000"/>
              <a:buChar char="•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74271" indent="-304271" defTabSz="412750">
              <a:spcBef>
                <a:spcPts val="2950"/>
              </a:spcBef>
              <a:buSzPct val="125000"/>
              <a:buChar char="•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341630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ild"/>
          <p:cNvSpPr>
            <a:spLocks noGrp="1"/>
          </p:cNvSpPr>
          <p:nvPr>
            <p:ph type="pic" sz="quarter" idx="13"/>
          </p:nvPr>
        </p:nvSpPr>
        <p:spPr>
          <a:xfrm>
            <a:off x="7404503" y="3495675"/>
            <a:ext cx="3148755" cy="21002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Bild"/>
          <p:cNvSpPr>
            <a:spLocks noGrp="1"/>
          </p:cNvSpPr>
          <p:nvPr>
            <p:ph type="pic" sz="quarter" idx="14"/>
          </p:nvPr>
        </p:nvSpPr>
        <p:spPr>
          <a:xfrm>
            <a:off x="7258050" y="1281112"/>
            <a:ext cx="3124201" cy="2082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7" name="Bild"/>
          <p:cNvSpPr>
            <a:spLocks noGrp="1"/>
          </p:cNvSpPr>
          <p:nvPr>
            <p:ph type="pic" sz="half" idx="15"/>
          </p:nvPr>
        </p:nvSpPr>
        <p:spPr>
          <a:xfrm>
            <a:off x="1409700" y="1281112"/>
            <a:ext cx="6450807" cy="430053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982557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2419350" y="4214813"/>
            <a:ext cx="7358064" cy="307777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algn="ctr" defTabSz="412750">
              <a:spcBef>
                <a:spcPts val="0"/>
              </a:spcBef>
              <a:defRPr sz="15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–Christian Bauer</a:t>
            </a:r>
          </a:p>
        </p:txBody>
      </p:sp>
      <p:sp>
        <p:nvSpPr>
          <p:cNvPr id="106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2419350" y="3075445"/>
            <a:ext cx="7358064" cy="430887"/>
          </a:xfrm>
          <a:prstGeom prst="rect">
            <a:avLst/>
          </a:prstGeom>
        </p:spPr>
        <p:txBody>
          <a:bodyPr lIns="38100" tIns="38100" rIns="38100" bIns="38100" anchor="ctr">
            <a:spAutoFit/>
          </a:bodyPr>
          <a:lstStyle>
            <a:lvl1pPr algn="ctr" defTabSz="412750">
              <a:spcBef>
                <a:spcPts val="0"/>
              </a:spcBef>
              <a:defRPr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40757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ild"/>
          <p:cNvSpPr>
            <a:spLocks noGrp="1"/>
          </p:cNvSpPr>
          <p:nvPr>
            <p:ph type="pic" idx="13"/>
          </p:nvPr>
        </p:nvSpPr>
        <p:spPr>
          <a:xfrm>
            <a:off x="1524000" y="857250"/>
            <a:ext cx="9144001" cy="60991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0885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3282" y="5762625"/>
            <a:ext cx="360676" cy="24622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1275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4307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eltext"/>
          <p:cNvSpPr txBox="1">
            <a:spLocks noGrp="1"/>
          </p:cNvSpPr>
          <p:nvPr>
            <p:ph type="title"/>
          </p:nvPr>
        </p:nvSpPr>
        <p:spPr>
          <a:xfrm>
            <a:off x="1809750" y="1080492"/>
            <a:ext cx="8572500" cy="508993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lnSpc>
                <a:spcPct val="80000"/>
              </a:lnSpc>
              <a:spcBef>
                <a:spcPts val="1950"/>
              </a:spcBef>
              <a:defRPr sz="4200" b="0">
                <a:solidFill>
                  <a:srgbClr val="34A5DA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Titeltext</a:t>
            </a:r>
          </a:p>
        </p:txBody>
      </p:sp>
      <p:sp>
        <p:nvSpPr>
          <p:cNvPr id="13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860856" y="303609"/>
            <a:ext cx="517962" cy="346119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lnSpc>
                <a:spcPct val="80000"/>
              </a:lnSpc>
              <a:defRPr sz="1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70364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</p:spTree>
    <p:extLst>
      <p:ext uri="{BB962C8B-B14F-4D97-AF65-F5344CB8AC3E}">
        <p14:creationId xmlns:p14="http://schemas.microsoft.com/office/powerpoint/2010/main" val="2756740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6D538-271E-4EE1-8C92-7D3B0FE2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5E05C2-80AE-4C5F-8080-970B4BFF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FC162-6F35-4E7F-BD3E-361A56F5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D1CF-9DB8-4E14-BD4E-00C4EE3E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DEDE1-D4AF-42A9-9665-37D5A2B2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9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1BF25-A57E-4FE1-AC2A-E1CCA535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FB0FD-32DD-4BFC-8819-082A6123E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66480D-79C6-444C-8125-F78AC9A7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038B3-36DE-4423-A3BB-DD78C581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D0252-72C6-421B-A140-2C62AC63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FBBA8-4260-48E1-8753-5056CE2C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36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D9523-0F24-4508-ADDD-F4A4E3EB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EF3803-0206-4FFD-A66C-6828DD849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64C244-4110-46FC-8229-5AB6FA5E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CE90B0-EA4A-450E-9229-12E7416D0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F4E5A6-18D6-4CAB-A017-E7D275BE4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487763-46F1-41B4-AC4A-C2061684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69503D-F337-47F5-86EA-9613546C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078DBD-8F9A-4E42-A806-78195DB2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96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BA93-F0FC-4738-98D7-5EDEC1F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390BAD-AB27-4767-A716-4B578B7D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102374-B032-4679-A65C-503636D7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E92119-D52D-43CD-8008-5FE4E4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20A52E-C3BC-4FE8-9EE2-B64FF532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006EBF-7C5C-490F-B0CF-C96F16C8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BA1FB-F54C-4E6C-8A58-753F591E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2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560A1-097D-401F-B21A-4D4CDBF6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10998-0EF8-413A-9C28-7E26D6BD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31164-B0A0-4D1F-9971-F55DE7BBD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16B37-FD25-471D-950F-91539509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A1EB3E-F43D-4C2B-B504-9D8EECD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AC0E40-43C7-4A4F-BBCE-67065ADC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7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8146D-D554-492F-AA4B-A3D95863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4318EC-ECE7-47FC-B17B-B9C93D523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4BBBCF-85C8-4BBF-BD5D-05AEEC94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58AB3B-8F5D-43FC-88A7-4B8F41E7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60E950-3194-4A74-BA8A-CC62713F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E347FF-F204-4811-BD15-8292FCE7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10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9C168-A349-4EE8-A48A-33838848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844309-B997-440F-AD96-3B1F7DACE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061BE-6618-4890-95E0-5864BCD33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49EF-0C0D-47EF-8ED7-454890F4CBAB}" type="datetimeFigureOut">
              <a:rPr lang="de-DE" smtClean="0"/>
              <a:t>07.01.20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46EF76-058E-4EF1-B92B-E69887006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8AAB8-8CAD-4114-A87A-E097793C7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299D-CA9E-429F-AFB1-1E23E4DBA9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8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182"/>
          <p:cNvSpPr/>
          <p:nvPr/>
        </p:nvSpPr>
        <p:spPr>
          <a:xfrm>
            <a:off x="6101556" y="-216000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3" name="Gerade Verbindung 183"/>
          <p:cNvSpPr/>
          <p:nvPr/>
        </p:nvSpPr>
        <p:spPr>
          <a:xfrm>
            <a:off x="518180" y="-216000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4" name="Gerade Verbindung 184"/>
          <p:cNvSpPr/>
          <p:nvPr/>
        </p:nvSpPr>
        <p:spPr>
          <a:xfrm>
            <a:off x="3312200" y="-216000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" name="Gerade Verbindung 185"/>
          <p:cNvSpPr/>
          <p:nvPr/>
        </p:nvSpPr>
        <p:spPr>
          <a:xfrm>
            <a:off x="8891295" y="-216000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" name="Gerade Verbindung 186"/>
          <p:cNvSpPr/>
          <p:nvPr/>
        </p:nvSpPr>
        <p:spPr>
          <a:xfrm>
            <a:off x="11695320" y="-216000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7" name="Gerade Verbindung 187"/>
          <p:cNvSpPr/>
          <p:nvPr/>
        </p:nvSpPr>
        <p:spPr>
          <a:xfrm>
            <a:off x="6105366" y="6889988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8" name="Gerade Verbindung 188"/>
          <p:cNvSpPr/>
          <p:nvPr/>
        </p:nvSpPr>
        <p:spPr>
          <a:xfrm>
            <a:off x="521990" y="6889988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9" name="Gerade Verbindung 189"/>
          <p:cNvSpPr/>
          <p:nvPr/>
        </p:nvSpPr>
        <p:spPr>
          <a:xfrm>
            <a:off x="3316010" y="6889988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10" name="Gerade Verbindung 190"/>
          <p:cNvSpPr/>
          <p:nvPr/>
        </p:nvSpPr>
        <p:spPr>
          <a:xfrm>
            <a:off x="8895105" y="6889988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11" name="Gerade Verbindung 191"/>
          <p:cNvSpPr/>
          <p:nvPr/>
        </p:nvSpPr>
        <p:spPr>
          <a:xfrm>
            <a:off x="11699130" y="6889988"/>
            <a:ext cx="1" cy="162019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12" name="Gerade Verbindung 117"/>
          <p:cNvSpPr/>
          <p:nvPr/>
        </p:nvSpPr>
        <p:spPr>
          <a:xfrm flipH="1">
            <a:off x="-307157" y="1273175"/>
            <a:ext cx="216025" cy="0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13" name="Gerade Verbindung 19"/>
          <p:cNvSpPr/>
          <p:nvPr/>
        </p:nvSpPr>
        <p:spPr>
          <a:xfrm flipH="1">
            <a:off x="-307157" y="1529080"/>
            <a:ext cx="216025" cy="1"/>
          </a:xfrm>
          <a:prstGeom prst="line">
            <a:avLst/>
          </a:prstGeom>
          <a:ln w="12700">
            <a:solidFill>
              <a:srgbClr val="FFFFFF"/>
            </a:solidFill>
            <a:prstDash val="dash"/>
          </a:ln>
        </p:spPr>
        <p:txBody>
          <a:bodyPr tIns="45720" bIns="45720"/>
          <a:lstStyle/>
          <a:p>
            <a:pPr algn="l" defTabSz="1219170">
              <a:defRPr sz="4800" b="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497946" y="6493949"/>
            <a:ext cx="203582" cy="123111"/>
          </a:xfrm>
          <a:prstGeom prst="rect">
            <a:avLst/>
          </a:prstGeom>
          <a:ln w="3175">
            <a:miter lim="400000"/>
          </a:ln>
        </p:spPr>
        <p:txBody>
          <a:bodyPr wrap="none" lIns="0" tIns="0" rIns="0" bIns="0">
            <a:spAutoFit/>
          </a:bodyPr>
          <a:lstStyle>
            <a:lvl1pPr algn="r" defTabSz="1219170">
              <a:defRPr sz="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14284" y="261939"/>
            <a:ext cx="10672964" cy="768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Titeltext</a:t>
            </a:r>
          </a:p>
        </p:txBody>
      </p:sp>
      <p:sp>
        <p:nvSpPr>
          <p:cNvPr id="16" name="Textebene 1…"/>
          <p:cNvSpPr txBox="1">
            <a:spLocks noGrp="1"/>
          </p:cNvSpPr>
          <p:nvPr>
            <p:ph type="body" idx="1"/>
          </p:nvPr>
        </p:nvSpPr>
        <p:spPr>
          <a:xfrm>
            <a:off x="615315" y="1600200"/>
            <a:ext cx="10961370" cy="5257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27151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marL="0" marR="0" indent="0" algn="l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all" spc="0" baseline="0">
          <a:solidFill>
            <a:srgbClr val="49648C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all" spc="0" baseline="0">
          <a:solidFill>
            <a:srgbClr val="49648C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all" spc="0" baseline="0">
          <a:solidFill>
            <a:srgbClr val="49648C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all" spc="0" baseline="0">
          <a:solidFill>
            <a:srgbClr val="49648C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all" spc="0" baseline="0">
          <a:solidFill>
            <a:srgbClr val="49648C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all" spc="0" baseline="0">
          <a:solidFill>
            <a:srgbClr val="49648C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all" spc="0" baseline="0">
          <a:solidFill>
            <a:srgbClr val="49648C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all" spc="0" baseline="0">
          <a:solidFill>
            <a:srgbClr val="49648C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all" spc="0" baseline="0">
          <a:solidFill>
            <a:srgbClr val="49648C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21917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79388" marR="0" indent="-179388" algn="l" defTabSz="121917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289124" marR="0" indent="-201811" algn="l" defTabSz="121917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−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266694" marR="0" indent="-266694" algn="l" defTabSz="121917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AutoNum type="arabicPeriod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21917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30642" marR="0" indent="-230642" algn="l" defTabSz="121917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−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21917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21917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76219" marR="0" indent="-276219" algn="l" defTabSz="121917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AutoNum type="arabicParenR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304792" algn="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609585" algn="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914377" algn="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219169" algn="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523962" algn="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828754" algn="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133547" algn="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438339" algn="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5FA30D6C-AFF1-454E-9696-88349BF46C51}"/>
              </a:ext>
            </a:extLst>
          </p:cNvPr>
          <p:cNvGrpSpPr/>
          <p:nvPr/>
        </p:nvGrpSpPr>
        <p:grpSpPr>
          <a:xfrm>
            <a:off x="2827453" y="458681"/>
            <a:ext cx="7752373" cy="5940638"/>
            <a:chOff x="2827453" y="458681"/>
            <a:chExt cx="7752373" cy="5940638"/>
          </a:xfrm>
        </p:grpSpPr>
        <p:sp>
          <p:nvSpPr>
            <p:cNvPr id="6" name="Flussdiagramm: Vorbereitung 5"/>
            <p:cNvSpPr>
              <a:spLocks/>
            </p:cNvSpPr>
            <p:nvPr/>
          </p:nvSpPr>
          <p:spPr>
            <a:xfrm>
              <a:off x="3945945" y="1728139"/>
              <a:ext cx="3766843" cy="3569937"/>
            </a:xfrm>
            <a:prstGeom prst="flowChartPreparati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uFillTx/>
              </a:endParaRPr>
            </a:p>
          </p:txBody>
        </p:sp>
        <p:sp>
          <p:nvSpPr>
            <p:cNvPr id="4" name="Flussdiagramm: Vorbereitung 3"/>
            <p:cNvSpPr>
              <a:spLocks/>
            </p:cNvSpPr>
            <p:nvPr/>
          </p:nvSpPr>
          <p:spPr>
            <a:xfrm>
              <a:off x="4480546" y="2349637"/>
              <a:ext cx="2694648" cy="2322415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  <p:sp>
          <p:nvSpPr>
            <p:cNvPr id="5" name="Flussdiagramm: Vorbereitung 4"/>
            <p:cNvSpPr>
              <a:spLocks/>
            </p:cNvSpPr>
            <p:nvPr/>
          </p:nvSpPr>
          <p:spPr>
            <a:xfrm>
              <a:off x="4979618" y="2823835"/>
              <a:ext cx="1668681" cy="1389806"/>
            </a:xfrm>
            <a:prstGeom prst="flowChartPreparati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uFillTx/>
                </a:rPr>
                <a:t>Domain</a:t>
              </a:r>
            </a:p>
          </p:txBody>
        </p:sp>
        <p:sp>
          <p:nvSpPr>
            <p:cNvPr id="14" name="Textfeld 13"/>
            <p:cNvSpPr txBox="1">
              <a:spLocks/>
            </p:cNvSpPr>
            <p:nvPr/>
          </p:nvSpPr>
          <p:spPr>
            <a:xfrm>
              <a:off x="5350898" y="2375233"/>
              <a:ext cx="1566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  <a:uFillTx/>
                </a:rPr>
                <a:t>Process</a:t>
              </a:r>
              <a:endParaRPr lang="de-DE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Textfeld 14"/>
            <p:cNvSpPr txBox="1">
              <a:spLocks/>
            </p:cNvSpPr>
            <p:nvPr/>
          </p:nvSpPr>
          <p:spPr>
            <a:xfrm>
              <a:off x="5350898" y="1816617"/>
              <a:ext cx="1566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uFillTx/>
                </a:rPr>
                <a:t>Service</a:t>
              </a:r>
            </a:p>
          </p:txBody>
        </p:sp>
        <p:sp>
          <p:nvSpPr>
            <p:cNvPr id="16" name="Flussdiagramm: Alternativer Prozess 15"/>
            <p:cNvSpPr>
              <a:spLocks/>
            </p:cNvSpPr>
            <p:nvPr/>
          </p:nvSpPr>
          <p:spPr>
            <a:xfrm rot="20247303">
              <a:off x="2827453" y="3802061"/>
              <a:ext cx="779120" cy="1928435"/>
            </a:xfrm>
            <a:prstGeom prst="flowChartAlternateProcess">
              <a:avLst/>
            </a:prstGeom>
            <a:solidFill>
              <a:srgbClr val="1EB0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uFillTx/>
                </a:rPr>
                <a:t>REST</a:t>
              </a:r>
              <a:endParaRPr lang="de-DE" sz="2000" b="1" dirty="0"/>
            </a:p>
            <a:p>
              <a:pPr algn="ctr"/>
              <a:r>
                <a:rPr lang="de-DE" sz="2000" b="1" dirty="0">
                  <a:uFillTx/>
                </a:rPr>
                <a:t>API</a:t>
              </a:r>
              <a:endParaRPr lang="de-DE" sz="1600" b="1" dirty="0">
                <a:uFillTx/>
              </a:endParaRPr>
            </a:p>
          </p:txBody>
        </p:sp>
        <p:cxnSp>
          <p:nvCxnSpPr>
            <p:cNvPr id="18" name="Gerade Verbindung mit Pfeil 17"/>
            <p:cNvCxnSpPr>
              <a:cxnSpLocks/>
            </p:cNvCxnSpPr>
            <p:nvPr/>
          </p:nvCxnSpPr>
          <p:spPr>
            <a:xfrm flipV="1">
              <a:off x="3600726" y="4478627"/>
              <a:ext cx="378442" cy="167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/>
            <p:cNvSpPr>
              <a:spLocks/>
            </p:cNvSpPr>
            <p:nvPr/>
          </p:nvSpPr>
          <p:spPr>
            <a:xfrm>
              <a:off x="3955467" y="4355251"/>
              <a:ext cx="161841" cy="178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  <p:cxnSp>
          <p:nvCxnSpPr>
            <p:cNvPr id="21" name="Gerader Verbinder 20"/>
            <p:cNvCxnSpPr/>
            <p:nvPr/>
          </p:nvCxnSpPr>
          <p:spPr>
            <a:xfrm flipV="1">
              <a:off x="4121353" y="4336304"/>
              <a:ext cx="172139" cy="717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ussdiagramm: Alternativer Prozess 25"/>
            <p:cNvSpPr>
              <a:spLocks/>
            </p:cNvSpPr>
            <p:nvPr/>
          </p:nvSpPr>
          <p:spPr>
            <a:xfrm rot="1303470">
              <a:off x="7857763" y="3798026"/>
              <a:ext cx="775494" cy="1955529"/>
            </a:xfrm>
            <a:prstGeom prst="flowChartAlternateProcess">
              <a:avLst/>
            </a:prstGeom>
            <a:solidFill>
              <a:srgbClr val="1EB0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uFillTx/>
                </a:rPr>
                <a:t>DB</a:t>
              </a:r>
              <a:endParaRPr lang="de-DE" sz="900" b="1" dirty="0">
                <a:uFillTx/>
              </a:endParaRPr>
            </a:p>
          </p:txBody>
        </p:sp>
        <p:sp>
          <p:nvSpPr>
            <p:cNvPr id="27" name="Ellipse 26"/>
            <p:cNvSpPr>
              <a:spLocks/>
            </p:cNvSpPr>
            <p:nvPr/>
          </p:nvSpPr>
          <p:spPr>
            <a:xfrm>
              <a:off x="6214698" y="3757453"/>
              <a:ext cx="161841" cy="178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  <p:cxnSp>
          <p:nvCxnSpPr>
            <p:cNvPr id="28" name="Gerader Verbinder 27"/>
            <p:cNvCxnSpPr/>
            <p:nvPr/>
          </p:nvCxnSpPr>
          <p:spPr>
            <a:xfrm>
              <a:off x="6323396" y="3853378"/>
              <a:ext cx="1363639" cy="626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ussdiagramm: Alternativer Prozess 30"/>
            <p:cNvSpPr>
              <a:spLocks/>
            </p:cNvSpPr>
            <p:nvPr/>
          </p:nvSpPr>
          <p:spPr>
            <a:xfrm rot="1420823">
              <a:off x="2926804" y="1248389"/>
              <a:ext cx="714088" cy="1898422"/>
            </a:xfrm>
            <a:prstGeom prst="flowChartAlternateProcess">
              <a:avLst/>
            </a:prstGeom>
            <a:solidFill>
              <a:srgbClr val="1EB0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uFillTx/>
                </a:rPr>
                <a:t>UI</a:t>
              </a:r>
              <a:endParaRPr lang="de-DE" sz="900" b="1" dirty="0">
                <a:uFillTx/>
              </a:endParaRPr>
            </a:p>
          </p:txBody>
        </p:sp>
        <p:cxnSp>
          <p:nvCxnSpPr>
            <p:cNvPr id="32" name="Gerade Verbindung mit Pfeil 31"/>
            <p:cNvCxnSpPr>
              <a:cxnSpLocks/>
            </p:cNvCxnSpPr>
            <p:nvPr/>
          </p:nvCxnSpPr>
          <p:spPr>
            <a:xfrm>
              <a:off x="3631085" y="2328151"/>
              <a:ext cx="392656" cy="216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/>
            <p:cNvSpPr>
              <a:spLocks/>
            </p:cNvSpPr>
            <p:nvPr/>
          </p:nvSpPr>
          <p:spPr>
            <a:xfrm>
              <a:off x="4000040" y="2485530"/>
              <a:ext cx="161841" cy="178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uFillTx/>
              </a:endParaRPr>
            </a:p>
          </p:txBody>
        </p:sp>
        <p:cxnSp>
          <p:nvCxnSpPr>
            <p:cNvPr id="34" name="Gerader Verbinder 33"/>
            <p:cNvCxnSpPr/>
            <p:nvPr/>
          </p:nvCxnSpPr>
          <p:spPr>
            <a:xfrm>
              <a:off x="4161881" y="2606911"/>
              <a:ext cx="131255" cy="684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ussdiagramm: Alternativer Prozess 38"/>
            <p:cNvSpPr>
              <a:spLocks/>
            </p:cNvSpPr>
            <p:nvPr/>
          </p:nvSpPr>
          <p:spPr>
            <a:xfrm rot="20283950">
              <a:off x="7861617" y="1410455"/>
              <a:ext cx="745747" cy="1906330"/>
            </a:xfrm>
            <a:prstGeom prst="flowChartAlternateProcess">
              <a:avLst/>
            </a:prstGeom>
            <a:solidFill>
              <a:srgbClr val="1EB0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/>
                <a:t>g</a:t>
              </a:r>
              <a:r>
                <a:rPr lang="de-DE" sz="1600" b="1" dirty="0">
                  <a:uFillTx/>
                </a:rPr>
                <a:t>RPC</a:t>
              </a:r>
            </a:p>
            <a:p>
              <a:pPr algn="ctr"/>
              <a:r>
                <a:rPr lang="de-DE" sz="1600" b="1" dirty="0"/>
                <a:t>SVC</a:t>
              </a:r>
              <a:endParaRPr lang="de-DE" sz="1600" b="1" dirty="0">
                <a:uFillTx/>
              </a:endParaRPr>
            </a:p>
          </p:txBody>
        </p:sp>
        <p:sp>
          <p:nvSpPr>
            <p:cNvPr id="40" name="Ellipse 39"/>
            <p:cNvSpPr>
              <a:spLocks/>
            </p:cNvSpPr>
            <p:nvPr/>
          </p:nvSpPr>
          <p:spPr>
            <a:xfrm>
              <a:off x="6237960" y="3133729"/>
              <a:ext cx="161841" cy="178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  <p:cxnSp>
          <p:nvCxnSpPr>
            <p:cNvPr id="41" name="Gerader Verbinder 40"/>
            <p:cNvCxnSpPr>
              <a:cxnSpLocks/>
            </p:cNvCxnSpPr>
            <p:nvPr/>
          </p:nvCxnSpPr>
          <p:spPr>
            <a:xfrm flipV="1">
              <a:off x="6399801" y="2474326"/>
              <a:ext cx="1488807" cy="7198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160F801-CDB9-42B0-B719-04B97E660EB6}"/>
                </a:ext>
              </a:extLst>
            </p:cNvPr>
            <p:cNvSpPr/>
            <p:nvPr/>
          </p:nvSpPr>
          <p:spPr>
            <a:xfrm>
              <a:off x="9911484" y="4047269"/>
              <a:ext cx="668341" cy="5987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A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B849F5E-B9C4-4AA9-9427-445831D6F897}"/>
                </a:ext>
              </a:extLst>
            </p:cNvPr>
            <p:cNvSpPr/>
            <p:nvPr/>
          </p:nvSpPr>
          <p:spPr>
            <a:xfrm>
              <a:off x="9911485" y="4787721"/>
              <a:ext cx="668341" cy="598703"/>
            </a:xfrm>
            <a:prstGeom prst="rect">
              <a:avLst/>
            </a:prstGeom>
            <a:solidFill>
              <a:srgbClr val="1EB001"/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T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BB11D19-B8F0-43CB-954E-ACEDFDFC690E}"/>
                </a:ext>
              </a:extLst>
            </p:cNvPr>
            <p:cNvSpPr/>
            <p:nvPr/>
          </p:nvSpPr>
          <p:spPr>
            <a:xfrm>
              <a:off x="9911484" y="5528173"/>
              <a:ext cx="668341" cy="598703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R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DD4C0F3-3695-4F61-BEB0-FD22B425F8C7}"/>
                </a:ext>
              </a:extLst>
            </p:cNvPr>
            <p:cNvSpPr/>
            <p:nvPr/>
          </p:nvSpPr>
          <p:spPr>
            <a:xfrm rot="1315421">
              <a:off x="7643414" y="4339691"/>
              <a:ext cx="267228" cy="36116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2F9F464-B9DD-4CD4-901E-4BED9637095D}"/>
                </a:ext>
              </a:extLst>
            </p:cNvPr>
            <p:cNvSpPr/>
            <p:nvPr/>
          </p:nvSpPr>
          <p:spPr>
            <a:xfrm rot="1437593">
              <a:off x="3603558" y="2207464"/>
              <a:ext cx="267228" cy="36116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A31AF2B-DFE7-4CF3-BE2D-59D96822C73E}"/>
                </a:ext>
              </a:extLst>
            </p:cNvPr>
            <p:cNvSpPr/>
            <p:nvPr/>
          </p:nvSpPr>
          <p:spPr>
            <a:xfrm rot="20257119">
              <a:off x="3583180" y="4414616"/>
              <a:ext cx="267228" cy="36116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D5268A7-D79D-4B8E-91AE-A9C1A9548B32}"/>
                </a:ext>
              </a:extLst>
            </p:cNvPr>
            <p:cNvSpPr/>
            <p:nvPr/>
          </p:nvSpPr>
          <p:spPr>
            <a:xfrm rot="20269445">
              <a:off x="7611952" y="2338127"/>
              <a:ext cx="267228" cy="36116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747217C-2184-486E-A864-F0508776500D}"/>
                </a:ext>
              </a:extLst>
            </p:cNvPr>
            <p:cNvCxnSpPr/>
            <p:nvPr/>
          </p:nvCxnSpPr>
          <p:spPr>
            <a:xfrm>
              <a:off x="5829366" y="3841309"/>
              <a:ext cx="381733" cy="120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05D4BC0-33AC-4F32-9CE8-7E746E629B83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5829366" y="3217549"/>
              <a:ext cx="408594" cy="51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6682AC90-4D77-4DCB-BB44-80C51678AD19}"/>
                </a:ext>
              </a:extLst>
            </p:cNvPr>
            <p:cNvCxnSpPr>
              <a:cxnSpLocks/>
            </p:cNvCxnSpPr>
            <p:nvPr/>
          </p:nvCxnSpPr>
          <p:spPr>
            <a:xfrm>
              <a:off x="6234951" y="850824"/>
              <a:ext cx="1325520" cy="628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E03BF34-C562-4E13-80F2-BB4919D76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6253" y="848504"/>
              <a:ext cx="1278232" cy="4898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318AF443-6819-4B68-AFD0-C82379214270}"/>
                </a:ext>
              </a:extLst>
            </p:cNvPr>
            <p:cNvSpPr txBox="1"/>
            <p:nvPr/>
          </p:nvSpPr>
          <p:spPr>
            <a:xfrm>
              <a:off x="5150624" y="458681"/>
              <a:ext cx="1796299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Adapter</a:t>
              </a:r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AB812A8-1B9F-4A40-A20F-8FFC747E7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13604" y="4604612"/>
              <a:ext cx="547972" cy="1357922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A4A79755-079D-4DA5-98E8-C2C59100E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4903" y="4012713"/>
              <a:ext cx="840462" cy="199446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AE32E33F-82CA-4310-84F0-ADA3631B73ED}"/>
                </a:ext>
              </a:extLst>
            </p:cNvPr>
            <p:cNvSpPr txBox="1"/>
            <p:nvPr/>
          </p:nvSpPr>
          <p:spPr>
            <a:xfrm>
              <a:off x="4727327" y="5937654"/>
              <a:ext cx="1796299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Port</a:t>
              </a:r>
            </a:p>
          </p:txBody>
        </p: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210E698E-4A88-4B6A-B555-E5D09A4D33DC}"/>
              </a:ext>
            </a:extLst>
          </p:cNvPr>
          <p:cNvSpPr txBox="1"/>
          <p:nvPr/>
        </p:nvSpPr>
        <p:spPr>
          <a:xfrm>
            <a:off x="2195766" y="3227974"/>
            <a:ext cx="179629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2400" dirty="0" err="1"/>
              <a:t>inbound</a:t>
            </a:r>
            <a:endParaRPr lang="de-DE" sz="24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E88F32A-8E37-40C8-B389-C07036C47C36}"/>
              </a:ext>
            </a:extLst>
          </p:cNvPr>
          <p:cNvSpPr txBox="1"/>
          <p:nvPr/>
        </p:nvSpPr>
        <p:spPr>
          <a:xfrm>
            <a:off x="8110975" y="3311754"/>
            <a:ext cx="179629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2400" dirty="0" err="1"/>
              <a:t>outbound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1082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6E3187-F4C5-4644-9BCA-FC50CA6F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5442-016D-4F4B-9C3B-C9F8F62F95FE}" type="datetime1">
              <a:rPr lang="de-DE" smtClean="0"/>
              <a:pPr/>
              <a:t>07.01.20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0604BB-C163-4852-92C7-D660F653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QAware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1C5527-6803-46C0-9B72-B6DB70D0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324-BCD4-4D1F-96B3-4FF5401E250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91784BC-EA41-4B15-A540-210E8CE3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1" y="219177"/>
            <a:ext cx="11344871" cy="6381491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1E082C-B3FA-4358-AC63-C44F9672C1D9}"/>
              </a:ext>
            </a:extLst>
          </p:cNvPr>
          <p:cNvGrpSpPr/>
          <p:nvPr/>
        </p:nvGrpSpPr>
        <p:grpSpPr>
          <a:xfrm>
            <a:off x="4100635" y="3363086"/>
            <a:ext cx="5935400" cy="925826"/>
            <a:chOff x="7579605" y="4376841"/>
            <a:chExt cx="7915240" cy="1234648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AA79A2-2634-4ADC-B545-37FCF1F61C64}"/>
                </a:ext>
              </a:extLst>
            </p:cNvPr>
            <p:cNvSpPr txBox="1"/>
            <p:nvPr/>
          </p:nvSpPr>
          <p:spPr bwMode="gray">
            <a:xfrm>
              <a:off x="7579605" y="5204843"/>
              <a:ext cx="654744" cy="391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700" b="1" dirty="0"/>
                <a:t>A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F60976F-0550-434F-A2A4-340422C4FAEC}"/>
                </a:ext>
              </a:extLst>
            </p:cNvPr>
            <p:cNvSpPr txBox="1"/>
            <p:nvPr/>
          </p:nvSpPr>
          <p:spPr bwMode="gray">
            <a:xfrm>
              <a:off x="10045548" y="5200638"/>
              <a:ext cx="574714" cy="391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700" b="1" dirty="0"/>
                <a:t>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4D8960F-6402-4A5A-A47E-F4670F979C4D}"/>
                </a:ext>
              </a:extLst>
            </p:cNvPr>
            <p:cNvSpPr txBox="1"/>
            <p:nvPr/>
          </p:nvSpPr>
          <p:spPr bwMode="gray">
            <a:xfrm>
              <a:off x="8794373" y="5200638"/>
              <a:ext cx="691151" cy="391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700" b="1" dirty="0"/>
                <a:t>R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01F554D-197B-4CC3-BAF0-B7CE316FC95D}"/>
                </a:ext>
              </a:extLst>
            </p:cNvPr>
            <p:cNvSpPr txBox="1"/>
            <p:nvPr/>
          </p:nvSpPr>
          <p:spPr bwMode="gray">
            <a:xfrm>
              <a:off x="12443172" y="5220288"/>
              <a:ext cx="654744" cy="391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700" b="1" dirty="0"/>
                <a:t>T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66AF992-6D1F-47F6-BC69-4A568F77BB89}"/>
                </a:ext>
              </a:extLst>
            </p:cNvPr>
            <p:cNvSpPr txBox="1"/>
            <p:nvPr/>
          </p:nvSpPr>
          <p:spPr bwMode="gray">
            <a:xfrm>
              <a:off x="14920131" y="5216083"/>
              <a:ext cx="574714" cy="391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700" b="1" dirty="0"/>
                <a:t>A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C032288-0C1D-4102-B876-373188D670EE}"/>
                </a:ext>
              </a:extLst>
            </p:cNvPr>
            <p:cNvSpPr txBox="1"/>
            <p:nvPr/>
          </p:nvSpPr>
          <p:spPr bwMode="gray">
            <a:xfrm>
              <a:off x="13657940" y="5216083"/>
              <a:ext cx="691151" cy="391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700" b="1" dirty="0"/>
                <a:t>R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B6B28A96-1E8B-41BD-90F6-C180F134057F}"/>
                </a:ext>
              </a:extLst>
            </p:cNvPr>
            <p:cNvSpPr txBox="1"/>
            <p:nvPr/>
          </p:nvSpPr>
          <p:spPr bwMode="gray">
            <a:xfrm>
              <a:off x="10961784" y="4376841"/>
              <a:ext cx="1211856" cy="7080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de-DE" sz="1350" b="1" dirty="0"/>
                <a:t>RCP</a:t>
              </a:r>
            </a:p>
            <a:p>
              <a:pPr>
                <a:spcAft>
                  <a:spcPts val="900"/>
                </a:spcAft>
              </a:pPr>
              <a:r>
                <a:rPr lang="de-DE" sz="1350" b="1" dirty="0"/>
                <a:t>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8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Univers LT Std 45 Light" panose="020B0403020202020204" pitchFamily="34" charset="0"/>
              </a:rPr>
              <a:t>Improved</a:t>
            </a:r>
            <a:r>
              <a:rPr lang="de-DE" dirty="0">
                <a:latin typeface="Univers LT Std 45 Light" panose="020B0403020202020204" pitchFamily="34" charset="0"/>
              </a:rPr>
              <a:t> </a:t>
            </a:r>
            <a:r>
              <a:rPr lang="de-DE" dirty="0" err="1">
                <a:latin typeface="Univers LT Std 45 Light" panose="020B0403020202020204" pitchFamily="34" charset="0"/>
              </a:rPr>
              <a:t>Testabilly</a:t>
            </a:r>
            <a:r>
              <a:rPr lang="de-DE" dirty="0">
                <a:latin typeface="Univers LT Std 45 Light" panose="020B0403020202020204" pitchFamily="34" charset="0"/>
              </a:rPr>
              <a:t> </a:t>
            </a:r>
            <a:r>
              <a:rPr lang="de-DE" dirty="0" err="1">
                <a:latin typeface="Univers LT Std 45 Light" panose="020B0403020202020204" pitchFamily="34" charset="0"/>
              </a:rPr>
              <a:t>with</a:t>
            </a:r>
            <a:r>
              <a:rPr lang="de-DE" dirty="0">
                <a:latin typeface="Univers LT Std 45 Light" panose="020B0403020202020204" pitchFamily="34" charset="0"/>
              </a:rPr>
              <a:t> </a:t>
            </a:r>
            <a:r>
              <a:rPr lang="de-DE" dirty="0" err="1">
                <a:latin typeface="Univers LT Std 45 Light" panose="020B0403020202020204" pitchFamily="34" charset="0"/>
              </a:rPr>
              <a:t>the</a:t>
            </a:r>
            <a:r>
              <a:rPr lang="de-DE" dirty="0">
                <a:latin typeface="Univers LT Std 45 Light" panose="020B0403020202020204" pitchFamily="34" charset="0"/>
              </a:rPr>
              <a:t> Proxy Pattern </a:t>
            </a:r>
          </a:p>
        </p:txBody>
      </p:sp>
      <p:pic>
        <p:nvPicPr>
          <p:cNvPr id="4" name="Picture 4" descr="http://flylib.com/books/4/355/1/html/2/files/03fig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38" y="3483338"/>
            <a:ext cx="1004100" cy="130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758012" y="3278124"/>
            <a:ext cx="535935" cy="514918"/>
          </a:xfrm>
          <a:prstGeom prst="ellipse">
            <a:avLst/>
          </a:prstGeom>
          <a:solidFill>
            <a:srgbClr val="1D6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00">
              <a:latin typeface="Univers LT Std 45 Light" panose="020B0403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35183" y="4793034"/>
            <a:ext cx="2539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00" dirty="0">
                <a:latin typeface="Univers LT Std 45 Light" panose="020B0403020202020204" pitchFamily="34" charset="0"/>
              </a:rPr>
              <a:t>Client</a:t>
            </a:r>
          </a:p>
        </p:txBody>
      </p:sp>
      <p:sp>
        <p:nvSpPr>
          <p:cNvPr id="7" name="Rechteck 6"/>
          <p:cNvSpPr/>
          <p:nvPr/>
        </p:nvSpPr>
        <p:spPr>
          <a:xfrm>
            <a:off x="4877011" y="3218804"/>
            <a:ext cx="1418651" cy="633553"/>
          </a:xfrm>
          <a:prstGeom prst="rect">
            <a:avLst/>
          </a:prstGeom>
          <a:solidFill>
            <a:srgbClr val="09B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 err="1">
                <a:latin typeface="Univers LT Std 45 Light" panose="020B0403020202020204" pitchFamily="34" charset="0"/>
              </a:rPr>
              <a:t>gRPC</a:t>
            </a:r>
            <a:endParaRPr lang="de-DE" sz="2100" dirty="0">
              <a:latin typeface="Univers LT Std 45 Light" panose="020B0403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527698" y="3218804"/>
            <a:ext cx="1349313" cy="633553"/>
          </a:xfrm>
          <a:prstGeom prst="rect">
            <a:avLst/>
          </a:prstGeom>
          <a:solidFill>
            <a:srgbClr val="F2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>
                <a:latin typeface="Univers LT Std 45 Light" panose="020B0403020202020204" pitchFamily="34" charset="0"/>
              </a:rPr>
              <a:t>Proxy</a:t>
            </a:r>
          </a:p>
        </p:txBody>
      </p:sp>
      <p:sp>
        <p:nvSpPr>
          <p:cNvPr id="9" name="Rechteck 8"/>
          <p:cNvSpPr/>
          <p:nvPr/>
        </p:nvSpPr>
        <p:spPr>
          <a:xfrm>
            <a:off x="7299226" y="3218803"/>
            <a:ext cx="1418651" cy="633553"/>
          </a:xfrm>
          <a:prstGeom prst="rect">
            <a:avLst/>
          </a:prstGeom>
          <a:solidFill>
            <a:srgbClr val="09B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 err="1">
                <a:latin typeface="Univers LT Std 45 Light" panose="020B0403020202020204" pitchFamily="34" charset="0"/>
              </a:rPr>
              <a:t>gRPC</a:t>
            </a:r>
            <a:endParaRPr lang="de-DE" sz="2100" dirty="0">
              <a:latin typeface="Univers LT Std 45 Light" panose="020B0403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717876" y="3218803"/>
            <a:ext cx="1349313" cy="633553"/>
          </a:xfrm>
          <a:prstGeom prst="rect">
            <a:avLst/>
          </a:prstGeom>
          <a:solidFill>
            <a:srgbClr val="F2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 err="1">
                <a:latin typeface="Univers LT Std 45 Light" panose="020B0403020202020204" pitchFamily="34" charset="0"/>
              </a:rPr>
              <a:t>Stub</a:t>
            </a:r>
            <a:endParaRPr lang="de-DE" sz="2100" dirty="0">
              <a:latin typeface="Univers LT Std 45 Light" panose="020B0403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529628" y="3218803"/>
            <a:ext cx="1361821" cy="633553"/>
          </a:xfrm>
          <a:prstGeom prst="rect">
            <a:avLst/>
          </a:prstGeom>
          <a:solidFill>
            <a:srgbClr val="1D6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>
                <a:latin typeface="Univers LT Std 45 Light" panose="020B0403020202020204" pitchFamily="34" charset="0"/>
              </a:rPr>
              <a:t>Raft </a:t>
            </a:r>
            <a:r>
              <a:rPr lang="de-DE" sz="2100" dirty="0" err="1">
                <a:latin typeface="Univers LT Std 45 Light" panose="020B0403020202020204" pitchFamily="34" charset="0"/>
              </a:rPr>
              <a:t>Node</a:t>
            </a:r>
            <a:endParaRPr lang="de-DE" sz="2100" dirty="0">
              <a:latin typeface="Univers LT Std 45 Light" panose="020B0403020202020204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6770530" y="2602755"/>
            <a:ext cx="1" cy="18656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8" idx="1"/>
          </p:cNvCxnSpPr>
          <p:nvPr/>
        </p:nvCxnSpPr>
        <p:spPr>
          <a:xfrm>
            <a:off x="3293948" y="3535581"/>
            <a:ext cx="23375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02797" y="2573837"/>
            <a:ext cx="2539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00" dirty="0">
                <a:latin typeface="Univers LT Std 45 Light" panose="020B0403020202020204" pitchFamily="34" charset="0"/>
              </a:rPr>
              <a:t>Raft Client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586028" y="2571142"/>
            <a:ext cx="2539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00" dirty="0">
                <a:latin typeface="Univers LT Std 45 Light" panose="020B0403020202020204" pitchFamily="34" charset="0"/>
              </a:rPr>
              <a:t>Raft </a:t>
            </a:r>
            <a:r>
              <a:rPr lang="de-DE" sz="2100" dirty="0" err="1">
                <a:latin typeface="Univers LT Std 45 Light" panose="020B0403020202020204" pitchFamily="34" charset="0"/>
              </a:rPr>
              <a:t>Microservice</a:t>
            </a:r>
            <a:endParaRPr lang="de-DE" sz="2100" dirty="0">
              <a:latin typeface="Univers LT Std 45 Light" panose="020B0403020202020204" pitchFamily="34" charset="0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758012" y="4754965"/>
            <a:ext cx="535935" cy="514918"/>
          </a:xfrm>
          <a:prstGeom prst="ellipse">
            <a:avLst/>
          </a:prstGeom>
          <a:solidFill>
            <a:srgbClr val="1D6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00">
              <a:latin typeface="Univers LT Std 45 Light" panose="020B0403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527698" y="4695645"/>
            <a:ext cx="1349313" cy="633553"/>
          </a:xfrm>
          <a:prstGeom prst="rect">
            <a:avLst/>
          </a:prstGeom>
          <a:solidFill>
            <a:srgbClr val="1D6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>
                <a:latin typeface="Univers LT Std 45 Light" panose="020B0403020202020204" pitchFamily="34" charset="0"/>
              </a:rPr>
              <a:t>Raft </a:t>
            </a:r>
            <a:r>
              <a:rPr lang="de-DE" sz="2100" dirty="0" err="1">
                <a:latin typeface="Univers LT Std 45 Light" panose="020B0403020202020204" pitchFamily="34" charset="0"/>
              </a:rPr>
              <a:t>Node</a:t>
            </a:r>
            <a:endParaRPr lang="de-DE" sz="2100" dirty="0">
              <a:latin typeface="Univers LT Std 45 Light" panose="020B0403020202020204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3293948" y="5012422"/>
            <a:ext cx="23375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5" idx="2"/>
          </p:cNvCxnSpPr>
          <p:nvPr/>
        </p:nvCxnSpPr>
        <p:spPr>
          <a:xfrm flipV="1">
            <a:off x="1547333" y="3535583"/>
            <a:ext cx="1210681" cy="626387"/>
          </a:xfrm>
          <a:prstGeom prst="straightConnector1">
            <a:avLst/>
          </a:prstGeom>
          <a:ln w="1905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23" idx="2"/>
          </p:cNvCxnSpPr>
          <p:nvPr/>
        </p:nvCxnSpPr>
        <p:spPr>
          <a:xfrm>
            <a:off x="1547333" y="4277564"/>
            <a:ext cx="1210681" cy="734861"/>
          </a:xfrm>
          <a:prstGeom prst="straightConnector1">
            <a:avLst/>
          </a:prstGeom>
          <a:ln w="1905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488120" y="5689248"/>
            <a:ext cx="9041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00" dirty="0">
                <a:latin typeface="Univers LT Std 45 Light" panose="020B0403020202020204" pitchFamily="34" charset="0"/>
              </a:rPr>
              <a:t>Single </a:t>
            </a:r>
            <a:r>
              <a:rPr lang="de-DE" sz="2100" dirty="0" err="1">
                <a:latin typeface="Univers LT Std 45 Light" panose="020B0403020202020204" pitchFamily="34" charset="0"/>
              </a:rPr>
              <a:t>Process</a:t>
            </a:r>
            <a:r>
              <a:rPr lang="de-DE" sz="2100" dirty="0">
                <a:latin typeface="Univers LT Std 45 Light" panose="020B0403020202020204" pitchFamily="34" charset="0"/>
              </a:rPr>
              <a:t> </a:t>
            </a:r>
            <a:r>
              <a:rPr lang="de-DE" sz="2100" dirty="0" err="1">
                <a:latin typeface="Univers LT Std 45 Light" panose="020B0403020202020204" pitchFamily="34" charset="0"/>
              </a:rPr>
              <a:t>makes</a:t>
            </a:r>
            <a:r>
              <a:rPr lang="de-DE" sz="2100" dirty="0">
                <a:latin typeface="Univers LT Std 45 Light" panose="020B0403020202020204" pitchFamily="34" charset="0"/>
              </a:rPr>
              <a:t> </a:t>
            </a:r>
            <a:r>
              <a:rPr lang="de-DE" sz="2100" dirty="0" err="1">
                <a:latin typeface="Univers LT Std 45 Light" panose="020B0403020202020204" pitchFamily="34" charset="0"/>
              </a:rPr>
              <a:t>debugging</a:t>
            </a:r>
            <a:r>
              <a:rPr lang="de-DE" sz="2100" dirty="0">
                <a:latin typeface="Univers LT Std 45 Light" panose="020B0403020202020204" pitchFamily="34" charset="0"/>
              </a:rPr>
              <a:t> </a:t>
            </a:r>
            <a:r>
              <a:rPr lang="de-DE" sz="2100" dirty="0" err="1">
                <a:latin typeface="Univers LT Std 45 Light" panose="020B0403020202020204" pitchFamily="34" charset="0"/>
              </a:rPr>
              <a:t>of</a:t>
            </a:r>
            <a:r>
              <a:rPr lang="de-DE" sz="2100" dirty="0">
                <a:latin typeface="Univers LT Std 45 Light" panose="020B0403020202020204" pitchFamily="34" charset="0"/>
              </a:rPr>
              <a:t> a </a:t>
            </a:r>
            <a:r>
              <a:rPr lang="de-DE" sz="2100" dirty="0" err="1">
                <a:latin typeface="Univers LT Std 45 Light" panose="020B0403020202020204" pitchFamily="34" charset="0"/>
              </a:rPr>
              <a:t>multinode</a:t>
            </a:r>
            <a:r>
              <a:rPr lang="de-DE" sz="2100" dirty="0">
                <a:latin typeface="Univers LT Std 45 Light" panose="020B0403020202020204" pitchFamily="34" charset="0"/>
              </a:rPr>
              <a:t> </a:t>
            </a:r>
            <a:r>
              <a:rPr lang="de-DE" sz="2100" dirty="0" err="1">
                <a:latin typeface="Univers LT Std 45 Light" panose="020B0403020202020204" pitchFamily="34" charset="0"/>
              </a:rPr>
              <a:t>cluster</a:t>
            </a:r>
            <a:r>
              <a:rPr lang="de-DE" sz="2100" dirty="0">
                <a:latin typeface="Univers LT Std 45 Light" panose="020B0403020202020204" pitchFamily="34" charset="0"/>
              </a:rPr>
              <a:t> easy! 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546638" y="1893665"/>
            <a:ext cx="2539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00" dirty="0">
                <a:latin typeface="Univers LT Std 45 Light" panose="020B0403020202020204" pitchFamily="34" charset="0"/>
              </a:rPr>
              <a:t>Distributed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6295662" y="3535580"/>
            <a:ext cx="9497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1" idx="3"/>
          </p:cNvCxnSpPr>
          <p:nvPr/>
        </p:nvCxnSpPr>
        <p:spPr>
          <a:xfrm>
            <a:off x="10067189" y="3535580"/>
            <a:ext cx="46243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CFDD406-CD9D-4F46-85EC-2C964D0ECCF0}"/>
              </a:ext>
            </a:extLst>
          </p:cNvPr>
          <p:cNvSpPr txBox="1"/>
          <p:nvPr/>
        </p:nvSpPr>
        <p:spPr>
          <a:xfrm>
            <a:off x="2021506" y="4039124"/>
            <a:ext cx="35164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00" dirty="0">
                <a:latin typeface="Univers LT Std 45 Light" panose="020B0403020202020204" pitchFamily="34" charset="0"/>
              </a:rPr>
              <a:t>POGO </a:t>
            </a:r>
            <a:r>
              <a:rPr lang="de-DE" sz="2100" dirty="0" err="1">
                <a:latin typeface="Univers LT Std 45 Light" panose="020B0403020202020204" pitchFamily="34" charset="0"/>
              </a:rPr>
              <a:t>interface</a:t>
            </a:r>
            <a:r>
              <a:rPr lang="de-DE" sz="2100" dirty="0">
                <a:latin typeface="Univers LT Std 45 Light" panose="020B0403020202020204" pitchFamily="34" charset="0"/>
              </a:rPr>
              <a:t>: </a:t>
            </a:r>
            <a:r>
              <a:rPr lang="de-DE" sz="2100" dirty="0" err="1">
                <a:latin typeface="Univers LT Std 45 Light" panose="020B0403020202020204" pitchFamily="34" charset="0"/>
              </a:rPr>
              <a:t>NodeRPC</a:t>
            </a:r>
            <a:endParaRPr lang="de-DE" sz="2100" dirty="0">
              <a:latin typeface="Univers LT Std 45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3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1CAEB1E-0FE0-B54E-B324-78810059D0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13A114-E37B-C54C-B199-3238E970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7DD95-1AD3-A84F-86F6-72771E0E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876300"/>
            <a:ext cx="9067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hteck: abgerundete Ecken 189">
            <a:extLst>
              <a:ext uri="{FF2B5EF4-FFF2-40B4-BE49-F238E27FC236}">
                <a16:creationId xmlns:a16="http://schemas.microsoft.com/office/drawing/2014/main" id="{F1706161-2A7E-4517-B4F5-DAAAAC79D967}"/>
              </a:ext>
            </a:extLst>
          </p:cNvPr>
          <p:cNvSpPr/>
          <p:nvPr/>
        </p:nvSpPr>
        <p:spPr>
          <a:xfrm>
            <a:off x="8575431" y="4108938"/>
            <a:ext cx="3012832" cy="2280139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: abgerundete Ecken 188">
            <a:extLst>
              <a:ext uri="{FF2B5EF4-FFF2-40B4-BE49-F238E27FC236}">
                <a16:creationId xmlns:a16="http://schemas.microsoft.com/office/drawing/2014/main" id="{455FAC82-3F33-4133-BB56-EF9F0950165B}"/>
              </a:ext>
            </a:extLst>
          </p:cNvPr>
          <p:cNvSpPr/>
          <p:nvPr/>
        </p:nvSpPr>
        <p:spPr>
          <a:xfrm>
            <a:off x="9210803" y="4543431"/>
            <a:ext cx="2077736" cy="13357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: abgerundete Ecken 187">
            <a:extLst>
              <a:ext uri="{FF2B5EF4-FFF2-40B4-BE49-F238E27FC236}">
                <a16:creationId xmlns:a16="http://schemas.microsoft.com/office/drawing/2014/main" id="{6C53B5D4-7A19-490F-BAE9-129A5C9D8EDB}"/>
              </a:ext>
            </a:extLst>
          </p:cNvPr>
          <p:cNvSpPr/>
          <p:nvPr/>
        </p:nvSpPr>
        <p:spPr>
          <a:xfrm>
            <a:off x="8944708" y="4434895"/>
            <a:ext cx="2145323" cy="1239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1984316-4B20-4D9D-92AD-6866BE2FE534}"/>
              </a:ext>
            </a:extLst>
          </p:cNvPr>
          <p:cNvSpPr/>
          <p:nvPr/>
        </p:nvSpPr>
        <p:spPr bwMode="gray">
          <a:xfrm>
            <a:off x="2487892" y="3982134"/>
            <a:ext cx="2768965" cy="164631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de-DE" sz="1600" dirty="0"/>
              <a:t>TI-Architektur</a:t>
            </a:r>
          </a:p>
          <a:p>
            <a:pPr algn="ctr">
              <a:lnSpc>
                <a:spcPts val="2000"/>
              </a:lnSpc>
            </a:pPr>
            <a:r>
              <a:rPr lang="de-DE" sz="1600" dirty="0"/>
              <a:t>Infrastruktur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6CCE4D1-ABE3-42A0-ACD1-C548DA3B778B}"/>
              </a:ext>
            </a:extLst>
          </p:cNvPr>
          <p:cNvSpPr txBox="1"/>
          <p:nvPr/>
        </p:nvSpPr>
        <p:spPr bwMode="gray">
          <a:xfrm>
            <a:off x="-1141239" y="4185907"/>
            <a:ext cx="4835752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600" b="1" dirty="0"/>
              <a:t>Das TI-System</a:t>
            </a:r>
          </a:p>
          <a:p>
            <a:pPr algn="ctr">
              <a:spcAft>
                <a:spcPts val="1200"/>
              </a:spcAft>
            </a:pPr>
            <a:r>
              <a:rPr lang="de-DE" sz="1600" dirty="0"/>
              <a:t>Lauffähige Software</a:t>
            </a:r>
          </a:p>
          <a:p>
            <a:pPr algn="ctr">
              <a:spcAft>
                <a:spcPts val="1200"/>
              </a:spcAft>
            </a:pPr>
            <a:r>
              <a:rPr lang="de-DE" sz="1600" b="1" dirty="0"/>
              <a:t>Testbar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0C85E07-692B-4781-BBD4-5CBEEF7ABB40}"/>
              </a:ext>
            </a:extLst>
          </p:cNvPr>
          <p:cNvSpPr txBox="1"/>
          <p:nvPr/>
        </p:nvSpPr>
        <p:spPr bwMode="gray">
          <a:xfrm>
            <a:off x="5646867" y="4200777"/>
            <a:ext cx="4835752" cy="1397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400" dirty="0"/>
              <a:t>Containerisierung, </a:t>
            </a:r>
          </a:p>
          <a:p>
            <a:pPr>
              <a:spcAft>
                <a:spcPts val="1200"/>
              </a:spcAft>
            </a:pPr>
            <a:r>
              <a:rPr lang="de-DE" sz="1400" b="1" dirty="0"/>
              <a:t>Cloud</a:t>
            </a:r>
            <a:r>
              <a:rPr lang="de-DE" sz="1400" dirty="0"/>
              <a:t> </a:t>
            </a:r>
            <a:r>
              <a:rPr lang="de-DE" sz="1400" b="1" dirty="0"/>
              <a:t>Plattform</a:t>
            </a:r>
            <a:r>
              <a:rPr lang="de-DE" sz="1400" dirty="0"/>
              <a:t>, </a:t>
            </a:r>
          </a:p>
          <a:p>
            <a:pPr>
              <a:spcAft>
                <a:spcPts val="1200"/>
              </a:spcAft>
            </a:pPr>
            <a:r>
              <a:rPr lang="de-DE" sz="1400" dirty="0" err="1"/>
              <a:t>Deployment</a:t>
            </a:r>
            <a:endParaRPr lang="de-DE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FEB97CC-DFF1-48EB-9DB1-AC09DD1AB6D3}"/>
              </a:ext>
            </a:extLst>
          </p:cNvPr>
          <p:cNvSpPr/>
          <p:nvPr/>
        </p:nvSpPr>
        <p:spPr bwMode="gray">
          <a:xfrm>
            <a:off x="2487892" y="688196"/>
            <a:ext cx="2768965" cy="1646310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de-DE" sz="1600" dirty="0"/>
              <a:t>A-Architektur</a:t>
            </a:r>
          </a:p>
          <a:p>
            <a:pPr algn="ctr">
              <a:lnSpc>
                <a:spcPts val="2000"/>
              </a:lnSpc>
            </a:pPr>
            <a:r>
              <a:rPr lang="de-DE" sz="1600" dirty="0"/>
              <a:t>Anwendungskern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836991F-0FF6-4AD2-8132-5BFBE1872CDA}"/>
              </a:ext>
            </a:extLst>
          </p:cNvPr>
          <p:cNvSpPr txBox="1"/>
          <p:nvPr/>
        </p:nvSpPr>
        <p:spPr bwMode="gray">
          <a:xfrm>
            <a:off x="-1114507" y="1100984"/>
            <a:ext cx="4835752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600" b="1" dirty="0"/>
              <a:t>Das A-System</a:t>
            </a:r>
          </a:p>
          <a:p>
            <a:pPr algn="ctr">
              <a:spcAft>
                <a:spcPts val="1200"/>
              </a:spcAft>
            </a:pPr>
            <a:r>
              <a:rPr lang="de-DE" sz="1600" dirty="0"/>
              <a:t>Lauffähige Software</a:t>
            </a:r>
          </a:p>
          <a:p>
            <a:pPr algn="ctr">
              <a:spcAft>
                <a:spcPts val="1200"/>
              </a:spcAft>
            </a:pPr>
            <a:r>
              <a:rPr lang="de-DE" sz="1600" b="1" dirty="0"/>
              <a:t>Testbar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B29E861-5035-4FD1-B9F6-59EACD99BABF}"/>
              </a:ext>
            </a:extLst>
          </p:cNvPr>
          <p:cNvSpPr txBox="1"/>
          <p:nvPr/>
        </p:nvSpPr>
        <p:spPr bwMode="gray">
          <a:xfrm>
            <a:off x="5640877" y="1091427"/>
            <a:ext cx="4835752" cy="8567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400" dirty="0"/>
              <a:t>Komponenten, Schnittstellen</a:t>
            </a:r>
          </a:p>
          <a:p>
            <a:pPr>
              <a:spcAft>
                <a:spcPts val="1200"/>
              </a:spcAft>
            </a:pPr>
            <a:r>
              <a:rPr lang="de-DE" sz="1400" dirty="0"/>
              <a:t>Unit- / Integrationstests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E8E0E8-E2B8-418F-BBE6-76E905B17D3F}"/>
              </a:ext>
            </a:extLst>
          </p:cNvPr>
          <p:cNvSpPr/>
          <p:nvPr/>
        </p:nvSpPr>
        <p:spPr bwMode="gray">
          <a:xfrm>
            <a:off x="2487892" y="2335824"/>
            <a:ext cx="2768965" cy="1646310"/>
          </a:xfrm>
          <a:prstGeom prst="rect">
            <a:avLst/>
          </a:prstGeom>
          <a:solidFill>
            <a:srgbClr val="1EB00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de-DE" sz="1600" dirty="0"/>
              <a:t>T-Architektur</a:t>
            </a:r>
          </a:p>
          <a:p>
            <a:pPr algn="ctr">
              <a:lnSpc>
                <a:spcPts val="2000"/>
              </a:lnSpc>
            </a:pPr>
            <a:r>
              <a:rPr lang="de-DE" sz="1600" dirty="0"/>
              <a:t>Anwendung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22401FD-73AC-418C-9063-26C121A0503F}"/>
              </a:ext>
            </a:extLst>
          </p:cNvPr>
          <p:cNvSpPr txBox="1"/>
          <p:nvPr/>
        </p:nvSpPr>
        <p:spPr bwMode="gray">
          <a:xfrm>
            <a:off x="-1106700" y="2539987"/>
            <a:ext cx="4835752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600" b="1" dirty="0"/>
              <a:t>Das T-System</a:t>
            </a:r>
          </a:p>
          <a:p>
            <a:pPr algn="ctr">
              <a:spcAft>
                <a:spcPts val="1200"/>
              </a:spcAft>
            </a:pPr>
            <a:r>
              <a:rPr lang="de-DE" sz="1600" dirty="0"/>
              <a:t>Lauffähige Software</a:t>
            </a:r>
          </a:p>
          <a:p>
            <a:pPr algn="ctr">
              <a:spcAft>
                <a:spcPts val="1200"/>
              </a:spcAft>
            </a:pPr>
            <a:r>
              <a:rPr lang="de-DE" sz="1600" b="1" dirty="0"/>
              <a:t>Testbar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0FC746B-2DED-48FB-BBF0-3953C02049E9}"/>
              </a:ext>
            </a:extLst>
          </p:cNvPr>
          <p:cNvSpPr txBox="1"/>
          <p:nvPr/>
        </p:nvSpPr>
        <p:spPr bwMode="gray">
          <a:xfrm>
            <a:off x="5648684" y="2705278"/>
            <a:ext cx="4835752" cy="584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400" dirty="0"/>
              <a:t>Verteilung, Middleware</a:t>
            </a:r>
          </a:p>
          <a:p>
            <a:pPr>
              <a:spcAft>
                <a:spcPts val="1200"/>
              </a:spcAft>
            </a:pPr>
            <a:r>
              <a:rPr lang="de-DE" sz="1400" dirty="0"/>
              <a:t>Querschnitt, Datenbanken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70284B0-4D0F-47AA-912D-4811BE7100AA}"/>
              </a:ext>
            </a:extLst>
          </p:cNvPr>
          <p:cNvSpPr txBox="1"/>
          <p:nvPr/>
        </p:nvSpPr>
        <p:spPr bwMode="gray">
          <a:xfrm>
            <a:off x="10421205" y="5140046"/>
            <a:ext cx="1579629" cy="333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de-DE" sz="1600" dirty="0"/>
              <a:t>Docker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F0295FF2-287F-4449-9936-CABFD57C71C0}"/>
              </a:ext>
            </a:extLst>
          </p:cNvPr>
          <p:cNvSpPr txBox="1"/>
          <p:nvPr/>
        </p:nvSpPr>
        <p:spPr bwMode="gray">
          <a:xfrm>
            <a:off x="9625926" y="5977069"/>
            <a:ext cx="1227681" cy="323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de-DE" sz="1600" dirty="0">
                <a:solidFill>
                  <a:schemeClr val="bg1"/>
                </a:solidFill>
              </a:rPr>
              <a:t>K8S on GCP</a:t>
            </a: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1CC012A5-10DF-4258-883B-3B8472AAC562}"/>
              </a:ext>
            </a:extLst>
          </p:cNvPr>
          <p:cNvGrpSpPr/>
          <p:nvPr/>
        </p:nvGrpSpPr>
        <p:grpSpPr>
          <a:xfrm>
            <a:off x="9046194" y="810468"/>
            <a:ext cx="1864047" cy="1085663"/>
            <a:chOff x="13297587" y="176769"/>
            <a:chExt cx="2115238" cy="1767741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6B5AFEC6-F3A0-4760-B9C7-303025ACC791}"/>
                </a:ext>
              </a:extLst>
            </p:cNvPr>
            <p:cNvSpPr/>
            <p:nvPr/>
          </p:nvSpPr>
          <p:spPr bwMode="gray">
            <a:xfrm>
              <a:off x="13297587" y="476710"/>
              <a:ext cx="837282" cy="61694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A8237432-9866-481C-ACBD-BFD17378EB46}"/>
                </a:ext>
              </a:extLst>
            </p:cNvPr>
            <p:cNvSpPr/>
            <p:nvPr/>
          </p:nvSpPr>
          <p:spPr bwMode="gray">
            <a:xfrm>
              <a:off x="14575543" y="476710"/>
              <a:ext cx="837282" cy="61694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8621C6BA-D33D-4674-A9B7-4AD1F98C81D9}"/>
                </a:ext>
              </a:extLst>
            </p:cNvPr>
            <p:cNvSpPr/>
            <p:nvPr/>
          </p:nvSpPr>
          <p:spPr bwMode="gray">
            <a:xfrm>
              <a:off x="13903514" y="1327566"/>
              <a:ext cx="837282" cy="61694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22D51ED-5F81-4D62-B9B4-D988FB5F1D18}"/>
                </a:ext>
              </a:extLst>
            </p:cNvPr>
            <p:cNvSpPr/>
            <p:nvPr/>
          </p:nvSpPr>
          <p:spPr bwMode="gray">
            <a:xfrm>
              <a:off x="14255825" y="1067485"/>
              <a:ext cx="132660" cy="190066"/>
            </a:xfrm>
            <a:prstGeom prst="ellipse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A2722D78-91A5-466E-BB32-A75537E9C341}"/>
                </a:ext>
              </a:extLst>
            </p:cNvPr>
            <p:cNvSpPr/>
            <p:nvPr/>
          </p:nvSpPr>
          <p:spPr bwMode="gray">
            <a:xfrm>
              <a:off x="13649670" y="176769"/>
              <a:ext cx="132660" cy="190066"/>
            </a:xfrm>
            <a:prstGeom prst="ellipse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91D1B622-28D3-49AE-8D3B-86426E34D94A}"/>
                </a:ext>
              </a:extLst>
            </p:cNvPr>
            <p:cNvSpPr/>
            <p:nvPr/>
          </p:nvSpPr>
          <p:spPr bwMode="gray">
            <a:xfrm>
              <a:off x="14927854" y="178626"/>
              <a:ext cx="132660" cy="190066"/>
            </a:xfrm>
            <a:prstGeom prst="ellipse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E81AFA20-FA5F-4534-B8BB-47A00307084E}"/>
                </a:ext>
              </a:extLst>
            </p:cNvPr>
            <p:cNvCxnSpPr>
              <a:stCxn id="107" idx="4"/>
              <a:endCxn id="103" idx="0"/>
            </p:cNvCxnSpPr>
            <p:nvPr/>
          </p:nvCxnSpPr>
          <p:spPr bwMode="gray">
            <a:xfrm>
              <a:off x="13716000" y="366835"/>
              <a:ext cx="228" cy="10987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5BAE832A-89D3-4175-8602-62454741ECA0}"/>
                </a:ext>
              </a:extLst>
            </p:cNvPr>
            <p:cNvCxnSpPr>
              <a:cxnSpLocks/>
              <a:stCxn id="108" idx="4"/>
              <a:endCxn id="104" idx="0"/>
            </p:cNvCxnSpPr>
            <p:nvPr/>
          </p:nvCxnSpPr>
          <p:spPr bwMode="gray">
            <a:xfrm>
              <a:off x="14994184" y="368692"/>
              <a:ext cx="0" cy="10801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F5960951-7E6D-49B4-BC7B-07936B7F6FB4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 bwMode="gray">
            <a:xfrm>
              <a:off x="14322155" y="1257551"/>
              <a:ext cx="0" cy="7001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93B25136-7DF7-49A2-B153-F469102B5667}"/>
                </a:ext>
              </a:extLst>
            </p:cNvPr>
            <p:cNvCxnSpPr>
              <a:cxnSpLocks/>
              <a:stCxn id="103" idx="2"/>
            </p:cNvCxnSpPr>
            <p:nvPr/>
          </p:nvCxnSpPr>
          <p:spPr bwMode="gray">
            <a:xfrm>
              <a:off x="13716228" y="1093654"/>
              <a:ext cx="519093" cy="90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26EE2F6-F147-4CC6-A46B-60DB77E28037}"/>
                </a:ext>
              </a:extLst>
            </p:cNvPr>
            <p:cNvCxnSpPr>
              <a:cxnSpLocks/>
              <a:stCxn id="104" idx="2"/>
            </p:cNvCxnSpPr>
            <p:nvPr/>
          </p:nvCxnSpPr>
          <p:spPr bwMode="gray">
            <a:xfrm flipH="1">
              <a:off x="14408989" y="1093654"/>
              <a:ext cx="585195" cy="90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72291C63-64E6-4111-9032-08D19D583AAF}"/>
              </a:ext>
            </a:extLst>
          </p:cNvPr>
          <p:cNvGrpSpPr/>
          <p:nvPr/>
        </p:nvGrpSpPr>
        <p:grpSpPr>
          <a:xfrm>
            <a:off x="9076172" y="2444980"/>
            <a:ext cx="1861650" cy="1206552"/>
            <a:chOff x="13296905" y="176769"/>
            <a:chExt cx="2115920" cy="1767741"/>
          </a:xfrm>
        </p:grpSpPr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31241893-3D9D-4B30-9880-DF6FE4161C9C}"/>
                </a:ext>
              </a:extLst>
            </p:cNvPr>
            <p:cNvSpPr/>
            <p:nvPr/>
          </p:nvSpPr>
          <p:spPr bwMode="gray">
            <a:xfrm>
              <a:off x="13296905" y="476709"/>
              <a:ext cx="837965" cy="61694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C3F6412C-AD3B-42AF-9F72-088B7D9F0E8F}"/>
                </a:ext>
              </a:extLst>
            </p:cNvPr>
            <p:cNvSpPr/>
            <p:nvPr/>
          </p:nvSpPr>
          <p:spPr bwMode="gray">
            <a:xfrm>
              <a:off x="14575543" y="476710"/>
              <a:ext cx="837282" cy="61694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635C4371-5960-4C33-8D67-CDDB65F28060}"/>
                </a:ext>
              </a:extLst>
            </p:cNvPr>
            <p:cNvSpPr/>
            <p:nvPr/>
          </p:nvSpPr>
          <p:spPr bwMode="gray">
            <a:xfrm>
              <a:off x="13903514" y="1327566"/>
              <a:ext cx="837282" cy="61694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93D31A76-D499-446D-A49A-FB4E5604BBAE}"/>
                </a:ext>
              </a:extLst>
            </p:cNvPr>
            <p:cNvSpPr/>
            <p:nvPr/>
          </p:nvSpPr>
          <p:spPr bwMode="gray">
            <a:xfrm>
              <a:off x="14255825" y="1067485"/>
              <a:ext cx="132660" cy="190066"/>
            </a:xfrm>
            <a:prstGeom prst="ellipse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B83468DC-ED4B-4B60-8601-EF9F17144A72}"/>
                </a:ext>
              </a:extLst>
            </p:cNvPr>
            <p:cNvSpPr/>
            <p:nvPr/>
          </p:nvSpPr>
          <p:spPr bwMode="gray">
            <a:xfrm>
              <a:off x="13649670" y="176769"/>
              <a:ext cx="132660" cy="190066"/>
            </a:xfrm>
            <a:prstGeom prst="ellipse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70148234-09F2-4EA8-A84A-E80D962A0E83}"/>
                </a:ext>
              </a:extLst>
            </p:cNvPr>
            <p:cNvSpPr/>
            <p:nvPr/>
          </p:nvSpPr>
          <p:spPr bwMode="gray">
            <a:xfrm>
              <a:off x="14927854" y="178626"/>
              <a:ext cx="132660" cy="190066"/>
            </a:xfrm>
            <a:prstGeom prst="ellipse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de-DE" sz="1600" dirty="0" err="1"/>
            </a:p>
          </p:txBody>
        </p: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52457399-7A28-43B6-B627-8905B2D9EF36}"/>
                </a:ext>
              </a:extLst>
            </p:cNvPr>
            <p:cNvCxnSpPr>
              <a:cxnSpLocks/>
              <a:stCxn id="162" idx="4"/>
              <a:endCxn id="158" idx="0"/>
            </p:cNvCxnSpPr>
            <p:nvPr/>
          </p:nvCxnSpPr>
          <p:spPr bwMode="gray">
            <a:xfrm flipH="1">
              <a:off x="13715887" y="366835"/>
              <a:ext cx="113" cy="10987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9782B3AB-A638-4D35-A4A3-BFFD90380C0B}"/>
                </a:ext>
              </a:extLst>
            </p:cNvPr>
            <p:cNvCxnSpPr>
              <a:cxnSpLocks/>
              <a:stCxn id="163" idx="4"/>
              <a:endCxn id="159" idx="0"/>
            </p:cNvCxnSpPr>
            <p:nvPr/>
          </p:nvCxnSpPr>
          <p:spPr bwMode="gray">
            <a:xfrm>
              <a:off x="14994184" y="368692"/>
              <a:ext cx="0" cy="10801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>
              <a:extLst>
                <a:ext uri="{FF2B5EF4-FFF2-40B4-BE49-F238E27FC236}">
                  <a16:creationId xmlns:a16="http://schemas.microsoft.com/office/drawing/2014/main" id="{76E30831-C38B-48A9-A949-CFA251B01307}"/>
                </a:ext>
              </a:extLst>
            </p:cNvPr>
            <p:cNvCxnSpPr>
              <a:cxnSpLocks/>
              <a:stCxn id="161" idx="4"/>
              <a:endCxn id="160" idx="0"/>
            </p:cNvCxnSpPr>
            <p:nvPr/>
          </p:nvCxnSpPr>
          <p:spPr bwMode="gray">
            <a:xfrm>
              <a:off x="14322155" y="1257551"/>
              <a:ext cx="0" cy="7001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72CA01D7-2B9A-4EF6-8D09-DBBB18404BD5}"/>
                </a:ext>
              </a:extLst>
            </p:cNvPr>
            <p:cNvCxnSpPr>
              <a:cxnSpLocks/>
              <a:stCxn id="158" idx="2"/>
            </p:cNvCxnSpPr>
            <p:nvPr/>
          </p:nvCxnSpPr>
          <p:spPr bwMode="gray">
            <a:xfrm>
              <a:off x="13715887" y="1093654"/>
              <a:ext cx="519433" cy="90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5CFCE737-64D3-4C20-9D7F-4FD816923E48}"/>
                </a:ext>
              </a:extLst>
            </p:cNvPr>
            <p:cNvCxnSpPr>
              <a:cxnSpLocks/>
              <a:stCxn id="159" idx="2"/>
            </p:cNvCxnSpPr>
            <p:nvPr/>
          </p:nvCxnSpPr>
          <p:spPr bwMode="gray">
            <a:xfrm flipH="1">
              <a:off x="14408989" y="1093654"/>
              <a:ext cx="585195" cy="90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Rechteck 151">
            <a:extLst>
              <a:ext uri="{FF2B5EF4-FFF2-40B4-BE49-F238E27FC236}">
                <a16:creationId xmlns:a16="http://schemas.microsoft.com/office/drawing/2014/main" id="{FF993E29-6EA2-4181-826A-6C55DEB67B04}"/>
              </a:ext>
            </a:extLst>
          </p:cNvPr>
          <p:cNvSpPr/>
          <p:nvPr/>
        </p:nvSpPr>
        <p:spPr>
          <a:xfrm>
            <a:off x="9078064" y="2918022"/>
            <a:ext cx="736666" cy="152768"/>
          </a:xfrm>
          <a:prstGeom prst="rect">
            <a:avLst/>
          </a:prstGeom>
          <a:solidFill>
            <a:srgbClr val="1E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018A784D-9DF6-4D48-AF69-D64AE260DE7A}"/>
              </a:ext>
            </a:extLst>
          </p:cNvPr>
          <p:cNvSpPr/>
          <p:nvPr/>
        </p:nvSpPr>
        <p:spPr>
          <a:xfrm>
            <a:off x="9078064" y="2871173"/>
            <a:ext cx="737665" cy="61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4D14DCF0-5F8B-4585-88AB-0A3EE3263416}"/>
              </a:ext>
            </a:extLst>
          </p:cNvPr>
          <p:cNvSpPr/>
          <p:nvPr/>
        </p:nvSpPr>
        <p:spPr>
          <a:xfrm>
            <a:off x="10202554" y="2921094"/>
            <a:ext cx="736666" cy="152768"/>
          </a:xfrm>
          <a:prstGeom prst="rect">
            <a:avLst/>
          </a:prstGeom>
          <a:solidFill>
            <a:srgbClr val="1E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1C082B1-3CF8-4344-B40E-99B2782D3ED5}"/>
              </a:ext>
            </a:extLst>
          </p:cNvPr>
          <p:cNvSpPr/>
          <p:nvPr/>
        </p:nvSpPr>
        <p:spPr>
          <a:xfrm>
            <a:off x="10202554" y="2874245"/>
            <a:ext cx="737665" cy="61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A1C4A3A6-68B3-481F-9B29-292D37485A72}"/>
              </a:ext>
            </a:extLst>
          </p:cNvPr>
          <p:cNvSpPr/>
          <p:nvPr/>
        </p:nvSpPr>
        <p:spPr>
          <a:xfrm>
            <a:off x="9611939" y="3505283"/>
            <a:ext cx="734611" cy="146250"/>
          </a:xfrm>
          <a:prstGeom prst="rect">
            <a:avLst/>
          </a:prstGeom>
          <a:solidFill>
            <a:srgbClr val="1E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D481470E-B5B2-4848-8850-F873662CE960}"/>
              </a:ext>
            </a:extLst>
          </p:cNvPr>
          <p:cNvSpPr/>
          <p:nvPr/>
        </p:nvSpPr>
        <p:spPr>
          <a:xfrm>
            <a:off x="9611940" y="3458433"/>
            <a:ext cx="734611" cy="4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192BF79D-CE22-4DCA-9FBD-D8E5474E5FDD}"/>
              </a:ext>
            </a:extLst>
          </p:cNvPr>
          <p:cNvGrpSpPr/>
          <p:nvPr/>
        </p:nvGrpSpPr>
        <p:grpSpPr>
          <a:xfrm>
            <a:off x="9092213" y="4277046"/>
            <a:ext cx="1864047" cy="1206553"/>
            <a:chOff x="4784067" y="883046"/>
            <a:chExt cx="2906133" cy="1849316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D439A8AE-0F31-4D45-B63E-747CF1FEFC9C}"/>
                </a:ext>
              </a:extLst>
            </p:cNvPr>
            <p:cNvGrpSpPr/>
            <p:nvPr/>
          </p:nvGrpSpPr>
          <p:grpSpPr>
            <a:xfrm>
              <a:off x="4784067" y="883046"/>
              <a:ext cx="2902396" cy="1849315"/>
              <a:chOff x="13296905" y="176769"/>
              <a:chExt cx="2115920" cy="1767741"/>
            </a:xfrm>
          </p:grpSpPr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4B496C23-EE40-4638-B87D-6628AEAE31E8}"/>
                  </a:ext>
                </a:extLst>
              </p:cNvPr>
              <p:cNvSpPr/>
              <p:nvPr/>
            </p:nvSpPr>
            <p:spPr bwMode="gray">
              <a:xfrm>
                <a:off x="13296905" y="476710"/>
                <a:ext cx="837965" cy="616944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endParaRPr lang="de-DE" sz="1600" dirty="0" err="1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B6FB1668-D6D8-48BE-8063-87BCD9A84969}"/>
                  </a:ext>
                </a:extLst>
              </p:cNvPr>
              <p:cNvSpPr/>
              <p:nvPr/>
            </p:nvSpPr>
            <p:spPr bwMode="gray">
              <a:xfrm>
                <a:off x="14575543" y="476710"/>
                <a:ext cx="837282" cy="616944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endParaRPr lang="de-DE" sz="1600" dirty="0" err="1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8BE2B022-C598-4E54-9C01-2CF71AF898A9}"/>
                  </a:ext>
                </a:extLst>
              </p:cNvPr>
              <p:cNvSpPr/>
              <p:nvPr/>
            </p:nvSpPr>
            <p:spPr bwMode="gray">
              <a:xfrm>
                <a:off x="13903514" y="1327566"/>
                <a:ext cx="837282" cy="616944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endParaRPr lang="de-DE" sz="1600" dirty="0" err="1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DEFCA91A-2E90-4ACA-AF15-C7BF39F3F13A}"/>
                  </a:ext>
                </a:extLst>
              </p:cNvPr>
              <p:cNvSpPr/>
              <p:nvPr/>
            </p:nvSpPr>
            <p:spPr bwMode="gray">
              <a:xfrm>
                <a:off x="14255825" y="1067485"/>
                <a:ext cx="132660" cy="190066"/>
              </a:xfrm>
              <a:prstGeom prst="ellipse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endParaRPr lang="de-DE" sz="1600" dirty="0" err="1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B4E7959A-59AA-4933-BDEA-C96EB16AF1AD}"/>
                  </a:ext>
                </a:extLst>
              </p:cNvPr>
              <p:cNvSpPr/>
              <p:nvPr/>
            </p:nvSpPr>
            <p:spPr bwMode="gray">
              <a:xfrm>
                <a:off x="13649670" y="176769"/>
                <a:ext cx="132660" cy="190066"/>
              </a:xfrm>
              <a:prstGeom prst="ellipse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endParaRPr lang="de-DE" sz="1600" dirty="0" err="1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C3DEEDD0-A626-4395-BFB4-6A38CE43F400}"/>
                  </a:ext>
                </a:extLst>
              </p:cNvPr>
              <p:cNvSpPr/>
              <p:nvPr/>
            </p:nvSpPr>
            <p:spPr bwMode="gray">
              <a:xfrm>
                <a:off x="14927854" y="178626"/>
                <a:ext cx="132660" cy="190066"/>
              </a:xfrm>
              <a:prstGeom prst="ellipse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endParaRPr lang="de-DE" sz="1600" dirty="0" err="1"/>
              </a:p>
            </p:txBody>
          </p: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394442FB-D9CF-41B6-BECC-EA7D69FF849E}"/>
                  </a:ext>
                </a:extLst>
              </p:cNvPr>
              <p:cNvCxnSpPr>
                <a:cxnSpLocks/>
                <a:stCxn id="181" idx="4"/>
                <a:endCxn id="177" idx="0"/>
              </p:cNvCxnSpPr>
              <p:nvPr/>
            </p:nvCxnSpPr>
            <p:spPr bwMode="gray">
              <a:xfrm flipH="1">
                <a:off x="13715887" y="366835"/>
                <a:ext cx="113" cy="109875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AD3E4A8E-7851-4A6C-9A20-65AF6F0E0977}"/>
                  </a:ext>
                </a:extLst>
              </p:cNvPr>
              <p:cNvCxnSpPr>
                <a:cxnSpLocks/>
                <a:stCxn id="182" idx="4"/>
                <a:endCxn id="178" idx="0"/>
              </p:cNvCxnSpPr>
              <p:nvPr/>
            </p:nvCxnSpPr>
            <p:spPr bwMode="gray">
              <a:xfrm>
                <a:off x="14994184" y="368692"/>
                <a:ext cx="0" cy="108018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E1E38B78-0148-40D7-9D4E-FA65E60861EB}"/>
                  </a:ext>
                </a:extLst>
              </p:cNvPr>
              <p:cNvCxnSpPr>
                <a:cxnSpLocks/>
                <a:stCxn id="180" idx="4"/>
                <a:endCxn id="179" idx="0"/>
              </p:cNvCxnSpPr>
              <p:nvPr/>
            </p:nvCxnSpPr>
            <p:spPr bwMode="gray">
              <a:xfrm>
                <a:off x="14322155" y="1257551"/>
                <a:ext cx="0" cy="70015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mit Pfeil 185">
                <a:extLst>
                  <a:ext uri="{FF2B5EF4-FFF2-40B4-BE49-F238E27FC236}">
                    <a16:creationId xmlns:a16="http://schemas.microsoft.com/office/drawing/2014/main" id="{2EA0A02D-8C12-4C72-AF21-5AF45E24FA0A}"/>
                  </a:ext>
                </a:extLst>
              </p:cNvPr>
              <p:cNvCxnSpPr>
                <a:cxnSpLocks/>
                <a:stCxn id="177" idx="2"/>
              </p:cNvCxnSpPr>
              <p:nvPr/>
            </p:nvCxnSpPr>
            <p:spPr bwMode="gray">
              <a:xfrm>
                <a:off x="13715887" y="1093654"/>
                <a:ext cx="519433" cy="906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mit Pfeil 186">
                <a:extLst>
                  <a:ext uri="{FF2B5EF4-FFF2-40B4-BE49-F238E27FC236}">
                    <a16:creationId xmlns:a16="http://schemas.microsoft.com/office/drawing/2014/main" id="{88612379-F422-47CD-B571-9A2EEA741177}"/>
                  </a:ext>
                </a:extLst>
              </p:cNvPr>
              <p:cNvCxnSpPr>
                <a:cxnSpLocks/>
                <a:stCxn id="178" idx="2"/>
              </p:cNvCxnSpPr>
              <p:nvPr/>
            </p:nvCxnSpPr>
            <p:spPr bwMode="gray">
              <a:xfrm flipH="1">
                <a:off x="14408989" y="1093654"/>
                <a:ext cx="585195" cy="906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0019B872-01D3-4D8F-B42C-52DFA0FB709D}"/>
                </a:ext>
              </a:extLst>
            </p:cNvPr>
            <p:cNvSpPr/>
            <p:nvPr/>
          </p:nvSpPr>
          <p:spPr>
            <a:xfrm>
              <a:off x="4787016" y="1608090"/>
              <a:ext cx="1148496" cy="2341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39DD7ED7-0A0B-4B44-93AA-9D43022D97DA}"/>
                </a:ext>
              </a:extLst>
            </p:cNvPr>
            <p:cNvSpPr/>
            <p:nvPr/>
          </p:nvSpPr>
          <p:spPr>
            <a:xfrm>
              <a:off x="4787016" y="1536284"/>
              <a:ext cx="1150053" cy="947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CB37C333-1EBA-4D54-AD26-5652ECD25D56}"/>
                </a:ext>
              </a:extLst>
            </p:cNvPr>
            <p:cNvSpPr/>
            <p:nvPr/>
          </p:nvSpPr>
          <p:spPr>
            <a:xfrm>
              <a:off x="6540147" y="1612798"/>
              <a:ext cx="1148496" cy="2341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0218EC8-64B1-4584-9856-D57859A2130D}"/>
                </a:ext>
              </a:extLst>
            </p:cNvPr>
            <p:cNvSpPr/>
            <p:nvPr/>
          </p:nvSpPr>
          <p:spPr>
            <a:xfrm>
              <a:off x="6540147" y="1540992"/>
              <a:ext cx="1150053" cy="947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9B00FE99-E4C3-41D3-A71D-A7316CC83544}"/>
                </a:ext>
              </a:extLst>
            </p:cNvPr>
            <p:cNvSpPr/>
            <p:nvPr/>
          </p:nvSpPr>
          <p:spPr>
            <a:xfrm>
              <a:off x="5619352" y="2508200"/>
              <a:ext cx="1145292" cy="22416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6D3CCFE4-859D-4DCD-9FE9-52802A288A44}"/>
                </a:ext>
              </a:extLst>
            </p:cNvPr>
            <p:cNvSpPr/>
            <p:nvPr/>
          </p:nvSpPr>
          <p:spPr>
            <a:xfrm>
              <a:off x="5619353" y="2436393"/>
              <a:ext cx="1145292" cy="718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942A2B-CEF2-460F-93E7-71FBB25C5F6C}"/>
              </a:ext>
            </a:extLst>
          </p:cNvPr>
          <p:cNvSpPr txBox="1"/>
          <p:nvPr/>
        </p:nvSpPr>
        <p:spPr>
          <a:xfrm>
            <a:off x="1854558" y="5954114"/>
            <a:ext cx="603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 Microservice oder pro enger Verbund</a:t>
            </a:r>
          </a:p>
        </p:txBody>
      </p:sp>
    </p:spTree>
    <p:extLst>
      <p:ext uri="{BB962C8B-B14F-4D97-AF65-F5344CB8AC3E}">
        <p14:creationId xmlns:p14="http://schemas.microsoft.com/office/powerpoint/2010/main" val="391371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F1E659F-41A5-4AF6-B4CE-0F5EB0B91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72" y="0"/>
            <a:ext cx="712273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961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Breitbild</PresentationFormat>
  <Paragraphs>71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DIN Alternate</vt:lpstr>
      <vt:lpstr>DIN Condensed</vt:lpstr>
      <vt:lpstr>Helvetica Neue</vt:lpstr>
      <vt:lpstr>Helvetica Neue Light</vt:lpstr>
      <vt:lpstr>Helvetica Neue Medium</vt:lpstr>
      <vt:lpstr>Univers LT Std 45 Light</vt:lpstr>
      <vt:lpstr>Office</vt:lpstr>
      <vt:lpstr>White</vt:lpstr>
      <vt:lpstr>PowerPoint-Präsentation</vt:lpstr>
      <vt:lpstr>PowerPoint-Präsentation</vt:lpstr>
      <vt:lpstr>Improved Testabilly with the Proxy Pattern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Weigend</dc:creator>
  <cp:lastModifiedBy>Johannes Weigend</cp:lastModifiedBy>
  <cp:revision>33</cp:revision>
  <dcterms:created xsi:type="dcterms:W3CDTF">2019-04-02T15:52:54Z</dcterms:created>
  <dcterms:modified xsi:type="dcterms:W3CDTF">2020-01-07T15:48:54Z</dcterms:modified>
</cp:coreProperties>
</file>